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4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slideLayouts/slideLayout10.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1"/>
  </p:notesMasterIdLst>
  <p:sldIdLst>
    <p:sldId id="315" r:id="rId2"/>
    <p:sldId id="317" r:id="rId3"/>
    <p:sldId id="258" r:id="rId4"/>
    <p:sldId id="403" r:id="rId5"/>
    <p:sldId id="434" r:id="rId6"/>
    <p:sldId id="318" r:id="rId7"/>
    <p:sldId id="435" r:id="rId8"/>
    <p:sldId id="437" r:id="rId9"/>
    <p:sldId id="438" r:id="rId10"/>
    <p:sldId id="439" r:id="rId11"/>
    <p:sldId id="415" r:id="rId12"/>
    <p:sldId id="416" r:id="rId13"/>
    <p:sldId id="426" r:id="rId14"/>
    <p:sldId id="417" r:id="rId15"/>
    <p:sldId id="424" r:id="rId16"/>
    <p:sldId id="440" r:id="rId17"/>
    <p:sldId id="427" r:id="rId18"/>
    <p:sldId id="428" r:id="rId19"/>
    <p:sldId id="419" r:id="rId20"/>
    <p:sldId id="441" r:id="rId21"/>
    <p:sldId id="442" r:id="rId22"/>
    <p:sldId id="443" r:id="rId23"/>
    <p:sldId id="445" r:id="rId24"/>
    <p:sldId id="444" r:id="rId25"/>
    <p:sldId id="446" r:id="rId26"/>
    <p:sldId id="429" r:id="rId27"/>
    <p:sldId id="430" r:id="rId28"/>
    <p:sldId id="431" r:id="rId29"/>
    <p:sldId id="432" r:id="rId30"/>
    <p:sldId id="447" r:id="rId31"/>
    <p:sldId id="433" r:id="rId32"/>
    <p:sldId id="323" r:id="rId33"/>
    <p:sldId id="390" r:id="rId34"/>
    <p:sldId id="391" r:id="rId35"/>
    <p:sldId id="392" r:id="rId36"/>
    <p:sldId id="393" r:id="rId37"/>
    <p:sldId id="395" r:id="rId38"/>
    <p:sldId id="448" r:id="rId39"/>
    <p:sldId id="397" r:id="rId40"/>
    <p:sldId id="449" r:id="rId41"/>
    <p:sldId id="398" r:id="rId42"/>
    <p:sldId id="399" r:id="rId43"/>
    <p:sldId id="400" r:id="rId44"/>
    <p:sldId id="450" r:id="rId45"/>
    <p:sldId id="451" r:id="rId46"/>
    <p:sldId id="455" r:id="rId47"/>
    <p:sldId id="456" r:id="rId48"/>
    <p:sldId id="452" r:id="rId49"/>
    <p:sldId id="453" r:id="rId50"/>
  </p:sldIdLst>
  <p:sldSz cx="9144000" cy="5143500" type="screen16x9"/>
  <p:notesSz cx="6858000" cy="9144000"/>
  <p:defaultTextStyle>
    <a:defPPr>
      <a:defRPr lang="zh-CN"/>
    </a:defPPr>
    <a:lvl1pPr marL="0" algn="l" defTabSz="685617" rtl="0" eaLnBrk="1" latinLnBrk="0" hangingPunct="1">
      <a:defRPr sz="1300" kern="1200">
        <a:solidFill>
          <a:schemeClr val="tx1"/>
        </a:solidFill>
        <a:latin typeface="+mn-lt"/>
        <a:ea typeface="+mn-ea"/>
        <a:cs typeface="+mn-cs"/>
      </a:defRPr>
    </a:lvl1pPr>
    <a:lvl2pPr marL="342809" algn="l" defTabSz="685617" rtl="0" eaLnBrk="1" latinLnBrk="0" hangingPunct="1">
      <a:defRPr sz="1300" kern="1200">
        <a:solidFill>
          <a:schemeClr val="tx1"/>
        </a:solidFill>
        <a:latin typeface="+mn-lt"/>
        <a:ea typeface="+mn-ea"/>
        <a:cs typeface="+mn-cs"/>
      </a:defRPr>
    </a:lvl2pPr>
    <a:lvl3pPr marL="685617" algn="l" defTabSz="685617" rtl="0" eaLnBrk="1" latinLnBrk="0" hangingPunct="1">
      <a:defRPr sz="1300" kern="1200">
        <a:solidFill>
          <a:schemeClr val="tx1"/>
        </a:solidFill>
        <a:latin typeface="+mn-lt"/>
        <a:ea typeface="+mn-ea"/>
        <a:cs typeface="+mn-cs"/>
      </a:defRPr>
    </a:lvl3pPr>
    <a:lvl4pPr marL="1028426" algn="l" defTabSz="685617" rtl="0" eaLnBrk="1" latinLnBrk="0" hangingPunct="1">
      <a:defRPr sz="1300" kern="1200">
        <a:solidFill>
          <a:schemeClr val="tx1"/>
        </a:solidFill>
        <a:latin typeface="+mn-lt"/>
        <a:ea typeface="+mn-ea"/>
        <a:cs typeface="+mn-cs"/>
      </a:defRPr>
    </a:lvl4pPr>
    <a:lvl5pPr marL="1371234" algn="l" defTabSz="685617" rtl="0" eaLnBrk="1" latinLnBrk="0" hangingPunct="1">
      <a:defRPr sz="1300" kern="1200">
        <a:solidFill>
          <a:schemeClr val="tx1"/>
        </a:solidFill>
        <a:latin typeface="+mn-lt"/>
        <a:ea typeface="+mn-ea"/>
        <a:cs typeface="+mn-cs"/>
      </a:defRPr>
    </a:lvl5pPr>
    <a:lvl6pPr marL="1714043" algn="l" defTabSz="685617" rtl="0" eaLnBrk="1" latinLnBrk="0" hangingPunct="1">
      <a:defRPr sz="1300" kern="1200">
        <a:solidFill>
          <a:schemeClr val="tx1"/>
        </a:solidFill>
        <a:latin typeface="+mn-lt"/>
        <a:ea typeface="+mn-ea"/>
        <a:cs typeface="+mn-cs"/>
      </a:defRPr>
    </a:lvl6pPr>
    <a:lvl7pPr marL="2056851" algn="l" defTabSz="685617" rtl="0" eaLnBrk="1" latinLnBrk="0" hangingPunct="1">
      <a:defRPr sz="1300" kern="1200">
        <a:solidFill>
          <a:schemeClr val="tx1"/>
        </a:solidFill>
        <a:latin typeface="+mn-lt"/>
        <a:ea typeface="+mn-ea"/>
        <a:cs typeface="+mn-cs"/>
      </a:defRPr>
    </a:lvl7pPr>
    <a:lvl8pPr marL="2399660" algn="l" defTabSz="685617" rtl="0" eaLnBrk="1" latinLnBrk="0" hangingPunct="1">
      <a:defRPr sz="1300" kern="1200">
        <a:solidFill>
          <a:schemeClr val="tx1"/>
        </a:solidFill>
        <a:latin typeface="+mn-lt"/>
        <a:ea typeface="+mn-ea"/>
        <a:cs typeface="+mn-cs"/>
      </a:defRPr>
    </a:lvl8pPr>
    <a:lvl9pPr marL="2742468" algn="l" defTabSz="685617" rtl="0" eaLnBrk="1" latinLnBrk="0" hangingPunct="1">
      <a:defRPr sz="13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FF9933"/>
    <a:srgbClr val="6CA62C"/>
    <a:srgbClr val="009BD2"/>
    <a:srgbClr val="7BC143"/>
    <a:srgbClr val="7BC14A"/>
    <a:srgbClr val="F05425"/>
    <a:srgbClr val="D56509"/>
    <a:srgbClr val="FFFFFF"/>
    <a:srgbClr val="E46C0A"/>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a:tblStyle styleId="{1FECB4D8-DB02-4DC6-A0A2-4F2EBAE1DC90}" styleName="中度样式 1 - 强调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22838BEF-8BB2-4498-84A7-C5851F593DF1}" styleName="中度样式 4 - 强调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25400" cmpd="sng">
              <a:solidFill>
                <a:schemeClr val="accent5"/>
              </a:solidFill>
            </a:ln>
          </a:top>
        </a:tcBdr>
        <a:fill>
          <a:solidFill>
            <a:schemeClr val="accent5">
              <a:tint val="20000"/>
            </a:schemeClr>
          </a:solidFill>
        </a:fill>
      </a:tcStyle>
    </a:lastRow>
    <a:firstRow>
      <a:tcTxStyle b="on"/>
      <a:tcStyle>
        <a:tcBdr/>
        <a:fill>
          <a:solidFill>
            <a:schemeClr val="accent5">
              <a:tint val="20000"/>
            </a:schemeClr>
          </a:solidFill>
        </a:fill>
      </a:tcStyle>
    </a:firstRow>
  </a:tblStyle>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BDBED569-4797-4DF1-A0F4-6AAB3CD982D8}" styleName="浅色样式 3 - 强调 5">
    <a:wholeTbl>
      <a:tcTxStyle>
        <a:fontRef idx="minor">
          <a:scrgbClr r="0" g="0" b="0"/>
        </a:fontRef>
        <a:schemeClr val="tx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noFill/>
        </a:fill>
      </a:tcStyle>
    </a:wholeTbl>
    <a:band1H>
      <a:tcStyle>
        <a:tcBdr/>
        <a:fill>
          <a:solidFill>
            <a:schemeClr val="accent5">
              <a:alpha val="20000"/>
            </a:schemeClr>
          </a:solidFill>
        </a:fill>
      </a:tcStyle>
    </a:band1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noFill/>
        </a:fill>
      </a:tcStyle>
    </a:lastRow>
    <a:firstRow>
      <a:tcTxStyle b="on"/>
      <a:tcStyle>
        <a:tcBdr>
          <a:bottom>
            <a:ln w="25400" cmpd="sng">
              <a:solidFill>
                <a:schemeClr val="accent5"/>
              </a:solidFill>
            </a:ln>
          </a:bottom>
        </a:tcBdr>
        <a:fill>
          <a:noFill/>
        </a:fill>
      </a:tcStyle>
    </a:firstRow>
  </a:tblStyle>
  <a:tblStyle styleId="{ED083AE6-46FA-4A59-8FB0-9F97EB10719F}" styleName="浅色样式 3 - 强调 4">
    <a:wholeTbl>
      <a:tcTxStyle>
        <a:fontRef idx="minor">
          <a:scrgbClr r="0" g="0" b="0"/>
        </a:fontRef>
        <a:schemeClr val="tx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noFill/>
        </a:fill>
      </a:tcStyle>
    </a:wholeTbl>
    <a:band1H>
      <a:tcStyle>
        <a:tcBdr/>
        <a:fill>
          <a:solidFill>
            <a:schemeClr val="accent4">
              <a:alpha val="20000"/>
            </a:schemeClr>
          </a:solidFill>
        </a:fill>
      </a:tcStyle>
    </a:band1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noFill/>
        </a:fill>
      </a:tcStyle>
    </a:lastRow>
    <a:firstRow>
      <a:tcTxStyle b="on"/>
      <a:tcStyle>
        <a:tcBdr>
          <a:bottom>
            <a:ln w="25400" cmpd="sng">
              <a:solidFill>
                <a:schemeClr val="accent4"/>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620"/>
    <p:restoredTop sz="94660"/>
  </p:normalViewPr>
  <p:slideViewPr>
    <p:cSldViewPr>
      <p:cViewPr>
        <p:scale>
          <a:sx n="75" d="100"/>
          <a:sy n="75" d="100"/>
        </p:scale>
        <p:origin x="-72" y="-444"/>
      </p:cViewPr>
      <p:guideLst>
        <p:guide orient="horz" pos="1620"/>
        <p:guide pos="2880"/>
      </p:guideLst>
    </p:cSldViewPr>
  </p:slideViewPr>
  <p:notesTextViewPr>
    <p:cViewPr>
      <p:scale>
        <a:sx n="100" d="100"/>
        <a:sy n="100" d="100"/>
      </p:scale>
      <p:origin x="0" y="0"/>
    </p:cViewPr>
  </p:notesTextViewPr>
  <p:sorterViewPr>
    <p:cViewPr>
      <p:scale>
        <a:sx n="100" d="100"/>
        <a:sy n="100" d="100"/>
      </p:scale>
      <p:origin x="0" y="0"/>
    </p:cViewPr>
  </p:sorter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notesMaster" Target="notesMasters/notesMaster1.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1779D53-1687-4629-A7C4-5F633C48289A}" type="datetimeFigureOut">
              <a:rPr lang="en-US" smtClean="0"/>
              <a:pPr/>
              <a:t>1/26/2017</a:t>
            </a:fld>
            <a:endParaRPr 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5F48F07-6AC5-47AF-9B36-9B4E83AB260F}" type="slidenum">
              <a:rPr lang="en-US" smtClean="0"/>
              <a:pPr/>
              <a:t>‹#›</a:t>
            </a:fld>
            <a:endParaRPr lang="en-US"/>
          </a:p>
        </p:txBody>
      </p:sp>
    </p:spTree>
    <p:extLst>
      <p:ext uri="{BB962C8B-B14F-4D97-AF65-F5344CB8AC3E}">
        <p14:creationId xmlns:p14="http://schemas.microsoft.com/office/powerpoint/2010/main" xmlns="" val="1025707818"/>
      </p:ext>
    </p:extLst>
  </p:cSld>
  <p:clrMap bg1="lt1" tx1="dk1" bg2="lt2" tx2="dk2" accent1="accent1" accent2="accent2" accent3="accent3" accent4="accent4" accent5="accent5" accent6="accent6" hlink="hlink" folHlink="folHlink"/>
  <p:notesStyle>
    <a:lvl1pPr marL="0" algn="l" defTabSz="685617" rtl="0" eaLnBrk="1" latinLnBrk="0" hangingPunct="1">
      <a:defRPr sz="900" kern="1200">
        <a:solidFill>
          <a:schemeClr val="tx1"/>
        </a:solidFill>
        <a:latin typeface="+mn-lt"/>
        <a:ea typeface="+mn-ea"/>
        <a:cs typeface="+mn-cs"/>
      </a:defRPr>
    </a:lvl1pPr>
    <a:lvl2pPr marL="342809" algn="l" defTabSz="685617" rtl="0" eaLnBrk="1" latinLnBrk="0" hangingPunct="1">
      <a:defRPr sz="900" kern="1200">
        <a:solidFill>
          <a:schemeClr val="tx1"/>
        </a:solidFill>
        <a:latin typeface="+mn-lt"/>
        <a:ea typeface="+mn-ea"/>
        <a:cs typeface="+mn-cs"/>
      </a:defRPr>
    </a:lvl2pPr>
    <a:lvl3pPr marL="685617" algn="l" defTabSz="685617" rtl="0" eaLnBrk="1" latinLnBrk="0" hangingPunct="1">
      <a:defRPr sz="900" kern="1200">
        <a:solidFill>
          <a:schemeClr val="tx1"/>
        </a:solidFill>
        <a:latin typeface="+mn-lt"/>
        <a:ea typeface="+mn-ea"/>
        <a:cs typeface="+mn-cs"/>
      </a:defRPr>
    </a:lvl3pPr>
    <a:lvl4pPr marL="1028426" algn="l" defTabSz="685617" rtl="0" eaLnBrk="1" latinLnBrk="0" hangingPunct="1">
      <a:defRPr sz="900" kern="1200">
        <a:solidFill>
          <a:schemeClr val="tx1"/>
        </a:solidFill>
        <a:latin typeface="+mn-lt"/>
        <a:ea typeface="+mn-ea"/>
        <a:cs typeface="+mn-cs"/>
      </a:defRPr>
    </a:lvl4pPr>
    <a:lvl5pPr marL="1371234" algn="l" defTabSz="685617" rtl="0" eaLnBrk="1" latinLnBrk="0" hangingPunct="1">
      <a:defRPr sz="900" kern="1200">
        <a:solidFill>
          <a:schemeClr val="tx1"/>
        </a:solidFill>
        <a:latin typeface="+mn-lt"/>
        <a:ea typeface="+mn-ea"/>
        <a:cs typeface="+mn-cs"/>
      </a:defRPr>
    </a:lvl5pPr>
    <a:lvl6pPr marL="1714043" algn="l" defTabSz="685617" rtl="0" eaLnBrk="1" latinLnBrk="0" hangingPunct="1">
      <a:defRPr sz="900" kern="1200">
        <a:solidFill>
          <a:schemeClr val="tx1"/>
        </a:solidFill>
        <a:latin typeface="+mn-lt"/>
        <a:ea typeface="+mn-ea"/>
        <a:cs typeface="+mn-cs"/>
      </a:defRPr>
    </a:lvl6pPr>
    <a:lvl7pPr marL="2056851" algn="l" defTabSz="685617" rtl="0" eaLnBrk="1" latinLnBrk="0" hangingPunct="1">
      <a:defRPr sz="900" kern="1200">
        <a:solidFill>
          <a:schemeClr val="tx1"/>
        </a:solidFill>
        <a:latin typeface="+mn-lt"/>
        <a:ea typeface="+mn-ea"/>
        <a:cs typeface="+mn-cs"/>
      </a:defRPr>
    </a:lvl7pPr>
    <a:lvl8pPr marL="2399660" algn="l" defTabSz="685617" rtl="0" eaLnBrk="1" latinLnBrk="0" hangingPunct="1">
      <a:defRPr sz="900" kern="1200">
        <a:solidFill>
          <a:schemeClr val="tx1"/>
        </a:solidFill>
        <a:latin typeface="+mn-lt"/>
        <a:ea typeface="+mn-ea"/>
        <a:cs typeface="+mn-cs"/>
      </a:defRPr>
    </a:lvl8pPr>
    <a:lvl9pPr marL="2742468" algn="l" defTabSz="685617" rtl="0" eaLnBrk="1" latinLnBrk="0" hangingPunct="1">
      <a:defRPr sz="9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21" name="直角三角形 20"/>
          <p:cNvSpPr/>
          <p:nvPr userDrawn="1"/>
        </p:nvSpPr>
        <p:spPr>
          <a:xfrm flipH="1">
            <a:off x="7703515" y="1491630"/>
            <a:ext cx="191733" cy="162018"/>
          </a:xfrm>
          <a:prstGeom prst="rtTriangle">
            <a:avLst/>
          </a:prstGeom>
          <a:solidFill>
            <a:srgbClr val="FF5050">
              <a:alpha val="64706"/>
            </a:srgbClr>
          </a:solidFill>
          <a:ln>
            <a:noFill/>
          </a:ln>
          <a:effectLst>
            <a:outerShdw blurRad="63500" sx="102000" sy="102000" algn="ctr" rotWithShape="0">
              <a:schemeClr val="bg1">
                <a:alpha val="40000"/>
              </a:schemeClr>
            </a:outerShdw>
          </a:effectLst>
        </p:spPr>
        <p:style>
          <a:lnRef idx="1">
            <a:schemeClr val="accent2"/>
          </a:lnRef>
          <a:fillRef idx="3">
            <a:schemeClr val="accent2"/>
          </a:fillRef>
          <a:effectRef idx="2">
            <a:schemeClr val="accent2"/>
          </a:effectRef>
          <a:fontRef idx="minor">
            <a:schemeClr val="lt1"/>
          </a:fontRef>
        </p:style>
        <p:txBody>
          <a:bodyPr lIns="68562" tIns="34281" rIns="68562" bIns="34281" rtlCol="0" anchor="ctr"/>
          <a:lstStyle/>
          <a:p>
            <a:pPr algn="ctr"/>
            <a:endParaRPr lang="en-US"/>
          </a:p>
        </p:txBody>
      </p:sp>
      <p:sp>
        <p:nvSpPr>
          <p:cNvPr id="22" name="矩形 21"/>
          <p:cNvSpPr/>
          <p:nvPr userDrawn="1"/>
        </p:nvSpPr>
        <p:spPr>
          <a:xfrm>
            <a:off x="0" y="1650504"/>
            <a:ext cx="9144000" cy="2112522"/>
          </a:xfrm>
          <a:prstGeom prst="rect">
            <a:avLst/>
          </a:prstGeom>
          <a:solidFill>
            <a:srgbClr val="00B0F0">
              <a:alpha val="60000"/>
            </a:srgbClr>
          </a:solidFill>
          <a:ln>
            <a:noFill/>
          </a:ln>
          <a:effectLst>
            <a:outerShdw blurRad="63500" sx="102000" sy="102000" algn="ctr" rotWithShape="0">
              <a:schemeClr val="bg1">
                <a:alpha val="40000"/>
              </a:schemeClr>
            </a:outerShdw>
          </a:effectLst>
        </p:spPr>
        <p:style>
          <a:lnRef idx="1">
            <a:schemeClr val="dk1"/>
          </a:lnRef>
          <a:fillRef idx="3">
            <a:schemeClr val="dk1"/>
          </a:fillRef>
          <a:effectRef idx="2">
            <a:schemeClr val="dk1"/>
          </a:effectRef>
          <a:fontRef idx="minor">
            <a:schemeClr val="lt1"/>
          </a:fontRef>
        </p:style>
        <p:txBody>
          <a:bodyPr lIns="68562" tIns="34281" rIns="68562" bIns="34281" rtlCol="0" anchor="ctr"/>
          <a:lstStyle/>
          <a:p>
            <a:pPr algn="ctr"/>
            <a:endParaRPr lang="en-US" dirty="0"/>
          </a:p>
        </p:txBody>
      </p:sp>
      <p:sp>
        <p:nvSpPr>
          <p:cNvPr id="24" name="矩形 23"/>
          <p:cNvSpPr/>
          <p:nvPr userDrawn="1"/>
        </p:nvSpPr>
        <p:spPr>
          <a:xfrm>
            <a:off x="7895248" y="1491630"/>
            <a:ext cx="672156" cy="2430270"/>
          </a:xfrm>
          <a:prstGeom prst="rect">
            <a:avLst/>
          </a:prstGeom>
          <a:solidFill>
            <a:srgbClr val="CC0000">
              <a:alpha val="65098"/>
            </a:srgbClr>
          </a:solidFill>
          <a:ln>
            <a:noFill/>
          </a:ln>
          <a:effectLst>
            <a:outerShdw blurRad="63500" sx="102000" sy="102000" algn="ctr" rotWithShape="0">
              <a:schemeClr val="bg1">
                <a:alpha val="40000"/>
              </a:schemeClr>
            </a:outerShdw>
          </a:effectLst>
        </p:spPr>
        <p:style>
          <a:lnRef idx="1">
            <a:schemeClr val="accent2"/>
          </a:lnRef>
          <a:fillRef idx="3">
            <a:schemeClr val="accent2"/>
          </a:fillRef>
          <a:effectRef idx="2">
            <a:schemeClr val="accent2"/>
          </a:effectRef>
          <a:fontRef idx="minor">
            <a:schemeClr val="lt1"/>
          </a:fontRef>
        </p:style>
        <p:txBody>
          <a:bodyPr lIns="68562" tIns="34281" rIns="68562" bIns="34281" rtlCol="0" anchor="ctr"/>
          <a:lstStyle/>
          <a:p>
            <a:pPr algn="ctr"/>
            <a:endParaRPr lang="en-US"/>
          </a:p>
        </p:txBody>
      </p:sp>
      <p:sp>
        <p:nvSpPr>
          <p:cNvPr id="27" name="直角三角形 26"/>
          <p:cNvSpPr/>
          <p:nvPr userDrawn="1"/>
        </p:nvSpPr>
        <p:spPr>
          <a:xfrm flipH="1" flipV="1">
            <a:off x="7703514" y="3766170"/>
            <a:ext cx="191732" cy="155730"/>
          </a:xfrm>
          <a:prstGeom prst="rtTriangle">
            <a:avLst/>
          </a:prstGeom>
          <a:solidFill>
            <a:srgbClr val="FF5050">
              <a:alpha val="64706"/>
            </a:srgbClr>
          </a:solidFill>
          <a:ln>
            <a:noFill/>
          </a:ln>
          <a:effectLst>
            <a:outerShdw blurRad="63500" sx="102000" sy="102000" algn="ctr" rotWithShape="0">
              <a:schemeClr val="bg1">
                <a:alpha val="40000"/>
              </a:schemeClr>
            </a:outerShdw>
          </a:effectLst>
        </p:spPr>
        <p:style>
          <a:lnRef idx="1">
            <a:schemeClr val="accent2"/>
          </a:lnRef>
          <a:fillRef idx="3">
            <a:schemeClr val="accent2"/>
          </a:fillRef>
          <a:effectRef idx="2">
            <a:schemeClr val="accent2"/>
          </a:effectRef>
          <a:fontRef idx="minor">
            <a:schemeClr val="lt1"/>
          </a:fontRef>
        </p:style>
        <p:txBody>
          <a:bodyPr lIns="68562" tIns="34281" rIns="68562" bIns="34281" rtlCol="0" anchor="ctr"/>
          <a:lstStyle/>
          <a:p>
            <a:pPr algn="ctr"/>
            <a:endParaRPr lang="en-US"/>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pic>
        <p:nvPicPr>
          <p:cNvPr id="2050" name="Picture 2" descr="http://pic.sc.chinaz.com/files/pic/pic9/201207/xpic5795.jpg"/>
          <p:cNvPicPr>
            <a:picLocks noChangeAspect="1" noChangeArrowheads="1"/>
          </p:cNvPicPr>
          <p:nvPr userDrawn="1"/>
        </p:nvPicPr>
        <p:blipFill rotWithShape="1">
          <a:blip r:embed="rId2" cstate="print">
            <a:extLst>
              <a:ext uri="{28A0092B-C50C-407E-A947-70E740481C1C}">
                <a14:useLocalDpi xmlns:a14="http://schemas.microsoft.com/office/drawing/2010/main" xmlns="" val="0"/>
              </a:ext>
            </a:extLst>
          </a:blip>
          <a:srcRect/>
          <a:stretch/>
        </p:blipFill>
        <p:spPr bwMode="auto">
          <a:xfrm>
            <a:off x="1" y="789552"/>
            <a:ext cx="3808021" cy="3618402"/>
          </a:xfrm>
          <a:prstGeom prst="rect">
            <a:avLst/>
          </a:prstGeom>
          <a:noFill/>
          <a:extLst>
            <a:ext uri="{909E8E84-426E-40DD-AFC4-6F175D3DCCD1}">
              <a14:hiddenFill xmlns:a14="http://schemas.microsoft.com/office/drawing/2010/main" xmlns="">
                <a:solidFill>
                  <a:srgbClr val="FFFFFF"/>
                </a:solidFill>
              </a14:hiddenFill>
            </a:ext>
          </a:extLst>
        </p:spPr>
      </p:pic>
      <p:sp>
        <p:nvSpPr>
          <p:cNvPr id="8" name="矩形 7"/>
          <p:cNvSpPr/>
          <p:nvPr userDrawn="1"/>
        </p:nvSpPr>
        <p:spPr>
          <a:xfrm>
            <a:off x="0" y="0"/>
            <a:ext cx="9144000" cy="789552"/>
          </a:xfrm>
          <a:prstGeom prst="rect">
            <a:avLst/>
          </a:prstGeom>
          <a:solidFill>
            <a:srgbClr val="009BD2"/>
          </a:solidFill>
          <a:ln>
            <a:noFill/>
          </a:ln>
        </p:spPr>
        <p:style>
          <a:lnRef idx="1">
            <a:schemeClr val="dk1"/>
          </a:lnRef>
          <a:fillRef idx="3">
            <a:schemeClr val="dk1"/>
          </a:fillRef>
          <a:effectRef idx="2">
            <a:schemeClr val="dk1"/>
          </a:effectRef>
          <a:fontRef idx="minor">
            <a:schemeClr val="lt1"/>
          </a:fontRef>
        </p:style>
        <p:txBody>
          <a:bodyPr lIns="68562" tIns="34281" rIns="68562" bIns="34281" rtlCol="0" anchor="ctr"/>
          <a:lstStyle/>
          <a:p>
            <a:pPr algn="ctr"/>
            <a:endParaRPr lang="en-US"/>
          </a:p>
        </p:txBody>
      </p:sp>
      <p:sp>
        <p:nvSpPr>
          <p:cNvPr id="9" name="矩形 8"/>
          <p:cNvSpPr/>
          <p:nvPr userDrawn="1"/>
        </p:nvSpPr>
        <p:spPr>
          <a:xfrm>
            <a:off x="0" y="4748724"/>
            <a:ext cx="9144000" cy="394776"/>
          </a:xfrm>
          <a:prstGeom prst="rect">
            <a:avLst/>
          </a:prstGeom>
          <a:solidFill>
            <a:srgbClr val="009BD2"/>
          </a:solidFill>
          <a:ln>
            <a:noFill/>
          </a:ln>
        </p:spPr>
        <p:style>
          <a:lnRef idx="1">
            <a:schemeClr val="dk1"/>
          </a:lnRef>
          <a:fillRef idx="3">
            <a:schemeClr val="dk1"/>
          </a:fillRef>
          <a:effectRef idx="2">
            <a:schemeClr val="dk1"/>
          </a:effectRef>
          <a:fontRef idx="minor">
            <a:schemeClr val="lt1"/>
          </a:fontRef>
        </p:style>
        <p:txBody>
          <a:bodyPr lIns="68562" tIns="34281" rIns="68562" bIns="34281" rtlCol="0" anchor="ctr"/>
          <a:lstStyle/>
          <a:p>
            <a:pPr lvl="0" algn="ctr"/>
            <a:endParaRPr lang="en-US"/>
          </a:p>
        </p:txBody>
      </p:sp>
      <p:cxnSp>
        <p:nvCxnSpPr>
          <p:cNvPr id="14" name="直接连接符 13"/>
          <p:cNvCxnSpPr/>
          <p:nvPr userDrawn="1"/>
        </p:nvCxnSpPr>
        <p:spPr>
          <a:xfrm>
            <a:off x="198653" y="465516"/>
            <a:ext cx="8746694"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两栏内容">
    <p:spTree>
      <p:nvGrpSpPr>
        <p:cNvPr id="1" name=""/>
        <p:cNvGrpSpPr/>
        <p:nvPr/>
      </p:nvGrpSpPr>
      <p:grpSpPr>
        <a:xfrm>
          <a:off x="0" y="0"/>
          <a:ext cx="0" cy="0"/>
          <a:chOff x="0" y="0"/>
          <a:chExt cx="0" cy="0"/>
        </a:xfrm>
      </p:grpSpPr>
      <p:sp>
        <p:nvSpPr>
          <p:cNvPr id="9" name="矩形 8"/>
          <p:cNvSpPr/>
          <p:nvPr userDrawn="1"/>
        </p:nvSpPr>
        <p:spPr>
          <a:xfrm>
            <a:off x="0" y="4748724"/>
            <a:ext cx="9144000" cy="394776"/>
          </a:xfrm>
          <a:prstGeom prst="rect">
            <a:avLst/>
          </a:prstGeom>
          <a:solidFill>
            <a:srgbClr val="009BD2"/>
          </a:solidFill>
          <a:ln>
            <a:noFill/>
          </a:ln>
        </p:spPr>
        <p:style>
          <a:lnRef idx="1">
            <a:schemeClr val="dk1"/>
          </a:lnRef>
          <a:fillRef idx="3">
            <a:schemeClr val="dk1"/>
          </a:fillRef>
          <a:effectRef idx="2">
            <a:schemeClr val="dk1"/>
          </a:effectRef>
          <a:fontRef idx="minor">
            <a:schemeClr val="lt1"/>
          </a:fontRef>
        </p:style>
        <p:txBody>
          <a:bodyPr lIns="68562" tIns="34281" rIns="68562" bIns="34281" rtlCol="0" anchor="ctr"/>
          <a:lstStyle/>
          <a:p>
            <a:pPr lvl="0" algn="ctr"/>
            <a:endParaRPr lang="en-US"/>
          </a:p>
        </p:txBody>
      </p:sp>
      <p:sp>
        <p:nvSpPr>
          <p:cNvPr id="7" name="矩形 6"/>
          <p:cNvSpPr/>
          <p:nvPr userDrawn="1"/>
        </p:nvSpPr>
        <p:spPr>
          <a:xfrm>
            <a:off x="0" y="0"/>
            <a:ext cx="9144000" cy="626400"/>
          </a:xfrm>
          <a:prstGeom prst="rect">
            <a:avLst/>
          </a:prstGeom>
          <a:solidFill>
            <a:srgbClr val="009BD2"/>
          </a:solidFill>
          <a:ln>
            <a:noFill/>
          </a:ln>
        </p:spPr>
        <p:style>
          <a:lnRef idx="1">
            <a:schemeClr val="dk1"/>
          </a:lnRef>
          <a:fillRef idx="3">
            <a:schemeClr val="dk1"/>
          </a:fillRef>
          <a:effectRef idx="2">
            <a:schemeClr val="dk1"/>
          </a:effectRef>
          <a:fontRef idx="minor">
            <a:schemeClr val="lt1"/>
          </a:fontRef>
        </p:style>
        <p:txBody>
          <a:bodyPr lIns="68562" tIns="34281" rIns="68562" bIns="34281" rtlCol="0" anchor="ctr"/>
          <a:lstStyle/>
          <a:p>
            <a:pPr algn="ctr"/>
            <a:endParaRPr lang="en-US"/>
          </a:p>
        </p:txBody>
      </p:sp>
      <p:sp>
        <p:nvSpPr>
          <p:cNvPr id="10" name="矩形 1"/>
          <p:cNvSpPr>
            <a:spLocks noChangeArrowheads="1"/>
          </p:cNvSpPr>
          <p:nvPr userDrawn="1"/>
        </p:nvSpPr>
        <p:spPr bwMode="auto">
          <a:xfrm>
            <a:off x="306636" y="76870"/>
            <a:ext cx="1933826" cy="50011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68562" tIns="34281" rIns="68562" bIns="34281">
            <a:spAutoFit/>
          </a:bodyPr>
          <a:lstStyle/>
          <a:p>
            <a:r>
              <a:rPr lang="zh-CN" altLang="en-US" sz="2800" b="1" dirty="0" smtClean="0">
                <a:solidFill>
                  <a:schemeClr val="bg1"/>
                </a:solidFill>
                <a:latin typeface="微软雅黑" panose="020B0503020204020204" pitchFamily="34" charset="-122"/>
                <a:ea typeface="微软雅黑" panose="020B0503020204020204" pitchFamily="34" charset="-122"/>
              </a:rPr>
              <a:t>自主学习区</a:t>
            </a:r>
            <a:endParaRPr lang="zh-CN" altLang="zh-CN" sz="2800" b="1" dirty="0">
              <a:solidFill>
                <a:schemeClr val="bg1"/>
              </a:solidFill>
              <a:latin typeface="微软雅黑" panose="020B0503020204020204" pitchFamily="34" charset="-122"/>
              <a:ea typeface="微软雅黑" panose="020B0503020204020204" pitchFamily="34" charset="-122"/>
            </a:endParaRPr>
          </a:p>
        </p:txBody>
      </p:sp>
      <p:cxnSp>
        <p:nvCxnSpPr>
          <p:cNvPr id="11" name="直接连接符 10"/>
          <p:cNvCxnSpPr/>
          <p:nvPr userDrawn="1"/>
        </p:nvCxnSpPr>
        <p:spPr>
          <a:xfrm>
            <a:off x="2392997" y="340581"/>
            <a:ext cx="655235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4031341104"/>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5_两栏内容">
    <p:spTree>
      <p:nvGrpSpPr>
        <p:cNvPr id="1" name=""/>
        <p:cNvGrpSpPr/>
        <p:nvPr/>
      </p:nvGrpSpPr>
      <p:grpSpPr>
        <a:xfrm>
          <a:off x="0" y="0"/>
          <a:ext cx="0" cy="0"/>
          <a:chOff x="0" y="0"/>
          <a:chExt cx="0" cy="0"/>
        </a:xfrm>
      </p:grpSpPr>
      <p:sp>
        <p:nvSpPr>
          <p:cNvPr id="9" name="矩形 8"/>
          <p:cNvSpPr/>
          <p:nvPr userDrawn="1"/>
        </p:nvSpPr>
        <p:spPr>
          <a:xfrm>
            <a:off x="0" y="4748724"/>
            <a:ext cx="9144000" cy="394776"/>
          </a:xfrm>
          <a:prstGeom prst="rect">
            <a:avLst/>
          </a:prstGeom>
          <a:solidFill>
            <a:srgbClr val="009BD2"/>
          </a:solidFill>
          <a:ln>
            <a:noFill/>
          </a:ln>
        </p:spPr>
        <p:style>
          <a:lnRef idx="1">
            <a:schemeClr val="dk1"/>
          </a:lnRef>
          <a:fillRef idx="3">
            <a:schemeClr val="dk1"/>
          </a:fillRef>
          <a:effectRef idx="2">
            <a:schemeClr val="dk1"/>
          </a:effectRef>
          <a:fontRef idx="minor">
            <a:schemeClr val="lt1"/>
          </a:fontRef>
        </p:style>
        <p:txBody>
          <a:bodyPr lIns="68562" tIns="34281" rIns="68562" bIns="34281" rtlCol="0" anchor="ctr"/>
          <a:lstStyle/>
          <a:p>
            <a:pPr lvl="0" algn="ctr"/>
            <a:endParaRPr lang="en-US"/>
          </a:p>
        </p:txBody>
      </p:sp>
      <p:sp>
        <p:nvSpPr>
          <p:cNvPr id="7" name="矩形 6"/>
          <p:cNvSpPr/>
          <p:nvPr userDrawn="1"/>
        </p:nvSpPr>
        <p:spPr>
          <a:xfrm>
            <a:off x="0" y="0"/>
            <a:ext cx="9144000" cy="626400"/>
          </a:xfrm>
          <a:prstGeom prst="rect">
            <a:avLst/>
          </a:prstGeom>
          <a:solidFill>
            <a:srgbClr val="009BD2"/>
          </a:solidFill>
          <a:ln>
            <a:noFill/>
          </a:ln>
        </p:spPr>
        <p:style>
          <a:lnRef idx="1">
            <a:schemeClr val="dk1"/>
          </a:lnRef>
          <a:fillRef idx="3">
            <a:schemeClr val="dk1"/>
          </a:fillRef>
          <a:effectRef idx="2">
            <a:schemeClr val="dk1"/>
          </a:effectRef>
          <a:fontRef idx="minor">
            <a:schemeClr val="lt1"/>
          </a:fontRef>
        </p:style>
        <p:txBody>
          <a:bodyPr lIns="68562" tIns="34281" rIns="68562" bIns="34281" rtlCol="0" anchor="ctr"/>
          <a:lstStyle/>
          <a:p>
            <a:pPr algn="ctr"/>
            <a:endParaRPr lang="en-US"/>
          </a:p>
        </p:txBody>
      </p:sp>
      <p:sp>
        <p:nvSpPr>
          <p:cNvPr id="10" name="矩形 1"/>
          <p:cNvSpPr>
            <a:spLocks noChangeArrowheads="1"/>
          </p:cNvSpPr>
          <p:nvPr userDrawn="1"/>
        </p:nvSpPr>
        <p:spPr bwMode="auto">
          <a:xfrm>
            <a:off x="306636" y="76870"/>
            <a:ext cx="1933826" cy="50011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68562" tIns="34281" rIns="68562" bIns="34281">
            <a:spAutoFit/>
          </a:bodyPr>
          <a:lstStyle/>
          <a:p>
            <a:r>
              <a:rPr lang="zh-CN" altLang="en-US" sz="2800" b="1" dirty="0" smtClean="0">
                <a:solidFill>
                  <a:schemeClr val="bg1"/>
                </a:solidFill>
                <a:latin typeface="微软雅黑" panose="020B0503020204020204" pitchFamily="34" charset="-122"/>
                <a:ea typeface="微软雅黑" panose="020B0503020204020204" pitchFamily="34" charset="-122"/>
              </a:rPr>
              <a:t>互动探究区</a:t>
            </a:r>
            <a:endParaRPr lang="zh-CN" altLang="zh-CN" sz="2800" b="1" dirty="0">
              <a:solidFill>
                <a:schemeClr val="bg1"/>
              </a:solidFill>
              <a:latin typeface="微软雅黑" panose="020B0503020204020204" pitchFamily="34" charset="-122"/>
              <a:ea typeface="微软雅黑" panose="020B0503020204020204" pitchFamily="34" charset="-122"/>
            </a:endParaRPr>
          </a:p>
        </p:txBody>
      </p:sp>
      <p:cxnSp>
        <p:nvCxnSpPr>
          <p:cNvPr id="11" name="直接连接符 10"/>
          <p:cNvCxnSpPr/>
          <p:nvPr userDrawn="1"/>
        </p:nvCxnSpPr>
        <p:spPr>
          <a:xfrm>
            <a:off x="2392997" y="340581"/>
            <a:ext cx="655235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2357015249"/>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6_两栏内容">
    <p:spTree>
      <p:nvGrpSpPr>
        <p:cNvPr id="1" name=""/>
        <p:cNvGrpSpPr/>
        <p:nvPr/>
      </p:nvGrpSpPr>
      <p:grpSpPr>
        <a:xfrm>
          <a:off x="0" y="0"/>
          <a:ext cx="0" cy="0"/>
          <a:chOff x="0" y="0"/>
          <a:chExt cx="0" cy="0"/>
        </a:xfrm>
      </p:grpSpPr>
      <p:sp>
        <p:nvSpPr>
          <p:cNvPr id="9" name="矩形 8"/>
          <p:cNvSpPr/>
          <p:nvPr userDrawn="1"/>
        </p:nvSpPr>
        <p:spPr>
          <a:xfrm>
            <a:off x="0" y="4748724"/>
            <a:ext cx="9144000" cy="394776"/>
          </a:xfrm>
          <a:prstGeom prst="rect">
            <a:avLst/>
          </a:prstGeom>
          <a:solidFill>
            <a:srgbClr val="009BD2"/>
          </a:solidFill>
          <a:ln>
            <a:noFill/>
          </a:ln>
        </p:spPr>
        <p:style>
          <a:lnRef idx="1">
            <a:schemeClr val="dk1"/>
          </a:lnRef>
          <a:fillRef idx="3">
            <a:schemeClr val="dk1"/>
          </a:fillRef>
          <a:effectRef idx="2">
            <a:schemeClr val="dk1"/>
          </a:effectRef>
          <a:fontRef idx="minor">
            <a:schemeClr val="lt1"/>
          </a:fontRef>
        </p:style>
        <p:txBody>
          <a:bodyPr lIns="68562" tIns="34281" rIns="68562" bIns="34281" rtlCol="0" anchor="ctr"/>
          <a:lstStyle/>
          <a:p>
            <a:pPr lvl="0" algn="ctr"/>
            <a:endParaRPr lang="en-US"/>
          </a:p>
        </p:txBody>
      </p:sp>
      <p:sp>
        <p:nvSpPr>
          <p:cNvPr id="7" name="矩形 6"/>
          <p:cNvSpPr/>
          <p:nvPr userDrawn="1"/>
        </p:nvSpPr>
        <p:spPr>
          <a:xfrm>
            <a:off x="0" y="0"/>
            <a:ext cx="9144000" cy="626400"/>
          </a:xfrm>
          <a:prstGeom prst="rect">
            <a:avLst/>
          </a:prstGeom>
          <a:solidFill>
            <a:srgbClr val="009BD2"/>
          </a:solidFill>
          <a:ln>
            <a:noFill/>
          </a:ln>
        </p:spPr>
        <p:style>
          <a:lnRef idx="1">
            <a:schemeClr val="dk1"/>
          </a:lnRef>
          <a:fillRef idx="3">
            <a:schemeClr val="dk1"/>
          </a:fillRef>
          <a:effectRef idx="2">
            <a:schemeClr val="dk1"/>
          </a:effectRef>
          <a:fontRef idx="minor">
            <a:schemeClr val="lt1"/>
          </a:fontRef>
        </p:style>
        <p:txBody>
          <a:bodyPr lIns="68562" tIns="34281" rIns="68562" bIns="34281" rtlCol="0" anchor="ctr"/>
          <a:lstStyle/>
          <a:p>
            <a:pPr algn="ctr"/>
            <a:endParaRPr lang="en-US"/>
          </a:p>
        </p:txBody>
      </p:sp>
      <p:sp>
        <p:nvSpPr>
          <p:cNvPr id="12" name="矩形 1"/>
          <p:cNvSpPr>
            <a:spLocks noChangeArrowheads="1"/>
          </p:cNvSpPr>
          <p:nvPr userDrawn="1"/>
        </p:nvSpPr>
        <p:spPr bwMode="auto">
          <a:xfrm>
            <a:off x="306636" y="76870"/>
            <a:ext cx="1933826" cy="50011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68562" tIns="34281" rIns="68562" bIns="34281">
            <a:spAutoFit/>
          </a:bodyPr>
          <a:lstStyle/>
          <a:p>
            <a:r>
              <a:rPr lang="zh-CN" altLang="en-US" sz="2800" b="1" dirty="0" smtClean="0">
                <a:solidFill>
                  <a:schemeClr val="bg1"/>
                </a:solidFill>
                <a:latin typeface="微软雅黑" panose="020B0503020204020204" pitchFamily="34" charset="-122"/>
                <a:ea typeface="微软雅黑" panose="020B0503020204020204" pitchFamily="34" charset="-122"/>
              </a:rPr>
              <a:t>自我检测区</a:t>
            </a:r>
            <a:endParaRPr lang="zh-CN" altLang="zh-CN" sz="2800" b="1" dirty="0">
              <a:solidFill>
                <a:schemeClr val="bg1"/>
              </a:solidFill>
              <a:latin typeface="微软雅黑" panose="020B0503020204020204" pitchFamily="34" charset="-122"/>
              <a:ea typeface="微软雅黑" panose="020B0503020204020204" pitchFamily="34" charset="-122"/>
            </a:endParaRPr>
          </a:p>
        </p:txBody>
      </p:sp>
      <p:cxnSp>
        <p:nvCxnSpPr>
          <p:cNvPr id="13" name="直接连接符 12"/>
          <p:cNvCxnSpPr/>
          <p:nvPr userDrawn="1"/>
        </p:nvCxnSpPr>
        <p:spPr>
          <a:xfrm>
            <a:off x="2392997" y="340581"/>
            <a:ext cx="655235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685480028"/>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2_两栏内容">
    <p:spTree>
      <p:nvGrpSpPr>
        <p:cNvPr id="1" name=""/>
        <p:cNvGrpSpPr/>
        <p:nvPr/>
      </p:nvGrpSpPr>
      <p:grpSpPr>
        <a:xfrm>
          <a:off x="0" y="0"/>
          <a:ext cx="0" cy="0"/>
          <a:chOff x="0" y="0"/>
          <a:chExt cx="0" cy="0"/>
        </a:xfrm>
      </p:grpSpPr>
      <p:sp>
        <p:nvSpPr>
          <p:cNvPr id="8" name="矩形 7"/>
          <p:cNvSpPr/>
          <p:nvPr userDrawn="1"/>
        </p:nvSpPr>
        <p:spPr>
          <a:xfrm>
            <a:off x="0" y="0"/>
            <a:ext cx="9144000" cy="789552"/>
          </a:xfrm>
          <a:prstGeom prst="rect">
            <a:avLst/>
          </a:prstGeom>
          <a:solidFill>
            <a:srgbClr val="009BD2"/>
          </a:solidFill>
          <a:ln>
            <a:noFill/>
          </a:ln>
        </p:spPr>
        <p:style>
          <a:lnRef idx="1">
            <a:schemeClr val="dk1"/>
          </a:lnRef>
          <a:fillRef idx="3">
            <a:schemeClr val="dk1"/>
          </a:fillRef>
          <a:effectRef idx="2">
            <a:schemeClr val="dk1"/>
          </a:effectRef>
          <a:fontRef idx="minor">
            <a:schemeClr val="lt1"/>
          </a:fontRef>
        </p:style>
        <p:txBody>
          <a:bodyPr lIns="68562" tIns="34281" rIns="68562" bIns="34281" rtlCol="0" anchor="ctr"/>
          <a:lstStyle/>
          <a:p>
            <a:pPr algn="ctr"/>
            <a:endParaRPr lang="en-US"/>
          </a:p>
        </p:txBody>
      </p:sp>
      <p:sp>
        <p:nvSpPr>
          <p:cNvPr id="9" name="矩形 8"/>
          <p:cNvSpPr/>
          <p:nvPr userDrawn="1"/>
        </p:nvSpPr>
        <p:spPr>
          <a:xfrm>
            <a:off x="0" y="4748724"/>
            <a:ext cx="9144000" cy="394776"/>
          </a:xfrm>
          <a:prstGeom prst="rect">
            <a:avLst/>
          </a:prstGeom>
          <a:solidFill>
            <a:srgbClr val="009BD2"/>
          </a:solidFill>
          <a:ln>
            <a:noFill/>
          </a:ln>
        </p:spPr>
        <p:style>
          <a:lnRef idx="1">
            <a:schemeClr val="dk1"/>
          </a:lnRef>
          <a:fillRef idx="3">
            <a:schemeClr val="dk1"/>
          </a:fillRef>
          <a:effectRef idx="2">
            <a:schemeClr val="dk1"/>
          </a:effectRef>
          <a:fontRef idx="minor">
            <a:schemeClr val="lt1"/>
          </a:fontRef>
        </p:style>
        <p:txBody>
          <a:bodyPr lIns="68562" tIns="34281" rIns="68562" bIns="34281" rtlCol="0" anchor="ctr"/>
          <a:lstStyle/>
          <a:p>
            <a:pPr lvl="0" algn="ctr"/>
            <a:endParaRPr lang="en-US"/>
          </a:p>
        </p:txBody>
      </p:sp>
    </p:spTree>
    <p:extLst>
      <p:ext uri="{BB962C8B-B14F-4D97-AF65-F5344CB8AC3E}">
        <p14:creationId xmlns:p14="http://schemas.microsoft.com/office/powerpoint/2010/main" xmlns="" val="2261441160"/>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3_两栏内容">
    <p:spTree>
      <p:nvGrpSpPr>
        <p:cNvPr id="1" name=""/>
        <p:cNvGrpSpPr/>
        <p:nvPr/>
      </p:nvGrpSpPr>
      <p:grpSpPr>
        <a:xfrm>
          <a:off x="0" y="0"/>
          <a:ext cx="0" cy="0"/>
          <a:chOff x="0" y="0"/>
          <a:chExt cx="0" cy="0"/>
        </a:xfrm>
      </p:grpSpPr>
      <p:sp>
        <p:nvSpPr>
          <p:cNvPr id="8" name="矩形 7"/>
          <p:cNvSpPr/>
          <p:nvPr userDrawn="1"/>
        </p:nvSpPr>
        <p:spPr>
          <a:xfrm>
            <a:off x="0" y="0"/>
            <a:ext cx="9144000" cy="789552"/>
          </a:xfrm>
          <a:prstGeom prst="rect">
            <a:avLst/>
          </a:prstGeom>
          <a:solidFill>
            <a:srgbClr val="009BD2"/>
          </a:solidFill>
          <a:ln>
            <a:noFill/>
          </a:ln>
        </p:spPr>
        <p:style>
          <a:lnRef idx="1">
            <a:schemeClr val="dk1"/>
          </a:lnRef>
          <a:fillRef idx="3">
            <a:schemeClr val="dk1"/>
          </a:fillRef>
          <a:effectRef idx="2">
            <a:schemeClr val="dk1"/>
          </a:effectRef>
          <a:fontRef idx="minor">
            <a:schemeClr val="lt1"/>
          </a:fontRef>
        </p:style>
        <p:txBody>
          <a:bodyPr lIns="68562" tIns="34281" rIns="68562" bIns="34281" rtlCol="0" anchor="ctr"/>
          <a:lstStyle/>
          <a:p>
            <a:pPr algn="ctr"/>
            <a:endParaRPr lang="en-US"/>
          </a:p>
        </p:txBody>
      </p:sp>
      <p:sp>
        <p:nvSpPr>
          <p:cNvPr id="9" name="矩形 8"/>
          <p:cNvSpPr/>
          <p:nvPr userDrawn="1"/>
        </p:nvSpPr>
        <p:spPr>
          <a:xfrm>
            <a:off x="0" y="4748724"/>
            <a:ext cx="9144000" cy="394776"/>
          </a:xfrm>
          <a:prstGeom prst="rect">
            <a:avLst/>
          </a:prstGeom>
          <a:solidFill>
            <a:srgbClr val="009BD2"/>
          </a:solidFill>
          <a:ln>
            <a:noFill/>
          </a:ln>
        </p:spPr>
        <p:style>
          <a:lnRef idx="1">
            <a:schemeClr val="dk1"/>
          </a:lnRef>
          <a:fillRef idx="3">
            <a:schemeClr val="dk1"/>
          </a:fillRef>
          <a:effectRef idx="2">
            <a:schemeClr val="dk1"/>
          </a:effectRef>
          <a:fontRef idx="minor">
            <a:schemeClr val="lt1"/>
          </a:fontRef>
        </p:style>
        <p:txBody>
          <a:bodyPr lIns="68562" tIns="34281" rIns="68562" bIns="34281" rtlCol="0" anchor="ctr"/>
          <a:lstStyle/>
          <a:p>
            <a:pPr lvl="0" algn="ctr"/>
            <a:endParaRPr lang="en-US"/>
          </a:p>
        </p:txBody>
      </p:sp>
    </p:spTree>
    <p:extLst>
      <p:ext uri="{BB962C8B-B14F-4D97-AF65-F5344CB8AC3E}">
        <p14:creationId xmlns:p14="http://schemas.microsoft.com/office/powerpoint/2010/main" xmlns="" val="3757626723"/>
      </p:ext>
    </p:extLst>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4_两栏内容">
    <p:spTree>
      <p:nvGrpSpPr>
        <p:cNvPr id="1" name=""/>
        <p:cNvGrpSpPr/>
        <p:nvPr/>
      </p:nvGrpSpPr>
      <p:grpSpPr>
        <a:xfrm>
          <a:off x="0" y="0"/>
          <a:ext cx="0" cy="0"/>
          <a:chOff x="0" y="0"/>
          <a:chExt cx="0" cy="0"/>
        </a:xfrm>
      </p:grpSpPr>
      <p:sp>
        <p:nvSpPr>
          <p:cNvPr id="8" name="矩形 7"/>
          <p:cNvSpPr/>
          <p:nvPr userDrawn="1"/>
        </p:nvSpPr>
        <p:spPr>
          <a:xfrm>
            <a:off x="0" y="0"/>
            <a:ext cx="9144000" cy="789552"/>
          </a:xfrm>
          <a:prstGeom prst="rect">
            <a:avLst/>
          </a:prstGeom>
          <a:solidFill>
            <a:srgbClr val="009BD2"/>
          </a:solidFill>
          <a:ln>
            <a:noFill/>
          </a:ln>
        </p:spPr>
        <p:style>
          <a:lnRef idx="1">
            <a:schemeClr val="dk1"/>
          </a:lnRef>
          <a:fillRef idx="3">
            <a:schemeClr val="dk1"/>
          </a:fillRef>
          <a:effectRef idx="2">
            <a:schemeClr val="dk1"/>
          </a:effectRef>
          <a:fontRef idx="minor">
            <a:schemeClr val="lt1"/>
          </a:fontRef>
        </p:style>
        <p:txBody>
          <a:bodyPr lIns="68562" tIns="34281" rIns="68562" bIns="34281" rtlCol="0" anchor="ctr"/>
          <a:lstStyle/>
          <a:p>
            <a:pPr algn="ctr"/>
            <a:endParaRPr lang="en-US"/>
          </a:p>
        </p:txBody>
      </p:sp>
      <p:sp>
        <p:nvSpPr>
          <p:cNvPr id="9" name="矩形 8"/>
          <p:cNvSpPr/>
          <p:nvPr userDrawn="1"/>
        </p:nvSpPr>
        <p:spPr>
          <a:xfrm>
            <a:off x="0" y="4748724"/>
            <a:ext cx="9144000" cy="394776"/>
          </a:xfrm>
          <a:prstGeom prst="rect">
            <a:avLst/>
          </a:prstGeom>
          <a:solidFill>
            <a:srgbClr val="009BD2"/>
          </a:solidFill>
          <a:ln>
            <a:noFill/>
          </a:ln>
        </p:spPr>
        <p:style>
          <a:lnRef idx="1">
            <a:schemeClr val="dk1"/>
          </a:lnRef>
          <a:fillRef idx="3">
            <a:schemeClr val="dk1"/>
          </a:fillRef>
          <a:effectRef idx="2">
            <a:schemeClr val="dk1"/>
          </a:effectRef>
          <a:fontRef idx="minor">
            <a:schemeClr val="lt1"/>
          </a:fontRef>
        </p:style>
        <p:txBody>
          <a:bodyPr lIns="68562" tIns="34281" rIns="68562" bIns="34281" rtlCol="0" anchor="ctr"/>
          <a:lstStyle/>
          <a:p>
            <a:pPr lvl="0" algn="ctr"/>
            <a:endParaRPr lang="en-US"/>
          </a:p>
        </p:txBody>
      </p:sp>
    </p:spTree>
    <p:extLst>
      <p:ext uri="{BB962C8B-B14F-4D97-AF65-F5344CB8AC3E}">
        <p14:creationId xmlns:p14="http://schemas.microsoft.com/office/powerpoint/2010/main" xmlns="" val="1730455069"/>
      </p:ext>
    </p:extLst>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5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74514832"/>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4" name="矩形 3"/>
          <p:cNvSpPr/>
          <p:nvPr userDrawn="1"/>
        </p:nvSpPr>
        <p:spPr>
          <a:xfrm>
            <a:off x="0" y="0"/>
            <a:ext cx="9144000" cy="789552"/>
          </a:xfrm>
          <a:prstGeom prst="rect">
            <a:avLst/>
          </a:prstGeom>
          <a:solidFill>
            <a:srgbClr val="D56509"/>
          </a:solidFill>
          <a:ln>
            <a:noFill/>
          </a:ln>
        </p:spPr>
        <p:style>
          <a:lnRef idx="1">
            <a:schemeClr val="dk1"/>
          </a:lnRef>
          <a:fillRef idx="3">
            <a:schemeClr val="dk1"/>
          </a:fillRef>
          <a:effectRef idx="2">
            <a:schemeClr val="dk1"/>
          </a:effectRef>
          <a:fontRef idx="minor">
            <a:schemeClr val="lt1"/>
          </a:fontRef>
        </p:style>
        <p:txBody>
          <a:bodyPr lIns="68562" tIns="34281" rIns="68562" bIns="34281" rtlCol="0" anchor="ctr"/>
          <a:lstStyle/>
          <a:p>
            <a:pPr lvl="0" algn="ctr"/>
            <a:endParaRPr lang="en-US"/>
          </a:p>
        </p:txBody>
      </p:sp>
      <p:sp>
        <p:nvSpPr>
          <p:cNvPr id="5" name="矩形 4"/>
          <p:cNvSpPr/>
          <p:nvPr userDrawn="1"/>
        </p:nvSpPr>
        <p:spPr>
          <a:xfrm>
            <a:off x="0" y="4748724"/>
            <a:ext cx="9144000" cy="394776"/>
          </a:xfrm>
          <a:prstGeom prst="rect">
            <a:avLst/>
          </a:prstGeom>
          <a:solidFill>
            <a:srgbClr val="D56509"/>
          </a:solidFill>
          <a:ln>
            <a:noFill/>
          </a:ln>
        </p:spPr>
        <p:style>
          <a:lnRef idx="1">
            <a:schemeClr val="dk1"/>
          </a:lnRef>
          <a:fillRef idx="3">
            <a:schemeClr val="dk1"/>
          </a:fillRef>
          <a:effectRef idx="2">
            <a:schemeClr val="dk1"/>
          </a:effectRef>
          <a:fontRef idx="minor">
            <a:schemeClr val="lt1"/>
          </a:fontRef>
        </p:style>
        <p:txBody>
          <a:bodyPr lIns="68562" tIns="34281" rIns="68562" bIns="34281" rtlCol="0" anchor="ctr"/>
          <a:lstStyle/>
          <a:p>
            <a:pPr lvl="0" algn="ctr"/>
            <a:endParaRPr lang="en-US"/>
          </a:p>
        </p:txBody>
      </p:sp>
      <p:pic>
        <p:nvPicPr>
          <p:cNvPr id="8" name="Picture 3" descr="D:\Teliss_Tong\Copy\定期备份\工作备份\！PPT图片及版面资源\06-PPT精选插图\02-商务\xpic5800.jpg"/>
          <p:cNvPicPr>
            <a:picLocks noChangeAspect="1" noChangeArrowheads="1"/>
          </p:cNvPicPr>
          <p:nvPr userDrawn="1"/>
        </p:nvPicPr>
        <p:blipFill>
          <a:blip r:embed="rId2" cstate="print">
            <a:extLst>
              <a:ext uri="{28A0092B-C50C-407E-A947-70E740481C1C}">
                <a14:useLocalDpi xmlns:a14="http://schemas.microsoft.com/office/drawing/2010/main" xmlns="" val="0"/>
              </a:ext>
            </a:extLst>
          </a:blip>
          <a:srcRect/>
          <a:stretch>
            <a:fillRect/>
          </a:stretch>
        </p:blipFill>
        <p:spPr bwMode="auto">
          <a:xfrm>
            <a:off x="0" y="1075664"/>
            <a:ext cx="3671668" cy="3672624"/>
          </a:xfrm>
          <a:prstGeom prst="rect">
            <a:avLst/>
          </a:prstGeom>
          <a:noFill/>
          <a:extLst>
            <a:ext uri="{909E8E84-426E-40DD-AFC4-6F175D3DCCD1}">
              <a14:hiddenFill xmlns:a14="http://schemas.microsoft.com/office/drawing/2010/main" xmlns="">
                <a:solidFill>
                  <a:srgbClr val="FFFFFF"/>
                </a:solidFill>
              </a14:hiddenFill>
            </a:ext>
          </a:extLst>
        </p:spPr>
      </p:pic>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标题和内容">
    <p:spTree>
      <p:nvGrpSpPr>
        <p:cNvPr id="1" name=""/>
        <p:cNvGrpSpPr/>
        <p:nvPr/>
      </p:nvGrpSpPr>
      <p:grpSpPr>
        <a:xfrm>
          <a:off x="0" y="0"/>
          <a:ext cx="0" cy="0"/>
          <a:chOff x="0" y="0"/>
          <a:chExt cx="0" cy="0"/>
        </a:xfrm>
      </p:grpSpPr>
      <p:sp>
        <p:nvSpPr>
          <p:cNvPr id="4" name="矩形 3"/>
          <p:cNvSpPr/>
          <p:nvPr userDrawn="1"/>
        </p:nvSpPr>
        <p:spPr>
          <a:xfrm>
            <a:off x="0" y="0"/>
            <a:ext cx="9144000" cy="789552"/>
          </a:xfrm>
          <a:prstGeom prst="rect">
            <a:avLst/>
          </a:prstGeom>
          <a:solidFill>
            <a:srgbClr val="D56509"/>
          </a:solidFill>
          <a:ln>
            <a:noFill/>
          </a:ln>
        </p:spPr>
        <p:style>
          <a:lnRef idx="1">
            <a:schemeClr val="dk1"/>
          </a:lnRef>
          <a:fillRef idx="3">
            <a:schemeClr val="dk1"/>
          </a:fillRef>
          <a:effectRef idx="2">
            <a:schemeClr val="dk1"/>
          </a:effectRef>
          <a:fontRef idx="minor">
            <a:schemeClr val="lt1"/>
          </a:fontRef>
        </p:style>
        <p:txBody>
          <a:bodyPr lIns="68562" tIns="34281" rIns="68562" bIns="34281" rtlCol="0" anchor="ctr"/>
          <a:lstStyle/>
          <a:p>
            <a:pPr lvl="0" algn="ctr"/>
            <a:endParaRPr lang="en-US"/>
          </a:p>
        </p:txBody>
      </p:sp>
      <p:sp>
        <p:nvSpPr>
          <p:cNvPr id="5" name="矩形 4"/>
          <p:cNvSpPr/>
          <p:nvPr userDrawn="1"/>
        </p:nvSpPr>
        <p:spPr>
          <a:xfrm>
            <a:off x="0" y="4748724"/>
            <a:ext cx="9144000" cy="394776"/>
          </a:xfrm>
          <a:prstGeom prst="rect">
            <a:avLst/>
          </a:prstGeom>
          <a:solidFill>
            <a:srgbClr val="D56509"/>
          </a:solidFill>
          <a:ln>
            <a:noFill/>
          </a:ln>
        </p:spPr>
        <p:style>
          <a:lnRef idx="1">
            <a:schemeClr val="dk1"/>
          </a:lnRef>
          <a:fillRef idx="3">
            <a:schemeClr val="dk1"/>
          </a:fillRef>
          <a:effectRef idx="2">
            <a:schemeClr val="dk1"/>
          </a:effectRef>
          <a:fontRef idx="minor">
            <a:schemeClr val="lt1"/>
          </a:fontRef>
        </p:style>
        <p:txBody>
          <a:bodyPr lIns="68562" tIns="34281" rIns="68562" bIns="34281" rtlCol="0" anchor="ctr"/>
          <a:lstStyle/>
          <a:p>
            <a:pPr lvl="0" algn="ctr"/>
            <a:endParaRPr lang="en-US"/>
          </a:p>
        </p:txBody>
      </p:sp>
    </p:spTree>
    <p:extLst>
      <p:ext uri="{BB962C8B-B14F-4D97-AF65-F5344CB8AC3E}">
        <p14:creationId xmlns:p14="http://schemas.microsoft.com/office/powerpoint/2010/main" xmlns="" val="2689310723"/>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_标题和内容">
    <p:spTree>
      <p:nvGrpSpPr>
        <p:cNvPr id="1" name=""/>
        <p:cNvGrpSpPr/>
        <p:nvPr/>
      </p:nvGrpSpPr>
      <p:grpSpPr>
        <a:xfrm>
          <a:off x="0" y="0"/>
          <a:ext cx="0" cy="0"/>
          <a:chOff x="0" y="0"/>
          <a:chExt cx="0" cy="0"/>
        </a:xfrm>
      </p:grpSpPr>
      <p:sp>
        <p:nvSpPr>
          <p:cNvPr id="4" name="矩形 3"/>
          <p:cNvSpPr/>
          <p:nvPr userDrawn="1"/>
        </p:nvSpPr>
        <p:spPr>
          <a:xfrm>
            <a:off x="0" y="0"/>
            <a:ext cx="9144000" cy="789552"/>
          </a:xfrm>
          <a:prstGeom prst="rect">
            <a:avLst/>
          </a:prstGeom>
          <a:solidFill>
            <a:srgbClr val="D56509"/>
          </a:solidFill>
          <a:ln>
            <a:noFill/>
          </a:ln>
        </p:spPr>
        <p:style>
          <a:lnRef idx="1">
            <a:schemeClr val="dk1"/>
          </a:lnRef>
          <a:fillRef idx="3">
            <a:schemeClr val="dk1"/>
          </a:fillRef>
          <a:effectRef idx="2">
            <a:schemeClr val="dk1"/>
          </a:effectRef>
          <a:fontRef idx="minor">
            <a:schemeClr val="lt1"/>
          </a:fontRef>
        </p:style>
        <p:txBody>
          <a:bodyPr lIns="68562" tIns="34281" rIns="68562" bIns="34281" rtlCol="0" anchor="ctr"/>
          <a:lstStyle/>
          <a:p>
            <a:pPr lvl="0" algn="ctr"/>
            <a:endParaRPr lang="en-US"/>
          </a:p>
        </p:txBody>
      </p:sp>
      <p:sp>
        <p:nvSpPr>
          <p:cNvPr id="5" name="矩形 4"/>
          <p:cNvSpPr/>
          <p:nvPr userDrawn="1"/>
        </p:nvSpPr>
        <p:spPr>
          <a:xfrm>
            <a:off x="0" y="4748724"/>
            <a:ext cx="9144000" cy="394776"/>
          </a:xfrm>
          <a:prstGeom prst="rect">
            <a:avLst/>
          </a:prstGeom>
          <a:solidFill>
            <a:srgbClr val="D56509"/>
          </a:solidFill>
          <a:ln>
            <a:noFill/>
          </a:ln>
        </p:spPr>
        <p:style>
          <a:lnRef idx="1">
            <a:schemeClr val="dk1"/>
          </a:lnRef>
          <a:fillRef idx="3">
            <a:schemeClr val="dk1"/>
          </a:fillRef>
          <a:effectRef idx="2">
            <a:schemeClr val="dk1"/>
          </a:effectRef>
          <a:fontRef idx="minor">
            <a:schemeClr val="lt1"/>
          </a:fontRef>
        </p:style>
        <p:txBody>
          <a:bodyPr lIns="68562" tIns="34281" rIns="68562" bIns="34281" rtlCol="0" anchor="ctr"/>
          <a:lstStyle/>
          <a:p>
            <a:pPr lvl="0" algn="ctr"/>
            <a:endParaRPr lang="en-US"/>
          </a:p>
        </p:txBody>
      </p:sp>
    </p:spTree>
    <p:extLst>
      <p:ext uri="{BB962C8B-B14F-4D97-AF65-F5344CB8AC3E}">
        <p14:creationId xmlns:p14="http://schemas.microsoft.com/office/powerpoint/2010/main" xmlns="" val="2036250881"/>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4_标题和内容">
    <p:spTree>
      <p:nvGrpSpPr>
        <p:cNvPr id="1" name=""/>
        <p:cNvGrpSpPr/>
        <p:nvPr/>
      </p:nvGrpSpPr>
      <p:grpSpPr>
        <a:xfrm>
          <a:off x="0" y="0"/>
          <a:ext cx="0" cy="0"/>
          <a:chOff x="0" y="0"/>
          <a:chExt cx="0" cy="0"/>
        </a:xfrm>
      </p:grpSpPr>
      <p:sp>
        <p:nvSpPr>
          <p:cNvPr id="4" name="矩形 3"/>
          <p:cNvSpPr/>
          <p:nvPr userDrawn="1"/>
        </p:nvSpPr>
        <p:spPr>
          <a:xfrm>
            <a:off x="0" y="0"/>
            <a:ext cx="9144000" cy="789552"/>
          </a:xfrm>
          <a:prstGeom prst="rect">
            <a:avLst/>
          </a:prstGeom>
          <a:solidFill>
            <a:srgbClr val="D56509"/>
          </a:solidFill>
          <a:ln>
            <a:noFill/>
          </a:ln>
        </p:spPr>
        <p:style>
          <a:lnRef idx="1">
            <a:schemeClr val="dk1"/>
          </a:lnRef>
          <a:fillRef idx="3">
            <a:schemeClr val="dk1"/>
          </a:fillRef>
          <a:effectRef idx="2">
            <a:schemeClr val="dk1"/>
          </a:effectRef>
          <a:fontRef idx="minor">
            <a:schemeClr val="lt1"/>
          </a:fontRef>
        </p:style>
        <p:txBody>
          <a:bodyPr lIns="68562" tIns="34281" rIns="68562" bIns="34281" rtlCol="0" anchor="ctr"/>
          <a:lstStyle/>
          <a:p>
            <a:pPr lvl="0" algn="ctr"/>
            <a:endParaRPr lang="en-US"/>
          </a:p>
        </p:txBody>
      </p:sp>
      <p:sp>
        <p:nvSpPr>
          <p:cNvPr id="5" name="矩形 4"/>
          <p:cNvSpPr/>
          <p:nvPr userDrawn="1"/>
        </p:nvSpPr>
        <p:spPr>
          <a:xfrm>
            <a:off x="0" y="4748724"/>
            <a:ext cx="9144000" cy="394776"/>
          </a:xfrm>
          <a:prstGeom prst="rect">
            <a:avLst/>
          </a:prstGeom>
          <a:solidFill>
            <a:srgbClr val="D56509"/>
          </a:solidFill>
          <a:ln>
            <a:noFill/>
          </a:ln>
        </p:spPr>
        <p:style>
          <a:lnRef idx="1">
            <a:schemeClr val="dk1"/>
          </a:lnRef>
          <a:fillRef idx="3">
            <a:schemeClr val="dk1"/>
          </a:fillRef>
          <a:effectRef idx="2">
            <a:schemeClr val="dk1"/>
          </a:effectRef>
          <a:fontRef idx="minor">
            <a:schemeClr val="lt1"/>
          </a:fontRef>
        </p:style>
        <p:txBody>
          <a:bodyPr lIns="68562" tIns="34281" rIns="68562" bIns="34281" rtlCol="0" anchor="ctr"/>
          <a:lstStyle/>
          <a:p>
            <a:pPr lvl="0" algn="ctr"/>
            <a:endParaRPr lang="en-US"/>
          </a:p>
        </p:txBody>
      </p:sp>
    </p:spTree>
    <p:extLst>
      <p:ext uri="{BB962C8B-B14F-4D97-AF65-F5344CB8AC3E}">
        <p14:creationId xmlns:p14="http://schemas.microsoft.com/office/powerpoint/2010/main" xmlns="" val="1679512719"/>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pic>
        <p:nvPicPr>
          <p:cNvPr id="9" name="Picture 2" descr="http://pic.sc.chinaz.com/files/pic/pic9/201207/xpic5802.jpg"/>
          <p:cNvPicPr>
            <a:picLocks noChangeAspect="1" noChangeArrowheads="1"/>
          </p:cNvPicPr>
          <p:nvPr userDrawn="1"/>
        </p:nvPicPr>
        <p:blipFill>
          <a:blip r:embed="rId2" cstate="print">
            <a:extLst>
              <a:ext uri="{28A0092B-C50C-407E-A947-70E740481C1C}">
                <a14:useLocalDpi xmlns:a14="http://schemas.microsoft.com/office/drawing/2010/main" xmlns="" val="0"/>
              </a:ext>
            </a:extLst>
          </a:blip>
          <a:srcRect/>
          <a:stretch>
            <a:fillRect/>
          </a:stretch>
        </p:blipFill>
        <p:spPr bwMode="auto">
          <a:xfrm>
            <a:off x="0" y="1167594"/>
            <a:ext cx="3579761" cy="3580694"/>
          </a:xfrm>
          <a:prstGeom prst="rect">
            <a:avLst/>
          </a:prstGeom>
          <a:noFill/>
          <a:extLst>
            <a:ext uri="{909E8E84-426E-40DD-AFC4-6F175D3DCCD1}">
              <a14:hiddenFill xmlns:a14="http://schemas.microsoft.com/office/drawing/2010/main" xmlns="">
                <a:solidFill>
                  <a:srgbClr val="FFFFFF"/>
                </a:solidFill>
              </a14:hiddenFill>
            </a:ext>
          </a:extLst>
        </p:spPr>
      </p:pic>
      <p:sp>
        <p:nvSpPr>
          <p:cNvPr id="7" name="矩形 6"/>
          <p:cNvSpPr/>
          <p:nvPr userDrawn="1"/>
        </p:nvSpPr>
        <p:spPr>
          <a:xfrm>
            <a:off x="0" y="0"/>
            <a:ext cx="9144000" cy="789552"/>
          </a:xfrm>
          <a:prstGeom prst="rect">
            <a:avLst/>
          </a:prstGeom>
          <a:solidFill>
            <a:srgbClr val="6CA62C"/>
          </a:solidFill>
          <a:ln>
            <a:noFill/>
          </a:ln>
        </p:spPr>
        <p:style>
          <a:lnRef idx="1">
            <a:schemeClr val="dk1"/>
          </a:lnRef>
          <a:fillRef idx="3">
            <a:schemeClr val="dk1"/>
          </a:fillRef>
          <a:effectRef idx="2">
            <a:schemeClr val="dk1"/>
          </a:effectRef>
          <a:fontRef idx="minor">
            <a:schemeClr val="lt1"/>
          </a:fontRef>
        </p:style>
        <p:txBody>
          <a:bodyPr lIns="68562" tIns="34281" rIns="68562" bIns="34281" rtlCol="0" anchor="ctr"/>
          <a:lstStyle/>
          <a:p>
            <a:pPr algn="ctr"/>
            <a:endParaRPr lang="en-US"/>
          </a:p>
        </p:txBody>
      </p:sp>
      <p:sp>
        <p:nvSpPr>
          <p:cNvPr id="8" name="矩形 7"/>
          <p:cNvSpPr/>
          <p:nvPr userDrawn="1"/>
        </p:nvSpPr>
        <p:spPr>
          <a:xfrm>
            <a:off x="0" y="4748724"/>
            <a:ext cx="9144000" cy="394776"/>
          </a:xfrm>
          <a:prstGeom prst="rect">
            <a:avLst/>
          </a:prstGeom>
          <a:solidFill>
            <a:srgbClr val="6CA62C"/>
          </a:solidFill>
          <a:ln>
            <a:noFill/>
          </a:ln>
        </p:spPr>
        <p:style>
          <a:lnRef idx="1">
            <a:schemeClr val="dk1"/>
          </a:lnRef>
          <a:fillRef idx="3">
            <a:schemeClr val="dk1"/>
          </a:fillRef>
          <a:effectRef idx="2">
            <a:schemeClr val="dk1"/>
          </a:effectRef>
          <a:fontRef idx="minor">
            <a:schemeClr val="lt1"/>
          </a:fontRef>
        </p:style>
        <p:txBody>
          <a:bodyPr lIns="68562" tIns="34281" rIns="68562" bIns="34281" rtlCol="0" anchor="ctr"/>
          <a:lstStyle/>
          <a:p>
            <a:pPr lvl="0" algn="ctr"/>
            <a:endParaRPr lang="en-US"/>
          </a:p>
        </p:txBody>
      </p:sp>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节标题">
    <p:spTree>
      <p:nvGrpSpPr>
        <p:cNvPr id="1" name=""/>
        <p:cNvGrpSpPr/>
        <p:nvPr/>
      </p:nvGrpSpPr>
      <p:grpSpPr>
        <a:xfrm>
          <a:off x="0" y="0"/>
          <a:ext cx="0" cy="0"/>
          <a:chOff x="0" y="0"/>
          <a:chExt cx="0" cy="0"/>
        </a:xfrm>
      </p:grpSpPr>
      <p:sp>
        <p:nvSpPr>
          <p:cNvPr id="7" name="矩形 6"/>
          <p:cNvSpPr/>
          <p:nvPr userDrawn="1"/>
        </p:nvSpPr>
        <p:spPr>
          <a:xfrm>
            <a:off x="0" y="0"/>
            <a:ext cx="9144000" cy="789552"/>
          </a:xfrm>
          <a:prstGeom prst="rect">
            <a:avLst/>
          </a:prstGeom>
          <a:solidFill>
            <a:srgbClr val="6CA62C"/>
          </a:solidFill>
          <a:ln>
            <a:noFill/>
          </a:ln>
        </p:spPr>
        <p:style>
          <a:lnRef idx="1">
            <a:schemeClr val="dk1"/>
          </a:lnRef>
          <a:fillRef idx="3">
            <a:schemeClr val="dk1"/>
          </a:fillRef>
          <a:effectRef idx="2">
            <a:schemeClr val="dk1"/>
          </a:effectRef>
          <a:fontRef idx="minor">
            <a:schemeClr val="lt1"/>
          </a:fontRef>
        </p:style>
        <p:txBody>
          <a:bodyPr lIns="68562" tIns="34281" rIns="68562" bIns="34281" rtlCol="0" anchor="ctr"/>
          <a:lstStyle/>
          <a:p>
            <a:pPr algn="ctr"/>
            <a:endParaRPr lang="en-US"/>
          </a:p>
        </p:txBody>
      </p:sp>
      <p:sp>
        <p:nvSpPr>
          <p:cNvPr id="8" name="矩形 7"/>
          <p:cNvSpPr/>
          <p:nvPr userDrawn="1"/>
        </p:nvSpPr>
        <p:spPr>
          <a:xfrm>
            <a:off x="0" y="4748724"/>
            <a:ext cx="9144000" cy="394776"/>
          </a:xfrm>
          <a:prstGeom prst="rect">
            <a:avLst/>
          </a:prstGeom>
          <a:solidFill>
            <a:srgbClr val="6CA62C"/>
          </a:solidFill>
          <a:ln>
            <a:noFill/>
          </a:ln>
        </p:spPr>
        <p:style>
          <a:lnRef idx="1">
            <a:schemeClr val="dk1"/>
          </a:lnRef>
          <a:fillRef idx="3">
            <a:schemeClr val="dk1"/>
          </a:fillRef>
          <a:effectRef idx="2">
            <a:schemeClr val="dk1"/>
          </a:effectRef>
          <a:fontRef idx="minor">
            <a:schemeClr val="lt1"/>
          </a:fontRef>
        </p:style>
        <p:txBody>
          <a:bodyPr lIns="68562" tIns="34281" rIns="68562" bIns="34281" rtlCol="0" anchor="ctr"/>
          <a:lstStyle/>
          <a:p>
            <a:pPr lvl="0" algn="ctr"/>
            <a:endParaRPr lang="en-US"/>
          </a:p>
        </p:txBody>
      </p:sp>
    </p:spTree>
    <p:extLst>
      <p:ext uri="{BB962C8B-B14F-4D97-AF65-F5344CB8AC3E}">
        <p14:creationId xmlns:p14="http://schemas.microsoft.com/office/powerpoint/2010/main" xmlns="" val="4292644010"/>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3_节标题">
    <p:spTree>
      <p:nvGrpSpPr>
        <p:cNvPr id="1" name=""/>
        <p:cNvGrpSpPr/>
        <p:nvPr/>
      </p:nvGrpSpPr>
      <p:grpSpPr>
        <a:xfrm>
          <a:off x="0" y="0"/>
          <a:ext cx="0" cy="0"/>
          <a:chOff x="0" y="0"/>
          <a:chExt cx="0" cy="0"/>
        </a:xfrm>
      </p:grpSpPr>
      <p:sp>
        <p:nvSpPr>
          <p:cNvPr id="7" name="矩形 6"/>
          <p:cNvSpPr/>
          <p:nvPr userDrawn="1"/>
        </p:nvSpPr>
        <p:spPr>
          <a:xfrm>
            <a:off x="0" y="0"/>
            <a:ext cx="9144000" cy="789552"/>
          </a:xfrm>
          <a:prstGeom prst="rect">
            <a:avLst/>
          </a:prstGeom>
          <a:solidFill>
            <a:srgbClr val="6CA62C"/>
          </a:solidFill>
          <a:ln>
            <a:noFill/>
          </a:ln>
        </p:spPr>
        <p:style>
          <a:lnRef idx="1">
            <a:schemeClr val="dk1"/>
          </a:lnRef>
          <a:fillRef idx="3">
            <a:schemeClr val="dk1"/>
          </a:fillRef>
          <a:effectRef idx="2">
            <a:schemeClr val="dk1"/>
          </a:effectRef>
          <a:fontRef idx="minor">
            <a:schemeClr val="lt1"/>
          </a:fontRef>
        </p:style>
        <p:txBody>
          <a:bodyPr lIns="68562" tIns="34281" rIns="68562" bIns="34281" rtlCol="0" anchor="ctr"/>
          <a:lstStyle/>
          <a:p>
            <a:pPr algn="ctr"/>
            <a:endParaRPr lang="en-US"/>
          </a:p>
        </p:txBody>
      </p:sp>
      <p:sp>
        <p:nvSpPr>
          <p:cNvPr id="8" name="矩形 7"/>
          <p:cNvSpPr/>
          <p:nvPr userDrawn="1"/>
        </p:nvSpPr>
        <p:spPr>
          <a:xfrm>
            <a:off x="0" y="4748724"/>
            <a:ext cx="9144000" cy="394776"/>
          </a:xfrm>
          <a:prstGeom prst="rect">
            <a:avLst/>
          </a:prstGeom>
          <a:solidFill>
            <a:srgbClr val="6CA62C"/>
          </a:solidFill>
          <a:ln>
            <a:noFill/>
          </a:ln>
        </p:spPr>
        <p:style>
          <a:lnRef idx="1">
            <a:schemeClr val="dk1"/>
          </a:lnRef>
          <a:fillRef idx="3">
            <a:schemeClr val="dk1"/>
          </a:fillRef>
          <a:effectRef idx="2">
            <a:schemeClr val="dk1"/>
          </a:effectRef>
          <a:fontRef idx="minor">
            <a:schemeClr val="lt1"/>
          </a:fontRef>
        </p:style>
        <p:txBody>
          <a:bodyPr lIns="68562" tIns="34281" rIns="68562" bIns="34281" rtlCol="0" anchor="ctr"/>
          <a:lstStyle/>
          <a:p>
            <a:pPr lvl="0" algn="ctr"/>
            <a:endParaRPr lang="en-US"/>
          </a:p>
        </p:txBody>
      </p:sp>
    </p:spTree>
    <p:extLst>
      <p:ext uri="{BB962C8B-B14F-4D97-AF65-F5344CB8AC3E}">
        <p14:creationId xmlns:p14="http://schemas.microsoft.com/office/powerpoint/2010/main" xmlns="" val="2009729900"/>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4_节标题">
    <p:spTree>
      <p:nvGrpSpPr>
        <p:cNvPr id="1" name=""/>
        <p:cNvGrpSpPr/>
        <p:nvPr/>
      </p:nvGrpSpPr>
      <p:grpSpPr>
        <a:xfrm>
          <a:off x="0" y="0"/>
          <a:ext cx="0" cy="0"/>
          <a:chOff x="0" y="0"/>
          <a:chExt cx="0" cy="0"/>
        </a:xfrm>
      </p:grpSpPr>
      <p:sp>
        <p:nvSpPr>
          <p:cNvPr id="7" name="矩形 6"/>
          <p:cNvSpPr/>
          <p:nvPr userDrawn="1"/>
        </p:nvSpPr>
        <p:spPr>
          <a:xfrm>
            <a:off x="0" y="0"/>
            <a:ext cx="9144000" cy="789552"/>
          </a:xfrm>
          <a:prstGeom prst="rect">
            <a:avLst/>
          </a:prstGeom>
          <a:solidFill>
            <a:srgbClr val="6CA62C"/>
          </a:solidFill>
          <a:ln>
            <a:noFill/>
          </a:ln>
        </p:spPr>
        <p:style>
          <a:lnRef idx="1">
            <a:schemeClr val="dk1"/>
          </a:lnRef>
          <a:fillRef idx="3">
            <a:schemeClr val="dk1"/>
          </a:fillRef>
          <a:effectRef idx="2">
            <a:schemeClr val="dk1"/>
          </a:effectRef>
          <a:fontRef idx="minor">
            <a:schemeClr val="lt1"/>
          </a:fontRef>
        </p:style>
        <p:txBody>
          <a:bodyPr lIns="68562" tIns="34281" rIns="68562" bIns="34281" rtlCol="0" anchor="ctr"/>
          <a:lstStyle/>
          <a:p>
            <a:pPr algn="ctr"/>
            <a:endParaRPr lang="en-US"/>
          </a:p>
        </p:txBody>
      </p:sp>
      <p:sp>
        <p:nvSpPr>
          <p:cNvPr id="8" name="矩形 7"/>
          <p:cNvSpPr/>
          <p:nvPr userDrawn="1"/>
        </p:nvSpPr>
        <p:spPr>
          <a:xfrm>
            <a:off x="0" y="4748724"/>
            <a:ext cx="9144000" cy="394776"/>
          </a:xfrm>
          <a:prstGeom prst="rect">
            <a:avLst/>
          </a:prstGeom>
          <a:solidFill>
            <a:srgbClr val="6CA62C"/>
          </a:solidFill>
          <a:ln>
            <a:noFill/>
          </a:ln>
        </p:spPr>
        <p:style>
          <a:lnRef idx="1">
            <a:schemeClr val="dk1"/>
          </a:lnRef>
          <a:fillRef idx="3">
            <a:schemeClr val="dk1"/>
          </a:fillRef>
          <a:effectRef idx="2">
            <a:schemeClr val="dk1"/>
          </a:effectRef>
          <a:fontRef idx="minor">
            <a:schemeClr val="lt1"/>
          </a:fontRef>
        </p:style>
        <p:txBody>
          <a:bodyPr lIns="68562" tIns="34281" rIns="68562" bIns="34281" rtlCol="0" anchor="ctr"/>
          <a:lstStyle/>
          <a:p>
            <a:pPr lvl="0" algn="ctr"/>
            <a:endParaRPr lang="en-US"/>
          </a:p>
        </p:txBody>
      </p:sp>
    </p:spTree>
    <p:extLst>
      <p:ext uri="{BB962C8B-B14F-4D97-AF65-F5344CB8AC3E}">
        <p14:creationId xmlns:p14="http://schemas.microsoft.com/office/powerpoint/2010/main" xmlns="" val="1358302176"/>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79"/>
            <a:ext cx="8229600" cy="857250"/>
          </a:xfrm>
          <a:prstGeom prst="rect">
            <a:avLst/>
          </a:prstGeom>
        </p:spPr>
        <p:txBody>
          <a:bodyPr vert="horz" lIns="68562" tIns="34281" rIns="68562" bIns="34281"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200151"/>
            <a:ext cx="8229600" cy="3394472"/>
          </a:xfrm>
          <a:prstGeom prst="rect">
            <a:avLst/>
          </a:prstGeom>
        </p:spPr>
        <p:txBody>
          <a:bodyPr vert="horz" lIns="68562" tIns="34281" rIns="68562" bIns="34281"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1" y="4767264"/>
            <a:ext cx="2133600" cy="273844"/>
          </a:xfrm>
          <a:prstGeom prst="rect">
            <a:avLst/>
          </a:prstGeom>
        </p:spPr>
        <p:txBody>
          <a:bodyPr vert="horz" lIns="68562" tIns="34281" rIns="68562" bIns="34281" rtlCol="0" anchor="ctr"/>
          <a:lstStyle>
            <a:lvl1pPr algn="l">
              <a:defRPr sz="900">
                <a:solidFill>
                  <a:schemeClr val="tx1">
                    <a:tint val="75000"/>
                  </a:schemeClr>
                </a:solidFill>
              </a:defRPr>
            </a:lvl1pPr>
          </a:lstStyle>
          <a:p>
            <a:fld id="{530820CF-B880-4189-942D-D702A7CBA730}" type="datetimeFigureOut">
              <a:rPr lang="zh-CN" altLang="en-US" smtClean="0"/>
              <a:pPr/>
              <a:t>2017-1-26</a:t>
            </a:fld>
            <a:endParaRPr lang="zh-CN" altLang="en-US"/>
          </a:p>
        </p:txBody>
      </p:sp>
      <p:sp>
        <p:nvSpPr>
          <p:cNvPr id="5" name="页脚占位符 4"/>
          <p:cNvSpPr>
            <a:spLocks noGrp="1"/>
          </p:cNvSpPr>
          <p:nvPr>
            <p:ph type="ftr" sz="quarter" idx="3"/>
          </p:nvPr>
        </p:nvSpPr>
        <p:spPr>
          <a:xfrm>
            <a:off x="3124200" y="4767264"/>
            <a:ext cx="2895600" cy="273844"/>
          </a:xfrm>
          <a:prstGeom prst="rect">
            <a:avLst/>
          </a:prstGeom>
        </p:spPr>
        <p:txBody>
          <a:bodyPr vert="horz" lIns="68562" tIns="34281" rIns="68562" bIns="34281" rtlCol="0" anchor="ctr"/>
          <a:lstStyle>
            <a:lvl1pPr algn="ctr">
              <a:defRPr sz="9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4767264"/>
            <a:ext cx="2133600" cy="273844"/>
          </a:xfrm>
          <a:prstGeom prst="rect">
            <a:avLst/>
          </a:prstGeom>
        </p:spPr>
        <p:txBody>
          <a:bodyPr vert="horz" lIns="68562" tIns="34281" rIns="68562" bIns="34281" rtlCol="0" anchor="ctr"/>
          <a:lstStyle>
            <a:lvl1pPr algn="r">
              <a:defRPr sz="900">
                <a:solidFill>
                  <a:schemeClr val="tx1">
                    <a:tint val="75000"/>
                  </a:schemeClr>
                </a:solidFill>
              </a:defRPr>
            </a:lvl1pPr>
          </a:lstStyle>
          <a:p>
            <a:fld id="{0C913308-F349-4B6D-A68A-DD1791B4A57B}"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61" r:id="rId3"/>
    <p:sldLayoutId id="2147483666" r:id="rId4"/>
    <p:sldLayoutId id="2147483667" r:id="rId5"/>
    <p:sldLayoutId id="2147483651" r:id="rId6"/>
    <p:sldLayoutId id="2147483662" r:id="rId7"/>
    <p:sldLayoutId id="2147483669" r:id="rId8"/>
    <p:sldLayoutId id="2147483670" r:id="rId9"/>
    <p:sldLayoutId id="2147483652" r:id="rId10"/>
    <p:sldLayoutId id="2147483663" r:id="rId11"/>
    <p:sldLayoutId id="2147483675" r:id="rId12"/>
    <p:sldLayoutId id="2147483676" r:id="rId13"/>
    <p:sldLayoutId id="2147483671" r:id="rId14"/>
    <p:sldLayoutId id="2147483672" r:id="rId15"/>
    <p:sldLayoutId id="2147483673" r:id="rId16"/>
    <p:sldLayoutId id="2147483674" r:id="rId17"/>
  </p:sldLayoutIdLst>
  <p:timing>
    <p:tnLst>
      <p:par>
        <p:cTn id="1" dur="indefinite" restart="never" nodeType="tmRoot"/>
      </p:par>
    </p:tnLst>
  </p:timing>
  <p:txStyles>
    <p:titleStyle>
      <a:lvl1pPr algn="ctr" defTabSz="685617" rtl="0" eaLnBrk="1" latinLnBrk="0" hangingPunct="1">
        <a:spcBef>
          <a:spcPct val="0"/>
        </a:spcBef>
        <a:buNone/>
        <a:defRPr sz="3300" kern="1200">
          <a:solidFill>
            <a:schemeClr val="tx1"/>
          </a:solidFill>
          <a:latin typeface="+mj-lt"/>
          <a:ea typeface="+mj-ea"/>
          <a:cs typeface="+mj-cs"/>
        </a:defRPr>
      </a:lvl1pPr>
    </p:titleStyle>
    <p:bodyStyle>
      <a:lvl1pPr marL="257106" indent="-257106" algn="l" defTabSz="685617" rtl="0" eaLnBrk="1" latinLnBrk="0" hangingPunct="1">
        <a:spcBef>
          <a:spcPct val="20000"/>
        </a:spcBef>
        <a:buFont typeface="Arial" pitchFamily="34" charset="0"/>
        <a:buChar char="•"/>
        <a:defRPr sz="2400" kern="1200">
          <a:solidFill>
            <a:schemeClr val="tx1"/>
          </a:solidFill>
          <a:latin typeface="+mn-lt"/>
          <a:ea typeface="+mn-ea"/>
          <a:cs typeface="+mn-cs"/>
        </a:defRPr>
      </a:lvl1pPr>
      <a:lvl2pPr marL="557064" indent="-214255" algn="l" defTabSz="685617" rtl="0" eaLnBrk="1" latinLnBrk="0" hangingPunct="1">
        <a:spcBef>
          <a:spcPct val="20000"/>
        </a:spcBef>
        <a:buFont typeface="Arial" pitchFamily="34" charset="0"/>
        <a:buChar char="–"/>
        <a:defRPr sz="2100" kern="1200">
          <a:solidFill>
            <a:schemeClr val="tx1"/>
          </a:solidFill>
          <a:latin typeface="+mn-lt"/>
          <a:ea typeface="+mn-ea"/>
          <a:cs typeface="+mn-cs"/>
        </a:defRPr>
      </a:lvl2pPr>
      <a:lvl3pPr marL="857021" indent="-171404" algn="l" defTabSz="685617" rtl="0" eaLnBrk="1" latinLnBrk="0" hangingPunct="1">
        <a:spcBef>
          <a:spcPct val="20000"/>
        </a:spcBef>
        <a:buFont typeface="Arial" pitchFamily="34" charset="0"/>
        <a:buChar char="•"/>
        <a:defRPr sz="1800" kern="1200">
          <a:solidFill>
            <a:schemeClr val="tx1"/>
          </a:solidFill>
          <a:latin typeface="+mn-lt"/>
          <a:ea typeface="+mn-ea"/>
          <a:cs typeface="+mn-cs"/>
        </a:defRPr>
      </a:lvl3pPr>
      <a:lvl4pPr marL="1199830" indent="-171404" algn="l" defTabSz="685617" rtl="0" eaLnBrk="1" latinLnBrk="0" hangingPunct="1">
        <a:spcBef>
          <a:spcPct val="20000"/>
        </a:spcBef>
        <a:buFont typeface="Arial" pitchFamily="34" charset="0"/>
        <a:buChar char="–"/>
        <a:defRPr sz="1500" kern="1200">
          <a:solidFill>
            <a:schemeClr val="tx1"/>
          </a:solidFill>
          <a:latin typeface="+mn-lt"/>
          <a:ea typeface="+mn-ea"/>
          <a:cs typeface="+mn-cs"/>
        </a:defRPr>
      </a:lvl4pPr>
      <a:lvl5pPr marL="1542639" indent="-171404" algn="l" defTabSz="685617" rtl="0" eaLnBrk="1" latinLnBrk="0" hangingPunct="1">
        <a:spcBef>
          <a:spcPct val="20000"/>
        </a:spcBef>
        <a:buFont typeface="Arial" pitchFamily="34" charset="0"/>
        <a:buChar char="»"/>
        <a:defRPr sz="1500" kern="1200">
          <a:solidFill>
            <a:schemeClr val="tx1"/>
          </a:solidFill>
          <a:latin typeface="+mn-lt"/>
          <a:ea typeface="+mn-ea"/>
          <a:cs typeface="+mn-cs"/>
        </a:defRPr>
      </a:lvl5pPr>
      <a:lvl6pPr marL="1885447" indent="-171404" algn="l" defTabSz="685617"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8256" indent="-171404" algn="l" defTabSz="685617"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1064" indent="-171404" algn="l" defTabSz="685617"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3873" indent="-171404" algn="l" defTabSz="685617" rtl="0" eaLnBrk="1" latinLnBrk="0" hangingPunct="1">
        <a:spcBef>
          <a:spcPct val="20000"/>
        </a:spcBef>
        <a:buFont typeface="Arial" pitchFamily="34" charset="0"/>
        <a:buChar char="•"/>
        <a:defRPr sz="1500" kern="1200">
          <a:solidFill>
            <a:schemeClr val="tx1"/>
          </a:solidFill>
          <a:latin typeface="+mn-lt"/>
          <a:ea typeface="+mn-ea"/>
          <a:cs typeface="+mn-cs"/>
        </a:defRPr>
      </a:lvl9pPr>
    </p:bodyStyle>
    <p:otherStyle>
      <a:defPPr>
        <a:defRPr lang="zh-CN"/>
      </a:defPPr>
      <a:lvl1pPr marL="0" algn="l" defTabSz="685617" rtl="0" eaLnBrk="1" latinLnBrk="0" hangingPunct="1">
        <a:defRPr sz="1300" kern="1200">
          <a:solidFill>
            <a:schemeClr val="tx1"/>
          </a:solidFill>
          <a:latin typeface="+mn-lt"/>
          <a:ea typeface="+mn-ea"/>
          <a:cs typeface="+mn-cs"/>
        </a:defRPr>
      </a:lvl1pPr>
      <a:lvl2pPr marL="342809" algn="l" defTabSz="685617" rtl="0" eaLnBrk="1" latinLnBrk="0" hangingPunct="1">
        <a:defRPr sz="1300" kern="1200">
          <a:solidFill>
            <a:schemeClr val="tx1"/>
          </a:solidFill>
          <a:latin typeface="+mn-lt"/>
          <a:ea typeface="+mn-ea"/>
          <a:cs typeface="+mn-cs"/>
        </a:defRPr>
      </a:lvl2pPr>
      <a:lvl3pPr marL="685617" algn="l" defTabSz="685617" rtl="0" eaLnBrk="1" latinLnBrk="0" hangingPunct="1">
        <a:defRPr sz="1300" kern="1200">
          <a:solidFill>
            <a:schemeClr val="tx1"/>
          </a:solidFill>
          <a:latin typeface="+mn-lt"/>
          <a:ea typeface="+mn-ea"/>
          <a:cs typeface="+mn-cs"/>
        </a:defRPr>
      </a:lvl3pPr>
      <a:lvl4pPr marL="1028426" algn="l" defTabSz="685617" rtl="0" eaLnBrk="1" latinLnBrk="0" hangingPunct="1">
        <a:defRPr sz="1300" kern="1200">
          <a:solidFill>
            <a:schemeClr val="tx1"/>
          </a:solidFill>
          <a:latin typeface="+mn-lt"/>
          <a:ea typeface="+mn-ea"/>
          <a:cs typeface="+mn-cs"/>
        </a:defRPr>
      </a:lvl4pPr>
      <a:lvl5pPr marL="1371234" algn="l" defTabSz="685617" rtl="0" eaLnBrk="1" latinLnBrk="0" hangingPunct="1">
        <a:defRPr sz="1300" kern="1200">
          <a:solidFill>
            <a:schemeClr val="tx1"/>
          </a:solidFill>
          <a:latin typeface="+mn-lt"/>
          <a:ea typeface="+mn-ea"/>
          <a:cs typeface="+mn-cs"/>
        </a:defRPr>
      </a:lvl5pPr>
      <a:lvl6pPr marL="1714043" algn="l" defTabSz="685617" rtl="0" eaLnBrk="1" latinLnBrk="0" hangingPunct="1">
        <a:defRPr sz="1300" kern="1200">
          <a:solidFill>
            <a:schemeClr val="tx1"/>
          </a:solidFill>
          <a:latin typeface="+mn-lt"/>
          <a:ea typeface="+mn-ea"/>
          <a:cs typeface="+mn-cs"/>
        </a:defRPr>
      </a:lvl6pPr>
      <a:lvl7pPr marL="2056851" algn="l" defTabSz="685617" rtl="0" eaLnBrk="1" latinLnBrk="0" hangingPunct="1">
        <a:defRPr sz="1300" kern="1200">
          <a:solidFill>
            <a:schemeClr val="tx1"/>
          </a:solidFill>
          <a:latin typeface="+mn-lt"/>
          <a:ea typeface="+mn-ea"/>
          <a:cs typeface="+mn-cs"/>
        </a:defRPr>
      </a:lvl7pPr>
      <a:lvl8pPr marL="2399660" algn="l" defTabSz="685617" rtl="0" eaLnBrk="1" latinLnBrk="0" hangingPunct="1">
        <a:defRPr sz="1300" kern="1200">
          <a:solidFill>
            <a:schemeClr val="tx1"/>
          </a:solidFill>
          <a:latin typeface="+mn-lt"/>
          <a:ea typeface="+mn-ea"/>
          <a:cs typeface="+mn-cs"/>
        </a:defRPr>
      </a:lvl8pPr>
      <a:lvl9pPr marL="2742468" algn="l" defTabSz="685617" rtl="0" eaLnBrk="1" latinLnBrk="0" hangingPunct="1">
        <a:defRPr sz="13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7.xml"/></Relationships>
</file>

<file path=ppt/slides/_rels/slide10.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slide" Target="slide3.xml"/><Relationship Id="rId1" Type="http://schemas.openxmlformats.org/officeDocument/2006/relationships/slideLayout" Target="../slideLayouts/slideLayout11.xml"/><Relationship Id="rId4" Type="http://schemas.openxmlformats.org/officeDocument/2006/relationships/slide" Target="slide32.xml"/></Relationships>
</file>

<file path=ppt/slides/_rels/slide11.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slide" Target="slide3.xml"/><Relationship Id="rId1" Type="http://schemas.openxmlformats.org/officeDocument/2006/relationships/slideLayout" Target="../slideLayouts/slideLayout12.xml"/><Relationship Id="rId4" Type="http://schemas.openxmlformats.org/officeDocument/2006/relationships/slide" Target="slide32.xml"/></Relationships>
</file>

<file path=ppt/slides/_rels/slide12.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slide" Target="slide3.xml"/><Relationship Id="rId1" Type="http://schemas.openxmlformats.org/officeDocument/2006/relationships/slideLayout" Target="../slideLayouts/slideLayout12.xml"/><Relationship Id="rId5" Type="http://schemas.openxmlformats.org/officeDocument/2006/relationships/image" Target="../media/image5.png"/><Relationship Id="rId4" Type="http://schemas.openxmlformats.org/officeDocument/2006/relationships/slide" Target="slide32.xml"/></Relationships>
</file>

<file path=ppt/slides/_rels/slide13.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slide" Target="slide3.xml"/><Relationship Id="rId1" Type="http://schemas.openxmlformats.org/officeDocument/2006/relationships/slideLayout" Target="../slideLayouts/slideLayout12.xml"/><Relationship Id="rId5" Type="http://schemas.openxmlformats.org/officeDocument/2006/relationships/image" Target="../media/image5.png"/><Relationship Id="rId4" Type="http://schemas.openxmlformats.org/officeDocument/2006/relationships/slide" Target="slide32.xml"/></Relationships>
</file>

<file path=ppt/slides/_rels/slide14.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slide" Target="slide3.xml"/><Relationship Id="rId1" Type="http://schemas.openxmlformats.org/officeDocument/2006/relationships/slideLayout" Target="../slideLayouts/slideLayout12.xml"/><Relationship Id="rId4" Type="http://schemas.openxmlformats.org/officeDocument/2006/relationships/slide" Target="slide32.xml"/></Relationships>
</file>

<file path=ppt/slides/_rels/slide15.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slide" Target="slide3.xml"/><Relationship Id="rId1" Type="http://schemas.openxmlformats.org/officeDocument/2006/relationships/slideLayout" Target="../slideLayouts/slideLayout12.xml"/><Relationship Id="rId4" Type="http://schemas.openxmlformats.org/officeDocument/2006/relationships/slide" Target="slide32.xml"/></Relationships>
</file>

<file path=ppt/slides/_rels/slide16.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slide" Target="slide3.xml"/><Relationship Id="rId1" Type="http://schemas.openxmlformats.org/officeDocument/2006/relationships/slideLayout" Target="../slideLayouts/slideLayout12.xml"/><Relationship Id="rId4" Type="http://schemas.openxmlformats.org/officeDocument/2006/relationships/slide" Target="slide32.xml"/></Relationships>
</file>

<file path=ppt/slides/_rels/slide17.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slide" Target="slide3.xml"/><Relationship Id="rId1" Type="http://schemas.openxmlformats.org/officeDocument/2006/relationships/slideLayout" Target="../slideLayouts/slideLayout12.xml"/><Relationship Id="rId5" Type="http://schemas.openxmlformats.org/officeDocument/2006/relationships/image" Target="../media/image5.png"/><Relationship Id="rId4" Type="http://schemas.openxmlformats.org/officeDocument/2006/relationships/slide" Target="slide32.xml"/></Relationships>
</file>

<file path=ppt/slides/_rels/slide18.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slide" Target="slide3.xml"/><Relationship Id="rId1" Type="http://schemas.openxmlformats.org/officeDocument/2006/relationships/slideLayout" Target="../slideLayouts/slideLayout12.xml"/><Relationship Id="rId5" Type="http://schemas.openxmlformats.org/officeDocument/2006/relationships/image" Target="../media/image5.png"/><Relationship Id="rId4" Type="http://schemas.openxmlformats.org/officeDocument/2006/relationships/slide" Target="slide32.xml"/></Relationships>
</file>

<file path=ppt/slides/_rels/slide19.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slide" Target="slide3.xml"/><Relationship Id="rId1" Type="http://schemas.openxmlformats.org/officeDocument/2006/relationships/slideLayout" Target="../slideLayouts/slideLayout12.xml"/><Relationship Id="rId4" Type="http://schemas.openxmlformats.org/officeDocument/2006/relationships/slide" Target="slide3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20.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slide" Target="slide3.xml"/><Relationship Id="rId1" Type="http://schemas.openxmlformats.org/officeDocument/2006/relationships/slideLayout" Target="../slideLayouts/slideLayout12.xml"/><Relationship Id="rId4" Type="http://schemas.openxmlformats.org/officeDocument/2006/relationships/slide" Target="slide32.xml"/></Relationships>
</file>

<file path=ppt/slides/_rels/slide21.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slide" Target="slide3.xml"/><Relationship Id="rId1" Type="http://schemas.openxmlformats.org/officeDocument/2006/relationships/slideLayout" Target="../slideLayouts/slideLayout12.xml"/><Relationship Id="rId5" Type="http://schemas.openxmlformats.org/officeDocument/2006/relationships/image" Target="../media/image5.png"/><Relationship Id="rId4" Type="http://schemas.openxmlformats.org/officeDocument/2006/relationships/slide" Target="slide32.xml"/></Relationships>
</file>

<file path=ppt/slides/_rels/slide22.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slide" Target="slide3.xml"/><Relationship Id="rId1" Type="http://schemas.openxmlformats.org/officeDocument/2006/relationships/slideLayout" Target="../slideLayouts/slideLayout12.xml"/><Relationship Id="rId5" Type="http://schemas.openxmlformats.org/officeDocument/2006/relationships/image" Target="../media/image5.png"/><Relationship Id="rId4" Type="http://schemas.openxmlformats.org/officeDocument/2006/relationships/slide" Target="slide32.xml"/></Relationships>
</file>

<file path=ppt/slides/_rels/slide23.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slide" Target="slide3.xml"/><Relationship Id="rId1" Type="http://schemas.openxmlformats.org/officeDocument/2006/relationships/slideLayout" Target="../slideLayouts/slideLayout12.xml"/><Relationship Id="rId5" Type="http://schemas.openxmlformats.org/officeDocument/2006/relationships/image" Target="../media/image5.png"/><Relationship Id="rId4" Type="http://schemas.openxmlformats.org/officeDocument/2006/relationships/slide" Target="slide32.xml"/></Relationships>
</file>

<file path=ppt/slides/_rels/slide24.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slide" Target="slide3.xml"/><Relationship Id="rId1" Type="http://schemas.openxmlformats.org/officeDocument/2006/relationships/slideLayout" Target="../slideLayouts/slideLayout12.xml"/><Relationship Id="rId4" Type="http://schemas.openxmlformats.org/officeDocument/2006/relationships/slide" Target="slide32.xml"/></Relationships>
</file>

<file path=ppt/slides/_rels/slide25.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slide" Target="slide3.xml"/><Relationship Id="rId1" Type="http://schemas.openxmlformats.org/officeDocument/2006/relationships/slideLayout" Target="../slideLayouts/slideLayout12.xml"/><Relationship Id="rId4" Type="http://schemas.openxmlformats.org/officeDocument/2006/relationships/slide" Target="slide32.xml"/></Relationships>
</file>

<file path=ppt/slides/_rels/slide26.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slide" Target="slide3.xml"/><Relationship Id="rId1" Type="http://schemas.openxmlformats.org/officeDocument/2006/relationships/slideLayout" Target="../slideLayouts/slideLayout12.xml"/><Relationship Id="rId4" Type="http://schemas.openxmlformats.org/officeDocument/2006/relationships/slide" Target="slide32.xml"/></Relationships>
</file>

<file path=ppt/slides/_rels/slide27.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slide" Target="slide3.xml"/><Relationship Id="rId1" Type="http://schemas.openxmlformats.org/officeDocument/2006/relationships/slideLayout" Target="../slideLayouts/slideLayout12.xml"/><Relationship Id="rId5" Type="http://schemas.openxmlformats.org/officeDocument/2006/relationships/image" Target="../media/image5.png"/><Relationship Id="rId4" Type="http://schemas.openxmlformats.org/officeDocument/2006/relationships/slide" Target="slide32.xml"/></Relationships>
</file>

<file path=ppt/slides/_rels/slide28.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slide" Target="slide3.xml"/><Relationship Id="rId1" Type="http://schemas.openxmlformats.org/officeDocument/2006/relationships/slideLayout" Target="../slideLayouts/slideLayout12.xml"/><Relationship Id="rId5" Type="http://schemas.openxmlformats.org/officeDocument/2006/relationships/image" Target="../media/image5.png"/><Relationship Id="rId4" Type="http://schemas.openxmlformats.org/officeDocument/2006/relationships/slide" Target="slide32.xml"/></Relationships>
</file>

<file path=ppt/slides/_rels/slide29.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slide" Target="slide3.xml"/><Relationship Id="rId1" Type="http://schemas.openxmlformats.org/officeDocument/2006/relationships/slideLayout" Target="../slideLayouts/slideLayout12.xml"/><Relationship Id="rId4" Type="http://schemas.openxmlformats.org/officeDocument/2006/relationships/slide" Target="slide32.xml"/></Relationships>
</file>

<file path=ppt/slides/_rels/slide3.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slide" Target="slide3.xml"/><Relationship Id="rId1" Type="http://schemas.openxmlformats.org/officeDocument/2006/relationships/slideLayout" Target="../slideLayouts/slideLayout11.xml"/><Relationship Id="rId4" Type="http://schemas.openxmlformats.org/officeDocument/2006/relationships/slide" Target="slide32.xml"/></Relationships>
</file>

<file path=ppt/slides/_rels/slide30.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slide" Target="slide3.xml"/><Relationship Id="rId1" Type="http://schemas.openxmlformats.org/officeDocument/2006/relationships/slideLayout" Target="../slideLayouts/slideLayout12.xml"/><Relationship Id="rId4" Type="http://schemas.openxmlformats.org/officeDocument/2006/relationships/slide" Target="slide32.xml"/></Relationships>
</file>

<file path=ppt/slides/_rels/slide31.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slide" Target="slide3.xml"/><Relationship Id="rId1" Type="http://schemas.openxmlformats.org/officeDocument/2006/relationships/slideLayout" Target="../slideLayouts/slideLayout12.xml"/><Relationship Id="rId4" Type="http://schemas.openxmlformats.org/officeDocument/2006/relationships/slide" Target="slide32.xml"/></Relationships>
</file>

<file path=ppt/slides/_rels/slide32.xml.rels><?xml version="1.0" encoding="UTF-8" standalone="yes"?>
<Relationships xmlns="http://schemas.openxmlformats.org/package/2006/relationships"><Relationship Id="rId8" Type="http://schemas.openxmlformats.org/officeDocument/2006/relationships/slide" Target="slide11.xml"/><Relationship Id="rId3" Type="http://schemas.openxmlformats.org/officeDocument/2006/relationships/slide" Target="slide34.xml"/><Relationship Id="rId7" Type="http://schemas.openxmlformats.org/officeDocument/2006/relationships/slide" Target="slide37.xml"/><Relationship Id="rId12" Type="http://schemas.openxmlformats.org/officeDocument/2006/relationships/slide" Target="slide45.xml"/><Relationship Id="rId2" Type="http://schemas.openxmlformats.org/officeDocument/2006/relationships/slide" Target="slide32.xml"/><Relationship Id="rId1" Type="http://schemas.openxmlformats.org/officeDocument/2006/relationships/slideLayout" Target="../slideLayouts/slideLayout13.xml"/><Relationship Id="rId6" Type="http://schemas.openxmlformats.org/officeDocument/2006/relationships/slide" Target="slide41.xml"/><Relationship Id="rId11" Type="http://schemas.openxmlformats.org/officeDocument/2006/relationships/image" Target="file:///\\&#24352;&#32418;\&#24352;&#32418;%20(e)\2014&#24187;&#28783;&#29255;&#65288;&#21407;&#25991;&#20214;&#65289;\&#21516;&#27493;\&#21382;&#21490;\&#23398;&#26696;&#23548;&#23398;&#35774;&#35745;&#21382;&#21490;&#36873;&#20462;2&#65288;&#23731;&#65289;(&#26410;&#20256;&#65292;2014&#22791;&#29992;)\32.TIF" TargetMode="External"/><Relationship Id="rId5" Type="http://schemas.openxmlformats.org/officeDocument/2006/relationships/slide" Target="slide39.xml"/><Relationship Id="rId10" Type="http://schemas.openxmlformats.org/officeDocument/2006/relationships/image" Target="../media/image6.png"/><Relationship Id="rId4" Type="http://schemas.openxmlformats.org/officeDocument/2006/relationships/slide" Target="slide36.xml"/><Relationship Id="rId9" Type="http://schemas.openxmlformats.org/officeDocument/2006/relationships/slide" Target="slide3.xml"/></Relationships>
</file>

<file path=ppt/slides/_rels/slide33.xml.rels><?xml version="1.0" encoding="UTF-8" standalone="yes"?>
<Relationships xmlns="http://schemas.openxmlformats.org/package/2006/relationships"><Relationship Id="rId8" Type="http://schemas.openxmlformats.org/officeDocument/2006/relationships/slide" Target="slide41.xml"/><Relationship Id="rId3" Type="http://schemas.openxmlformats.org/officeDocument/2006/relationships/slide" Target="slide32.xml"/><Relationship Id="rId7" Type="http://schemas.openxmlformats.org/officeDocument/2006/relationships/slide" Target="slide39.xml"/><Relationship Id="rId2" Type="http://schemas.openxmlformats.org/officeDocument/2006/relationships/slide" Target="slide11.xml"/><Relationship Id="rId1" Type="http://schemas.openxmlformats.org/officeDocument/2006/relationships/slideLayout" Target="../slideLayouts/slideLayout13.xml"/><Relationship Id="rId6" Type="http://schemas.openxmlformats.org/officeDocument/2006/relationships/slide" Target="slide36.xml"/><Relationship Id="rId5" Type="http://schemas.openxmlformats.org/officeDocument/2006/relationships/slide" Target="slide34.xml"/><Relationship Id="rId10" Type="http://schemas.openxmlformats.org/officeDocument/2006/relationships/slide" Target="slide45.xml"/><Relationship Id="rId4" Type="http://schemas.openxmlformats.org/officeDocument/2006/relationships/slide" Target="slide3.xml"/><Relationship Id="rId9" Type="http://schemas.openxmlformats.org/officeDocument/2006/relationships/slide" Target="slide37.xml"/></Relationships>
</file>

<file path=ppt/slides/_rels/slide34.xml.rels><?xml version="1.0" encoding="UTF-8" standalone="yes"?>
<Relationships xmlns="http://schemas.openxmlformats.org/package/2006/relationships"><Relationship Id="rId8" Type="http://schemas.openxmlformats.org/officeDocument/2006/relationships/slide" Target="slide41.xml"/><Relationship Id="rId3" Type="http://schemas.openxmlformats.org/officeDocument/2006/relationships/slide" Target="slide32.xml"/><Relationship Id="rId7" Type="http://schemas.openxmlformats.org/officeDocument/2006/relationships/slide" Target="slide39.xml"/><Relationship Id="rId2" Type="http://schemas.openxmlformats.org/officeDocument/2006/relationships/slide" Target="slide11.xml"/><Relationship Id="rId1" Type="http://schemas.openxmlformats.org/officeDocument/2006/relationships/slideLayout" Target="../slideLayouts/slideLayout13.xml"/><Relationship Id="rId6" Type="http://schemas.openxmlformats.org/officeDocument/2006/relationships/slide" Target="slide36.xml"/><Relationship Id="rId5" Type="http://schemas.openxmlformats.org/officeDocument/2006/relationships/slide" Target="slide34.xml"/><Relationship Id="rId10" Type="http://schemas.openxmlformats.org/officeDocument/2006/relationships/slide" Target="slide45.xml"/><Relationship Id="rId4" Type="http://schemas.openxmlformats.org/officeDocument/2006/relationships/slide" Target="slide3.xml"/><Relationship Id="rId9" Type="http://schemas.openxmlformats.org/officeDocument/2006/relationships/slide" Target="slide37.xml"/></Relationships>
</file>

<file path=ppt/slides/_rels/slide35.xml.rels><?xml version="1.0" encoding="UTF-8" standalone="yes"?>
<Relationships xmlns="http://schemas.openxmlformats.org/package/2006/relationships"><Relationship Id="rId8" Type="http://schemas.openxmlformats.org/officeDocument/2006/relationships/slide" Target="slide41.xml"/><Relationship Id="rId3" Type="http://schemas.openxmlformats.org/officeDocument/2006/relationships/slide" Target="slide32.xml"/><Relationship Id="rId7" Type="http://schemas.openxmlformats.org/officeDocument/2006/relationships/slide" Target="slide39.xml"/><Relationship Id="rId2" Type="http://schemas.openxmlformats.org/officeDocument/2006/relationships/slide" Target="slide11.xml"/><Relationship Id="rId1" Type="http://schemas.openxmlformats.org/officeDocument/2006/relationships/slideLayout" Target="../slideLayouts/slideLayout13.xml"/><Relationship Id="rId6" Type="http://schemas.openxmlformats.org/officeDocument/2006/relationships/slide" Target="slide36.xml"/><Relationship Id="rId5" Type="http://schemas.openxmlformats.org/officeDocument/2006/relationships/slide" Target="slide34.xml"/><Relationship Id="rId10" Type="http://schemas.openxmlformats.org/officeDocument/2006/relationships/slide" Target="slide45.xml"/><Relationship Id="rId4" Type="http://schemas.openxmlformats.org/officeDocument/2006/relationships/slide" Target="slide3.xml"/><Relationship Id="rId9" Type="http://schemas.openxmlformats.org/officeDocument/2006/relationships/slide" Target="slide37.xml"/></Relationships>
</file>

<file path=ppt/slides/_rels/slide36.xml.rels><?xml version="1.0" encoding="UTF-8" standalone="yes"?>
<Relationships xmlns="http://schemas.openxmlformats.org/package/2006/relationships"><Relationship Id="rId8" Type="http://schemas.openxmlformats.org/officeDocument/2006/relationships/slide" Target="slide41.xml"/><Relationship Id="rId3" Type="http://schemas.openxmlformats.org/officeDocument/2006/relationships/slide" Target="slide32.xml"/><Relationship Id="rId7" Type="http://schemas.openxmlformats.org/officeDocument/2006/relationships/slide" Target="slide39.xml"/><Relationship Id="rId2" Type="http://schemas.openxmlformats.org/officeDocument/2006/relationships/slide" Target="slide11.xml"/><Relationship Id="rId1" Type="http://schemas.openxmlformats.org/officeDocument/2006/relationships/slideLayout" Target="../slideLayouts/slideLayout13.xml"/><Relationship Id="rId6" Type="http://schemas.openxmlformats.org/officeDocument/2006/relationships/slide" Target="slide36.xml"/><Relationship Id="rId5" Type="http://schemas.openxmlformats.org/officeDocument/2006/relationships/slide" Target="slide34.xml"/><Relationship Id="rId10" Type="http://schemas.openxmlformats.org/officeDocument/2006/relationships/slide" Target="slide45.xml"/><Relationship Id="rId4" Type="http://schemas.openxmlformats.org/officeDocument/2006/relationships/slide" Target="slide3.xml"/><Relationship Id="rId9" Type="http://schemas.openxmlformats.org/officeDocument/2006/relationships/slide" Target="slide37.xml"/></Relationships>
</file>

<file path=ppt/slides/_rels/slide37.xml.rels><?xml version="1.0" encoding="UTF-8" standalone="yes"?>
<Relationships xmlns="http://schemas.openxmlformats.org/package/2006/relationships"><Relationship Id="rId8" Type="http://schemas.openxmlformats.org/officeDocument/2006/relationships/slide" Target="slide36.xml"/><Relationship Id="rId3" Type="http://schemas.openxmlformats.org/officeDocument/2006/relationships/slide" Target="slide32.xml"/><Relationship Id="rId7" Type="http://schemas.openxmlformats.org/officeDocument/2006/relationships/slide" Target="slide34.xml"/><Relationship Id="rId12" Type="http://schemas.openxmlformats.org/officeDocument/2006/relationships/slide" Target="slide45.xml"/><Relationship Id="rId2" Type="http://schemas.openxmlformats.org/officeDocument/2006/relationships/slide" Target="slide11.xml"/><Relationship Id="rId1" Type="http://schemas.openxmlformats.org/officeDocument/2006/relationships/slideLayout" Target="../slideLayouts/slideLayout13.xml"/><Relationship Id="rId6" Type="http://schemas.openxmlformats.org/officeDocument/2006/relationships/image" Target="file:///\\&#24352;&#32418;\&#24352;&#32418;%20(e)\2014&#24187;&#28783;&#29255;&#65288;&#21407;&#25991;&#20214;&#65289;\&#21516;&#27493;\&#21382;&#21490;\&#23398;&#26696;&#23548;&#23398;&#35774;&#35745;&#21382;&#21490;&#36873;&#20462;2&#65288;&#23731;&#65289;(&#26410;&#20256;&#65292;2014&#22791;&#29992;)\33.TIF" TargetMode="External"/><Relationship Id="rId11" Type="http://schemas.openxmlformats.org/officeDocument/2006/relationships/slide" Target="slide37.xml"/><Relationship Id="rId5" Type="http://schemas.openxmlformats.org/officeDocument/2006/relationships/image" Target="../media/image7.png"/><Relationship Id="rId10" Type="http://schemas.openxmlformats.org/officeDocument/2006/relationships/slide" Target="slide41.xml"/><Relationship Id="rId4" Type="http://schemas.openxmlformats.org/officeDocument/2006/relationships/slide" Target="slide3.xml"/><Relationship Id="rId9" Type="http://schemas.openxmlformats.org/officeDocument/2006/relationships/slide" Target="slide39.xml"/></Relationships>
</file>

<file path=ppt/slides/_rels/slide38.xml.rels><?xml version="1.0" encoding="UTF-8" standalone="yes"?>
<Relationships xmlns="http://schemas.openxmlformats.org/package/2006/relationships"><Relationship Id="rId8" Type="http://schemas.openxmlformats.org/officeDocument/2006/relationships/slide" Target="slide41.xml"/><Relationship Id="rId3" Type="http://schemas.openxmlformats.org/officeDocument/2006/relationships/slide" Target="slide32.xml"/><Relationship Id="rId7" Type="http://schemas.openxmlformats.org/officeDocument/2006/relationships/slide" Target="slide39.xml"/><Relationship Id="rId2" Type="http://schemas.openxmlformats.org/officeDocument/2006/relationships/slide" Target="slide11.xml"/><Relationship Id="rId1" Type="http://schemas.openxmlformats.org/officeDocument/2006/relationships/slideLayout" Target="../slideLayouts/slideLayout13.xml"/><Relationship Id="rId6" Type="http://schemas.openxmlformats.org/officeDocument/2006/relationships/slide" Target="slide36.xml"/><Relationship Id="rId5" Type="http://schemas.openxmlformats.org/officeDocument/2006/relationships/slide" Target="slide34.xml"/><Relationship Id="rId10" Type="http://schemas.openxmlformats.org/officeDocument/2006/relationships/slide" Target="slide45.xml"/><Relationship Id="rId4" Type="http://schemas.openxmlformats.org/officeDocument/2006/relationships/slide" Target="slide3.xml"/><Relationship Id="rId9" Type="http://schemas.openxmlformats.org/officeDocument/2006/relationships/slide" Target="slide37.xml"/></Relationships>
</file>

<file path=ppt/slides/_rels/slide39.xml.rels><?xml version="1.0" encoding="UTF-8" standalone="yes"?>
<Relationships xmlns="http://schemas.openxmlformats.org/package/2006/relationships"><Relationship Id="rId8" Type="http://schemas.openxmlformats.org/officeDocument/2006/relationships/slide" Target="slide41.xml"/><Relationship Id="rId3" Type="http://schemas.openxmlformats.org/officeDocument/2006/relationships/slide" Target="slide32.xml"/><Relationship Id="rId7" Type="http://schemas.openxmlformats.org/officeDocument/2006/relationships/slide" Target="slide39.xml"/><Relationship Id="rId2" Type="http://schemas.openxmlformats.org/officeDocument/2006/relationships/slide" Target="slide11.xml"/><Relationship Id="rId1" Type="http://schemas.openxmlformats.org/officeDocument/2006/relationships/slideLayout" Target="../slideLayouts/slideLayout13.xml"/><Relationship Id="rId6" Type="http://schemas.openxmlformats.org/officeDocument/2006/relationships/slide" Target="slide36.xml"/><Relationship Id="rId5" Type="http://schemas.openxmlformats.org/officeDocument/2006/relationships/slide" Target="slide34.xml"/><Relationship Id="rId10" Type="http://schemas.openxmlformats.org/officeDocument/2006/relationships/slide" Target="slide45.xml"/><Relationship Id="rId4" Type="http://schemas.openxmlformats.org/officeDocument/2006/relationships/slide" Target="slide3.xml"/><Relationship Id="rId9" Type="http://schemas.openxmlformats.org/officeDocument/2006/relationships/slide" Target="slide37.xml"/></Relationships>
</file>

<file path=ppt/slides/_rels/slide4.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slide" Target="slide3.xml"/><Relationship Id="rId1" Type="http://schemas.openxmlformats.org/officeDocument/2006/relationships/slideLayout" Target="../slideLayouts/slideLayout11.xml"/><Relationship Id="rId4" Type="http://schemas.openxmlformats.org/officeDocument/2006/relationships/slide" Target="slide32.xml"/></Relationships>
</file>

<file path=ppt/slides/_rels/slide40.xml.rels><?xml version="1.0" encoding="UTF-8" standalone="yes"?>
<Relationships xmlns="http://schemas.openxmlformats.org/package/2006/relationships"><Relationship Id="rId8" Type="http://schemas.openxmlformats.org/officeDocument/2006/relationships/slide" Target="slide41.xml"/><Relationship Id="rId3" Type="http://schemas.openxmlformats.org/officeDocument/2006/relationships/slide" Target="slide32.xml"/><Relationship Id="rId7" Type="http://schemas.openxmlformats.org/officeDocument/2006/relationships/slide" Target="slide39.xml"/><Relationship Id="rId2" Type="http://schemas.openxmlformats.org/officeDocument/2006/relationships/slide" Target="slide11.xml"/><Relationship Id="rId1" Type="http://schemas.openxmlformats.org/officeDocument/2006/relationships/slideLayout" Target="../slideLayouts/slideLayout13.xml"/><Relationship Id="rId6" Type="http://schemas.openxmlformats.org/officeDocument/2006/relationships/slide" Target="slide36.xml"/><Relationship Id="rId5" Type="http://schemas.openxmlformats.org/officeDocument/2006/relationships/slide" Target="slide34.xml"/><Relationship Id="rId10" Type="http://schemas.openxmlformats.org/officeDocument/2006/relationships/slide" Target="slide45.xml"/><Relationship Id="rId4" Type="http://schemas.openxmlformats.org/officeDocument/2006/relationships/slide" Target="slide3.xml"/><Relationship Id="rId9" Type="http://schemas.openxmlformats.org/officeDocument/2006/relationships/slide" Target="slide37.xml"/></Relationships>
</file>

<file path=ppt/slides/_rels/slide41.xml.rels><?xml version="1.0" encoding="UTF-8" standalone="yes"?>
<Relationships xmlns="http://schemas.openxmlformats.org/package/2006/relationships"><Relationship Id="rId8" Type="http://schemas.openxmlformats.org/officeDocument/2006/relationships/slide" Target="slide41.xml"/><Relationship Id="rId3" Type="http://schemas.openxmlformats.org/officeDocument/2006/relationships/slide" Target="slide32.xml"/><Relationship Id="rId7" Type="http://schemas.openxmlformats.org/officeDocument/2006/relationships/slide" Target="slide39.xml"/><Relationship Id="rId2" Type="http://schemas.openxmlformats.org/officeDocument/2006/relationships/slide" Target="slide11.xml"/><Relationship Id="rId1" Type="http://schemas.openxmlformats.org/officeDocument/2006/relationships/slideLayout" Target="../slideLayouts/slideLayout13.xml"/><Relationship Id="rId6" Type="http://schemas.openxmlformats.org/officeDocument/2006/relationships/slide" Target="slide36.xml"/><Relationship Id="rId5" Type="http://schemas.openxmlformats.org/officeDocument/2006/relationships/slide" Target="slide34.xml"/><Relationship Id="rId10" Type="http://schemas.openxmlformats.org/officeDocument/2006/relationships/slide" Target="slide45.xml"/><Relationship Id="rId4" Type="http://schemas.openxmlformats.org/officeDocument/2006/relationships/slide" Target="slide3.xml"/><Relationship Id="rId9" Type="http://schemas.openxmlformats.org/officeDocument/2006/relationships/slide" Target="slide37.xml"/></Relationships>
</file>

<file path=ppt/slides/_rels/slide42.xml.rels><?xml version="1.0" encoding="UTF-8" standalone="yes"?>
<Relationships xmlns="http://schemas.openxmlformats.org/package/2006/relationships"><Relationship Id="rId8" Type="http://schemas.openxmlformats.org/officeDocument/2006/relationships/slide" Target="slide41.xml"/><Relationship Id="rId3" Type="http://schemas.openxmlformats.org/officeDocument/2006/relationships/slide" Target="slide32.xml"/><Relationship Id="rId7" Type="http://schemas.openxmlformats.org/officeDocument/2006/relationships/slide" Target="slide39.xml"/><Relationship Id="rId2" Type="http://schemas.openxmlformats.org/officeDocument/2006/relationships/slide" Target="slide11.xml"/><Relationship Id="rId1" Type="http://schemas.openxmlformats.org/officeDocument/2006/relationships/slideLayout" Target="../slideLayouts/slideLayout13.xml"/><Relationship Id="rId6" Type="http://schemas.openxmlformats.org/officeDocument/2006/relationships/slide" Target="slide36.xml"/><Relationship Id="rId5" Type="http://schemas.openxmlformats.org/officeDocument/2006/relationships/slide" Target="slide34.xml"/><Relationship Id="rId10" Type="http://schemas.openxmlformats.org/officeDocument/2006/relationships/slide" Target="slide45.xml"/><Relationship Id="rId4" Type="http://schemas.openxmlformats.org/officeDocument/2006/relationships/slide" Target="slide3.xml"/><Relationship Id="rId9" Type="http://schemas.openxmlformats.org/officeDocument/2006/relationships/slide" Target="slide37.xml"/></Relationships>
</file>

<file path=ppt/slides/_rels/slide43.xml.rels><?xml version="1.0" encoding="UTF-8" standalone="yes"?>
<Relationships xmlns="http://schemas.openxmlformats.org/package/2006/relationships"><Relationship Id="rId8" Type="http://schemas.openxmlformats.org/officeDocument/2006/relationships/slide" Target="slide41.xml"/><Relationship Id="rId3" Type="http://schemas.openxmlformats.org/officeDocument/2006/relationships/slide" Target="slide32.xml"/><Relationship Id="rId7" Type="http://schemas.openxmlformats.org/officeDocument/2006/relationships/slide" Target="slide39.xml"/><Relationship Id="rId2" Type="http://schemas.openxmlformats.org/officeDocument/2006/relationships/slide" Target="slide11.xml"/><Relationship Id="rId1" Type="http://schemas.openxmlformats.org/officeDocument/2006/relationships/slideLayout" Target="../slideLayouts/slideLayout13.xml"/><Relationship Id="rId6" Type="http://schemas.openxmlformats.org/officeDocument/2006/relationships/slide" Target="slide36.xml"/><Relationship Id="rId5" Type="http://schemas.openxmlformats.org/officeDocument/2006/relationships/slide" Target="slide34.xml"/><Relationship Id="rId10" Type="http://schemas.openxmlformats.org/officeDocument/2006/relationships/slide" Target="slide45.xml"/><Relationship Id="rId4" Type="http://schemas.openxmlformats.org/officeDocument/2006/relationships/slide" Target="slide3.xml"/><Relationship Id="rId9" Type="http://schemas.openxmlformats.org/officeDocument/2006/relationships/slide" Target="slide37.xml"/></Relationships>
</file>

<file path=ppt/slides/_rels/slide44.xml.rels><?xml version="1.0" encoding="UTF-8" standalone="yes"?>
<Relationships xmlns="http://schemas.openxmlformats.org/package/2006/relationships"><Relationship Id="rId8" Type="http://schemas.openxmlformats.org/officeDocument/2006/relationships/slide" Target="slide41.xml"/><Relationship Id="rId3" Type="http://schemas.openxmlformats.org/officeDocument/2006/relationships/slide" Target="slide32.xml"/><Relationship Id="rId7" Type="http://schemas.openxmlformats.org/officeDocument/2006/relationships/slide" Target="slide39.xml"/><Relationship Id="rId2" Type="http://schemas.openxmlformats.org/officeDocument/2006/relationships/slide" Target="slide11.xml"/><Relationship Id="rId1" Type="http://schemas.openxmlformats.org/officeDocument/2006/relationships/slideLayout" Target="../slideLayouts/slideLayout13.xml"/><Relationship Id="rId6" Type="http://schemas.openxmlformats.org/officeDocument/2006/relationships/slide" Target="slide36.xml"/><Relationship Id="rId5" Type="http://schemas.openxmlformats.org/officeDocument/2006/relationships/slide" Target="slide34.xml"/><Relationship Id="rId10" Type="http://schemas.openxmlformats.org/officeDocument/2006/relationships/slide" Target="slide45.xml"/><Relationship Id="rId4" Type="http://schemas.openxmlformats.org/officeDocument/2006/relationships/slide" Target="slide3.xml"/><Relationship Id="rId9" Type="http://schemas.openxmlformats.org/officeDocument/2006/relationships/slide" Target="slide37.xml"/></Relationships>
</file>

<file path=ppt/slides/_rels/slide45.xml.rels><?xml version="1.0" encoding="UTF-8" standalone="yes"?>
<Relationships xmlns="http://schemas.openxmlformats.org/package/2006/relationships"><Relationship Id="rId8" Type="http://schemas.openxmlformats.org/officeDocument/2006/relationships/slide" Target="slide41.xml"/><Relationship Id="rId3" Type="http://schemas.openxmlformats.org/officeDocument/2006/relationships/slide" Target="slide32.xml"/><Relationship Id="rId7" Type="http://schemas.openxmlformats.org/officeDocument/2006/relationships/slide" Target="slide39.xml"/><Relationship Id="rId2" Type="http://schemas.openxmlformats.org/officeDocument/2006/relationships/slide" Target="slide11.xml"/><Relationship Id="rId1" Type="http://schemas.openxmlformats.org/officeDocument/2006/relationships/slideLayout" Target="../slideLayouts/slideLayout13.xml"/><Relationship Id="rId6" Type="http://schemas.openxmlformats.org/officeDocument/2006/relationships/slide" Target="slide36.xml"/><Relationship Id="rId5" Type="http://schemas.openxmlformats.org/officeDocument/2006/relationships/slide" Target="slide34.xml"/><Relationship Id="rId10" Type="http://schemas.openxmlformats.org/officeDocument/2006/relationships/slide" Target="slide45.xml"/><Relationship Id="rId4" Type="http://schemas.openxmlformats.org/officeDocument/2006/relationships/slide" Target="slide3.xml"/><Relationship Id="rId9" Type="http://schemas.openxmlformats.org/officeDocument/2006/relationships/slide" Target="slide37.xml"/></Relationships>
</file>

<file path=ppt/slides/_rels/slide46.xml.rels><?xml version="1.0" encoding="UTF-8" standalone="yes"?>
<Relationships xmlns="http://schemas.openxmlformats.org/package/2006/relationships"><Relationship Id="rId8" Type="http://schemas.openxmlformats.org/officeDocument/2006/relationships/slide" Target="slide41.xml"/><Relationship Id="rId3" Type="http://schemas.openxmlformats.org/officeDocument/2006/relationships/slide" Target="slide32.xml"/><Relationship Id="rId7" Type="http://schemas.openxmlformats.org/officeDocument/2006/relationships/slide" Target="slide39.xml"/><Relationship Id="rId2" Type="http://schemas.openxmlformats.org/officeDocument/2006/relationships/slide" Target="slide11.xml"/><Relationship Id="rId1" Type="http://schemas.openxmlformats.org/officeDocument/2006/relationships/slideLayout" Target="../slideLayouts/slideLayout13.xml"/><Relationship Id="rId6" Type="http://schemas.openxmlformats.org/officeDocument/2006/relationships/slide" Target="slide36.xml"/><Relationship Id="rId5" Type="http://schemas.openxmlformats.org/officeDocument/2006/relationships/slide" Target="slide34.xml"/><Relationship Id="rId10" Type="http://schemas.openxmlformats.org/officeDocument/2006/relationships/slide" Target="slide45.xml"/><Relationship Id="rId4" Type="http://schemas.openxmlformats.org/officeDocument/2006/relationships/slide" Target="slide3.xml"/><Relationship Id="rId9" Type="http://schemas.openxmlformats.org/officeDocument/2006/relationships/slide" Target="slide37.xml"/></Relationships>
</file>

<file path=ppt/slides/_rels/slide47.xml.rels><?xml version="1.0" encoding="UTF-8" standalone="yes"?>
<Relationships xmlns="http://schemas.openxmlformats.org/package/2006/relationships"><Relationship Id="rId8" Type="http://schemas.openxmlformats.org/officeDocument/2006/relationships/slide" Target="slide41.xml"/><Relationship Id="rId3" Type="http://schemas.openxmlformats.org/officeDocument/2006/relationships/slide" Target="slide32.xml"/><Relationship Id="rId7" Type="http://schemas.openxmlformats.org/officeDocument/2006/relationships/slide" Target="slide39.xml"/><Relationship Id="rId2" Type="http://schemas.openxmlformats.org/officeDocument/2006/relationships/slide" Target="slide11.xml"/><Relationship Id="rId1" Type="http://schemas.openxmlformats.org/officeDocument/2006/relationships/slideLayout" Target="../slideLayouts/slideLayout13.xml"/><Relationship Id="rId6" Type="http://schemas.openxmlformats.org/officeDocument/2006/relationships/slide" Target="slide36.xml"/><Relationship Id="rId5" Type="http://schemas.openxmlformats.org/officeDocument/2006/relationships/slide" Target="slide34.xml"/><Relationship Id="rId10" Type="http://schemas.openxmlformats.org/officeDocument/2006/relationships/slide" Target="slide45.xml"/><Relationship Id="rId4" Type="http://schemas.openxmlformats.org/officeDocument/2006/relationships/slide" Target="slide3.xml"/><Relationship Id="rId9" Type="http://schemas.openxmlformats.org/officeDocument/2006/relationships/slide" Target="slide37.xml"/></Relationships>
</file>

<file path=ppt/slides/_rels/slide48.xml.rels><?xml version="1.0" encoding="UTF-8" standalone="yes"?>
<Relationships xmlns="http://schemas.openxmlformats.org/package/2006/relationships"><Relationship Id="rId8" Type="http://schemas.openxmlformats.org/officeDocument/2006/relationships/slide" Target="slide41.xml"/><Relationship Id="rId3" Type="http://schemas.openxmlformats.org/officeDocument/2006/relationships/slide" Target="slide32.xml"/><Relationship Id="rId7" Type="http://schemas.openxmlformats.org/officeDocument/2006/relationships/slide" Target="slide39.xml"/><Relationship Id="rId2" Type="http://schemas.openxmlformats.org/officeDocument/2006/relationships/slide" Target="slide11.xml"/><Relationship Id="rId1" Type="http://schemas.openxmlformats.org/officeDocument/2006/relationships/slideLayout" Target="../slideLayouts/slideLayout13.xml"/><Relationship Id="rId6" Type="http://schemas.openxmlformats.org/officeDocument/2006/relationships/slide" Target="slide36.xml"/><Relationship Id="rId5" Type="http://schemas.openxmlformats.org/officeDocument/2006/relationships/slide" Target="slide34.xml"/><Relationship Id="rId10" Type="http://schemas.openxmlformats.org/officeDocument/2006/relationships/slide" Target="slide45.xml"/><Relationship Id="rId4" Type="http://schemas.openxmlformats.org/officeDocument/2006/relationships/slide" Target="slide3.xml"/><Relationship Id="rId9" Type="http://schemas.openxmlformats.org/officeDocument/2006/relationships/slide" Target="slide37.xml"/></Relationships>
</file>

<file path=ppt/slides/_rels/slide49.xml.rels><?xml version="1.0" encoding="UTF-8" standalone="yes"?>
<Relationships xmlns="http://schemas.openxmlformats.org/package/2006/relationships"><Relationship Id="rId8" Type="http://schemas.openxmlformats.org/officeDocument/2006/relationships/slide" Target="slide41.xml"/><Relationship Id="rId3" Type="http://schemas.openxmlformats.org/officeDocument/2006/relationships/slide" Target="slide32.xml"/><Relationship Id="rId7" Type="http://schemas.openxmlformats.org/officeDocument/2006/relationships/slide" Target="slide39.xml"/><Relationship Id="rId2" Type="http://schemas.openxmlformats.org/officeDocument/2006/relationships/slide" Target="slide11.xml"/><Relationship Id="rId1" Type="http://schemas.openxmlformats.org/officeDocument/2006/relationships/slideLayout" Target="../slideLayouts/slideLayout13.xml"/><Relationship Id="rId6" Type="http://schemas.openxmlformats.org/officeDocument/2006/relationships/slide" Target="slide36.xml"/><Relationship Id="rId5" Type="http://schemas.openxmlformats.org/officeDocument/2006/relationships/slide" Target="slide34.xml"/><Relationship Id="rId10" Type="http://schemas.openxmlformats.org/officeDocument/2006/relationships/slide" Target="slide45.xml"/><Relationship Id="rId4" Type="http://schemas.openxmlformats.org/officeDocument/2006/relationships/slide" Target="slide3.xml"/><Relationship Id="rId9" Type="http://schemas.openxmlformats.org/officeDocument/2006/relationships/slide" Target="slide37.xml"/></Relationships>
</file>

<file path=ppt/slides/_rels/slide5.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slide" Target="slide3.xml"/><Relationship Id="rId1" Type="http://schemas.openxmlformats.org/officeDocument/2006/relationships/slideLayout" Target="../slideLayouts/slideLayout11.xml"/><Relationship Id="rId4" Type="http://schemas.openxmlformats.org/officeDocument/2006/relationships/slide" Target="slide32.xml"/></Relationships>
</file>

<file path=ppt/slides/_rels/slide6.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slide" Target="slide3.xml"/><Relationship Id="rId1" Type="http://schemas.openxmlformats.org/officeDocument/2006/relationships/slideLayout" Target="../slideLayouts/slideLayout11.xml"/><Relationship Id="rId4" Type="http://schemas.openxmlformats.org/officeDocument/2006/relationships/slide" Target="slide32.xml"/></Relationships>
</file>

<file path=ppt/slides/_rels/slide7.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slide" Target="slide3.xml"/><Relationship Id="rId1" Type="http://schemas.openxmlformats.org/officeDocument/2006/relationships/slideLayout" Target="../slideLayouts/slideLayout11.xml"/><Relationship Id="rId4" Type="http://schemas.openxmlformats.org/officeDocument/2006/relationships/slide" Target="slide32.xml"/></Relationships>
</file>

<file path=ppt/slides/_rels/slide8.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slide" Target="slide3.xml"/><Relationship Id="rId1" Type="http://schemas.openxmlformats.org/officeDocument/2006/relationships/slideLayout" Target="../slideLayouts/slideLayout11.xml"/><Relationship Id="rId4" Type="http://schemas.openxmlformats.org/officeDocument/2006/relationships/slide" Target="slide32.xml"/></Relationships>
</file>

<file path=ppt/slides/_rels/slide9.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slide" Target="slide3.xml"/><Relationship Id="rId1" Type="http://schemas.openxmlformats.org/officeDocument/2006/relationships/slideLayout" Target="../slideLayouts/slideLayout11.xml"/><Relationship Id="rId4" Type="http://schemas.openxmlformats.org/officeDocument/2006/relationships/slide" Target="slide3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1588" y="1384301"/>
            <a:ext cx="541338" cy="2403475"/>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68570" tIns="34285" rIns="68570" bIns="34285" anchor="ctr"/>
          <a:lstStyle/>
          <a:p>
            <a:pPr algn="ctr">
              <a:defRPr/>
            </a:pPr>
            <a:endParaRPr lang="zh-CN" altLang="en-US" sz="2700" dirty="0">
              <a:latin typeface="微软雅黑" panose="020B0503020204020204" pitchFamily="34" charset="-122"/>
              <a:ea typeface="微软雅黑" panose="020B0503020204020204" pitchFamily="34" charset="-122"/>
            </a:endParaRPr>
          </a:p>
        </p:txBody>
      </p:sp>
      <p:sp>
        <p:nvSpPr>
          <p:cNvPr id="5" name="矩形 4"/>
          <p:cNvSpPr/>
          <p:nvPr/>
        </p:nvSpPr>
        <p:spPr>
          <a:xfrm>
            <a:off x="3428750" y="1384301"/>
            <a:ext cx="5715251" cy="2403475"/>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68570" tIns="34285" rIns="68570" bIns="34285" anchor="ctr"/>
          <a:lstStyle/>
          <a:p>
            <a:pPr algn="ctr">
              <a:defRPr/>
            </a:pPr>
            <a:endParaRPr lang="zh-CN" altLang="en-US" sz="2700" dirty="0">
              <a:latin typeface="微软雅黑" panose="020B0503020204020204" pitchFamily="34" charset="-122"/>
              <a:ea typeface="微软雅黑" panose="020B0503020204020204" pitchFamily="34" charset="-122"/>
            </a:endParaRPr>
          </a:p>
        </p:txBody>
      </p:sp>
      <p:sp>
        <p:nvSpPr>
          <p:cNvPr id="6" name="矩形 5"/>
          <p:cNvSpPr/>
          <p:nvPr/>
        </p:nvSpPr>
        <p:spPr>
          <a:xfrm>
            <a:off x="4106044" y="1406039"/>
            <a:ext cx="5518639" cy="2117814"/>
          </a:xfrm>
          <a:prstGeom prst="rect">
            <a:avLst/>
          </a:prstGeom>
        </p:spPr>
        <p:txBody>
          <a:bodyPr wrap="square" lIns="68570" tIns="34285" rIns="68570" bIns="34285">
            <a:spAutoFit/>
          </a:bodyPr>
          <a:lstStyle/>
          <a:p>
            <a:pPr>
              <a:lnSpc>
                <a:spcPct val="150000"/>
              </a:lnSpc>
              <a:defRPr/>
            </a:pPr>
            <a:r>
              <a:rPr lang="zh-CN" altLang="en-US" sz="3700" b="1" spc="20" dirty="0" smtClean="0">
                <a:solidFill>
                  <a:schemeClr val="accent3">
                    <a:lumMod val="20000"/>
                    <a:lumOff val="80000"/>
                  </a:schemeClr>
                </a:solidFill>
                <a:effectLst>
                  <a:outerShdw blurRad="38100" dist="38100" dir="2700000" algn="tl">
                    <a:srgbClr val="000000">
                      <a:alpha val="43137"/>
                    </a:srgbClr>
                  </a:outerShdw>
                  <a:reflection blurRad="25400" stA="30000" endPos="30000" dist="50800" dir="5400000" sy="-100000" algn="bl" rotWithShape="0"/>
                </a:effectLst>
                <a:latin typeface="微软雅黑" pitchFamily="34" charset="-122"/>
                <a:ea typeface="微软雅黑" pitchFamily="34" charset="-122"/>
              </a:rPr>
              <a:t>第四单元  </a:t>
            </a:r>
            <a:r>
              <a:rPr lang="zh-CN" altLang="en-US" sz="4500" b="1" spc="20" dirty="0" smtClean="0">
                <a:solidFill>
                  <a:schemeClr val="accent3">
                    <a:lumMod val="20000"/>
                    <a:lumOff val="80000"/>
                  </a:schemeClr>
                </a:solidFill>
                <a:effectLst>
                  <a:outerShdw blurRad="38100" dist="38100" dir="2700000" algn="tl">
                    <a:srgbClr val="000000">
                      <a:alpha val="43137"/>
                    </a:srgbClr>
                  </a:outerShdw>
                  <a:reflection blurRad="25400" stA="30000" endPos="30000" dist="50800" dir="5400000" sy="-100000" algn="bl" rotWithShape="0"/>
                </a:effectLst>
                <a:latin typeface="微软雅黑" pitchFamily="34" charset="-122"/>
                <a:ea typeface="微软雅黑" pitchFamily="34" charset="-122"/>
              </a:rPr>
              <a:t> </a:t>
            </a:r>
            <a:r>
              <a:rPr lang="en-US" altLang="zh-CN" sz="4500" b="1" spc="20" dirty="0" smtClean="0">
                <a:solidFill>
                  <a:schemeClr val="accent3">
                    <a:lumMod val="20000"/>
                    <a:lumOff val="80000"/>
                  </a:schemeClr>
                </a:solidFill>
                <a:effectLst>
                  <a:outerShdw blurRad="38100" dist="38100" dir="2700000" algn="tl">
                    <a:srgbClr val="000000">
                      <a:alpha val="43137"/>
                    </a:srgbClr>
                  </a:outerShdw>
                  <a:reflection blurRad="25400" stA="30000" endPos="30000" dist="50800" dir="5400000" sy="-100000" algn="bl" rotWithShape="0"/>
                </a:effectLst>
                <a:latin typeface="+mj-ea"/>
                <a:ea typeface="+mj-ea"/>
                <a:cs typeface="Times New Roman" pitchFamily="18" charset="0"/>
              </a:rPr>
              <a:t>“</a:t>
            </a:r>
            <a:r>
              <a:rPr lang="zh-CN" altLang="en-US" sz="4500" b="1" spc="20" dirty="0" smtClean="0">
                <a:solidFill>
                  <a:schemeClr val="accent3">
                    <a:lumMod val="20000"/>
                    <a:lumOff val="80000"/>
                  </a:schemeClr>
                </a:solidFill>
                <a:effectLst>
                  <a:outerShdw blurRad="38100" dist="38100" dir="2700000" algn="tl">
                    <a:srgbClr val="000000">
                      <a:alpha val="43137"/>
                    </a:srgbClr>
                  </a:outerShdw>
                  <a:reflection blurRad="25400" stA="30000" endPos="30000" dist="50800" dir="5400000" sy="-100000" algn="bl" rotWithShape="0"/>
                </a:effectLst>
                <a:latin typeface="微软雅黑" pitchFamily="34" charset="-122"/>
                <a:ea typeface="微软雅黑" pitchFamily="34" charset="-122"/>
                <a:cs typeface="Times New Roman" pitchFamily="18" charset="0"/>
              </a:rPr>
              <a:t>从来</a:t>
            </a:r>
            <a:endParaRPr lang="en-US" altLang="zh-CN" sz="4500" b="1" spc="20" dirty="0" smtClean="0">
              <a:solidFill>
                <a:schemeClr val="accent3">
                  <a:lumMod val="20000"/>
                  <a:lumOff val="80000"/>
                </a:schemeClr>
              </a:solidFill>
              <a:effectLst>
                <a:outerShdw blurRad="38100" dist="38100" dir="2700000" algn="tl">
                  <a:srgbClr val="000000">
                    <a:alpha val="43137"/>
                  </a:srgbClr>
                </a:outerShdw>
                <a:reflection blurRad="25400" stA="30000" endPos="30000" dist="50800" dir="5400000" sy="-100000" algn="bl" rotWithShape="0"/>
              </a:effectLst>
              <a:latin typeface="微软雅黑" pitchFamily="34" charset="-122"/>
              <a:ea typeface="微软雅黑" pitchFamily="34" charset="-122"/>
              <a:cs typeface="Times New Roman" pitchFamily="18" charset="0"/>
            </a:endParaRPr>
          </a:p>
          <a:p>
            <a:pPr>
              <a:lnSpc>
                <a:spcPct val="150000"/>
              </a:lnSpc>
              <a:defRPr/>
            </a:pPr>
            <a:r>
              <a:rPr lang="zh-CN" altLang="en-US" sz="5000" b="1" spc="20" dirty="0" smtClean="0">
                <a:solidFill>
                  <a:schemeClr val="accent3">
                    <a:lumMod val="20000"/>
                    <a:lumOff val="80000"/>
                  </a:schemeClr>
                </a:solidFill>
                <a:effectLst>
                  <a:outerShdw blurRad="38100" dist="38100" dir="2700000" algn="tl">
                    <a:srgbClr val="000000">
                      <a:alpha val="43137"/>
                    </a:srgbClr>
                  </a:outerShdw>
                  <a:reflection blurRad="25400" stA="30000" endPos="30000" dist="50800" dir="5400000" sy="-100000" algn="bl" rotWithShape="0"/>
                </a:effectLst>
                <a:latin typeface="微软雅黑" pitchFamily="34" charset="-122"/>
                <a:ea typeface="微软雅黑" pitchFamily="34" charset="-122"/>
                <a:cs typeface="Times New Roman" pitchFamily="18" charset="0"/>
              </a:rPr>
              <a:t>就没有救世主</a:t>
            </a:r>
            <a:r>
              <a:rPr lang="en-US" altLang="zh-CN" sz="5000" b="1" spc="20" dirty="0" smtClean="0">
                <a:solidFill>
                  <a:schemeClr val="accent3">
                    <a:lumMod val="20000"/>
                    <a:lumOff val="80000"/>
                  </a:schemeClr>
                </a:solidFill>
                <a:effectLst>
                  <a:outerShdw blurRad="38100" dist="38100" dir="2700000" algn="tl">
                    <a:srgbClr val="000000">
                      <a:alpha val="43137"/>
                    </a:srgbClr>
                  </a:outerShdw>
                  <a:reflection blurRad="25400" stA="30000" endPos="30000" dist="50800" dir="5400000" sy="-100000" algn="bl" rotWithShape="0"/>
                </a:effectLst>
                <a:latin typeface="+mj-ea"/>
                <a:ea typeface="+mj-ea"/>
                <a:cs typeface="Times New Roman" pitchFamily="18" charset="0"/>
              </a:rPr>
              <a:t>”</a:t>
            </a:r>
          </a:p>
        </p:txBody>
      </p:sp>
      <p:pic>
        <p:nvPicPr>
          <p:cNvPr id="1026" name="Picture 2" descr="E:\张红\2014\幻灯片\同步\历史\人民选修2\单元图\人教选二\7-1.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544684" y="1388283"/>
            <a:ext cx="2884066" cy="2417043"/>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2505029122"/>
      </p:ext>
    </p:extLst>
  </p:cSld>
  <p:clrMapOvr>
    <a:masterClrMapping/>
  </p:clrMapOvr>
  <p:transition spd="slow">
    <p:wheel spokes="1"/>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351233" y="1949576"/>
            <a:ext cx="8757271" cy="2566390"/>
          </a:xfrm>
          <a:prstGeom prst="rect">
            <a:avLst/>
          </a:prstGeom>
          <a:noFill/>
        </p:spPr>
        <p:txBody>
          <a:bodyPr wrap="square" lIns="68562" tIns="34281" rIns="68562" bIns="34281" rtlCol="0">
            <a:spAutoFit/>
          </a:bodyPr>
          <a:lstStyle/>
          <a:p>
            <a:pPr>
              <a:lnSpc>
                <a:spcPts val="5000"/>
              </a:lnSpc>
            </a:pPr>
            <a:r>
              <a:rPr lang="zh-CN" altLang="zh-CN" sz="2800" b="1" dirty="0">
                <a:latin typeface="黑体" pitchFamily="2" charset="-122"/>
                <a:ea typeface="黑体" pitchFamily="2" charset="-122"/>
              </a:rPr>
              <a:t>提示</a:t>
            </a:r>
            <a:r>
              <a:rPr lang="zh-CN" altLang="zh-CN" sz="2800" b="1" dirty="0"/>
              <a:t>　</a:t>
            </a:r>
            <a:r>
              <a:rPr lang="zh-CN" altLang="zh-CN" sz="2800" dirty="0">
                <a:latin typeface="方正细黑一_GBK" pitchFamily="65" charset="-122"/>
                <a:ea typeface="方正细黑一_GBK" pitchFamily="65" charset="-122"/>
              </a:rPr>
              <a:t>宪章派认为造成工人贫困的原因是因为工人阶级没有选举权。工人有选举权后，就可以</a:t>
            </a:r>
            <a:r>
              <a:rPr lang="en-US" altLang="zh-CN" sz="2800" dirty="0">
                <a:latin typeface="方正细黑一_GBK" pitchFamily="65" charset="-122"/>
                <a:ea typeface="方正细黑一_GBK" pitchFamily="65" charset="-122"/>
              </a:rPr>
              <a:t>“</a:t>
            </a:r>
            <a:r>
              <a:rPr lang="zh-CN" altLang="zh-CN" sz="2800" dirty="0">
                <a:latin typeface="方正细黑一_GBK" pitchFamily="65" charset="-122"/>
                <a:ea typeface="方正细黑一_GBK" pitchFamily="65" charset="-122"/>
              </a:rPr>
              <a:t>平等地分配他们所创造的财富</a:t>
            </a:r>
            <a:r>
              <a:rPr lang="en-US" altLang="zh-CN" sz="2800" dirty="0">
                <a:latin typeface="方正细黑一_GBK" pitchFamily="65" charset="-122"/>
                <a:ea typeface="方正细黑一_GBK" pitchFamily="65" charset="-122"/>
              </a:rPr>
              <a:t>”</a:t>
            </a:r>
            <a:r>
              <a:rPr lang="zh-CN" altLang="zh-CN" sz="2800" dirty="0">
                <a:latin typeface="方正细黑一_GBK" pitchFamily="65" charset="-122"/>
                <a:ea typeface="方正细黑一_GBK" pitchFamily="65" charset="-122"/>
              </a:rPr>
              <a:t>，这说明工人阶级已经开始了自觉的政治斗争和经济斗争。</a:t>
            </a:r>
          </a:p>
        </p:txBody>
      </p:sp>
      <p:sp>
        <p:nvSpPr>
          <p:cNvPr id="11" name="TextBox 10"/>
          <p:cNvSpPr txBox="1"/>
          <p:nvPr/>
        </p:nvSpPr>
        <p:spPr>
          <a:xfrm>
            <a:off x="464915" y="1435287"/>
            <a:ext cx="2316410" cy="469341"/>
          </a:xfrm>
          <a:prstGeom prst="rect">
            <a:avLst/>
          </a:prstGeom>
          <a:noFill/>
          <a:ln>
            <a:noFill/>
          </a:ln>
        </p:spPr>
        <p:txBody>
          <a:bodyPr wrap="square" lIns="68562" tIns="34281" rIns="68562" bIns="34281" rtlCol="0">
            <a:spAutoFit/>
          </a:bodyPr>
          <a:lstStyle/>
          <a:p>
            <a:r>
              <a:rPr lang="zh-CN" altLang="en-US" sz="2600" b="1" dirty="0">
                <a:solidFill>
                  <a:srgbClr val="00B0F0"/>
                </a:solidFill>
                <a:latin typeface="黑体" panose="02010600030101010101" pitchFamily="2" charset="-122"/>
                <a:ea typeface="黑体" panose="02010600030101010101" pitchFamily="2" charset="-122"/>
              </a:rPr>
              <a:t> </a:t>
            </a:r>
            <a:r>
              <a:rPr lang="zh-CN" altLang="en-US" sz="2600" b="1" dirty="0" smtClean="0">
                <a:solidFill>
                  <a:srgbClr val="00B0F0"/>
                </a:solidFill>
                <a:latin typeface="黑体" panose="02010600030101010101" pitchFamily="2" charset="-122"/>
                <a:ea typeface="黑体" panose="02010600030101010101" pitchFamily="2" charset="-122"/>
              </a:rPr>
              <a:t>解析与探究</a:t>
            </a:r>
            <a:endParaRPr lang="zh-CN" altLang="zh-CN" sz="2600" b="1" dirty="0">
              <a:solidFill>
                <a:srgbClr val="00B0F0"/>
              </a:solidFill>
              <a:latin typeface="黑体" panose="02010600030101010101" pitchFamily="2" charset="-122"/>
              <a:ea typeface="黑体" panose="02010600030101010101" pitchFamily="2" charset="-122"/>
            </a:endParaRPr>
          </a:p>
        </p:txBody>
      </p:sp>
      <p:sp>
        <p:nvSpPr>
          <p:cNvPr id="12" name="菱形 11"/>
          <p:cNvSpPr/>
          <p:nvPr/>
        </p:nvSpPr>
        <p:spPr>
          <a:xfrm>
            <a:off x="405100" y="1579726"/>
            <a:ext cx="221727" cy="240194"/>
          </a:xfrm>
          <a:prstGeom prst="diamond">
            <a:avLst/>
          </a:prstGeom>
          <a:solidFill>
            <a:srgbClr val="00B0F0"/>
          </a:solidFill>
          <a:ln>
            <a:noFill/>
          </a:ln>
        </p:spPr>
        <p:style>
          <a:lnRef idx="2">
            <a:schemeClr val="accent5">
              <a:shade val="50000"/>
            </a:schemeClr>
          </a:lnRef>
          <a:fillRef idx="1">
            <a:schemeClr val="accent5"/>
          </a:fillRef>
          <a:effectRef idx="0">
            <a:schemeClr val="accent5"/>
          </a:effectRef>
          <a:fontRef idx="minor">
            <a:schemeClr val="lt1"/>
          </a:fontRef>
        </p:style>
        <p:txBody>
          <a:bodyPr lIns="68562" tIns="34281" rIns="68562" bIns="34281" rtlCol="0" anchor="ctr"/>
          <a:lstStyle/>
          <a:p>
            <a:pPr algn="ctr"/>
            <a:endParaRPr lang="zh-CN" altLang="en-US" sz="2600"/>
          </a:p>
        </p:txBody>
      </p:sp>
      <p:grpSp>
        <p:nvGrpSpPr>
          <p:cNvPr id="13" name="组合 12"/>
          <p:cNvGrpSpPr/>
          <p:nvPr/>
        </p:nvGrpSpPr>
        <p:grpSpPr>
          <a:xfrm>
            <a:off x="205735" y="4768794"/>
            <a:ext cx="8560641" cy="377723"/>
            <a:chOff x="274384" y="6358388"/>
            <a:chExt cx="11417154" cy="503630"/>
          </a:xfrm>
        </p:grpSpPr>
        <p:sp>
          <p:nvSpPr>
            <p:cNvPr id="14" name="矩形 13">
              <a:hlinkClick r:id="rId2" action="ppaction://hlinksldjump"/>
            </p:cNvPr>
            <p:cNvSpPr/>
            <p:nvPr/>
          </p:nvSpPr>
          <p:spPr>
            <a:xfrm>
              <a:off x="274384" y="6369576"/>
              <a:ext cx="2798867" cy="492442"/>
            </a:xfrm>
            <a:prstGeom prst="rect">
              <a:avLst/>
            </a:prstGeom>
          </p:spPr>
          <p:txBody>
            <a:bodyPr wrap="square">
              <a:spAutoFit/>
            </a:bodyPr>
            <a:lstStyle/>
            <a:p>
              <a:pPr algn="ctr">
                <a:defRPr/>
              </a:pPr>
              <a:r>
                <a:rPr lang="zh-CN" altLang="en-US" sz="1800" b="1" dirty="0" smtClean="0">
                  <a:solidFill>
                    <a:srgbClr val="FFC000"/>
                  </a:solidFill>
                  <a:latin typeface="黑体" panose="02010600030101010101" pitchFamily="2" charset="-122"/>
                  <a:ea typeface="黑体" panose="02010600030101010101" pitchFamily="2" charset="-122"/>
                </a:rPr>
                <a:t>自主学习区</a:t>
              </a:r>
              <a:endParaRPr lang="zh-CN" altLang="en-US" sz="1800" b="1" dirty="0">
                <a:solidFill>
                  <a:srgbClr val="FFC000"/>
                </a:solidFill>
                <a:latin typeface="黑体" panose="02010600030101010101" pitchFamily="2" charset="-122"/>
                <a:ea typeface="黑体" panose="02010600030101010101" pitchFamily="2" charset="-122"/>
              </a:endParaRPr>
            </a:p>
          </p:txBody>
        </p:sp>
        <p:sp>
          <p:nvSpPr>
            <p:cNvPr id="15" name="矩形 14">
              <a:hlinkClick r:id="rId3" action="ppaction://hlinksldjump"/>
            </p:cNvPr>
            <p:cNvSpPr/>
            <p:nvPr/>
          </p:nvSpPr>
          <p:spPr>
            <a:xfrm>
              <a:off x="4383043" y="6369576"/>
              <a:ext cx="3082696" cy="492442"/>
            </a:xfrm>
            <a:prstGeom prst="rect">
              <a:avLst/>
            </a:prstGeom>
          </p:spPr>
          <p:txBody>
            <a:bodyPr wrap="square">
              <a:spAutoFit/>
            </a:bodyPr>
            <a:lstStyle/>
            <a:p>
              <a:pPr algn="ctr">
                <a:defRPr/>
              </a:pPr>
              <a:r>
                <a:rPr lang="zh-CN" altLang="en-US" sz="1800" b="1" dirty="0" smtClean="0">
                  <a:solidFill>
                    <a:schemeClr val="bg1"/>
                  </a:solidFill>
                  <a:latin typeface="黑体" panose="02010600030101010101" pitchFamily="2" charset="-122"/>
                  <a:ea typeface="黑体" panose="02010600030101010101" pitchFamily="2" charset="-122"/>
                </a:rPr>
                <a:t>互动探究区</a:t>
              </a:r>
              <a:endParaRPr lang="zh-CN" altLang="en-US" sz="1800" b="1" dirty="0">
                <a:solidFill>
                  <a:schemeClr val="bg1"/>
                </a:solidFill>
                <a:latin typeface="黑体" panose="02010600030101010101" pitchFamily="2" charset="-122"/>
                <a:ea typeface="黑体" panose="02010600030101010101" pitchFamily="2" charset="-122"/>
              </a:endParaRPr>
            </a:p>
          </p:txBody>
        </p:sp>
        <p:sp>
          <p:nvSpPr>
            <p:cNvPr id="16" name="矩形 15">
              <a:hlinkClick r:id="rId4" action="ppaction://hlinksldjump"/>
            </p:cNvPr>
            <p:cNvSpPr/>
            <p:nvPr/>
          </p:nvSpPr>
          <p:spPr>
            <a:xfrm>
              <a:off x="8451180" y="6360284"/>
              <a:ext cx="3240358" cy="492442"/>
            </a:xfrm>
            <a:prstGeom prst="rect">
              <a:avLst/>
            </a:prstGeom>
          </p:spPr>
          <p:txBody>
            <a:bodyPr wrap="square">
              <a:spAutoFit/>
            </a:bodyPr>
            <a:lstStyle/>
            <a:p>
              <a:pPr algn="ctr">
                <a:defRPr/>
              </a:pPr>
              <a:r>
                <a:rPr lang="zh-CN" altLang="en-US" sz="1800" b="1" dirty="0" smtClean="0">
                  <a:solidFill>
                    <a:schemeClr val="bg1"/>
                  </a:solidFill>
                  <a:latin typeface="黑体" panose="02010600030101010101" pitchFamily="2" charset="-122"/>
                  <a:ea typeface="黑体" panose="02010600030101010101" pitchFamily="2" charset="-122"/>
                </a:rPr>
                <a:t>自我检测区</a:t>
              </a:r>
              <a:endParaRPr lang="zh-CN" altLang="en-US" sz="1800" b="1" dirty="0">
                <a:solidFill>
                  <a:schemeClr val="bg1"/>
                </a:solidFill>
                <a:latin typeface="黑体" panose="02010600030101010101" pitchFamily="2" charset="-122"/>
                <a:ea typeface="黑体" panose="02010600030101010101" pitchFamily="2" charset="-122"/>
              </a:endParaRPr>
            </a:p>
          </p:txBody>
        </p:sp>
        <p:cxnSp>
          <p:nvCxnSpPr>
            <p:cNvPr id="17" name="直接连接符 16"/>
            <p:cNvCxnSpPr/>
            <p:nvPr/>
          </p:nvCxnSpPr>
          <p:spPr>
            <a:xfrm>
              <a:off x="3865339" y="6358388"/>
              <a:ext cx="0" cy="46166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a:off x="7897787" y="6367680"/>
              <a:ext cx="0" cy="46166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xmlns="" val="2969699122"/>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20405" y="1073611"/>
            <a:ext cx="8888099" cy="3298339"/>
          </a:xfrm>
          <a:prstGeom prst="rect">
            <a:avLst/>
          </a:prstGeom>
        </p:spPr>
        <p:txBody>
          <a:bodyPr wrap="square">
            <a:spAutoFit/>
          </a:bodyPr>
          <a:lstStyle/>
          <a:p>
            <a:pPr>
              <a:lnSpc>
                <a:spcPts val="5000"/>
              </a:lnSpc>
            </a:pPr>
            <a:r>
              <a:rPr lang="zh-CN" altLang="zh-CN" sz="2600" b="1" dirty="0" smtClean="0">
                <a:latin typeface="黑体" pitchFamily="2" charset="-122"/>
                <a:ea typeface="黑体" pitchFamily="2" charset="-122"/>
              </a:rPr>
              <a:t>探究点一　欧洲早期工人运动</a:t>
            </a:r>
            <a:endParaRPr lang="zh-CN" altLang="zh-CN" sz="2600" dirty="0" smtClean="0">
              <a:latin typeface="黑体" pitchFamily="2" charset="-122"/>
              <a:ea typeface="黑体" pitchFamily="2" charset="-122"/>
            </a:endParaRPr>
          </a:p>
          <a:p>
            <a:pPr>
              <a:lnSpc>
                <a:spcPts val="5000"/>
              </a:lnSpc>
            </a:pPr>
            <a:r>
              <a:rPr lang="zh-CN" altLang="zh-CN" sz="2600" b="1" dirty="0" smtClean="0">
                <a:solidFill>
                  <a:schemeClr val="accent6">
                    <a:lumMod val="75000"/>
                  </a:schemeClr>
                </a:solidFill>
                <a:latin typeface="黑体" pitchFamily="2" charset="-122"/>
                <a:ea typeface="黑体" pitchFamily="2" charset="-122"/>
              </a:rPr>
              <a:t>材料</a:t>
            </a:r>
            <a:r>
              <a:rPr lang="zh-CN" altLang="zh-CN" sz="2600" b="1" dirty="0" smtClean="0"/>
              <a:t>　</a:t>
            </a:r>
            <a:r>
              <a:rPr lang="zh-CN" altLang="zh-CN" sz="2600" dirty="0" smtClean="0">
                <a:latin typeface="方正细黑一_GBK" pitchFamily="65" charset="-122"/>
                <a:ea typeface="方正细黑一_GBK" pitchFamily="65" charset="-122"/>
              </a:rPr>
              <a:t>同一天下午，他们打进了一家在桑尔附近的大工厂</a:t>
            </a:r>
            <a:r>
              <a:rPr lang="en-US" altLang="zh-CN" sz="2600" dirty="0" smtClean="0">
                <a:latin typeface="方正细黑一_GBK" pitchFamily="65" charset="-122"/>
                <a:ea typeface="方正细黑一_GBK" pitchFamily="65" charset="-122"/>
              </a:rPr>
              <a:t>……</a:t>
            </a:r>
            <a:r>
              <a:rPr lang="zh-CN" altLang="zh-CN" sz="2600" dirty="0" smtClean="0">
                <a:latin typeface="方正细黑一_GBK" pitchFamily="65" charset="-122"/>
                <a:ea typeface="方正细黑一_GBK" pitchFamily="65" charset="-122"/>
              </a:rPr>
              <a:t>工人们捣毁了价值一万镑的成套机器</a:t>
            </a:r>
            <a:r>
              <a:rPr lang="en-US" altLang="zh-CN" sz="2600" dirty="0" smtClean="0">
                <a:latin typeface="方正细黑一_GBK" pitchFamily="65" charset="-122"/>
                <a:ea typeface="方正细黑一_GBK" pitchFamily="65" charset="-122"/>
              </a:rPr>
              <a:t>……</a:t>
            </a:r>
            <a:r>
              <a:rPr lang="zh-CN" altLang="zh-CN" sz="2600" dirty="0" smtClean="0">
                <a:latin typeface="方正细黑一_GBK" pitchFamily="65" charset="-122"/>
                <a:ea typeface="方正细黑一_GBK" pitchFamily="65" charset="-122"/>
              </a:rPr>
              <a:t>他们不只是捣毁这几个地方的机器，还准备去捣毁全英国的机器。</a:t>
            </a:r>
            <a:endParaRPr lang="en-US" altLang="zh-CN" sz="2600" dirty="0" smtClean="0">
              <a:latin typeface="方正细黑一_GBK" pitchFamily="65" charset="-122"/>
              <a:ea typeface="方正细黑一_GBK" pitchFamily="65" charset="-122"/>
            </a:endParaRPr>
          </a:p>
          <a:p>
            <a:pPr algn="r">
              <a:lnSpc>
                <a:spcPts val="5000"/>
              </a:lnSpc>
            </a:pPr>
            <a:r>
              <a:rPr lang="en-US" altLang="zh-CN" sz="2600" b="1" dirty="0" smtClean="0">
                <a:latin typeface="+mj-ea"/>
                <a:ea typeface="+mj-ea"/>
              </a:rPr>
              <a:t>——</a:t>
            </a:r>
            <a:r>
              <a:rPr lang="zh-CN" altLang="zh-CN" sz="2600" b="1" dirty="0" smtClean="0">
                <a:latin typeface="+mj-ea"/>
                <a:ea typeface="+mj-ea"/>
              </a:rPr>
              <a:t>《兰开夏事件》</a:t>
            </a:r>
            <a:r>
              <a:rPr lang="en-US" altLang="zh-CN" sz="2600" b="1" dirty="0" smtClean="0">
                <a:latin typeface="+mj-ea"/>
                <a:ea typeface="+mj-ea"/>
              </a:rPr>
              <a:t>(</a:t>
            </a:r>
            <a:r>
              <a:rPr lang="zh-CN" altLang="zh-CN" sz="2600" b="1" dirty="0" smtClean="0">
                <a:latin typeface="+mj-ea"/>
                <a:ea typeface="+mj-ea"/>
              </a:rPr>
              <a:t>当时人的通信</a:t>
            </a:r>
            <a:r>
              <a:rPr lang="en-US" altLang="zh-CN" sz="2600" b="1" dirty="0" smtClean="0">
                <a:latin typeface="+mj-ea"/>
                <a:ea typeface="+mj-ea"/>
              </a:rPr>
              <a:t>)</a:t>
            </a:r>
            <a:endParaRPr lang="zh-CN" altLang="zh-CN" sz="2600" dirty="0">
              <a:latin typeface="+mj-ea"/>
              <a:ea typeface="+mj-ea"/>
            </a:endParaRPr>
          </a:p>
        </p:txBody>
      </p:sp>
      <p:grpSp>
        <p:nvGrpSpPr>
          <p:cNvPr id="10" name="组合 9"/>
          <p:cNvGrpSpPr/>
          <p:nvPr/>
        </p:nvGrpSpPr>
        <p:grpSpPr>
          <a:xfrm>
            <a:off x="205735" y="4768794"/>
            <a:ext cx="8361669" cy="377723"/>
            <a:chOff x="274384" y="6358388"/>
            <a:chExt cx="11151795" cy="503630"/>
          </a:xfrm>
        </p:grpSpPr>
        <p:sp>
          <p:nvSpPr>
            <p:cNvPr id="11" name="矩形 10">
              <a:hlinkClick r:id="rId2" action="ppaction://hlinksldjump"/>
            </p:cNvPr>
            <p:cNvSpPr/>
            <p:nvPr/>
          </p:nvSpPr>
          <p:spPr>
            <a:xfrm>
              <a:off x="274384" y="6369576"/>
              <a:ext cx="2798867" cy="492442"/>
            </a:xfrm>
            <a:prstGeom prst="rect">
              <a:avLst/>
            </a:prstGeom>
          </p:spPr>
          <p:txBody>
            <a:bodyPr wrap="square">
              <a:spAutoFit/>
            </a:bodyPr>
            <a:lstStyle/>
            <a:p>
              <a:pPr algn="ctr">
                <a:defRPr/>
              </a:pPr>
              <a:r>
                <a:rPr lang="zh-CN" altLang="en-US" sz="1800" b="1" dirty="0" smtClean="0">
                  <a:solidFill>
                    <a:schemeClr val="bg1"/>
                  </a:solidFill>
                  <a:latin typeface="黑体" panose="02010600030101010101" pitchFamily="2" charset="-122"/>
                  <a:ea typeface="黑体" panose="02010600030101010101" pitchFamily="2" charset="-122"/>
                </a:rPr>
                <a:t>自主学习区</a:t>
              </a:r>
              <a:endParaRPr lang="zh-CN" altLang="en-US" sz="1800" b="1" dirty="0">
                <a:solidFill>
                  <a:schemeClr val="bg1"/>
                </a:solidFill>
                <a:latin typeface="黑体" panose="02010600030101010101" pitchFamily="2" charset="-122"/>
                <a:ea typeface="黑体" panose="02010600030101010101" pitchFamily="2" charset="-122"/>
              </a:endParaRPr>
            </a:p>
          </p:txBody>
        </p:sp>
        <p:sp>
          <p:nvSpPr>
            <p:cNvPr id="12" name="矩形 11">
              <a:hlinkClick r:id="rId3" action="ppaction://hlinksldjump"/>
            </p:cNvPr>
            <p:cNvSpPr/>
            <p:nvPr/>
          </p:nvSpPr>
          <p:spPr>
            <a:xfrm>
              <a:off x="4383043" y="6369576"/>
              <a:ext cx="3082696" cy="492442"/>
            </a:xfrm>
            <a:prstGeom prst="rect">
              <a:avLst/>
            </a:prstGeom>
          </p:spPr>
          <p:txBody>
            <a:bodyPr wrap="square">
              <a:spAutoFit/>
            </a:bodyPr>
            <a:lstStyle/>
            <a:p>
              <a:pPr algn="ctr">
                <a:defRPr/>
              </a:pPr>
              <a:r>
                <a:rPr lang="zh-CN" altLang="en-US" sz="1800" b="1" dirty="0" smtClean="0">
                  <a:solidFill>
                    <a:srgbClr val="FFC000"/>
                  </a:solidFill>
                  <a:latin typeface="黑体" panose="02010600030101010101" pitchFamily="2" charset="-122"/>
                  <a:ea typeface="黑体" panose="02010600030101010101" pitchFamily="2" charset="-122"/>
                </a:rPr>
                <a:t>互动探究区</a:t>
              </a:r>
              <a:endParaRPr lang="zh-CN" altLang="en-US" sz="1800" b="1" dirty="0">
                <a:solidFill>
                  <a:srgbClr val="FFC000"/>
                </a:solidFill>
                <a:latin typeface="黑体" panose="02010600030101010101" pitchFamily="2" charset="-122"/>
                <a:ea typeface="黑体" panose="02010600030101010101" pitchFamily="2" charset="-122"/>
              </a:endParaRPr>
            </a:p>
          </p:txBody>
        </p:sp>
        <p:sp>
          <p:nvSpPr>
            <p:cNvPr id="13" name="矩形 12">
              <a:hlinkClick r:id="rId4" action="ppaction://hlinksldjump"/>
            </p:cNvPr>
            <p:cNvSpPr/>
            <p:nvPr/>
          </p:nvSpPr>
          <p:spPr>
            <a:xfrm>
              <a:off x="8185819" y="6360284"/>
              <a:ext cx="3240360" cy="492442"/>
            </a:xfrm>
            <a:prstGeom prst="rect">
              <a:avLst/>
            </a:prstGeom>
          </p:spPr>
          <p:txBody>
            <a:bodyPr wrap="square">
              <a:spAutoFit/>
            </a:bodyPr>
            <a:lstStyle/>
            <a:p>
              <a:pPr algn="ctr">
                <a:defRPr/>
              </a:pPr>
              <a:r>
                <a:rPr lang="zh-CN" altLang="en-US" sz="1800" b="1" dirty="0" smtClean="0">
                  <a:solidFill>
                    <a:schemeClr val="bg1"/>
                  </a:solidFill>
                  <a:latin typeface="黑体" panose="02010600030101010101" pitchFamily="2" charset="-122"/>
                  <a:ea typeface="黑体" panose="02010600030101010101" pitchFamily="2" charset="-122"/>
                </a:rPr>
                <a:t>自我检测区</a:t>
              </a:r>
              <a:endParaRPr lang="zh-CN" altLang="en-US" sz="1800" b="1" dirty="0">
                <a:solidFill>
                  <a:schemeClr val="bg1"/>
                </a:solidFill>
                <a:latin typeface="黑体" panose="02010600030101010101" pitchFamily="2" charset="-122"/>
                <a:ea typeface="黑体" panose="02010600030101010101" pitchFamily="2" charset="-122"/>
              </a:endParaRPr>
            </a:p>
          </p:txBody>
        </p:sp>
        <p:cxnSp>
          <p:nvCxnSpPr>
            <p:cNvPr id="14" name="直接连接符 13"/>
            <p:cNvCxnSpPr/>
            <p:nvPr/>
          </p:nvCxnSpPr>
          <p:spPr>
            <a:xfrm>
              <a:off x="3865339" y="6358388"/>
              <a:ext cx="0" cy="46166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7897787" y="6367680"/>
              <a:ext cx="0" cy="46166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xmlns="" val="3392356984"/>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p:nvPr/>
        </p:nvGrpSpPr>
        <p:grpSpPr>
          <a:xfrm>
            <a:off x="205735" y="4768794"/>
            <a:ext cx="8361669" cy="377723"/>
            <a:chOff x="274384" y="6358388"/>
            <a:chExt cx="11151795" cy="503630"/>
          </a:xfrm>
        </p:grpSpPr>
        <p:sp>
          <p:nvSpPr>
            <p:cNvPr id="13" name="矩形 12">
              <a:hlinkClick r:id="rId2" action="ppaction://hlinksldjump"/>
            </p:cNvPr>
            <p:cNvSpPr/>
            <p:nvPr/>
          </p:nvSpPr>
          <p:spPr>
            <a:xfrm>
              <a:off x="274384" y="6369576"/>
              <a:ext cx="2798867" cy="492442"/>
            </a:xfrm>
            <a:prstGeom prst="rect">
              <a:avLst/>
            </a:prstGeom>
          </p:spPr>
          <p:txBody>
            <a:bodyPr wrap="square">
              <a:spAutoFit/>
            </a:bodyPr>
            <a:lstStyle/>
            <a:p>
              <a:pPr algn="ctr">
                <a:defRPr/>
              </a:pPr>
              <a:r>
                <a:rPr lang="zh-CN" altLang="en-US" sz="1800" b="1" dirty="0" smtClean="0">
                  <a:solidFill>
                    <a:schemeClr val="bg1"/>
                  </a:solidFill>
                  <a:latin typeface="黑体" panose="02010600030101010101" pitchFamily="2" charset="-122"/>
                  <a:ea typeface="黑体" panose="02010600030101010101" pitchFamily="2" charset="-122"/>
                </a:rPr>
                <a:t>自主学习区</a:t>
              </a:r>
              <a:endParaRPr lang="zh-CN" altLang="en-US" sz="1800" b="1" dirty="0">
                <a:solidFill>
                  <a:schemeClr val="bg1"/>
                </a:solidFill>
                <a:latin typeface="黑体" panose="02010600030101010101" pitchFamily="2" charset="-122"/>
                <a:ea typeface="黑体" panose="02010600030101010101" pitchFamily="2" charset="-122"/>
              </a:endParaRPr>
            </a:p>
          </p:txBody>
        </p:sp>
        <p:sp>
          <p:nvSpPr>
            <p:cNvPr id="14" name="矩形 13">
              <a:hlinkClick r:id="rId3" action="ppaction://hlinksldjump"/>
            </p:cNvPr>
            <p:cNvSpPr/>
            <p:nvPr/>
          </p:nvSpPr>
          <p:spPr>
            <a:xfrm>
              <a:off x="4383043" y="6369576"/>
              <a:ext cx="3082696" cy="492442"/>
            </a:xfrm>
            <a:prstGeom prst="rect">
              <a:avLst/>
            </a:prstGeom>
          </p:spPr>
          <p:txBody>
            <a:bodyPr wrap="square">
              <a:spAutoFit/>
            </a:bodyPr>
            <a:lstStyle/>
            <a:p>
              <a:pPr algn="ctr">
                <a:defRPr/>
              </a:pPr>
              <a:r>
                <a:rPr lang="zh-CN" altLang="en-US" sz="1800" b="1" dirty="0" smtClean="0">
                  <a:solidFill>
                    <a:srgbClr val="FFC000"/>
                  </a:solidFill>
                  <a:latin typeface="黑体" panose="02010600030101010101" pitchFamily="2" charset="-122"/>
                  <a:ea typeface="黑体" panose="02010600030101010101" pitchFamily="2" charset="-122"/>
                </a:rPr>
                <a:t>互动探究区</a:t>
              </a:r>
              <a:endParaRPr lang="zh-CN" altLang="en-US" sz="1800" b="1" dirty="0">
                <a:solidFill>
                  <a:srgbClr val="FFC000"/>
                </a:solidFill>
                <a:latin typeface="黑体" panose="02010600030101010101" pitchFamily="2" charset="-122"/>
                <a:ea typeface="黑体" panose="02010600030101010101" pitchFamily="2" charset="-122"/>
              </a:endParaRPr>
            </a:p>
          </p:txBody>
        </p:sp>
        <p:sp>
          <p:nvSpPr>
            <p:cNvPr id="15" name="矩形 14">
              <a:hlinkClick r:id="rId4" action="ppaction://hlinksldjump"/>
            </p:cNvPr>
            <p:cNvSpPr/>
            <p:nvPr/>
          </p:nvSpPr>
          <p:spPr>
            <a:xfrm>
              <a:off x="8185819" y="6360284"/>
              <a:ext cx="3240360" cy="492442"/>
            </a:xfrm>
            <a:prstGeom prst="rect">
              <a:avLst/>
            </a:prstGeom>
          </p:spPr>
          <p:txBody>
            <a:bodyPr wrap="square">
              <a:spAutoFit/>
            </a:bodyPr>
            <a:lstStyle/>
            <a:p>
              <a:pPr algn="ctr">
                <a:defRPr/>
              </a:pPr>
              <a:r>
                <a:rPr lang="zh-CN" altLang="en-US" sz="1800" b="1" dirty="0" smtClean="0">
                  <a:solidFill>
                    <a:schemeClr val="bg1"/>
                  </a:solidFill>
                  <a:latin typeface="黑体" panose="02010600030101010101" pitchFamily="2" charset="-122"/>
                  <a:ea typeface="黑体" panose="02010600030101010101" pitchFamily="2" charset="-122"/>
                </a:rPr>
                <a:t>自我检测区</a:t>
              </a:r>
              <a:endParaRPr lang="zh-CN" altLang="en-US" sz="1800" b="1" dirty="0">
                <a:solidFill>
                  <a:schemeClr val="bg1"/>
                </a:solidFill>
                <a:latin typeface="黑体" panose="02010600030101010101" pitchFamily="2" charset="-122"/>
                <a:ea typeface="黑体" panose="02010600030101010101" pitchFamily="2" charset="-122"/>
              </a:endParaRPr>
            </a:p>
          </p:txBody>
        </p:sp>
        <p:cxnSp>
          <p:nvCxnSpPr>
            <p:cNvPr id="16" name="直接连接符 15"/>
            <p:cNvCxnSpPr/>
            <p:nvPr/>
          </p:nvCxnSpPr>
          <p:spPr>
            <a:xfrm>
              <a:off x="3865339" y="6358388"/>
              <a:ext cx="0" cy="46166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7897787" y="6367680"/>
              <a:ext cx="0" cy="46166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pic>
        <p:nvPicPr>
          <p:cNvPr id="18" name="Picture 4" descr="C:\Documents and Settings\tdz\桌面\问号.png"/>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rot="20090799">
            <a:off x="112225" y="1480568"/>
            <a:ext cx="447593" cy="460897"/>
          </a:xfrm>
          <a:prstGeom prst="rect">
            <a:avLst/>
          </a:prstGeom>
          <a:noFill/>
          <a:extLst>
            <a:ext uri="{909E8E84-426E-40DD-AFC4-6F175D3DCCD1}">
              <a14:hiddenFill xmlns:a14="http://schemas.microsoft.com/office/drawing/2010/main" xmlns="">
                <a:solidFill>
                  <a:srgbClr val="FFFFFF"/>
                </a:solidFill>
              </a14:hiddenFill>
            </a:ext>
          </a:extLst>
        </p:spPr>
      </p:pic>
      <p:sp>
        <p:nvSpPr>
          <p:cNvPr id="19" name="Rectangle 14"/>
          <p:cNvSpPr>
            <a:spLocks noChangeArrowheads="1"/>
          </p:cNvSpPr>
          <p:nvPr/>
        </p:nvSpPr>
        <p:spPr bwMode="auto">
          <a:xfrm>
            <a:off x="683568" y="1215236"/>
            <a:ext cx="8053351" cy="126545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lIns="68562" tIns="34281" rIns="68562" bIns="34281" anchor="ctr">
            <a:spAutoFit/>
          </a:bodyPr>
          <a:lstStyle/>
          <a:p>
            <a:pPr>
              <a:lnSpc>
                <a:spcPts val="5000"/>
              </a:lnSpc>
            </a:pPr>
            <a:r>
              <a:rPr lang="en-US" altLang="zh-CN" sz="2600" b="1" dirty="0">
                <a:solidFill>
                  <a:schemeClr val="accent6">
                    <a:lumMod val="75000"/>
                  </a:schemeClr>
                </a:solidFill>
                <a:latin typeface="Times New Roman" pitchFamily="18" charset="0"/>
                <a:ea typeface="宋体" pitchFamily="2" charset="-122"/>
              </a:rPr>
              <a:t>(1)</a:t>
            </a:r>
            <a:r>
              <a:rPr lang="zh-CN" altLang="zh-CN" sz="2600" b="1" dirty="0">
                <a:solidFill>
                  <a:schemeClr val="accent6">
                    <a:lumMod val="75000"/>
                  </a:schemeClr>
                </a:solidFill>
                <a:latin typeface="Times New Roman" pitchFamily="18" charset="0"/>
                <a:ea typeface="宋体" pitchFamily="2" charset="-122"/>
              </a:rPr>
              <a:t>材料中他们采取了什么斗争方式？反映当时英国工人斗争处于什么阶段？他们为什么要用这种方式</a:t>
            </a:r>
            <a:r>
              <a:rPr lang="zh-CN" altLang="zh-CN" sz="2600" b="1" dirty="0" smtClean="0">
                <a:solidFill>
                  <a:schemeClr val="accent6">
                    <a:lumMod val="75000"/>
                  </a:schemeClr>
                </a:solidFill>
                <a:latin typeface="Times New Roman" pitchFamily="18" charset="0"/>
                <a:ea typeface="宋体" pitchFamily="2" charset="-122"/>
              </a:rPr>
              <a:t>？</a:t>
            </a:r>
            <a:endParaRPr lang="zh-CN" altLang="zh-CN" sz="2600" dirty="0">
              <a:solidFill>
                <a:schemeClr val="accent6">
                  <a:lumMod val="75000"/>
                </a:schemeClr>
              </a:solidFill>
              <a:latin typeface="Times New Roman" pitchFamily="18" charset="0"/>
              <a:ea typeface="宋体" pitchFamily="2" charset="-122"/>
            </a:endParaRPr>
          </a:p>
        </p:txBody>
      </p:sp>
      <p:sp>
        <p:nvSpPr>
          <p:cNvPr id="20" name="TextBox 19"/>
          <p:cNvSpPr txBox="1"/>
          <p:nvPr/>
        </p:nvSpPr>
        <p:spPr>
          <a:xfrm>
            <a:off x="611560" y="2471167"/>
            <a:ext cx="7943074" cy="686003"/>
          </a:xfrm>
          <a:prstGeom prst="rect">
            <a:avLst/>
          </a:prstGeom>
          <a:noFill/>
        </p:spPr>
        <p:txBody>
          <a:bodyPr wrap="square" lIns="68562" tIns="34281" rIns="68562" bIns="34281" rtlCol="0">
            <a:spAutoFit/>
          </a:bodyPr>
          <a:lstStyle/>
          <a:p>
            <a:pPr>
              <a:lnSpc>
                <a:spcPts val="5500"/>
              </a:lnSpc>
            </a:pPr>
            <a:r>
              <a:rPr lang="zh-CN" altLang="zh-CN" sz="2600" b="1" kern="100" dirty="0" smtClean="0">
                <a:solidFill>
                  <a:schemeClr val="accent6">
                    <a:lumMod val="75000"/>
                  </a:schemeClr>
                </a:solidFill>
                <a:latin typeface="Times New Roman"/>
                <a:ea typeface="黑体"/>
                <a:cs typeface="Times New Roman"/>
              </a:rPr>
              <a:t>答案</a:t>
            </a:r>
            <a:r>
              <a:rPr lang="zh-CN" altLang="zh-CN" sz="2600" b="1" kern="100" smtClean="0">
                <a:latin typeface="Times New Roman"/>
                <a:cs typeface="Times New Roman"/>
              </a:rPr>
              <a:t>　</a:t>
            </a:r>
            <a:r>
              <a:rPr lang="zh-CN" altLang="zh-CN" sz="2600" b="1"/>
              <a:t>方式：捣毁机器。阶段：自发斗争阶段</a:t>
            </a:r>
            <a:r>
              <a:rPr lang="zh-CN" altLang="zh-CN" sz="2600" b="1" smtClean="0"/>
              <a:t>。</a:t>
            </a:r>
            <a:endParaRPr lang="zh-CN" altLang="zh-CN" sz="2600"/>
          </a:p>
        </p:txBody>
      </p:sp>
      <p:sp>
        <p:nvSpPr>
          <p:cNvPr id="11" name="TextBox 10"/>
          <p:cNvSpPr txBox="1"/>
          <p:nvPr/>
        </p:nvSpPr>
        <p:spPr>
          <a:xfrm>
            <a:off x="611560" y="3200772"/>
            <a:ext cx="7943074" cy="1391325"/>
          </a:xfrm>
          <a:prstGeom prst="rect">
            <a:avLst/>
          </a:prstGeom>
          <a:noFill/>
        </p:spPr>
        <p:txBody>
          <a:bodyPr wrap="square" lIns="68562" tIns="34281" rIns="68562" bIns="34281" rtlCol="0">
            <a:spAutoFit/>
          </a:bodyPr>
          <a:lstStyle/>
          <a:p>
            <a:pPr>
              <a:lnSpc>
                <a:spcPts val="5500"/>
              </a:lnSpc>
            </a:pPr>
            <a:r>
              <a:rPr lang="zh-CN" altLang="zh-CN" sz="2600" b="1"/>
              <a:t>原因：他们没有认识到贫困的根源是资产阶级的剥削，以为贫困的根源是机器</a:t>
            </a:r>
            <a:r>
              <a:rPr lang="zh-CN" altLang="zh-CN" sz="2600" b="1" smtClean="0"/>
              <a:t>。</a:t>
            </a:r>
            <a:endParaRPr lang="zh-CN" altLang="zh-CN" sz="2600"/>
          </a:p>
        </p:txBody>
      </p:sp>
    </p:spTree>
    <p:extLst>
      <p:ext uri="{BB962C8B-B14F-4D97-AF65-F5344CB8AC3E}">
        <p14:creationId xmlns:p14="http://schemas.microsoft.com/office/powerpoint/2010/main" xmlns="" val="3290820779"/>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barn(inVertical)">
                                      <p:cBhvr>
                                        <p:cTn id="7" dur="500"/>
                                        <p:tgtEl>
                                          <p:spTgt spid="20"/>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barn(inVertical)">
                                      <p:cBhvr>
                                        <p:cTn id="1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11"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p:nvPr/>
        </p:nvGrpSpPr>
        <p:grpSpPr>
          <a:xfrm>
            <a:off x="205735" y="4768794"/>
            <a:ext cx="8361669" cy="377723"/>
            <a:chOff x="274384" y="6358388"/>
            <a:chExt cx="11151795" cy="503630"/>
          </a:xfrm>
        </p:grpSpPr>
        <p:sp>
          <p:nvSpPr>
            <p:cNvPr id="13" name="矩形 12">
              <a:hlinkClick r:id="rId2" action="ppaction://hlinksldjump"/>
            </p:cNvPr>
            <p:cNvSpPr/>
            <p:nvPr/>
          </p:nvSpPr>
          <p:spPr>
            <a:xfrm>
              <a:off x="274384" y="6369576"/>
              <a:ext cx="2798867" cy="492442"/>
            </a:xfrm>
            <a:prstGeom prst="rect">
              <a:avLst/>
            </a:prstGeom>
          </p:spPr>
          <p:txBody>
            <a:bodyPr wrap="square">
              <a:spAutoFit/>
            </a:bodyPr>
            <a:lstStyle/>
            <a:p>
              <a:pPr algn="ctr">
                <a:defRPr/>
              </a:pPr>
              <a:r>
                <a:rPr lang="zh-CN" altLang="en-US" sz="1800" b="1" dirty="0" smtClean="0">
                  <a:solidFill>
                    <a:schemeClr val="bg1"/>
                  </a:solidFill>
                  <a:latin typeface="黑体" panose="02010600030101010101" pitchFamily="2" charset="-122"/>
                  <a:ea typeface="黑体" panose="02010600030101010101" pitchFamily="2" charset="-122"/>
                </a:rPr>
                <a:t>自主学习区</a:t>
              </a:r>
              <a:endParaRPr lang="zh-CN" altLang="en-US" sz="1800" b="1" dirty="0">
                <a:solidFill>
                  <a:schemeClr val="bg1"/>
                </a:solidFill>
                <a:latin typeface="黑体" panose="02010600030101010101" pitchFamily="2" charset="-122"/>
                <a:ea typeface="黑体" panose="02010600030101010101" pitchFamily="2" charset="-122"/>
              </a:endParaRPr>
            </a:p>
          </p:txBody>
        </p:sp>
        <p:sp>
          <p:nvSpPr>
            <p:cNvPr id="14" name="矩形 13">
              <a:hlinkClick r:id="rId3" action="ppaction://hlinksldjump"/>
            </p:cNvPr>
            <p:cNvSpPr/>
            <p:nvPr/>
          </p:nvSpPr>
          <p:spPr>
            <a:xfrm>
              <a:off x="4383043" y="6369576"/>
              <a:ext cx="3082696" cy="492442"/>
            </a:xfrm>
            <a:prstGeom prst="rect">
              <a:avLst/>
            </a:prstGeom>
          </p:spPr>
          <p:txBody>
            <a:bodyPr wrap="square">
              <a:spAutoFit/>
            </a:bodyPr>
            <a:lstStyle/>
            <a:p>
              <a:pPr algn="ctr">
                <a:defRPr/>
              </a:pPr>
              <a:r>
                <a:rPr lang="zh-CN" altLang="en-US" sz="1800" b="1" dirty="0" smtClean="0">
                  <a:solidFill>
                    <a:srgbClr val="FFC000"/>
                  </a:solidFill>
                  <a:latin typeface="黑体" panose="02010600030101010101" pitchFamily="2" charset="-122"/>
                  <a:ea typeface="黑体" panose="02010600030101010101" pitchFamily="2" charset="-122"/>
                </a:rPr>
                <a:t>互动探究区</a:t>
              </a:r>
              <a:endParaRPr lang="zh-CN" altLang="en-US" sz="1800" b="1" dirty="0">
                <a:solidFill>
                  <a:srgbClr val="FFC000"/>
                </a:solidFill>
                <a:latin typeface="黑体" panose="02010600030101010101" pitchFamily="2" charset="-122"/>
                <a:ea typeface="黑体" panose="02010600030101010101" pitchFamily="2" charset="-122"/>
              </a:endParaRPr>
            </a:p>
          </p:txBody>
        </p:sp>
        <p:sp>
          <p:nvSpPr>
            <p:cNvPr id="15" name="矩形 14">
              <a:hlinkClick r:id="rId4" action="ppaction://hlinksldjump"/>
            </p:cNvPr>
            <p:cNvSpPr/>
            <p:nvPr/>
          </p:nvSpPr>
          <p:spPr>
            <a:xfrm>
              <a:off x="8185819" y="6360284"/>
              <a:ext cx="3240360" cy="492442"/>
            </a:xfrm>
            <a:prstGeom prst="rect">
              <a:avLst/>
            </a:prstGeom>
          </p:spPr>
          <p:txBody>
            <a:bodyPr wrap="square">
              <a:spAutoFit/>
            </a:bodyPr>
            <a:lstStyle/>
            <a:p>
              <a:pPr algn="ctr">
                <a:defRPr/>
              </a:pPr>
              <a:r>
                <a:rPr lang="zh-CN" altLang="en-US" sz="1800" b="1" dirty="0" smtClean="0">
                  <a:solidFill>
                    <a:schemeClr val="bg1"/>
                  </a:solidFill>
                  <a:latin typeface="黑体" panose="02010600030101010101" pitchFamily="2" charset="-122"/>
                  <a:ea typeface="黑体" panose="02010600030101010101" pitchFamily="2" charset="-122"/>
                </a:rPr>
                <a:t>自我检测区</a:t>
              </a:r>
              <a:endParaRPr lang="zh-CN" altLang="en-US" sz="1800" b="1" dirty="0">
                <a:solidFill>
                  <a:schemeClr val="bg1"/>
                </a:solidFill>
                <a:latin typeface="黑体" panose="02010600030101010101" pitchFamily="2" charset="-122"/>
                <a:ea typeface="黑体" panose="02010600030101010101" pitchFamily="2" charset="-122"/>
              </a:endParaRPr>
            </a:p>
          </p:txBody>
        </p:sp>
        <p:cxnSp>
          <p:nvCxnSpPr>
            <p:cNvPr id="16" name="直接连接符 15"/>
            <p:cNvCxnSpPr/>
            <p:nvPr/>
          </p:nvCxnSpPr>
          <p:spPr>
            <a:xfrm>
              <a:off x="3865339" y="6358388"/>
              <a:ext cx="0" cy="46166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7897787" y="6367680"/>
              <a:ext cx="0" cy="46166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pic>
        <p:nvPicPr>
          <p:cNvPr id="18" name="Picture 4" descr="C:\Documents and Settings\tdz\桌面\问号.png"/>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rot="20090799">
            <a:off x="112225" y="1480568"/>
            <a:ext cx="447593" cy="460897"/>
          </a:xfrm>
          <a:prstGeom prst="rect">
            <a:avLst/>
          </a:prstGeom>
          <a:noFill/>
          <a:extLst>
            <a:ext uri="{909E8E84-426E-40DD-AFC4-6F175D3DCCD1}">
              <a14:hiddenFill xmlns:a14="http://schemas.microsoft.com/office/drawing/2010/main" xmlns="">
                <a:solidFill>
                  <a:srgbClr val="FFFFFF"/>
                </a:solidFill>
              </a14:hiddenFill>
            </a:ext>
          </a:extLst>
        </p:spPr>
      </p:pic>
      <p:sp>
        <p:nvSpPr>
          <p:cNvPr id="19" name="Rectangle 14"/>
          <p:cNvSpPr>
            <a:spLocks noChangeArrowheads="1"/>
          </p:cNvSpPr>
          <p:nvPr/>
        </p:nvSpPr>
        <p:spPr bwMode="auto">
          <a:xfrm>
            <a:off x="739150" y="1256556"/>
            <a:ext cx="8053351" cy="115324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lIns="68562" tIns="34281" rIns="68562" bIns="34281" anchor="ctr">
            <a:spAutoFit/>
          </a:bodyPr>
          <a:lstStyle/>
          <a:p>
            <a:pPr>
              <a:lnSpc>
                <a:spcPts val="4500"/>
              </a:lnSpc>
            </a:pPr>
            <a:r>
              <a:rPr lang="en-US" altLang="zh-CN" sz="2600" b="1" dirty="0">
                <a:solidFill>
                  <a:schemeClr val="accent6">
                    <a:lumMod val="75000"/>
                  </a:schemeClr>
                </a:solidFill>
                <a:latin typeface="Times New Roman" pitchFamily="18" charset="0"/>
                <a:ea typeface="宋体" pitchFamily="2" charset="-122"/>
              </a:rPr>
              <a:t>(2)19</a:t>
            </a:r>
            <a:r>
              <a:rPr lang="zh-CN" altLang="zh-CN" sz="2600" b="1" dirty="0">
                <a:solidFill>
                  <a:schemeClr val="accent6">
                    <a:lumMod val="75000"/>
                  </a:schemeClr>
                </a:solidFill>
                <a:latin typeface="Times New Roman" pitchFamily="18" charset="0"/>
                <a:ea typeface="宋体" pitchFamily="2" charset="-122"/>
              </a:rPr>
              <a:t>世纪上半期，欧洲工人阶级的斗争阶段开始从自发转向自觉，这种状况在法国和德国表现如何</a:t>
            </a:r>
            <a:r>
              <a:rPr lang="zh-CN" altLang="zh-CN" sz="2600" b="1" dirty="0" smtClean="0">
                <a:solidFill>
                  <a:schemeClr val="accent6">
                    <a:lumMod val="75000"/>
                  </a:schemeClr>
                </a:solidFill>
                <a:latin typeface="Times New Roman" pitchFamily="18" charset="0"/>
                <a:ea typeface="宋体" pitchFamily="2" charset="-122"/>
              </a:rPr>
              <a:t>？</a:t>
            </a:r>
            <a:endParaRPr lang="zh-CN" altLang="zh-CN" sz="2600" dirty="0">
              <a:solidFill>
                <a:schemeClr val="accent6">
                  <a:lumMod val="75000"/>
                </a:schemeClr>
              </a:solidFill>
              <a:latin typeface="Times New Roman" pitchFamily="18" charset="0"/>
              <a:ea typeface="宋体" pitchFamily="2" charset="-122"/>
            </a:endParaRPr>
          </a:p>
        </p:txBody>
      </p:sp>
      <p:sp>
        <p:nvSpPr>
          <p:cNvPr id="20" name="TextBox 19"/>
          <p:cNvSpPr txBox="1"/>
          <p:nvPr/>
        </p:nvSpPr>
        <p:spPr>
          <a:xfrm>
            <a:off x="672604" y="2465206"/>
            <a:ext cx="8102730" cy="1618712"/>
          </a:xfrm>
          <a:prstGeom prst="rect">
            <a:avLst/>
          </a:prstGeom>
          <a:noFill/>
        </p:spPr>
        <p:txBody>
          <a:bodyPr wrap="square" lIns="68562" tIns="34281" rIns="68562" bIns="34281" rtlCol="0">
            <a:spAutoFit/>
          </a:bodyPr>
          <a:lstStyle/>
          <a:p>
            <a:pPr>
              <a:lnSpc>
                <a:spcPts val="5500"/>
              </a:lnSpc>
            </a:pPr>
            <a:r>
              <a:rPr lang="zh-CN" altLang="zh-CN" sz="2600" b="1" kern="100" dirty="0" smtClean="0">
                <a:solidFill>
                  <a:schemeClr val="accent6">
                    <a:lumMod val="75000"/>
                  </a:schemeClr>
                </a:solidFill>
                <a:latin typeface="Times New Roman"/>
                <a:ea typeface="黑体"/>
                <a:cs typeface="Times New Roman"/>
              </a:rPr>
              <a:t>答案</a:t>
            </a:r>
            <a:r>
              <a:rPr lang="zh-CN" altLang="zh-CN" sz="2600" b="1" kern="100" dirty="0" smtClean="0">
                <a:latin typeface="Times New Roman"/>
                <a:cs typeface="Times New Roman"/>
              </a:rPr>
              <a:t>　</a:t>
            </a:r>
            <a:r>
              <a:rPr lang="zh-CN" altLang="zh-CN" sz="2600" b="1" dirty="0">
                <a:latin typeface="Times New Roman" pitchFamily="18" charset="0"/>
                <a:ea typeface="宋体" pitchFamily="2" charset="-122"/>
              </a:rPr>
              <a:t>法国：</a:t>
            </a:r>
            <a:r>
              <a:rPr lang="en-US" altLang="zh-CN" sz="2600" b="1" dirty="0">
                <a:latin typeface="Times New Roman" pitchFamily="18" charset="0"/>
                <a:ea typeface="宋体" pitchFamily="2" charset="-122"/>
              </a:rPr>
              <a:t>1831</a:t>
            </a:r>
            <a:r>
              <a:rPr lang="zh-CN" altLang="zh-CN" sz="2600" b="1" dirty="0">
                <a:latin typeface="Times New Roman" pitchFamily="18" charset="0"/>
                <a:ea typeface="宋体" pitchFamily="2" charset="-122"/>
              </a:rPr>
              <a:t>年和</a:t>
            </a:r>
            <a:r>
              <a:rPr lang="en-US" altLang="zh-CN" sz="2600" b="1" dirty="0">
                <a:latin typeface="Times New Roman" pitchFamily="18" charset="0"/>
                <a:ea typeface="宋体" pitchFamily="2" charset="-122"/>
              </a:rPr>
              <a:t>1834</a:t>
            </a:r>
            <a:r>
              <a:rPr lang="zh-CN" altLang="zh-CN" sz="2600" b="1" dirty="0">
                <a:latin typeface="Times New Roman" pitchFamily="18" charset="0"/>
                <a:ea typeface="宋体" pitchFamily="2" charset="-122"/>
              </a:rPr>
              <a:t>年法国爆发两次里昂工人起义。德国：</a:t>
            </a:r>
            <a:r>
              <a:rPr lang="en-US" altLang="zh-CN" sz="2600" b="1" dirty="0">
                <a:latin typeface="Times New Roman" pitchFamily="18" charset="0"/>
                <a:ea typeface="宋体" pitchFamily="2" charset="-122"/>
              </a:rPr>
              <a:t>1844</a:t>
            </a:r>
            <a:r>
              <a:rPr lang="zh-CN" altLang="zh-CN" sz="2600" b="1" dirty="0">
                <a:latin typeface="Times New Roman" pitchFamily="18" charset="0"/>
                <a:ea typeface="宋体" pitchFamily="2" charset="-122"/>
              </a:rPr>
              <a:t>年德国爆发了西里西亚纺织工人起义</a:t>
            </a:r>
            <a:r>
              <a:rPr lang="zh-CN" altLang="zh-CN" sz="2600" b="1" dirty="0" smtClean="0">
                <a:latin typeface="Times New Roman" pitchFamily="18" charset="0"/>
                <a:ea typeface="宋体" pitchFamily="2" charset="-122"/>
              </a:rPr>
              <a:t>。</a:t>
            </a:r>
            <a:endParaRPr lang="zh-CN" altLang="zh-CN" sz="2600" dirty="0">
              <a:latin typeface="Times New Roman" pitchFamily="18" charset="0"/>
              <a:ea typeface="宋体" pitchFamily="2" charset="-122"/>
            </a:endParaRPr>
          </a:p>
        </p:txBody>
      </p:sp>
    </p:spTree>
    <p:extLst>
      <p:ext uri="{BB962C8B-B14F-4D97-AF65-F5344CB8AC3E}">
        <p14:creationId xmlns:p14="http://schemas.microsoft.com/office/powerpoint/2010/main" xmlns="" val="10528330"/>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barn(inVertical)">
                                      <p:cBhvr>
                                        <p:cTn id="7"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p:cNvSpPr txBox="1"/>
          <p:nvPr/>
        </p:nvSpPr>
        <p:spPr>
          <a:xfrm>
            <a:off x="467544" y="1472580"/>
            <a:ext cx="3609925" cy="556544"/>
          </a:xfrm>
          <a:prstGeom prst="rect">
            <a:avLst/>
          </a:prstGeom>
          <a:noFill/>
        </p:spPr>
        <p:txBody>
          <a:bodyPr wrap="square" lIns="68562" tIns="34281" rIns="68562" bIns="34281" rtlCol="0">
            <a:spAutoFit/>
          </a:bodyPr>
          <a:lstStyle/>
          <a:p>
            <a:pPr>
              <a:lnSpc>
                <a:spcPts val="3800"/>
              </a:lnSpc>
            </a:pPr>
            <a:r>
              <a:rPr lang="zh-CN" altLang="zh-CN" sz="2400" b="1" dirty="0"/>
              <a:t>欧洲早期三大</a:t>
            </a:r>
            <a:r>
              <a:rPr lang="zh-CN" altLang="zh-CN" sz="2400" b="1" dirty="0" smtClean="0"/>
              <a:t>工人运动</a:t>
            </a:r>
            <a:endParaRPr lang="zh-CN" altLang="zh-CN" sz="2400" dirty="0"/>
          </a:p>
        </p:txBody>
      </p:sp>
      <p:sp>
        <p:nvSpPr>
          <p:cNvPr id="22" name="TextBox 21"/>
          <p:cNvSpPr txBox="1"/>
          <p:nvPr/>
        </p:nvSpPr>
        <p:spPr>
          <a:xfrm>
            <a:off x="584222" y="834033"/>
            <a:ext cx="1864570" cy="469341"/>
          </a:xfrm>
          <a:prstGeom prst="rect">
            <a:avLst/>
          </a:prstGeom>
          <a:noFill/>
          <a:ln>
            <a:noFill/>
          </a:ln>
        </p:spPr>
        <p:txBody>
          <a:bodyPr wrap="square" lIns="68562" tIns="34281" rIns="68562" bIns="34281" rtlCol="0">
            <a:spAutoFit/>
          </a:bodyPr>
          <a:lstStyle/>
          <a:p>
            <a:r>
              <a:rPr lang="zh-CN" altLang="en-US" sz="2600" b="1">
                <a:solidFill>
                  <a:srgbClr val="00B0F0"/>
                </a:solidFill>
                <a:latin typeface="黑体" panose="02010600030101010101" pitchFamily="2" charset="-122"/>
                <a:ea typeface="黑体" panose="02010600030101010101" pitchFamily="2" charset="-122"/>
              </a:rPr>
              <a:t> </a:t>
            </a:r>
            <a:r>
              <a:rPr lang="zh-CN" altLang="en-US" sz="2600" b="1" smtClean="0">
                <a:solidFill>
                  <a:srgbClr val="00B0F0"/>
                </a:solidFill>
                <a:latin typeface="黑体" panose="02010600030101010101" pitchFamily="2" charset="-122"/>
                <a:ea typeface="黑体" panose="02010600030101010101" pitchFamily="2" charset="-122"/>
              </a:rPr>
              <a:t>归纳总结 </a:t>
            </a:r>
            <a:endParaRPr lang="zh-CN" altLang="zh-CN" sz="2600" b="1" dirty="0">
              <a:solidFill>
                <a:srgbClr val="00B0F0"/>
              </a:solidFill>
              <a:latin typeface="黑体" panose="02010600030101010101" pitchFamily="2" charset="-122"/>
              <a:ea typeface="黑体" panose="02010600030101010101" pitchFamily="2" charset="-122"/>
            </a:endParaRPr>
          </a:p>
        </p:txBody>
      </p:sp>
      <p:sp>
        <p:nvSpPr>
          <p:cNvPr id="23" name="菱形 22"/>
          <p:cNvSpPr/>
          <p:nvPr/>
        </p:nvSpPr>
        <p:spPr>
          <a:xfrm>
            <a:off x="496119" y="976204"/>
            <a:ext cx="215968" cy="240194"/>
          </a:xfrm>
          <a:prstGeom prst="diamond">
            <a:avLst/>
          </a:prstGeom>
          <a:solidFill>
            <a:srgbClr val="00B0F0"/>
          </a:solidFill>
          <a:ln>
            <a:noFill/>
          </a:ln>
        </p:spPr>
        <p:style>
          <a:lnRef idx="2">
            <a:schemeClr val="accent5">
              <a:shade val="50000"/>
            </a:schemeClr>
          </a:lnRef>
          <a:fillRef idx="1">
            <a:schemeClr val="accent5"/>
          </a:fillRef>
          <a:effectRef idx="0">
            <a:schemeClr val="accent5"/>
          </a:effectRef>
          <a:fontRef idx="minor">
            <a:schemeClr val="lt1"/>
          </a:fontRef>
        </p:style>
        <p:txBody>
          <a:bodyPr lIns="68562" tIns="34281" rIns="68562" bIns="34281" rtlCol="0" anchor="ctr"/>
          <a:lstStyle/>
          <a:p>
            <a:pPr algn="ctr"/>
            <a:endParaRPr lang="zh-CN" altLang="en-US" sz="2600"/>
          </a:p>
        </p:txBody>
      </p:sp>
      <p:grpSp>
        <p:nvGrpSpPr>
          <p:cNvPr id="11" name="组合 10"/>
          <p:cNvGrpSpPr/>
          <p:nvPr/>
        </p:nvGrpSpPr>
        <p:grpSpPr>
          <a:xfrm>
            <a:off x="205735" y="4768794"/>
            <a:ext cx="8361669" cy="377723"/>
            <a:chOff x="274384" y="6358388"/>
            <a:chExt cx="11151795" cy="503630"/>
          </a:xfrm>
        </p:grpSpPr>
        <p:sp>
          <p:nvSpPr>
            <p:cNvPr id="12" name="矩形 11">
              <a:hlinkClick r:id="rId2" action="ppaction://hlinksldjump"/>
            </p:cNvPr>
            <p:cNvSpPr/>
            <p:nvPr/>
          </p:nvSpPr>
          <p:spPr>
            <a:xfrm>
              <a:off x="274384" y="6369576"/>
              <a:ext cx="2798867" cy="492442"/>
            </a:xfrm>
            <a:prstGeom prst="rect">
              <a:avLst/>
            </a:prstGeom>
          </p:spPr>
          <p:txBody>
            <a:bodyPr wrap="square">
              <a:spAutoFit/>
            </a:bodyPr>
            <a:lstStyle/>
            <a:p>
              <a:pPr algn="ctr">
                <a:defRPr/>
              </a:pPr>
              <a:r>
                <a:rPr lang="zh-CN" altLang="en-US" sz="1800" b="1" dirty="0" smtClean="0">
                  <a:solidFill>
                    <a:schemeClr val="bg1"/>
                  </a:solidFill>
                  <a:latin typeface="黑体" panose="02010600030101010101" pitchFamily="2" charset="-122"/>
                  <a:ea typeface="黑体" panose="02010600030101010101" pitchFamily="2" charset="-122"/>
                </a:rPr>
                <a:t>自主学习区</a:t>
              </a:r>
              <a:endParaRPr lang="zh-CN" altLang="en-US" sz="1800" b="1" dirty="0">
                <a:solidFill>
                  <a:schemeClr val="bg1"/>
                </a:solidFill>
                <a:latin typeface="黑体" panose="02010600030101010101" pitchFamily="2" charset="-122"/>
                <a:ea typeface="黑体" panose="02010600030101010101" pitchFamily="2" charset="-122"/>
              </a:endParaRPr>
            </a:p>
          </p:txBody>
        </p:sp>
        <p:sp>
          <p:nvSpPr>
            <p:cNvPr id="13" name="矩形 12">
              <a:hlinkClick r:id="rId3" action="ppaction://hlinksldjump"/>
            </p:cNvPr>
            <p:cNvSpPr/>
            <p:nvPr/>
          </p:nvSpPr>
          <p:spPr>
            <a:xfrm>
              <a:off x="4383043" y="6369576"/>
              <a:ext cx="3082696" cy="492442"/>
            </a:xfrm>
            <a:prstGeom prst="rect">
              <a:avLst/>
            </a:prstGeom>
          </p:spPr>
          <p:txBody>
            <a:bodyPr wrap="square">
              <a:spAutoFit/>
            </a:bodyPr>
            <a:lstStyle/>
            <a:p>
              <a:pPr algn="ctr">
                <a:defRPr/>
              </a:pPr>
              <a:r>
                <a:rPr lang="zh-CN" altLang="en-US" sz="1800" b="1" dirty="0" smtClean="0">
                  <a:solidFill>
                    <a:srgbClr val="FFC000"/>
                  </a:solidFill>
                  <a:latin typeface="黑体" panose="02010600030101010101" pitchFamily="2" charset="-122"/>
                  <a:ea typeface="黑体" panose="02010600030101010101" pitchFamily="2" charset="-122"/>
                </a:rPr>
                <a:t>互动探究区</a:t>
              </a:r>
              <a:endParaRPr lang="zh-CN" altLang="en-US" sz="1800" b="1" dirty="0">
                <a:solidFill>
                  <a:srgbClr val="FFC000"/>
                </a:solidFill>
                <a:latin typeface="黑体" panose="02010600030101010101" pitchFamily="2" charset="-122"/>
                <a:ea typeface="黑体" panose="02010600030101010101" pitchFamily="2" charset="-122"/>
              </a:endParaRPr>
            </a:p>
          </p:txBody>
        </p:sp>
        <p:sp>
          <p:nvSpPr>
            <p:cNvPr id="14" name="矩形 13">
              <a:hlinkClick r:id="rId4" action="ppaction://hlinksldjump"/>
            </p:cNvPr>
            <p:cNvSpPr/>
            <p:nvPr/>
          </p:nvSpPr>
          <p:spPr>
            <a:xfrm>
              <a:off x="8185819" y="6360284"/>
              <a:ext cx="3240360" cy="492442"/>
            </a:xfrm>
            <a:prstGeom prst="rect">
              <a:avLst/>
            </a:prstGeom>
          </p:spPr>
          <p:txBody>
            <a:bodyPr wrap="square">
              <a:spAutoFit/>
            </a:bodyPr>
            <a:lstStyle/>
            <a:p>
              <a:pPr algn="ctr">
                <a:defRPr/>
              </a:pPr>
              <a:r>
                <a:rPr lang="zh-CN" altLang="en-US" sz="1800" b="1" dirty="0" smtClean="0">
                  <a:solidFill>
                    <a:schemeClr val="bg1"/>
                  </a:solidFill>
                  <a:latin typeface="黑体" panose="02010600030101010101" pitchFamily="2" charset="-122"/>
                  <a:ea typeface="黑体" panose="02010600030101010101" pitchFamily="2" charset="-122"/>
                </a:rPr>
                <a:t>自我检测区</a:t>
              </a:r>
              <a:endParaRPr lang="zh-CN" altLang="en-US" sz="1800" b="1" dirty="0">
                <a:solidFill>
                  <a:schemeClr val="bg1"/>
                </a:solidFill>
                <a:latin typeface="黑体" panose="02010600030101010101" pitchFamily="2" charset="-122"/>
                <a:ea typeface="黑体" panose="02010600030101010101" pitchFamily="2" charset="-122"/>
              </a:endParaRPr>
            </a:p>
          </p:txBody>
        </p:sp>
        <p:cxnSp>
          <p:nvCxnSpPr>
            <p:cNvPr id="15" name="直接连接符 14"/>
            <p:cNvCxnSpPr/>
            <p:nvPr/>
          </p:nvCxnSpPr>
          <p:spPr>
            <a:xfrm>
              <a:off x="3865339" y="6358388"/>
              <a:ext cx="0" cy="46166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7897787" y="6367680"/>
              <a:ext cx="0" cy="46166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graphicFrame>
        <p:nvGraphicFramePr>
          <p:cNvPr id="2" name="表格 1"/>
          <p:cNvGraphicFramePr>
            <a:graphicFrameLocks noGrp="1"/>
          </p:cNvGraphicFramePr>
          <p:nvPr>
            <p:extLst>
              <p:ext uri="{D42A27DB-BD31-4B8C-83A1-F6EECF244321}">
                <p14:modId xmlns:p14="http://schemas.microsoft.com/office/powerpoint/2010/main" xmlns="" val="3842533237"/>
              </p:ext>
            </p:extLst>
          </p:nvPr>
        </p:nvGraphicFramePr>
        <p:xfrm>
          <a:off x="395536" y="2084965"/>
          <a:ext cx="8568952" cy="2546442"/>
        </p:xfrm>
        <a:graphic>
          <a:graphicData uri="http://schemas.openxmlformats.org/drawingml/2006/table">
            <a:tbl>
              <a:tblPr>
                <a:tableStyleId>{22838BEF-8BB2-4498-84A7-C5851F593DF1}</a:tableStyleId>
              </a:tblPr>
              <a:tblGrid>
                <a:gridCol w="792088"/>
                <a:gridCol w="2736304"/>
                <a:gridCol w="2455729"/>
                <a:gridCol w="2584831"/>
              </a:tblGrid>
              <a:tr h="792088">
                <a:tc>
                  <a:txBody>
                    <a:bodyPr/>
                    <a:lstStyle/>
                    <a:p>
                      <a:pPr algn="ctr">
                        <a:lnSpc>
                          <a:spcPts val="3300"/>
                        </a:lnSpc>
                        <a:spcAft>
                          <a:spcPts val="0"/>
                        </a:spcAft>
                      </a:pPr>
                      <a:r>
                        <a:rPr lang="zh-CN" sz="2400" kern="100" dirty="0">
                          <a:effectLst/>
                          <a:latin typeface="方正细黑一_GBK" pitchFamily="65" charset="-122"/>
                          <a:ea typeface="方正细黑一_GBK" pitchFamily="65" charset="-122"/>
                        </a:rPr>
                        <a:t>名称</a:t>
                      </a:r>
                      <a:endParaRPr lang="zh-CN" sz="2400" kern="100" dirty="0">
                        <a:effectLst/>
                        <a:latin typeface="方正细黑一_GBK" pitchFamily="65" charset="-122"/>
                        <a:ea typeface="方正细黑一_GBK" pitchFamily="65" charset="-122"/>
                        <a:cs typeface="Courier New"/>
                      </a:endParaRPr>
                    </a:p>
                  </a:txBody>
                  <a:tcPr marL="68580" marR="68580" marT="0" marB="0">
                    <a:noFill/>
                  </a:tcPr>
                </a:tc>
                <a:tc>
                  <a:txBody>
                    <a:bodyPr/>
                    <a:lstStyle/>
                    <a:p>
                      <a:pPr algn="ctr">
                        <a:lnSpc>
                          <a:spcPts val="3300"/>
                        </a:lnSpc>
                        <a:spcAft>
                          <a:spcPts val="0"/>
                        </a:spcAft>
                      </a:pPr>
                      <a:r>
                        <a:rPr lang="zh-CN" sz="2400" kern="100" dirty="0">
                          <a:effectLst/>
                          <a:latin typeface="方正细黑一_GBK" pitchFamily="65" charset="-122"/>
                          <a:ea typeface="方正细黑一_GBK" pitchFamily="65" charset="-122"/>
                        </a:rPr>
                        <a:t>法国里昂工人起义</a:t>
                      </a:r>
                      <a:endParaRPr lang="zh-CN" sz="2400" kern="100" dirty="0">
                        <a:effectLst/>
                        <a:latin typeface="方正细黑一_GBK" pitchFamily="65" charset="-122"/>
                        <a:ea typeface="方正细黑一_GBK" pitchFamily="65" charset="-122"/>
                        <a:cs typeface="Courier New"/>
                      </a:endParaRPr>
                    </a:p>
                  </a:txBody>
                  <a:tcPr marL="68580" marR="68580" marT="0" marB="0">
                    <a:noFill/>
                  </a:tcPr>
                </a:tc>
                <a:tc>
                  <a:txBody>
                    <a:bodyPr/>
                    <a:lstStyle/>
                    <a:p>
                      <a:pPr algn="ctr">
                        <a:lnSpc>
                          <a:spcPts val="3300"/>
                        </a:lnSpc>
                        <a:spcAft>
                          <a:spcPts val="0"/>
                        </a:spcAft>
                      </a:pPr>
                      <a:r>
                        <a:rPr lang="zh-CN" sz="2400" kern="100">
                          <a:effectLst/>
                          <a:latin typeface="方正细黑一_GBK" pitchFamily="65" charset="-122"/>
                          <a:ea typeface="方正细黑一_GBK" pitchFamily="65" charset="-122"/>
                        </a:rPr>
                        <a:t>英国宪章运动</a:t>
                      </a:r>
                      <a:endParaRPr lang="zh-CN" sz="2400" kern="100">
                        <a:effectLst/>
                        <a:latin typeface="方正细黑一_GBK" pitchFamily="65" charset="-122"/>
                        <a:ea typeface="方正细黑一_GBK" pitchFamily="65" charset="-122"/>
                        <a:cs typeface="Courier New"/>
                      </a:endParaRPr>
                    </a:p>
                  </a:txBody>
                  <a:tcPr marL="68580" marR="68580" marT="0" marB="0" anchor="ctr">
                    <a:noFill/>
                  </a:tcPr>
                </a:tc>
                <a:tc>
                  <a:txBody>
                    <a:bodyPr/>
                    <a:lstStyle/>
                    <a:p>
                      <a:pPr algn="ctr">
                        <a:lnSpc>
                          <a:spcPts val="3300"/>
                        </a:lnSpc>
                        <a:spcAft>
                          <a:spcPts val="0"/>
                        </a:spcAft>
                      </a:pPr>
                      <a:r>
                        <a:rPr lang="zh-CN" sz="2400" kern="100" dirty="0">
                          <a:effectLst/>
                          <a:latin typeface="方正细黑一_GBK" pitchFamily="65" charset="-122"/>
                          <a:ea typeface="方正细黑一_GBK" pitchFamily="65" charset="-122"/>
                        </a:rPr>
                        <a:t>德国西里西亚纺织工人起义</a:t>
                      </a:r>
                      <a:endParaRPr lang="zh-CN" sz="2400" kern="100" dirty="0">
                        <a:effectLst/>
                        <a:latin typeface="方正细黑一_GBK" pitchFamily="65" charset="-122"/>
                        <a:ea typeface="方正细黑一_GBK" pitchFamily="65" charset="-122"/>
                        <a:cs typeface="Courier New"/>
                      </a:endParaRPr>
                    </a:p>
                  </a:txBody>
                  <a:tcPr marL="68580" marR="68580" marT="0" marB="0" anchor="ctr">
                    <a:noFill/>
                  </a:tcPr>
                </a:tc>
              </a:tr>
              <a:tr h="484106">
                <a:tc>
                  <a:txBody>
                    <a:bodyPr/>
                    <a:lstStyle/>
                    <a:p>
                      <a:pPr algn="ctr">
                        <a:lnSpc>
                          <a:spcPts val="3300"/>
                        </a:lnSpc>
                        <a:spcAft>
                          <a:spcPts val="0"/>
                        </a:spcAft>
                      </a:pPr>
                      <a:r>
                        <a:rPr lang="zh-CN" sz="2400" kern="100" dirty="0">
                          <a:effectLst/>
                          <a:latin typeface="方正细黑一_GBK" pitchFamily="65" charset="-122"/>
                          <a:ea typeface="方正细黑一_GBK" pitchFamily="65" charset="-122"/>
                        </a:rPr>
                        <a:t>时间</a:t>
                      </a:r>
                      <a:endParaRPr lang="zh-CN" sz="2400" kern="100" dirty="0">
                        <a:effectLst/>
                        <a:latin typeface="方正细黑一_GBK" pitchFamily="65" charset="-122"/>
                        <a:ea typeface="方正细黑一_GBK" pitchFamily="65" charset="-122"/>
                        <a:cs typeface="Courier New"/>
                      </a:endParaRPr>
                    </a:p>
                  </a:txBody>
                  <a:tcPr marL="68580" marR="68580" marT="0" marB="0">
                    <a:noFill/>
                  </a:tcPr>
                </a:tc>
                <a:tc>
                  <a:txBody>
                    <a:bodyPr/>
                    <a:lstStyle/>
                    <a:p>
                      <a:pPr algn="ctr">
                        <a:lnSpc>
                          <a:spcPts val="3300"/>
                        </a:lnSpc>
                        <a:spcAft>
                          <a:spcPts val="0"/>
                        </a:spcAft>
                      </a:pPr>
                      <a:r>
                        <a:rPr lang="en-US" sz="2400" kern="100" dirty="0">
                          <a:effectLst/>
                          <a:latin typeface="方正细黑一_GBK" pitchFamily="65" charset="-122"/>
                          <a:ea typeface="方正细黑一_GBK" pitchFamily="65" charset="-122"/>
                        </a:rPr>
                        <a:t>1831</a:t>
                      </a:r>
                      <a:r>
                        <a:rPr lang="zh-CN" sz="2400" kern="100" dirty="0">
                          <a:effectLst/>
                          <a:latin typeface="方正细黑一_GBK" pitchFamily="65" charset="-122"/>
                          <a:ea typeface="方正细黑一_GBK" pitchFamily="65" charset="-122"/>
                        </a:rPr>
                        <a:t>年、</a:t>
                      </a:r>
                      <a:r>
                        <a:rPr lang="en-US" sz="2400" kern="100" dirty="0">
                          <a:effectLst/>
                          <a:latin typeface="方正细黑一_GBK" pitchFamily="65" charset="-122"/>
                          <a:ea typeface="方正细黑一_GBK" pitchFamily="65" charset="-122"/>
                        </a:rPr>
                        <a:t>1834</a:t>
                      </a:r>
                      <a:r>
                        <a:rPr lang="zh-CN" sz="2400" kern="100" dirty="0">
                          <a:effectLst/>
                          <a:latin typeface="方正细黑一_GBK" pitchFamily="65" charset="-122"/>
                          <a:ea typeface="方正细黑一_GBK" pitchFamily="65" charset="-122"/>
                        </a:rPr>
                        <a:t>年</a:t>
                      </a:r>
                      <a:endParaRPr lang="zh-CN" sz="2400" kern="100" dirty="0">
                        <a:effectLst/>
                        <a:latin typeface="方正细黑一_GBK" pitchFamily="65" charset="-122"/>
                        <a:ea typeface="方正细黑一_GBK" pitchFamily="65" charset="-122"/>
                        <a:cs typeface="Courier New"/>
                      </a:endParaRPr>
                    </a:p>
                  </a:txBody>
                  <a:tcPr marL="68580" marR="68580" marT="0" marB="0">
                    <a:noFill/>
                  </a:tcPr>
                </a:tc>
                <a:tc>
                  <a:txBody>
                    <a:bodyPr/>
                    <a:lstStyle/>
                    <a:p>
                      <a:pPr algn="ctr">
                        <a:lnSpc>
                          <a:spcPts val="3300"/>
                        </a:lnSpc>
                        <a:spcAft>
                          <a:spcPts val="0"/>
                        </a:spcAft>
                      </a:pPr>
                      <a:r>
                        <a:rPr lang="en-US" sz="2400" kern="100">
                          <a:effectLst/>
                          <a:latin typeface="方正细黑一_GBK" pitchFamily="65" charset="-122"/>
                          <a:ea typeface="方正细黑一_GBK" pitchFamily="65" charset="-122"/>
                        </a:rPr>
                        <a:t>1837</a:t>
                      </a:r>
                      <a:r>
                        <a:rPr lang="zh-CN" sz="2400" kern="100">
                          <a:effectLst/>
                          <a:latin typeface="方正细黑一_GBK" pitchFamily="65" charset="-122"/>
                          <a:ea typeface="方正细黑一_GBK" pitchFamily="65" charset="-122"/>
                        </a:rPr>
                        <a:t>～</a:t>
                      </a:r>
                      <a:r>
                        <a:rPr lang="en-US" sz="2400" kern="100">
                          <a:effectLst/>
                          <a:latin typeface="方正细黑一_GBK" pitchFamily="65" charset="-122"/>
                          <a:ea typeface="方正细黑一_GBK" pitchFamily="65" charset="-122"/>
                        </a:rPr>
                        <a:t>1848</a:t>
                      </a:r>
                      <a:r>
                        <a:rPr lang="zh-CN" sz="2400" kern="100">
                          <a:effectLst/>
                          <a:latin typeface="方正细黑一_GBK" pitchFamily="65" charset="-122"/>
                          <a:ea typeface="方正细黑一_GBK" pitchFamily="65" charset="-122"/>
                        </a:rPr>
                        <a:t>年</a:t>
                      </a:r>
                      <a:endParaRPr lang="zh-CN" sz="2400" kern="100">
                        <a:effectLst/>
                        <a:latin typeface="方正细黑一_GBK" pitchFamily="65" charset="-122"/>
                        <a:ea typeface="方正细黑一_GBK" pitchFamily="65" charset="-122"/>
                        <a:cs typeface="Courier New"/>
                      </a:endParaRPr>
                    </a:p>
                  </a:txBody>
                  <a:tcPr marL="68580" marR="68580" marT="0" marB="0" anchor="ctr">
                    <a:noFill/>
                  </a:tcPr>
                </a:tc>
                <a:tc>
                  <a:txBody>
                    <a:bodyPr/>
                    <a:lstStyle/>
                    <a:p>
                      <a:pPr algn="ctr">
                        <a:lnSpc>
                          <a:spcPts val="3300"/>
                        </a:lnSpc>
                        <a:spcAft>
                          <a:spcPts val="0"/>
                        </a:spcAft>
                      </a:pPr>
                      <a:r>
                        <a:rPr lang="en-US" sz="2400" kern="100">
                          <a:effectLst/>
                          <a:latin typeface="方正细黑一_GBK" pitchFamily="65" charset="-122"/>
                          <a:ea typeface="方正细黑一_GBK" pitchFamily="65" charset="-122"/>
                        </a:rPr>
                        <a:t>1844</a:t>
                      </a:r>
                      <a:r>
                        <a:rPr lang="zh-CN" sz="2400" kern="100">
                          <a:effectLst/>
                          <a:latin typeface="方正细黑一_GBK" pitchFamily="65" charset="-122"/>
                          <a:ea typeface="方正细黑一_GBK" pitchFamily="65" charset="-122"/>
                        </a:rPr>
                        <a:t>年</a:t>
                      </a:r>
                      <a:endParaRPr lang="zh-CN" sz="2400" kern="100">
                        <a:effectLst/>
                        <a:latin typeface="方正细黑一_GBK" pitchFamily="65" charset="-122"/>
                        <a:ea typeface="方正细黑一_GBK" pitchFamily="65" charset="-122"/>
                        <a:cs typeface="Courier New"/>
                      </a:endParaRPr>
                    </a:p>
                  </a:txBody>
                  <a:tcPr marL="68580" marR="68580" marT="0" marB="0" anchor="ctr">
                    <a:noFill/>
                  </a:tcPr>
                </a:tc>
              </a:tr>
              <a:tr h="1224136">
                <a:tc>
                  <a:txBody>
                    <a:bodyPr/>
                    <a:lstStyle/>
                    <a:p>
                      <a:pPr algn="ctr">
                        <a:lnSpc>
                          <a:spcPts val="3300"/>
                        </a:lnSpc>
                        <a:spcAft>
                          <a:spcPts val="0"/>
                        </a:spcAft>
                      </a:pPr>
                      <a:r>
                        <a:rPr lang="zh-CN" sz="2400" kern="100" dirty="0">
                          <a:effectLst/>
                          <a:latin typeface="方正细黑一_GBK" pitchFamily="65" charset="-122"/>
                          <a:ea typeface="方正细黑一_GBK" pitchFamily="65" charset="-122"/>
                        </a:rPr>
                        <a:t>纲领口号</a:t>
                      </a:r>
                      <a:endParaRPr lang="zh-CN" sz="2400" kern="100" dirty="0">
                        <a:effectLst/>
                        <a:latin typeface="方正细黑一_GBK" pitchFamily="65" charset="-122"/>
                        <a:ea typeface="方正细黑一_GBK" pitchFamily="65" charset="-122"/>
                        <a:cs typeface="Courier New"/>
                      </a:endParaRPr>
                    </a:p>
                  </a:txBody>
                  <a:tcPr marL="68580" marR="68580" marT="0" marB="0">
                    <a:noFill/>
                  </a:tcPr>
                </a:tc>
                <a:tc>
                  <a:txBody>
                    <a:bodyPr/>
                    <a:lstStyle/>
                    <a:p>
                      <a:pPr algn="ctr">
                        <a:lnSpc>
                          <a:spcPts val="3300"/>
                        </a:lnSpc>
                        <a:spcAft>
                          <a:spcPts val="0"/>
                        </a:spcAft>
                      </a:pPr>
                      <a:r>
                        <a:rPr lang="zh-CN" sz="2400" kern="100" dirty="0">
                          <a:effectLst/>
                          <a:latin typeface="方正细黑一_GBK" pitchFamily="65" charset="-122"/>
                          <a:ea typeface="方正细黑一_GBK" pitchFamily="65" charset="-122"/>
                        </a:rPr>
                        <a:t>不能劳动而生，毋宁战斗而死</a:t>
                      </a:r>
                      <a:endParaRPr lang="zh-CN" sz="2400" kern="100" dirty="0">
                        <a:effectLst/>
                        <a:latin typeface="方正细黑一_GBK" pitchFamily="65" charset="-122"/>
                        <a:ea typeface="方正细黑一_GBK" pitchFamily="65" charset="-122"/>
                        <a:cs typeface="Courier New"/>
                      </a:endParaRPr>
                    </a:p>
                  </a:txBody>
                  <a:tcPr marL="68580" marR="68580" marT="0" marB="0">
                    <a:noFill/>
                  </a:tcPr>
                </a:tc>
                <a:tc>
                  <a:txBody>
                    <a:bodyPr/>
                    <a:lstStyle/>
                    <a:p>
                      <a:pPr algn="ctr">
                        <a:lnSpc>
                          <a:spcPts val="3300"/>
                        </a:lnSpc>
                        <a:spcAft>
                          <a:spcPts val="0"/>
                        </a:spcAft>
                      </a:pPr>
                      <a:r>
                        <a:rPr lang="en-US" sz="2400" kern="100" dirty="0">
                          <a:effectLst/>
                          <a:latin typeface="方正细黑一_GBK" pitchFamily="65" charset="-122"/>
                          <a:ea typeface="方正细黑一_GBK" pitchFamily="65" charset="-122"/>
                        </a:rPr>
                        <a:t>“</a:t>
                      </a:r>
                      <a:r>
                        <a:rPr lang="zh-CN" sz="2400" kern="100" dirty="0">
                          <a:effectLst/>
                          <a:latin typeface="方正细黑一_GBK" pitchFamily="65" charset="-122"/>
                          <a:ea typeface="方正细黑一_GBK" pitchFamily="65" charset="-122"/>
                        </a:rPr>
                        <a:t>人民宪章</a:t>
                      </a:r>
                      <a:r>
                        <a:rPr lang="en-US" sz="2400" kern="100" dirty="0">
                          <a:effectLst/>
                          <a:latin typeface="方正细黑一_GBK" pitchFamily="65" charset="-122"/>
                          <a:ea typeface="方正细黑一_GBK" pitchFamily="65" charset="-122"/>
                        </a:rPr>
                        <a:t>”</a:t>
                      </a:r>
                      <a:r>
                        <a:rPr lang="zh-CN" sz="2400" kern="100" dirty="0">
                          <a:effectLst/>
                          <a:latin typeface="方正细黑一_GBK" pitchFamily="65" charset="-122"/>
                          <a:ea typeface="方正细黑一_GBK" pitchFamily="65" charset="-122"/>
                        </a:rPr>
                        <a:t>、争取普选权</a:t>
                      </a:r>
                      <a:endParaRPr lang="zh-CN" sz="2400" kern="100" dirty="0">
                        <a:effectLst/>
                        <a:latin typeface="方正细黑一_GBK" pitchFamily="65" charset="-122"/>
                        <a:ea typeface="方正细黑一_GBK" pitchFamily="65" charset="-122"/>
                        <a:cs typeface="Courier New"/>
                      </a:endParaRPr>
                    </a:p>
                  </a:txBody>
                  <a:tcPr marL="68580" marR="68580" marT="0" marB="0" anchor="ctr">
                    <a:noFill/>
                  </a:tcPr>
                </a:tc>
                <a:tc>
                  <a:txBody>
                    <a:bodyPr/>
                    <a:lstStyle/>
                    <a:p>
                      <a:pPr algn="ctr">
                        <a:lnSpc>
                          <a:spcPts val="3300"/>
                        </a:lnSpc>
                        <a:spcAft>
                          <a:spcPts val="0"/>
                        </a:spcAft>
                      </a:pPr>
                      <a:r>
                        <a:rPr lang="zh-CN" sz="2400" kern="100" dirty="0">
                          <a:effectLst/>
                          <a:latin typeface="方正细黑一_GBK" pitchFamily="65" charset="-122"/>
                          <a:ea typeface="方正细黑一_GBK" pitchFamily="65" charset="-122"/>
                        </a:rPr>
                        <a:t>反对资本主义剥削和旧的政治统治</a:t>
                      </a:r>
                      <a:endParaRPr lang="zh-CN" sz="2400" kern="100" dirty="0">
                        <a:effectLst/>
                        <a:latin typeface="方正细黑一_GBK" pitchFamily="65" charset="-122"/>
                        <a:ea typeface="方正细黑一_GBK" pitchFamily="65" charset="-122"/>
                        <a:cs typeface="Courier New"/>
                      </a:endParaRPr>
                    </a:p>
                  </a:txBody>
                  <a:tcPr marL="68580" marR="68580" marT="0" marB="0" anchor="ctr">
                    <a:noFill/>
                  </a:tcPr>
                </a:tc>
              </a:tr>
            </a:tbl>
          </a:graphicData>
        </a:graphic>
      </p:graphicFrame>
    </p:spTree>
    <p:extLst>
      <p:ext uri="{BB962C8B-B14F-4D97-AF65-F5344CB8AC3E}">
        <p14:creationId xmlns:p14="http://schemas.microsoft.com/office/powerpoint/2010/main" xmlns="" val="3880032385"/>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76486" y="771550"/>
            <a:ext cx="8712968" cy="3987117"/>
          </a:xfrm>
          <a:prstGeom prst="rect">
            <a:avLst/>
          </a:prstGeom>
        </p:spPr>
        <p:txBody>
          <a:bodyPr wrap="square">
            <a:spAutoFit/>
          </a:bodyPr>
          <a:lstStyle/>
          <a:p>
            <a:pPr>
              <a:lnSpc>
                <a:spcPts val="4400"/>
              </a:lnSpc>
            </a:pPr>
            <a:r>
              <a:rPr lang="zh-CN" altLang="zh-CN" sz="2600" b="1" dirty="0">
                <a:latin typeface="黑体" pitchFamily="2" charset="-122"/>
                <a:ea typeface="黑体" pitchFamily="2" charset="-122"/>
              </a:rPr>
              <a:t>探究点二　</a:t>
            </a:r>
            <a:r>
              <a:rPr lang="en-US" altLang="zh-CN" sz="2600" b="1" dirty="0">
                <a:latin typeface="黑体" pitchFamily="2" charset="-122"/>
                <a:ea typeface="黑体" pitchFamily="2" charset="-122"/>
              </a:rPr>
              <a:t>“</a:t>
            </a:r>
            <a:r>
              <a:rPr lang="zh-CN" altLang="zh-CN" sz="2600" b="1" dirty="0">
                <a:latin typeface="黑体" pitchFamily="2" charset="-122"/>
                <a:ea typeface="黑体" pitchFamily="2" charset="-122"/>
              </a:rPr>
              <a:t>人民宪章</a:t>
            </a:r>
            <a:r>
              <a:rPr lang="en-US" altLang="zh-CN" sz="2600" b="1" dirty="0">
                <a:latin typeface="黑体" pitchFamily="2" charset="-122"/>
                <a:ea typeface="黑体" pitchFamily="2" charset="-122"/>
              </a:rPr>
              <a:t>”</a:t>
            </a:r>
            <a:endParaRPr lang="zh-CN" altLang="zh-CN" sz="2600" dirty="0">
              <a:latin typeface="黑体" pitchFamily="2" charset="-122"/>
              <a:ea typeface="黑体" pitchFamily="2" charset="-122"/>
            </a:endParaRPr>
          </a:p>
          <a:p>
            <a:pPr>
              <a:lnSpc>
                <a:spcPts val="4400"/>
              </a:lnSpc>
            </a:pPr>
            <a:r>
              <a:rPr lang="en-US" altLang="zh-CN" sz="2600" b="1" dirty="0">
                <a:latin typeface="黑体" pitchFamily="2" charset="-122"/>
                <a:ea typeface="黑体" pitchFamily="2" charset="-122"/>
              </a:rPr>
              <a:t>[</a:t>
            </a:r>
            <a:r>
              <a:rPr lang="zh-CN" altLang="zh-CN" sz="2600" b="1" dirty="0">
                <a:latin typeface="黑体" pitchFamily="2" charset="-122"/>
                <a:ea typeface="黑体" pitchFamily="2" charset="-122"/>
              </a:rPr>
              <a:t>主题</a:t>
            </a:r>
            <a:r>
              <a:rPr lang="en-US" altLang="zh-CN" sz="2600" b="1" dirty="0">
                <a:latin typeface="黑体" pitchFamily="2" charset="-122"/>
                <a:ea typeface="黑体" pitchFamily="2" charset="-122"/>
              </a:rPr>
              <a:t>1]</a:t>
            </a:r>
            <a:r>
              <a:rPr lang="zh-CN" altLang="zh-CN" sz="2600" b="1" dirty="0">
                <a:latin typeface="黑体" pitchFamily="2" charset="-122"/>
                <a:ea typeface="黑体" pitchFamily="2" charset="-122"/>
              </a:rPr>
              <a:t>　工人阶级争取普选权</a:t>
            </a:r>
            <a:endParaRPr lang="zh-CN" altLang="zh-CN" sz="2600" dirty="0">
              <a:latin typeface="黑体" pitchFamily="2" charset="-122"/>
              <a:ea typeface="黑体" pitchFamily="2" charset="-122"/>
            </a:endParaRPr>
          </a:p>
          <a:p>
            <a:pPr>
              <a:lnSpc>
                <a:spcPts val="4400"/>
              </a:lnSpc>
            </a:pPr>
            <a:r>
              <a:rPr lang="zh-CN" altLang="zh-CN" sz="2600" b="1" dirty="0">
                <a:solidFill>
                  <a:schemeClr val="accent6">
                    <a:lumMod val="75000"/>
                  </a:schemeClr>
                </a:solidFill>
                <a:latin typeface="黑体" pitchFamily="2" charset="-122"/>
                <a:ea typeface="黑体" pitchFamily="2" charset="-122"/>
              </a:rPr>
              <a:t>材料</a:t>
            </a:r>
            <a:r>
              <a:rPr lang="zh-CN" altLang="zh-CN" sz="2600" b="1" dirty="0"/>
              <a:t>　</a:t>
            </a:r>
            <a:r>
              <a:rPr lang="zh-CN" altLang="zh-CN" sz="2600" dirty="0">
                <a:latin typeface="方正细黑一_GBK" pitchFamily="65" charset="-122"/>
                <a:ea typeface="方正细黑一_GBK" pitchFamily="65" charset="-122"/>
              </a:rPr>
              <a:t>兹规定，自本条例获得通过时始，本国境内的每一男性在下列条件下享有选举议会议员之权：</a:t>
            </a:r>
          </a:p>
          <a:p>
            <a:pPr>
              <a:lnSpc>
                <a:spcPts val="4400"/>
              </a:lnSpc>
            </a:pPr>
            <a:r>
              <a:rPr lang="en-US" altLang="zh-CN" sz="2600" dirty="0">
                <a:latin typeface="方正细黑一_GBK" pitchFamily="65" charset="-122"/>
                <a:ea typeface="方正细黑一_GBK" pitchFamily="65" charset="-122"/>
              </a:rPr>
              <a:t>(1)</a:t>
            </a:r>
            <a:r>
              <a:rPr lang="zh-CN" altLang="zh-CN" sz="2600" dirty="0">
                <a:latin typeface="方正细黑一_GBK" pitchFamily="65" charset="-122"/>
                <a:ea typeface="方正细黑一_GBK" pitchFamily="65" charset="-122"/>
              </a:rPr>
              <a:t>在英国境内出生的公民，或在英国居住两年以上并已取得英国国籍的外国人。</a:t>
            </a:r>
          </a:p>
          <a:p>
            <a:pPr>
              <a:lnSpc>
                <a:spcPts val="4400"/>
              </a:lnSpc>
            </a:pPr>
            <a:r>
              <a:rPr lang="en-US" altLang="zh-CN" sz="2600" dirty="0">
                <a:latin typeface="方正细黑一_GBK" pitchFamily="65" charset="-122"/>
                <a:ea typeface="方正细黑一_GBK" pitchFamily="65" charset="-122"/>
              </a:rPr>
              <a:t>(2)</a:t>
            </a:r>
            <a:r>
              <a:rPr lang="zh-CN" altLang="zh-CN" sz="2600" dirty="0">
                <a:latin typeface="方正细黑一_GBK" pitchFamily="65" charset="-122"/>
                <a:ea typeface="方正细黑一_GBK" pitchFamily="65" charset="-122"/>
              </a:rPr>
              <a:t>年满二十一岁者</a:t>
            </a:r>
            <a:r>
              <a:rPr lang="zh-CN" altLang="zh-CN" sz="2600" dirty="0" smtClean="0">
                <a:latin typeface="方正细黑一_GBK" pitchFamily="65" charset="-122"/>
                <a:ea typeface="方正细黑一_GBK" pitchFamily="65" charset="-122"/>
              </a:rPr>
              <a:t>。</a:t>
            </a:r>
            <a:endParaRPr lang="zh-CN" altLang="zh-CN" sz="2600" dirty="0">
              <a:latin typeface="方正细黑一_GBK" pitchFamily="65" charset="-122"/>
              <a:ea typeface="方正细黑一_GBK" pitchFamily="65" charset="-122"/>
            </a:endParaRPr>
          </a:p>
        </p:txBody>
      </p:sp>
      <p:grpSp>
        <p:nvGrpSpPr>
          <p:cNvPr id="11" name="组合 10"/>
          <p:cNvGrpSpPr/>
          <p:nvPr/>
        </p:nvGrpSpPr>
        <p:grpSpPr>
          <a:xfrm>
            <a:off x="205735" y="4768794"/>
            <a:ext cx="8361669" cy="377723"/>
            <a:chOff x="274384" y="6358388"/>
            <a:chExt cx="11151795" cy="503630"/>
          </a:xfrm>
        </p:grpSpPr>
        <p:sp>
          <p:nvSpPr>
            <p:cNvPr id="12" name="矩形 11">
              <a:hlinkClick r:id="rId2" action="ppaction://hlinksldjump"/>
            </p:cNvPr>
            <p:cNvSpPr/>
            <p:nvPr/>
          </p:nvSpPr>
          <p:spPr>
            <a:xfrm>
              <a:off x="274384" y="6369576"/>
              <a:ext cx="2798867" cy="492442"/>
            </a:xfrm>
            <a:prstGeom prst="rect">
              <a:avLst/>
            </a:prstGeom>
          </p:spPr>
          <p:txBody>
            <a:bodyPr wrap="square">
              <a:spAutoFit/>
            </a:bodyPr>
            <a:lstStyle/>
            <a:p>
              <a:pPr algn="ctr">
                <a:defRPr/>
              </a:pPr>
              <a:r>
                <a:rPr lang="zh-CN" altLang="en-US" sz="1800" b="1" dirty="0" smtClean="0">
                  <a:solidFill>
                    <a:schemeClr val="bg1"/>
                  </a:solidFill>
                  <a:latin typeface="黑体" panose="02010600030101010101" pitchFamily="2" charset="-122"/>
                  <a:ea typeface="黑体" panose="02010600030101010101" pitchFamily="2" charset="-122"/>
                </a:rPr>
                <a:t>自主学习区</a:t>
              </a:r>
              <a:endParaRPr lang="zh-CN" altLang="en-US" sz="1800" b="1" dirty="0">
                <a:solidFill>
                  <a:schemeClr val="bg1"/>
                </a:solidFill>
                <a:latin typeface="黑体" panose="02010600030101010101" pitchFamily="2" charset="-122"/>
                <a:ea typeface="黑体" panose="02010600030101010101" pitchFamily="2" charset="-122"/>
              </a:endParaRPr>
            </a:p>
          </p:txBody>
        </p:sp>
        <p:sp>
          <p:nvSpPr>
            <p:cNvPr id="13" name="矩形 12">
              <a:hlinkClick r:id="rId3" action="ppaction://hlinksldjump"/>
            </p:cNvPr>
            <p:cNvSpPr/>
            <p:nvPr/>
          </p:nvSpPr>
          <p:spPr>
            <a:xfrm>
              <a:off x="4383043" y="6369576"/>
              <a:ext cx="3082696" cy="492442"/>
            </a:xfrm>
            <a:prstGeom prst="rect">
              <a:avLst/>
            </a:prstGeom>
          </p:spPr>
          <p:txBody>
            <a:bodyPr wrap="square">
              <a:spAutoFit/>
            </a:bodyPr>
            <a:lstStyle/>
            <a:p>
              <a:pPr algn="ctr">
                <a:defRPr/>
              </a:pPr>
              <a:r>
                <a:rPr lang="zh-CN" altLang="en-US" sz="1800" b="1" dirty="0" smtClean="0">
                  <a:solidFill>
                    <a:srgbClr val="FFC000"/>
                  </a:solidFill>
                  <a:latin typeface="黑体" panose="02010600030101010101" pitchFamily="2" charset="-122"/>
                  <a:ea typeface="黑体" panose="02010600030101010101" pitchFamily="2" charset="-122"/>
                </a:rPr>
                <a:t>互动探究区</a:t>
              </a:r>
              <a:endParaRPr lang="zh-CN" altLang="en-US" sz="1800" b="1" dirty="0">
                <a:solidFill>
                  <a:srgbClr val="FFC000"/>
                </a:solidFill>
                <a:latin typeface="黑体" panose="02010600030101010101" pitchFamily="2" charset="-122"/>
                <a:ea typeface="黑体" panose="02010600030101010101" pitchFamily="2" charset="-122"/>
              </a:endParaRPr>
            </a:p>
          </p:txBody>
        </p:sp>
        <p:sp>
          <p:nvSpPr>
            <p:cNvPr id="14" name="矩形 13">
              <a:hlinkClick r:id="rId4" action="ppaction://hlinksldjump"/>
            </p:cNvPr>
            <p:cNvSpPr/>
            <p:nvPr/>
          </p:nvSpPr>
          <p:spPr>
            <a:xfrm>
              <a:off x="8185819" y="6360284"/>
              <a:ext cx="3240360" cy="492442"/>
            </a:xfrm>
            <a:prstGeom prst="rect">
              <a:avLst/>
            </a:prstGeom>
          </p:spPr>
          <p:txBody>
            <a:bodyPr wrap="square">
              <a:spAutoFit/>
            </a:bodyPr>
            <a:lstStyle/>
            <a:p>
              <a:pPr algn="ctr">
                <a:defRPr/>
              </a:pPr>
              <a:r>
                <a:rPr lang="zh-CN" altLang="en-US" sz="1800" b="1" dirty="0" smtClean="0">
                  <a:solidFill>
                    <a:schemeClr val="bg1"/>
                  </a:solidFill>
                  <a:latin typeface="黑体" panose="02010600030101010101" pitchFamily="2" charset="-122"/>
                  <a:ea typeface="黑体" panose="02010600030101010101" pitchFamily="2" charset="-122"/>
                </a:rPr>
                <a:t>自我检测区</a:t>
              </a:r>
              <a:endParaRPr lang="zh-CN" altLang="en-US" sz="1800" b="1" dirty="0">
                <a:solidFill>
                  <a:schemeClr val="bg1"/>
                </a:solidFill>
                <a:latin typeface="黑体" panose="02010600030101010101" pitchFamily="2" charset="-122"/>
                <a:ea typeface="黑体" panose="02010600030101010101" pitchFamily="2" charset="-122"/>
              </a:endParaRPr>
            </a:p>
          </p:txBody>
        </p:sp>
        <p:cxnSp>
          <p:nvCxnSpPr>
            <p:cNvPr id="15" name="直接连接符 14"/>
            <p:cNvCxnSpPr/>
            <p:nvPr/>
          </p:nvCxnSpPr>
          <p:spPr>
            <a:xfrm>
              <a:off x="3865339" y="6358388"/>
              <a:ext cx="0" cy="46166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7897787" y="6367680"/>
              <a:ext cx="0" cy="46166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xmlns="" val="1946052906"/>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95536" y="1017379"/>
            <a:ext cx="8456721" cy="3426579"/>
          </a:xfrm>
          <a:prstGeom prst="rect">
            <a:avLst/>
          </a:prstGeom>
        </p:spPr>
        <p:txBody>
          <a:bodyPr wrap="square">
            <a:spAutoFit/>
          </a:bodyPr>
          <a:lstStyle/>
          <a:p>
            <a:pPr>
              <a:lnSpc>
                <a:spcPts val="5200"/>
              </a:lnSpc>
            </a:pPr>
            <a:r>
              <a:rPr lang="en-US" altLang="zh-CN" sz="2600" dirty="0" smtClean="0">
                <a:latin typeface="方正细黑一_GBK" pitchFamily="65" charset="-122"/>
                <a:ea typeface="方正细黑一_GBK" pitchFamily="65" charset="-122"/>
              </a:rPr>
              <a:t>(3)</a:t>
            </a:r>
            <a:r>
              <a:rPr lang="zh-CN" altLang="zh-CN" sz="2600" dirty="0" smtClean="0">
                <a:latin typeface="方正细黑一_GBK" pitchFamily="65" charset="-122"/>
                <a:ea typeface="方正细黑一_GBK" pitchFamily="65" charset="-122"/>
              </a:rPr>
              <a:t>选民册修订时经证明精神健全者。</a:t>
            </a:r>
          </a:p>
          <a:p>
            <a:pPr>
              <a:lnSpc>
                <a:spcPts val="5200"/>
              </a:lnSpc>
            </a:pPr>
            <a:r>
              <a:rPr lang="en-US" altLang="zh-CN" sz="2600" dirty="0" smtClean="0">
                <a:latin typeface="方正细黑一_GBK" pitchFamily="65" charset="-122"/>
                <a:ea typeface="方正细黑一_GBK" pitchFamily="65" charset="-122"/>
              </a:rPr>
              <a:t>(4)</a:t>
            </a:r>
            <a:r>
              <a:rPr lang="zh-CN" altLang="zh-CN" sz="2600" dirty="0" smtClean="0">
                <a:latin typeface="方正细黑一_GBK" pitchFamily="65" charset="-122"/>
                <a:ea typeface="方正细黑一_GBK" pitchFamily="65" charset="-122"/>
              </a:rPr>
              <a:t>经要求行使选举权时不因犯罪而正在服刑者。</a:t>
            </a:r>
          </a:p>
          <a:p>
            <a:pPr>
              <a:lnSpc>
                <a:spcPts val="5200"/>
              </a:lnSpc>
            </a:pPr>
            <a:r>
              <a:rPr lang="en-US" altLang="zh-CN" sz="2600" dirty="0" smtClean="0">
                <a:latin typeface="方正细黑一_GBK" pitchFamily="65" charset="-122"/>
                <a:ea typeface="方正细黑一_GBK" pitchFamily="65" charset="-122"/>
              </a:rPr>
              <a:t>(5)</a:t>
            </a:r>
            <a:r>
              <a:rPr lang="zh-CN" altLang="zh-CN" sz="2600" dirty="0" smtClean="0">
                <a:latin typeface="方正细黑一_GBK" pitchFamily="65" charset="-122"/>
                <a:ea typeface="方正细黑一_GBK" pitchFamily="65" charset="-122"/>
              </a:rPr>
              <a:t>倘选民在行使选举权时犯有行贿、冒名顶替或伪装选民证等项情况，应根据本条例处罚条款的规定，停止其选举权。</a:t>
            </a:r>
            <a:r>
              <a:rPr lang="en-US" altLang="zh-CN" sz="2600" dirty="0" smtClean="0">
                <a:latin typeface="方正细黑一_GBK" pitchFamily="65" charset="-122"/>
                <a:ea typeface="方正细黑一_GBK" pitchFamily="65" charset="-122"/>
              </a:rPr>
              <a:t>					 </a:t>
            </a:r>
            <a:r>
              <a:rPr lang="en-US" altLang="zh-CN" sz="2600" b="1" dirty="0" smtClean="0">
                <a:latin typeface="+mj-ea"/>
                <a:ea typeface="+mj-ea"/>
              </a:rPr>
              <a:t>——</a:t>
            </a:r>
            <a:r>
              <a:rPr lang="zh-CN" altLang="zh-CN" sz="2600" b="1" dirty="0" smtClean="0">
                <a:latin typeface="+mj-ea"/>
                <a:ea typeface="+mj-ea"/>
              </a:rPr>
              <a:t>《世界近代史资料选辑》</a:t>
            </a:r>
            <a:endParaRPr lang="zh-CN" altLang="zh-CN" sz="2600" dirty="0">
              <a:latin typeface="+mj-ea"/>
              <a:ea typeface="+mj-ea"/>
            </a:endParaRPr>
          </a:p>
        </p:txBody>
      </p:sp>
      <p:grpSp>
        <p:nvGrpSpPr>
          <p:cNvPr id="11" name="组合 10"/>
          <p:cNvGrpSpPr/>
          <p:nvPr/>
        </p:nvGrpSpPr>
        <p:grpSpPr>
          <a:xfrm>
            <a:off x="205735" y="4768794"/>
            <a:ext cx="8361669" cy="377723"/>
            <a:chOff x="274384" y="6358388"/>
            <a:chExt cx="11151795" cy="503630"/>
          </a:xfrm>
        </p:grpSpPr>
        <p:sp>
          <p:nvSpPr>
            <p:cNvPr id="12" name="矩形 11">
              <a:hlinkClick r:id="rId2" action="ppaction://hlinksldjump"/>
            </p:cNvPr>
            <p:cNvSpPr/>
            <p:nvPr/>
          </p:nvSpPr>
          <p:spPr>
            <a:xfrm>
              <a:off x="274384" y="6369576"/>
              <a:ext cx="2798867" cy="492442"/>
            </a:xfrm>
            <a:prstGeom prst="rect">
              <a:avLst/>
            </a:prstGeom>
          </p:spPr>
          <p:txBody>
            <a:bodyPr wrap="square">
              <a:spAutoFit/>
            </a:bodyPr>
            <a:lstStyle/>
            <a:p>
              <a:pPr algn="ctr">
                <a:defRPr/>
              </a:pPr>
              <a:r>
                <a:rPr lang="zh-CN" altLang="en-US" sz="1800" b="1" dirty="0" smtClean="0">
                  <a:solidFill>
                    <a:schemeClr val="bg1"/>
                  </a:solidFill>
                  <a:latin typeface="黑体" panose="02010600030101010101" pitchFamily="2" charset="-122"/>
                  <a:ea typeface="黑体" panose="02010600030101010101" pitchFamily="2" charset="-122"/>
                </a:rPr>
                <a:t>自主学习区</a:t>
              </a:r>
              <a:endParaRPr lang="zh-CN" altLang="en-US" sz="1800" b="1" dirty="0">
                <a:solidFill>
                  <a:schemeClr val="bg1"/>
                </a:solidFill>
                <a:latin typeface="黑体" panose="02010600030101010101" pitchFamily="2" charset="-122"/>
                <a:ea typeface="黑体" panose="02010600030101010101" pitchFamily="2" charset="-122"/>
              </a:endParaRPr>
            </a:p>
          </p:txBody>
        </p:sp>
        <p:sp>
          <p:nvSpPr>
            <p:cNvPr id="13" name="矩形 12">
              <a:hlinkClick r:id="rId3" action="ppaction://hlinksldjump"/>
            </p:cNvPr>
            <p:cNvSpPr/>
            <p:nvPr/>
          </p:nvSpPr>
          <p:spPr>
            <a:xfrm>
              <a:off x="4383043" y="6369576"/>
              <a:ext cx="3082696" cy="492442"/>
            </a:xfrm>
            <a:prstGeom prst="rect">
              <a:avLst/>
            </a:prstGeom>
          </p:spPr>
          <p:txBody>
            <a:bodyPr wrap="square">
              <a:spAutoFit/>
            </a:bodyPr>
            <a:lstStyle/>
            <a:p>
              <a:pPr algn="ctr">
                <a:defRPr/>
              </a:pPr>
              <a:r>
                <a:rPr lang="zh-CN" altLang="en-US" sz="1800" b="1" dirty="0" smtClean="0">
                  <a:solidFill>
                    <a:srgbClr val="FFC000"/>
                  </a:solidFill>
                  <a:latin typeface="黑体" panose="02010600030101010101" pitchFamily="2" charset="-122"/>
                  <a:ea typeface="黑体" panose="02010600030101010101" pitchFamily="2" charset="-122"/>
                </a:rPr>
                <a:t>互动探究区</a:t>
              </a:r>
              <a:endParaRPr lang="zh-CN" altLang="en-US" sz="1800" b="1" dirty="0">
                <a:solidFill>
                  <a:srgbClr val="FFC000"/>
                </a:solidFill>
                <a:latin typeface="黑体" panose="02010600030101010101" pitchFamily="2" charset="-122"/>
                <a:ea typeface="黑体" panose="02010600030101010101" pitchFamily="2" charset="-122"/>
              </a:endParaRPr>
            </a:p>
          </p:txBody>
        </p:sp>
        <p:sp>
          <p:nvSpPr>
            <p:cNvPr id="14" name="矩形 13">
              <a:hlinkClick r:id="rId4" action="ppaction://hlinksldjump"/>
            </p:cNvPr>
            <p:cNvSpPr/>
            <p:nvPr/>
          </p:nvSpPr>
          <p:spPr>
            <a:xfrm>
              <a:off x="8185819" y="6360284"/>
              <a:ext cx="3240360" cy="492442"/>
            </a:xfrm>
            <a:prstGeom prst="rect">
              <a:avLst/>
            </a:prstGeom>
          </p:spPr>
          <p:txBody>
            <a:bodyPr wrap="square">
              <a:spAutoFit/>
            </a:bodyPr>
            <a:lstStyle/>
            <a:p>
              <a:pPr algn="ctr">
                <a:defRPr/>
              </a:pPr>
              <a:r>
                <a:rPr lang="zh-CN" altLang="en-US" sz="1800" b="1" dirty="0" smtClean="0">
                  <a:solidFill>
                    <a:schemeClr val="bg1"/>
                  </a:solidFill>
                  <a:latin typeface="黑体" panose="02010600030101010101" pitchFamily="2" charset="-122"/>
                  <a:ea typeface="黑体" panose="02010600030101010101" pitchFamily="2" charset="-122"/>
                </a:rPr>
                <a:t>自我检测区</a:t>
              </a:r>
              <a:endParaRPr lang="zh-CN" altLang="en-US" sz="1800" b="1" dirty="0">
                <a:solidFill>
                  <a:schemeClr val="bg1"/>
                </a:solidFill>
                <a:latin typeface="黑体" panose="02010600030101010101" pitchFamily="2" charset="-122"/>
                <a:ea typeface="黑体" panose="02010600030101010101" pitchFamily="2" charset="-122"/>
              </a:endParaRPr>
            </a:p>
          </p:txBody>
        </p:sp>
        <p:cxnSp>
          <p:nvCxnSpPr>
            <p:cNvPr id="15" name="直接连接符 14"/>
            <p:cNvCxnSpPr/>
            <p:nvPr/>
          </p:nvCxnSpPr>
          <p:spPr>
            <a:xfrm>
              <a:off x="3865339" y="6358388"/>
              <a:ext cx="0" cy="46166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7897787" y="6367680"/>
              <a:ext cx="0" cy="46166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xmlns="" val="3798843857"/>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p:nvPr/>
        </p:nvGrpSpPr>
        <p:grpSpPr>
          <a:xfrm>
            <a:off x="205735" y="4768794"/>
            <a:ext cx="8361669" cy="377723"/>
            <a:chOff x="274384" y="6358388"/>
            <a:chExt cx="11151795" cy="503630"/>
          </a:xfrm>
        </p:grpSpPr>
        <p:sp>
          <p:nvSpPr>
            <p:cNvPr id="13" name="矩形 12">
              <a:hlinkClick r:id="rId2" action="ppaction://hlinksldjump"/>
            </p:cNvPr>
            <p:cNvSpPr/>
            <p:nvPr/>
          </p:nvSpPr>
          <p:spPr>
            <a:xfrm>
              <a:off x="274384" y="6369576"/>
              <a:ext cx="2798867" cy="492442"/>
            </a:xfrm>
            <a:prstGeom prst="rect">
              <a:avLst/>
            </a:prstGeom>
          </p:spPr>
          <p:txBody>
            <a:bodyPr wrap="square">
              <a:spAutoFit/>
            </a:bodyPr>
            <a:lstStyle/>
            <a:p>
              <a:pPr algn="ctr">
                <a:defRPr/>
              </a:pPr>
              <a:r>
                <a:rPr lang="zh-CN" altLang="en-US" sz="1800" b="1" dirty="0" smtClean="0">
                  <a:solidFill>
                    <a:schemeClr val="bg1"/>
                  </a:solidFill>
                  <a:latin typeface="黑体" panose="02010600030101010101" pitchFamily="2" charset="-122"/>
                  <a:ea typeface="黑体" panose="02010600030101010101" pitchFamily="2" charset="-122"/>
                </a:rPr>
                <a:t>自主学习区</a:t>
              </a:r>
              <a:endParaRPr lang="zh-CN" altLang="en-US" sz="1800" b="1" dirty="0">
                <a:solidFill>
                  <a:schemeClr val="bg1"/>
                </a:solidFill>
                <a:latin typeface="黑体" panose="02010600030101010101" pitchFamily="2" charset="-122"/>
                <a:ea typeface="黑体" panose="02010600030101010101" pitchFamily="2" charset="-122"/>
              </a:endParaRPr>
            </a:p>
          </p:txBody>
        </p:sp>
        <p:sp>
          <p:nvSpPr>
            <p:cNvPr id="14" name="矩形 13">
              <a:hlinkClick r:id="rId3" action="ppaction://hlinksldjump"/>
            </p:cNvPr>
            <p:cNvSpPr/>
            <p:nvPr/>
          </p:nvSpPr>
          <p:spPr>
            <a:xfrm>
              <a:off x="4383043" y="6369576"/>
              <a:ext cx="3082696" cy="492442"/>
            </a:xfrm>
            <a:prstGeom prst="rect">
              <a:avLst/>
            </a:prstGeom>
          </p:spPr>
          <p:txBody>
            <a:bodyPr wrap="square">
              <a:spAutoFit/>
            </a:bodyPr>
            <a:lstStyle/>
            <a:p>
              <a:pPr algn="ctr">
                <a:defRPr/>
              </a:pPr>
              <a:r>
                <a:rPr lang="zh-CN" altLang="en-US" sz="1800" b="1" dirty="0" smtClean="0">
                  <a:solidFill>
                    <a:srgbClr val="FFC000"/>
                  </a:solidFill>
                  <a:latin typeface="黑体" panose="02010600030101010101" pitchFamily="2" charset="-122"/>
                  <a:ea typeface="黑体" panose="02010600030101010101" pitchFamily="2" charset="-122"/>
                </a:rPr>
                <a:t>互动探究区</a:t>
              </a:r>
              <a:endParaRPr lang="zh-CN" altLang="en-US" sz="1800" b="1" dirty="0">
                <a:solidFill>
                  <a:srgbClr val="FFC000"/>
                </a:solidFill>
                <a:latin typeface="黑体" panose="02010600030101010101" pitchFamily="2" charset="-122"/>
                <a:ea typeface="黑体" panose="02010600030101010101" pitchFamily="2" charset="-122"/>
              </a:endParaRPr>
            </a:p>
          </p:txBody>
        </p:sp>
        <p:sp>
          <p:nvSpPr>
            <p:cNvPr id="15" name="矩形 14">
              <a:hlinkClick r:id="rId4" action="ppaction://hlinksldjump"/>
            </p:cNvPr>
            <p:cNvSpPr/>
            <p:nvPr/>
          </p:nvSpPr>
          <p:spPr>
            <a:xfrm>
              <a:off x="8185819" y="6360284"/>
              <a:ext cx="3240360" cy="492442"/>
            </a:xfrm>
            <a:prstGeom prst="rect">
              <a:avLst/>
            </a:prstGeom>
          </p:spPr>
          <p:txBody>
            <a:bodyPr wrap="square">
              <a:spAutoFit/>
            </a:bodyPr>
            <a:lstStyle/>
            <a:p>
              <a:pPr algn="ctr">
                <a:defRPr/>
              </a:pPr>
              <a:r>
                <a:rPr lang="zh-CN" altLang="en-US" sz="1800" b="1" dirty="0" smtClean="0">
                  <a:solidFill>
                    <a:schemeClr val="bg1"/>
                  </a:solidFill>
                  <a:latin typeface="黑体" panose="02010600030101010101" pitchFamily="2" charset="-122"/>
                  <a:ea typeface="黑体" panose="02010600030101010101" pitchFamily="2" charset="-122"/>
                </a:rPr>
                <a:t>自我检测区</a:t>
              </a:r>
              <a:endParaRPr lang="zh-CN" altLang="en-US" sz="1800" b="1" dirty="0">
                <a:solidFill>
                  <a:schemeClr val="bg1"/>
                </a:solidFill>
                <a:latin typeface="黑体" panose="02010600030101010101" pitchFamily="2" charset="-122"/>
                <a:ea typeface="黑体" panose="02010600030101010101" pitchFamily="2" charset="-122"/>
              </a:endParaRPr>
            </a:p>
          </p:txBody>
        </p:sp>
        <p:cxnSp>
          <p:nvCxnSpPr>
            <p:cNvPr id="16" name="直接连接符 15"/>
            <p:cNvCxnSpPr/>
            <p:nvPr/>
          </p:nvCxnSpPr>
          <p:spPr>
            <a:xfrm>
              <a:off x="3865339" y="6358388"/>
              <a:ext cx="0" cy="46166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7897787" y="6367680"/>
              <a:ext cx="0" cy="46166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pic>
        <p:nvPicPr>
          <p:cNvPr id="18" name="Picture 4" descr="C:\Documents and Settings\tdz\桌面\问号.png"/>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rot="20090799">
            <a:off x="112225" y="1120528"/>
            <a:ext cx="447593" cy="460897"/>
          </a:xfrm>
          <a:prstGeom prst="rect">
            <a:avLst/>
          </a:prstGeom>
          <a:noFill/>
          <a:extLst>
            <a:ext uri="{909E8E84-426E-40DD-AFC4-6F175D3DCCD1}">
              <a14:hiddenFill xmlns:a14="http://schemas.microsoft.com/office/drawing/2010/main" xmlns="">
                <a:solidFill>
                  <a:srgbClr val="FFFFFF"/>
                </a:solidFill>
              </a14:hiddenFill>
            </a:ext>
          </a:extLst>
        </p:spPr>
      </p:pic>
      <p:sp>
        <p:nvSpPr>
          <p:cNvPr id="19" name="Rectangle 14"/>
          <p:cNvSpPr>
            <a:spLocks noChangeArrowheads="1"/>
          </p:cNvSpPr>
          <p:nvPr/>
        </p:nvSpPr>
        <p:spPr bwMode="auto">
          <a:xfrm>
            <a:off x="748675" y="824508"/>
            <a:ext cx="8053351" cy="115324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lIns="68562" tIns="34281" rIns="68562" bIns="34281" anchor="ctr">
            <a:spAutoFit/>
          </a:bodyPr>
          <a:lstStyle/>
          <a:p>
            <a:pPr>
              <a:lnSpc>
                <a:spcPts val="4500"/>
              </a:lnSpc>
            </a:pPr>
            <a:r>
              <a:rPr lang="en-US" altLang="zh-CN" sz="2600" b="1" dirty="0">
                <a:solidFill>
                  <a:schemeClr val="accent6">
                    <a:lumMod val="75000"/>
                  </a:schemeClr>
                </a:solidFill>
                <a:latin typeface="Times New Roman" pitchFamily="18" charset="0"/>
                <a:ea typeface="宋体" pitchFamily="2" charset="-122"/>
              </a:rPr>
              <a:t>(1)</a:t>
            </a:r>
            <a:r>
              <a:rPr lang="zh-CN" altLang="zh-CN" sz="2600" b="1" dirty="0">
                <a:solidFill>
                  <a:schemeClr val="accent6">
                    <a:lumMod val="75000"/>
                  </a:schemeClr>
                </a:solidFill>
                <a:latin typeface="Times New Roman" pitchFamily="18" charset="0"/>
                <a:ea typeface="宋体" pitchFamily="2" charset="-122"/>
              </a:rPr>
              <a:t>上述规定出自哪一重要文献？这一文献是在什么背景下提出的？</a:t>
            </a:r>
            <a:endParaRPr lang="zh-CN" altLang="zh-CN" sz="2600" dirty="0">
              <a:solidFill>
                <a:schemeClr val="accent6">
                  <a:lumMod val="75000"/>
                </a:schemeClr>
              </a:solidFill>
              <a:latin typeface="Times New Roman" pitchFamily="18" charset="0"/>
              <a:ea typeface="宋体" pitchFamily="2" charset="-122"/>
            </a:endParaRPr>
          </a:p>
        </p:txBody>
      </p:sp>
      <p:sp>
        <p:nvSpPr>
          <p:cNvPr id="20" name="TextBox 19"/>
          <p:cNvSpPr txBox="1"/>
          <p:nvPr/>
        </p:nvSpPr>
        <p:spPr>
          <a:xfrm>
            <a:off x="739319" y="1912134"/>
            <a:ext cx="7943074" cy="2891864"/>
          </a:xfrm>
          <a:prstGeom prst="rect">
            <a:avLst/>
          </a:prstGeom>
          <a:noFill/>
        </p:spPr>
        <p:txBody>
          <a:bodyPr wrap="square" lIns="68562" tIns="34281" rIns="68562" bIns="34281" rtlCol="0">
            <a:spAutoFit/>
          </a:bodyPr>
          <a:lstStyle/>
          <a:p>
            <a:pPr>
              <a:lnSpc>
                <a:spcPts val="4500"/>
              </a:lnSpc>
            </a:pPr>
            <a:r>
              <a:rPr lang="zh-CN" altLang="zh-CN" sz="2600" b="1" kern="100" dirty="0" smtClean="0">
                <a:solidFill>
                  <a:schemeClr val="accent6">
                    <a:lumMod val="75000"/>
                  </a:schemeClr>
                </a:solidFill>
                <a:latin typeface="Times New Roman"/>
                <a:ea typeface="黑体"/>
                <a:cs typeface="Times New Roman"/>
              </a:rPr>
              <a:t>答案</a:t>
            </a:r>
            <a:r>
              <a:rPr lang="zh-CN" altLang="zh-CN" sz="2600" b="1" kern="100" dirty="0" smtClean="0">
                <a:latin typeface="Times New Roman"/>
                <a:cs typeface="Times New Roman"/>
              </a:rPr>
              <a:t>　</a:t>
            </a:r>
            <a:r>
              <a:rPr lang="zh-CN" altLang="zh-CN" sz="2600" b="1" dirty="0"/>
              <a:t>重要文献：人民宪章。背景：工业革命的开展和资本主义大工业的建立与发展，使工人阶级队伍壮大；欧洲各国工人运动的影响；</a:t>
            </a:r>
            <a:r>
              <a:rPr lang="en-US" altLang="zh-CN" sz="2600" b="1" dirty="0"/>
              <a:t>1832</a:t>
            </a:r>
            <a:r>
              <a:rPr lang="zh-CN" altLang="zh-CN" sz="2600" b="1" dirty="0"/>
              <a:t>年的英国议会改革赋予了资产阶级选举权，但工人阶级依然被排斥于议会之外</a:t>
            </a:r>
            <a:r>
              <a:rPr lang="zh-CN" altLang="zh-CN" sz="2600" b="1" dirty="0" smtClean="0"/>
              <a:t>。</a:t>
            </a:r>
            <a:endParaRPr lang="zh-CN" altLang="zh-CN" sz="2600" dirty="0"/>
          </a:p>
        </p:txBody>
      </p:sp>
    </p:spTree>
    <p:extLst>
      <p:ext uri="{BB962C8B-B14F-4D97-AF65-F5344CB8AC3E}">
        <p14:creationId xmlns:p14="http://schemas.microsoft.com/office/powerpoint/2010/main" xmlns="" val="3185475303"/>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barn(inVertical)">
                                      <p:cBhvr>
                                        <p:cTn id="7"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p:nvPr/>
        </p:nvGrpSpPr>
        <p:grpSpPr>
          <a:xfrm>
            <a:off x="205735" y="4768794"/>
            <a:ext cx="8361669" cy="377723"/>
            <a:chOff x="274384" y="6358388"/>
            <a:chExt cx="11151795" cy="503630"/>
          </a:xfrm>
        </p:grpSpPr>
        <p:sp>
          <p:nvSpPr>
            <p:cNvPr id="13" name="矩形 12">
              <a:hlinkClick r:id="rId2" action="ppaction://hlinksldjump"/>
            </p:cNvPr>
            <p:cNvSpPr/>
            <p:nvPr/>
          </p:nvSpPr>
          <p:spPr>
            <a:xfrm>
              <a:off x="274384" y="6369576"/>
              <a:ext cx="2798867" cy="492442"/>
            </a:xfrm>
            <a:prstGeom prst="rect">
              <a:avLst/>
            </a:prstGeom>
          </p:spPr>
          <p:txBody>
            <a:bodyPr wrap="square">
              <a:spAutoFit/>
            </a:bodyPr>
            <a:lstStyle/>
            <a:p>
              <a:pPr algn="ctr">
                <a:defRPr/>
              </a:pPr>
              <a:r>
                <a:rPr lang="zh-CN" altLang="en-US" sz="1800" b="1" dirty="0" smtClean="0">
                  <a:solidFill>
                    <a:schemeClr val="bg1"/>
                  </a:solidFill>
                  <a:latin typeface="黑体" panose="02010600030101010101" pitchFamily="2" charset="-122"/>
                  <a:ea typeface="黑体" panose="02010600030101010101" pitchFamily="2" charset="-122"/>
                </a:rPr>
                <a:t>自主学习区</a:t>
              </a:r>
              <a:endParaRPr lang="zh-CN" altLang="en-US" sz="1800" b="1" dirty="0">
                <a:solidFill>
                  <a:schemeClr val="bg1"/>
                </a:solidFill>
                <a:latin typeface="黑体" panose="02010600030101010101" pitchFamily="2" charset="-122"/>
                <a:ea typeface="黑体" panose="02010600030101010101" pitchFamily="2" charset="-122"/>
              </a:endParaRPr>
            </a:p>
          </p:txBody>
        </p:sp>
        <p:sp>
          <p:nvSpPr>
            <p:cNvPr id="14" name="矩形 13">
              <a:hlinkClick r:id="rId3" action="ppaction://hlinksldjump"/>
            </p:cNvPr>
            <p:cNvSpPr/>
            <p:nvPr/>
          </p:nvSpPr>
          <p:spPr>
            <a:xfrm>
              <a:off x="4383043" y="6369576"/>
              <a:ext cx="3082696" cy="492442"/>
            </a:xfrm>
            <a:prstGeom prst="rect">
              <a:avLst/>
            </a:prstGeom>
          </p:spPr>
          <p:txBody>
            <a:bodyPr wrap="square">
              <a:spAutoFit/>
            </a:bodyPr>
            <a:lstStyle/>
            <a:p>
              <a:pPr algn="ctr">
                <a:defRPr/>
              </a:pPr>
              <a:r>
                <a:rPr lang="zh-CN" altLang="en-US" sz="1800" b="1" dirty="0" smtClean="0">
                  <a:solidFill>
                    <a:srgbClr val="FFC000"/>
                  </a:solidFill>
                  <a:latin typeface="黑体" panose="02010600030101010101" pitchFamily="2" charset="-122"/>
                  <a:ea typeface="黑体" panose="02010600030101010101" pitchFamily="2" charset="-122"/>
                </a:rPr>
                <a:t>互动探究区</a:t>
              </a:r>
              <a:endParaRPr lang="zh-CN" altLang="en-US" sz="1800" b="1" dirty="0">
                <a:solidFill>
                  <a:srgbClr val="FFC000"/>
                </a:solidFill>
                <a:latin typeface="黑体" panose="02010600030101010101" pitchFamily="2" charset="-122"/>
                <a:ea typeface="黑体" panose="02010600030101010101" pitchFamily="2" charset="-122"/>
              </a:endParaRPr>
            </a:p>
          </p:txBody>
        </p:sp>
        <p:sp>
          <p:nvSpPr>
            <p:cNvPr id="15" name="矩形 14">
              <a:hlinkClick r:id="rId4" action="ppaction://hlinksldjump"/>
            </p:cNvPr>
            <p:cNvSpPr/>
            <p:nvPr/>
          </p:nvSpPr>
          <p:spPr>
            <a:xfrm>
              <a:off x="8185819" y="6360284"/>
              <a:ext cx="3240360" cy="492442"/>
            </a:xfrm>
            <a:prstGeom prst="rect">
              <a:avLst/>
            </a:prstGeom>
          </p:spPr>
          <p:txBody>
            <a:bodyPr wrap="square">
              <a:spAutoFit/>
            </a:bodyPr>
            <a:lstStyle/>
            <a:p>
              <a:pPr algn="ctr">
                <a:defRPr/>
              </a:pPr>
              <a:r>
                <a:rPr lang="zh-CN" altLang="en-US" sz="1800" b="1" dirty="0" smtClean="0">
                  <a:solidFill>
                    <a:schemeClr val="bg1"/>
                  </a:solidFill>
                  <a:latin typeface="黑体" panose="02010600030101010101" pitchFamily="2" charset="-122"/>
                  <a:ea typeface="黑体" panose="02010600030101010101" pitchFamily="2" charset="-122"/>
                </a:rPr>
                <a:t>自我检测区</a:t>
              </a:r>
              <a:endParaRPr lang="zh-CN" altLang="en-US" sz="1800" b="1" dirty="0">
                <a:solidFill>
                  <a:schemeClr val="bg1"/>
                </a:solidFill>
                <a:latin typeface="黑体" panose="02010600030101010101" pitchFamily="2" charset="-122"/>
                <a:ea typeface="黑体" panose="02010600030101010101" pitchFamily="2" charset="-122"/>
              </a:endParaRPr>
            </a:p>
          </p:txBody>
        </p:sp>
        <p:cxnSp>
          <p:nvCxnSpPr>
            <p:cNvPr id="16" name="直接连接符 15"/>
            <p:cNvCxnSpPr/>
            <p:nvPr/>
          </p:nvCxnSpPr>
          <p:spPr>
            <a:xfrm>
              <a:off x="3865339" y="6358388"/>
              <a:ext cx="0" cy="46166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7897787" y="6367680"/>
              <a:ext cx="0" cy="46166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pic>
        <p:nvPicPr>
          <p:cNvPr id="18" name="Picture 4" descr="C:\Documents and Settings\tdz\桌面\问号.png"/>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rot="20090799">
            <a:off x="112225" y="968128"/>
            <a:ext cx="447593" cy="460897"/>
          </a:xfrm>
          <a:prstGeom prst="rect">
            <a:avLst/>
          </a:prstGeom>
          <a:noFill/>
          <a:extLst>
            <a:ext uri="{909E8E84-426E-40DD-AFC4-6F175D3DCCD1}">
              <a14:hiddenFill xmlns:a14="http://schemas.microsoft.com/office/drawing/2010/main" xmlns="">
                <a:solidFill>
                  <a:srgbClr val="FFFFFF"/>
                </a:solidFill>
              </a14:hiddenFill>
            </a:ext>
          </a:extLst>
        </p:spPr>
      </p:pic>
      <p:sp>
        <p:nvSpPr>
          <p:cNvPr id="19" name="Rectangle 14"/>
          <p:cNvSpPr>
            <a:spLocks noChangeArrowheads="1"/>
          </p:cNvSpPr>
          <p:nvPr/>
        </p:nvSpPr>
        <p:spPr bwMode="auto">
          <a:xfrm>
            <a:off x="683568" y="619150"/>
            <a:ext cx="8053351" cy="139132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lIns="68562" tIns="34281" rIns="68562" bIns="34281" anchor="ctr">
            <a:spAutoFit/>
          </a:bodyPr>
          <a:lstStyle/>
          <a:p>
            <a:pPr>
              <a:lnSpc>
                <a:spcPts val="5500"/>
              </a:lnSpc>
            </a:pPr>
            <a:r>
              <a:rPr lang="en-US" altLang="zh-CN" sz="2600" b="1" dirty="0">
                <a:solidFill>
                  <a:schemeClr val="accent6">
                    <a:lumMod val="75000"/>
                  </a:schemeClr>
                </a:solidFill>
                <a:latin typeface="Times New Roman" pitchFamily="18" charset="0"/>
                <a:ea typeface="宋体" pitchFamily="2" charset="-122"/>
              </a:rPr>
              <a:t>(2)</a:t>
            </a:r>
            <a:r>
              <a:rPr lang="zh-CN" altLang="zh-CN" sz="2600" b="1" dirty="0">
                <a:solidFill>
                  <a:schemeClr val="accent6">
                    <a:lumMod val="75000"/>
                  </a:schemeClr>
                </a:solidFill>
                <a:latin typeface="Times New Roman" pitchFamily="18" charset="0"/>
                <a:ea typeface="宋体" pitchFamily="2" charset="-122"/>
              </a:rPr>
              <a:t>上述材料中五项要求的核心内容有哪些？我们应当怎样评价这些内容</a:t>
            </a:r>
            <a:r>
              <a:rPr lang="zh-CN" altLang="zh-CN" sz="2600" b="1" dirty="0" smtClean="0">
                <a:solidFill>
                  <a:schemeClr val="accent6">
                    <a:lumMod val="75000"/>
                  </a:schemeClr>
                </a:solidFill>
                <a:latin typeface="Times New Roman" pitchFamily="18" charset="0"/>
                <a:ea typeface="宋体" pitchFamily="2" charset="-122"/>
              </a:rPr>
              <a:t>？</a:t>
            </a:r>
            <a:endParaRPr lang="zh-CN" altLang="zh-CN" sz="2600" dirty="0">
              <a:solidFill>
                <a:schemeClr val="accent6">
                  <a:lumMod val="75000"/>
                </a:schemeClr>
              </a:solidFill>
              <a:latin typeface="Times New Roman" pitchFamily="18" charset="0"/>
              <a:ea typeface="宋体" pitchFamily="2" charset="-122"/>
            </a:endParaRPr>
          </a:p>
        </p:txBody>
      </p:sp>
      <p:sp>
        <p:nvSpPr>
          <p:cNvPr id="20" name="TextBox 19"/>
          <p:cNvSpPr txBox="1"/>
          <p:nvPr/>
        </p:nvSpPr>
        <p:spPr>
          <a:xfrm>
            <a:off x="748844" y="1915294"/>
            <a:ext cx="7943074" cy="2891864"/>
          </a:xfrm>
          <a:prstGeom prst="rect">
            <a:avLst/>
          </a:prstGeom>
          <a:noFill/>
        </p:spPr>
        <p:txBody>
          <a:bodyPr wrap="square" lIns="68562" tIns="34281" rIns="68562" bIns="34281" rtlCol="0">
            <a:spAutoFit/>
          </a:bodyPr>
          <a:lstStyle/>
          <a:p>
            <a:pPr>
              <a:lnSpc>
                <a:spcPts val="4500"/>
              </a:lnSpc>
            </a:pPr>
            <a:r>
              <a:rPr lang="zh-CN" altLang="zh-CN" sz="2600" b="1" kern="100" dirty="0" smtClean="0">
                <a:solidFill>
                  <a:schemeClr val="accent6">
                    <a:lumMod val="75000"/>
                  </a:schemeClr>
                </a:solidFill>
                <a:latin typeface="Times New Roman"/>
                <a:ea typeface="黑体"/>
                <a:cs typeface="Times New Roman"/>
              </a:rPr>
              <a:t>答案</a:t>
            </a:r>
            <a:r>
              <a:rPr lang="zh-CN" altLang="zh-CN" sz="2600" b="1" kern="100" dirty="0" smtClean="0">
                <a:latin typeface="Times New Roman"/>
                <a:cs typeface="Times New Roman"/>
              </a:rPr>
              <a:t>　</a:t>
            </a:r>
            <a:r>
              <a:rPr lang="zh-CN" altLang="zh-CN" sz="2600" b="1" dirty="0"/>
              <a:t>核心内容：工人阶级要求取得普选权，从而参加国家管理。评价：人民宪章是伦敦工人协会的工人领袖与议会中的激进派议员共同起草的，反映了工人阶级的政治要求，成为宪章运动的政治纲领，推动了宪章运动的深入发展</a:t>
            </a:r>
            <a:r>
              <a:rPr lang="zh-CN" altLang="zh-CN" sz="2600" b="1" dirty="0" smtClean="0"/>
              <a:t>。</a:t>
            </a:r>
            <a:endParaRPr lang="zh-CN" altLang="zh-CN" sz="2600" dirty="0"/>
          </a:p>
        </p:txBody>
      </p:sp>
    </p:spTree>
    <p:extLst>
      <p:ext uri="{BB962C8B-B14F-4D97-AF65-F5344CB8AC3E}">
        <p14:creationId xmlns:p14="http://schemas.microsoft.com/office/powerpoint/2010/main" xmlns="" val="3793108589"/>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barn(inVertical)">
                                      <p:cBhvr>
                                        <p:cTn id="7"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p:nvPr/>
        </p:nvSpPr>
        <p:spPr>
          <a:xfrm>
            <a:off x="584222" y="1310321"/>
            <a:ext cx="1864570" cy="469341"/>
          </a:xfrm>
          <a:prstGeom prst="rect">
            <a:avLst/>
          </a:prstGeom>
          <a:noFill/>
          <a:ln>
            <a:noFill/>
          </a:ln>
        </p:spPr>
        <p:txBody>
          <a:bodyPr wrap="square" lIns="68562" tIns="34281" rIns="68562" bIns="34281" rtlCol="0">
            <a:spAutoFit/>
          </a:bodyPr>
          <a:lstStyle/>
          <a:p>
            <a:r>
              <a:rPr lang="zh-CN" altLang="en-US" sz="2600" b="1" dirty="0">
                <a:solidFill>
                  <a:srgbClr val="00B0F0"/>
                </a:solidFill>
                <a:latin typeface="黑体" panose="02010600030101010101" pitchFamily="2" charset="-122"/>
                <a:ea typeface="黑体" panose="02010600030101010101" pitchFamily="2" charset="-122"/>
              </a:rPr>
              <a:t> </a:t>
            </a:r>
            <a:r>
              <a:rPr lang="zh-CN" altLang="en-US" sz="2600" b="1" dirty="0" smtClean="0">
                <a:solidFill>
                  <a:srgbClr val="00B0F0"/>
                </a:solidFill>
                <a:latin typeface="黑体" panose="02010600030101010101" pitchFamily="2" charset="-122"/>
                <a:ea typeface="黑体" panose="02010600030101010101" pitchFamily="2" charset="-122"/>
              </a:rPr>
              <a:t>重点精讲</a:t>
            </a:r>
            <a:endParaRPr lang="zh-CN" altLang="zh-CN" sz="2600" b="1" dirty="0">
              <a:solidFill>
                <a:srgbClr val="00B0F0"/>
              </a:solidFill>
              <a:latin typeface="黑体" panose="02010600030101010101" pitchFamily="2" charset="-122"/>
              <a:ea typeface="黑体" panose="02010600030101010101" pitchFamily="2" charset="-122"/>
            </a:endParaRPr>
          </a:p>
        </p:txBody>
      </p:sp>
      <p:sp>
        <p:nvSpPr>
          <p:cNvPr id="11" name="菱形 10"/>
          <p:cNvSpPr/>
          <p:nvPr/>
        </p:nvSpPr>
        <p:spPr>
          <a:xfrm>
            <a:off x="496119" y="1452492"/>
            <a:ext cx="215968" cy="240194"/>
          </a:xfrm>
          <a:prstGeom prst="diamond">
            <a:avLst/>
          </a:prstGeom>
          <a:solidFill>
            <a:srgbClr val="00B0F0"/>
          </a:solidFill>
          <a:ln>
            <a:noFill/>
          </a:ln>
        </p:spPr>
        <p:style>
          <a:lnRef idx="2">
            <a:schemeClr val="accent5">
              <a:shade val="50000"/>
            </a:schemeClr>
          </a:lnRef>
          <a:fillRef idx="1">
            <a:schemeClr val="accent5"/>
          </a:fillRef>
          <a:effectRef idx="0">
            <a:schemeClr val="accent5"/>
          </a:effectRef>
          <a:fontRef idx="minor">
            <a:schemeClr val="lt1"/>
          </a:fontRef>
        </p:style>
        <p:txBody>
          <a:bodyPr lIns="68562" tIns="34281" rIns="68562" bIns="34281" rtlCol="0" anchor="ctr"/>
          <a:lstStyle/>
          <a:p>
            <a:pPr algn="ctr"/>
            <a:endParaRPr lang="zh-CN" altLang="en-US" sz="2600"/>
          </a:p>
        </p:txBody>
      </p:sp>
      <p:sp>
        <p:nvSpPr>
          <p:cNvPr id="12" name="TextBox 11"/>
          <p:cNvSpPr txBox="1"/>
          <p:nvPr/>
        </p:nvSpPr>
        <p:spPr>
          <a:xfrm>
            <a:off x="466488" y="1779662"/>
            <a:ext cx="8099860" cy="2957330"/>
          </a:xfrm>
          <a:prstGeom prst="rect">
            <a:avLst/>
          </a:prstGeom>
          <a:noFill/>
        </p:spPr>
        <p:txBody>
          <a:bodyPr wrap="square" lIns="68562" tIns="34281" rIns="68562" bIns="34281" rtlCol="0">
            <a:spAutoFit/>
          </a:bodyPr>
          <a:lstStyle/>
          <a:p>
            <a:pPr>
              <a:lnSpc>
                <a:spcPts val="4600"/>
              </a:lnSpc>
            </a:pPr>
            <a:r>
              <a:rPr lang="zh-CN" altLang="zh-CN" sz="2800" b="1" dirty="0"/>
              <a:t>《人民宪章》体现了工人要求中最关键的是什么？反映了怎样的实质问题？</a:t>
            </a:r>
            <a:endParaRPr lang="zh-CN" altLang="zh-CN" sz="2800" dirty="0"/>
          </a:p>
          <a:p>
            <a:pPr>
              <a:lnSpc>
                <a:spcPts val="4600"/>
              </a:lnSpc>
            </a:pPr>
            <a:r>
              <a:rPr lang="en-US" altLang="zh-CN" sz="2600" dirty="0">
                <a:latin typeface="方正细黑一_GBK" pitchFamily="65" charset="-122"/>
                <a:ea typeface="方正细黑一_GBK" pitchFamily="65" charset="-122"/>
              </a:rPr>
              <a:t>(1)</a:t>
            </a:r>
            <a:r>
              <a:rPr lang="zh-CN" altLang="zh-CN" sz="2600" dirty="0">
                <a:latin typeface="方正细黑一_GBK" pitchFamily="65" charset="-122"/>
                <a:ea typeface="方正细黑一_GBK" pitchFamily="65" charset="-122"/>
              </a:rPr>
              <a:t>最关键的是普选权问题。</a:t>
            </a:r>
          </a:p>
          <a:p>
            <a:pPr>
              <a:lnSpc>
                <a:spcPts val="4600"/>
              </a:lnSpc>
            </a:pPr>
            <a:r>
              <a:rPr lang="en-US" altLang="zh-CN" sz="2600" dirty="0">
                <a:latin typeface="方正细黑一_GBK" pitchFamily="65" charset="-122"/>
                <a:ea typeface="方正细黑一_GBK" pitchFamily="65" charset="-122"/>
              </a:rPr>
              <a:t>(2)</a:t>
            </a:r>
            <a:r>
              <a:rPr lang="zh-CN" altLang="zh-CN" sz="2600" dirty="0">
                <a:latin typeface="方正细黑一_GBK" pitchFamily="65" charset="-122"/>
                <a:ea typeface="方正细黑一_GBK" pitchFamily="65" charset="-122"/>
              </a:rPr>
              <a:t>实质问题：是在资产阶级民主的旗帜下为争取工人阶级的政治权利而斗争</a:t>
            </a:r>
            <a:r>
              <a:rPr lang="zh-CN" altLang="zh-CN" sz="2600" dirty="0" smtClean="0">
                <a:latin typeface="方正细黑一_GBK" pitchFamily="65" charset="-122"/>
                <a:ea typeface="方正细黑一_GBK" pitchFamily="65" charset="-122"/>
              </a:rPr>
              <a:t>。</a:t>
            </a:r>
            <a:endParaRPr lang="zh-CN" altLang="zh-CN" sz="2600" dirty="0">
              <a:latin typeface="方正细黑一_GBK" pitchFamily="65" charset="-122"/>
              <a:ea typeface="方正细黑一_GBK" pitchFamily="65" charset="-122"/>
            </a:endParaRPr>
          </a:p>
        </p:txBody>
      </p:sp>
      <p:grpSp>
        <p:nvGrpSpPr>
          <p:cNvPr id="13" name="组合 12"/>
          <p:cNvGrpSpPr/>
          <p:nvPr/>
        </p:nvGrpSpPr>
        <p:grpSpPr>
          <a:xfrm>
            <a:off x="205735" y="4768794"/>
            <a:ext cx="8361669" cy="377723"/>
            <a:chOff x="274384" y="6358388"/>
            <a:chExt cx="11151795" cy="503630"/>
          </a:xfrm>
        </p:grpSpPr>
        <p:sp>
          <p:nvSpPr>
            <p:cNvPr id="14" name="矩形 13">
              <a:hlinkClick r:id="rId2" action="ppaction://hlinksldjump"/>
            </p:cNvPr>
            <p:cNvSpPr/>
            <p:nvPr/>
          </p:nvSpPr>
          <p:spPr>
            <a:xfrm>
              <a:off x="274384" y="6369576"/>
              <a:ext cx="2798867" cy="492442"/>
            </a:xfrm>
            <a:prstGeom prst="rect">
              <a:avLst/>
            </a:prstGeom>
          </p:spPr>
          <p:txBody>
            <a:bodyPr wrap="square">
              <a:spAutoFit/>
            </a:bodyPr>
            <a:lstStyle/>
            <a:p>
              <a:pPr algn="ctr">
                <a:defRPr/>
              </a:pPr>
              <a:r>
                <a:rPr lang="zh-CN" altLang="en-US" sz="1800" b="1" dirty="0" smtClean="0">
                  <a:solidFill>
                    <a:schemeClr val="bg1"/>
                  </a:solidFill>
                  <a:latin typeface="黑体" panose="02010600030101010101" pitchFamily="2" charset="-122"/>
                  <a:ea typeface="黑体" panose="02010600030101010101" pitchFamily="2" charset="-122"/>
                </a:rPr>
                <a:t>自主学习区</a:t>
              </a:r>
              <a:endParaRPr lang="zh-CN" altLang="en-US" sz="1800" b="1" dirty="0">
                <a:solidFill>
                  <a:schemeClr val="bg1"/>
                </a:solidFill>
                <a:latin typeface="黑体" panose="02010600030101010101" pitchFamily="2" charset="-122"/>
                <a:ea typeface="黑体" panose="02010600030101010101" pitchFamily="2" charset="-122"/>
              </a:endParaRPr>
            </a:p>
          </p:txBody>
        </p:sp>
        <p:sp>
          <p:nvSpPr>
            <p:cNvPr id="15" name="矩形 14">
              <a:hlinkClick r:id="rId3" action="ppaction://hlinksldjump"/>
            </p:cNvPr>
            <p:cNvSpPr/>
            <p:nvPr/>
          </p:nvSpPr>
          <p:spPr>
            <a:xfrm>
              <a:off x="4383043" y="6369576"/>
              <a:ext cx="3082696" cy="492442"/>
            </a:xfrm>
            <a:prstGeom prst="rect">
              <a:avLst/>
            </a:prstGeom>
          </p:spPr>
          <p:txBody>
            <a:bodyPr wrap="square">
              <a:spAutoFit/>
            </a:bodyPr>
            <a:lstStyle/>
            <a:p>
              <a:pPr algn="ctr">
                <a:defRPr/>
              </a:pPr>
              <a:r>
                <a:rPr lang="zh-CN" altLang="en-US" sz="1800" b="1" dirty="0" smtClean="0">
                  <a:solidFill>
                    <a:srgbClr val="FFC000"/>
                  </a:solidFill>
                  <a:latin typeface="黑体" panose="02010600030101010101" pitchFamily="2" charset="-122"/>
                  <a:ea typeface="黑体" panose="02010600030101010101" pitchFamily="2" charset="-122"/>
                </a:rPr>
                <a:t>互动探究区</a:t>
              </a:r>
              <a:endParaRPr lang="zh-CN" altLang="en-US" sz="1800" b="1" dirty="0">
                <a:solidFill>
                  <a:srgbClr val="FFC000"/>
                </a:solidFill>
                <a:latin typeface="黑体" panose="02010600030101010101" pitchFamily="2" charset="-122"/>
                <a:ea typeface="黑体" panose="02010600030101010101" pitchFamily="2" charset="-122"/>
              </a:endParaRPr>
            </a:p>
          </p:txBody>
        </p:sp>
        <p:sp>
          <p:nvSpPr>
            <p:cNvPr id="16" name="矩形 15">
              <a:hlinkClick r:id="rId4" action="ppaction://hlinksldjump"/>
            </p:cNvPr>
            <p:cNvSpPr/>
            <p:nvPr/>
          </p:nvSpPr>
          <p:spPr>
            <a:xfrm>
              <a:off x="8185819" y="6360284"/>
              <a:ext cx="3240360" cy="492442"/>
            </a:xfrm>
            <a:prstGeom prst="rect">
              <a:avLst/>
            </a:prstGeom>
          </p:spPr>
          <p:txBody>
            <a:bodyPr wrap="square">
              <a:spAutoFit/>
            </a:bodyPr>
            <a:lstStyle/>
            <a:p>
              <a:pPr algn="ctr">
                <a:defRPr/>
              </a:pPr>
              <a:r>
                <a:rPr lang="zh-CN" altLang="en-US" sz="1800" b="1" dirty="0" smtClean="0">
                  <a:solidFill>
                    <a:schemeClr val="bg1"/>
                  </a:solidFill>
                  <a:latin typeface="黑体" panose="02010600030101010101" pitchFamily="2" charset="-122"/>
                  <a:ea typeface="黑体" panose="02010600030101010101" pitchFamily="2" charset="-122"/>
                </a:rPr>
                <a:t>自我检测区</a:t>
              </a:r>
              <a:endParaRPr lang="zh-CN" altLang="en-US" sz="1800" b="1" dirty="0">
                <a:solidFill>
                  <a:schemeClr val="bg1"/>
                </a:solidFill>
                <a:latin typeface="黑体" panose="02010600030101010101" pitchFamily="2" charset="-122"/>
                <a:ea typeface="黑体" panose="02010600030101010101" pitchFamily="2" charset="-122"/>
              </a:endParaRPr>
            </a:p>
          </p:txBody>
        </p:sp>
        <p:cxnSp>
          <p:nvCxnSpPr>
            <p:cNvPr id="17" name="直接连接符 16"/>
            <p:cNvCxnSpPr/>
            <p:nvPr/>
          </p:nvCxnSpPr>
          <p:spPr>
            <a:xfrm>
              <a:off x="3865339" y="6358388"/>
              <a:ext cx="0" cy="46166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a:off x="7897787" y="6367680"/>
              <a:ext cx="0" cy="46166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xmlns="" val="1585792863"/>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360215" y="339502"/>
            <a:ext cx="7200800" cy="1046751"/>
          </a:xfrm>
          <a:prstGeom prst="rect">
            <a:avLst/>
          </a:prstGeom>
        </p:spPr>
        <p:txBody>
          <a:bodyPr wrap="square" lIns="68570" tIns="34285" rIns="68570" bIns="34285">
            <a:spAutoFit/>
          </a:bodyPr>
          <a:lstStyle/>
          <a:p>
            <a:pPr>
              <a:lnSpc>
                <a:spcPct val="150000"/>
              </a:lnSpc>
              <a:defRPr/>
            </a:pPr>
            <a:r>
              <a:rPr lang="zh-CN" altLang="en-US" sz="4800" b="1" dirty="0">
                <a:solidFill>
                  <a:schemeClr val="tx1">
                    <a:lumMod val="75000"/>
                    <a:lumOff val="25000"/>
                  </a:schemeClr>
                </a:solidFill>
                <a:effectLst>
                  <a:outerShdw blurRad="38100" dist="38100" dir="2700000" algn="tl">
                    <a:srgbClr val="000000">
                      <a:alpha val="43137"/>
                    </a:srgbClr>
                  </a:outerShdw>
                  <a:reflection blurRad="25400" stA="30000" endPos="30000" dist="50800" dir="5400000" sy="-100000" algn="bl" rotWithShape="0"/>
                </a:effectLst>
                <a:latin typeface="微软雅黑" pitchFamily="34" charset="-122"/>
                <a:ea typeface="微软雅黑" pitchFamily="34" charset="-122"/>
              </a:rPr>
              <a:t>学</a:t>
            </a:r>
            <a:r>
              <a:rPr lang="zh-CN" altLang="en-US" sz="4800" b="1" dirty="0" smtClean="0">
                <a:solidFill>
                  <a:schemeClr val="tx1">
                    <a:lumMod val="75000"/>
                    <a:lumOff val="25000"/>
                  </a:schemeClr>
                </a:solidFill>
                <a:effectLst>
                  <a:outerShdw blurRad="38100" dist="38100" dir="2700000" algn="tl">
                    <a:srgbClr val="000000">
                      <a:alpha val="43137"/>
                    </a:srgbClr>
                  </a:outerShdw>
                  <a:reflection blurRad="25400" stA="30000" endPos="30000" dist="50800" dir="5400000" sy="-100000" algn="bl" rotWithShape="0"/>
                </a:effectLst>
                <a:latin typeface="微软雅黑" pitchFamily="34" charset="-122"/>
                <a:ea typeface="微软雅黑" pitchFamily="34" charset="-122"/>
              </a:rPr>
              <a:t>案</a:t>
            </a:r>
            <a:r>
              <a:rPr lang="en-US" altLang="zh-CN" sz="4800" b="1" dirty="0" smtClean="0">
                <a:solidFill>
                  <a:schemeClr val="tx1">
                    <a:lumMod val="75000"/>
                    <a:lumOff val="25000"/>
                  </a:schemeClr>
                </a:solidFill>
                <a:effectLst>
                  <a:outerShdw blurRad="38100" dist="38100" dir="2700000" algn="tl">
                    <a:srgbClr val="000000">
                      <a:alpha val="43137"/>
                    </a:srgbClr>
                  </a:outerShdw>
                  <a:reflection blurRad="25400" stA="30000" endPos="30000" dist="50800" dir="5400000" sy="-100000" algn="bl" rotWithShape="0"/>
                </a:effectLst>
                <a:latin typeface="微软雅黑" pitchFamily="34" charset="-122"/>
                <a:ea typeface="微软雅黑" pitchFamily="34" charset="-122"/>
              </a:rPr>
              <a:t>13</a:t>
            </a:r>
            <a:r>
              <a:rPr lang="zh-CN" altLang="en-US" sz="4800" b="1" dirty="0" smtClean="0">
                <a:solidFill>
                  <a:schemeClr val="tx1">
                    <a:lumMod val="75000"/>
                    <a:lumOff val="25000"/>
                  </a:schemeClr>
                </a:solidFill>
                <a:effectLst>
                  <a:outerShdw blurRad="38100" dist="38100" dir="2700000" algn="tl">
                    <a:srgbClr val="000000">
                      <a:alpha val="43137"/>
                    </a:srgbClr>
                  </a:outerShdw>
                  <a:reflection blurRad="25400" stA="30000" endPos="30000" dist="50800" dir="5400000" sy="-100000" algn="bl" rotWithShape="0"/>
                </a:effectLst>
                <a:latin typeface="微软雅黑" pitchFamily="34" charset="-122"/>
                <a:ea typeface="微软雅黑" pitchFamily="34" charset="-122"/>
              </a:rPr>
              <a:t>  宪章运动 </a:t>
            </a:r>
            <a:endParaRPr lang="en-US" altLang="zh-CN" sz="4800" b="1" dirty="0" smtClean="0">
              <a:solidFill>
                <a:schemeClr val="tx1">
                  <a:lumMod val="75000"/>
                  <a:lumOff val="25000"/>
                </a:schemeClr>
              </a:solidFill>
              <a:effectLst>
                <a:outerShdw blurRad="38100" dist="38100" dir="2700000" algn="tl">
                  <a:srgbClr val="000000">
                    <a:alpha val="43137"/>
                  </a:srgbClr>
                </a:outerShdw>
                <a:reflection blurRad="25400" stA="30000" endPos="30000" dist="50800" dir="5400000" sy="-100000" algn="bl" rotWithShape="0"/>
              </a:effectLst>
              <a:latin typeface="微软雅黑" pitchFamily="34" charset="-122"/>
              <a:ea typeface="微软雅黑" pitchFamily="34" charset="-122"/>
            </a:endParaRPr>
          </a:p>
        </p:txBody>
      </p:sp>
      <p:sp>
        <p:nvSpPr>
          <p:cNvPr id="9" name="Rectangle 18"/>
          <p:cNvSpPr>
            <a:spLocks noChangeArrowheads="1"/>
          </p:cNvSpPr>
          <p:nvPr/>
        </p:nvSpPr>
        <p:spPr bwMode="auto">
          <a:xfrm>
            <a:off x="885509" y="2470173"/>
            <a:ext cx="8059929" cy="1992835"/>
          </a:xfrm>
          <a:prstGeom prst="rect">
            <a:avLst/>
          </a:prstGeom>
          <a:noFill/>
          <a:ln>
            <a:noFill/>
          </a:ln>
          <a:effectLst>
            <a:prstShdw prst="shdw12">
              <a:srgbClr val="808080">
                <a:alpha val="50000"/>
              </a:srgb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38100">
                <a:solidFill>
                  <a:schemeClr val="tx1"/>
                </a:solidFill>
                <a:miter lim="800000"/>
                <a:headEnd/>
                <a:tailEnd/>
              </a14:hiddenLine>
            </a:ext>
          </a:extLst>
        </p:spPr>
        <p:txBody>
          <a:bodyPr wrap="square" lIns="68562" tIns="34281" rIns="68562" bIns="34281" anchor="ctr">
            <a:spAutoFit/>
          </a:bodyPr>
          <a:lstStyle/>
          <a:p>
            <a:pPr>
              <a:lnSpc>
                <a:spcPts val="5000"/>
              </a:lnSpc>
            </a:pPr>
            <a:r>
              <a:rPr lang="zh-CN" altLang="zh-CN" sz="2600" b="1" dirty="0" smtClean="0">
                <a:solidFill>
                  <a:schemeClr val="tx1">
                    <a:lumMod val="75000"/>
                    <a:lumOff val="25000"/>
                  </a:schemeClr>
                </a:solidFill>
                <a:latin typeface="黑体" pitchFamily="2" charset="-122"/>
                <a:ea typeface="黑体" pitchFamily="2" charset="-122"/>
              </a:rPr>
              <a:t>简述宪章运动要求普选权斗争的基本史实，认识欧洲早期无产阶级争取民主权利的斗争对欧洲民主化进程的影响。</a:t>
            </a:r>
            <a:endParaRPr lang="zh-CN" altLang="zh-CN" sz="2600" dirty="0">
              <a:solidFill>
                <a:schemeClr val="tx1">
                  <a:lumMod val="75000"/>
                  <a:lumOff val="25000"/>
                </a:schemeClr>
              </a:solidFill>
              <a:latin typeface="黑体" pitchFamily="2" charset="-122"/>
              <a:ea typeface="黑体" pitchFamily="2" charset="-122"/>
            </a:endParaRPr>
          </a:p>
        </p:txBody>
      </p:sp>
      <p:sp>
        <p:nvSpPr>
          <p:cNvPr id="10" name="TextBox 9"/>
          <p:cNvSpPr txBox="1"/>
          <p:nvPr/>
        </p:nvSpPr>
        <p:spPr>
          <a:xfrm>
            <a:off x="969854" y="1873359"/>
            <a:ext cx="2280602" cy="516275"/>
          </a:xfrm>
          <a:prstGeom prst="rect">
            <a:avLst/>
          </a:prstGeom>
          <a:noFill/>
          <a:ln>
            <a:noFill/>
          </a:ln>
        </p:spPr>
        <p:txBody>
          <a:bodyPr wrap="square" lIns="68562" tIns="34281" rIns="68562" bIns="34281" rtlCol="0">
            <a:spAutoFit/>
          </a:bodyPr>
          <a:lstStyle/>
          <a:p>
            <a:r>
              <a:rPr lang="zh-CN" altLang="en-US" sz="2600" b="1" dirty="0">
                <a:solidFill>
                  <a:srgbClr val="00B0F0"/>
                </a:solidFill>
                <a:latin typeface="黑体" panose="02010600030101010101" pitchFamily="2" charset="-122"/>
                <a:ea typeface="黑体" panose="02010600030101010101" pitchFamily="2" charset="-122"/>
              </a:rPr>
              <a:t> </a:t>
            </a:r>
            <a:r>
              <a:rPr lang="zh-CN" altLang="zh-CN" sz="2600" b="1" dirty="0">
                <a:solidFill>
                  <a:srgbClr val="00B0F0"/>
                </a:solidFill>
                <a:latin typeface="黑体" panose="02010600030101010101" pitchFamily="2" charset="-122"/>
                <a:ea typeface="黑体" panose="02010600030101010101" pitchFamily="2" charset="-122"/>
              </a:rPr>
              <a:t>课标要求</a:t>
            </a:r>
          </a:p>
        </p:txBody>
      </p:sp>
      <p:sp>
        <p:nvSpPr>
          <p:cNvPr id="3" name="菱形 2"/>
          <p:cNvSpPr/>
          <p:nvPr/>
        </p:nvSpPr>
        <p:spPr>
          <a:xfrm>
            <a:off x="910038" y="2033564"/>
            <a:ext cx="215968" cy="240194"/>
          </a:xfrm>
          <a:prstGeom prst="diamond">
            <a:avLst/>
          </a:prstGeom>
          <a:solidFill>
            <a:srgbClr val="00B0F0"/>
          </a:solidFill>
          <a:ln>
            <a:noFill/>
          </a:ln>
        </p:spPr>
        <p:style>
          <a:lnRef idx="2">
            <a:schemeClr val="accent5">
              <a:shade val="50000"/>
            </a:schemeClr>
          </a:lnRef>
          <a:fillRef idx="1">
            <a:schemeClr val="accent5"/>
          </a:fillRef>
          <a:effectRef idx="0">
            <a:schemeClr val="accent5"/>
          </a:effectRef>
          <a:fontRef idx="minor">
            <a:schemeClr val="lt1"/>
          </a:fontRef>
        </p:style>
        <p:txBody>
          <a:bodyPr lIns="68562" tIns="34281" rIns="68562" bIns="34281" rtlCol="0" anchor="ctr"/>
          <a:lstStyle/>
          <a:p>
            <a:pPr algn="ctr"/>
            <a:endParaRPr lang="zh-CN" altLang="en-US" sz="2600"/>
          </a:p>
        </p:txBody>
      </p:sp>
    </p:spTree>
    <p:extLst>
      <p:ext uri="{BB962C8B-B14F-4D97-AF65-F5344CB8AC3E}">
        <p14:creationId xmlns:p14="http://schemas.microsoft.com/office/powerpoint/2010/main" xmlns="" val="2645865599"/>
      </p:ext>
    </p:extLst>
  </p:cSld>
  <p:clrMapOvr>
    <a:masterClrMapping/>
  </p:clrMapOvr>
  <p:transition>
    <p:fad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98562" y="718592"/>
            <a:ext cx="8712968" cy="4073679"/>
          </a:xfrm>
          <a:prstGeom prst="rect">
            <a:avLst/>
          </a:prstGeom>
        </p:spPr>
        <p:txBody>
          <a:bodyPr wrap="square">
            <a:spAutoFit/>
          </a:bodyPr>
          <a:lstStyle/>
          <a:p>
            <a:pPr>
              <a:lnSpc>
                <a:spcPts val="4500"/>
              </a:lnSpc>
            </a:pPr>
            <a:r>
              <a:rPr lang="en-US" altLang="zh-CN" sz="2600" b="1" dirty="0">
                <a:latin typeface="黑体" pitchFamily="2" charset="-122"/>
                <a:ea typeface="黑体" pitchFamily="2" charset="-122"/>
              </a:rPr>
              <a:t>[</a:t>
            </a:r>
            <a:r>
              <a:rPr lang="zh-CN" altLang="zh-CN" sz="2600" b="1" dirty="0">
                <a:latin typeface="黑体" pitchFamily="2" charset="-122"/>
                <a:ea typeface="黑体" pitchFamily="2" charset="-122"/>
              </a:rPr>
              <a:t>主题</a:t>
            </a:r>
            <a:r>
              <a:rPr lang="en-US" altLang="zh-CN" sz="2600" b="1" dirty="0">
                <a:latin typeface="黑体" pitchFamily="2" charset="-122"/>
                <a:ea typeface="黑体" pitchFamily="2" charset="-122"/>
              </a:rPr>
              <a:t>2]</a:t>
            </a:r>
            <a:r>
              <a:rPr lang="zh-CN" altLang="zh-CN" sz="2600" b="1" dirty="0">
                <a:latin typeface="黑体" pitchFamily="2" charset="-122"/>
                <a:ea typeface="黑体" pitchFamily="2" charset="-122"/>
              </a:rPr>
              <a:t>　宪章运动</a:t>
            </a:r>
            <a:endParaRPr lang="zh-CN" altLang="zh-CN" sz="2600" dirty="0">
              <a:latin typeface="黑体" pitchFamily="2" charset="-122"/>
              <a:ea typeface="黑体" pitchFamily="2" charset="-122"/>
            </a:endParaRPr>
          </a:p>
          <a:p>
            <a:pPr>
              <a:lnSpc>
                <a:spcPts val="4500"/>
              </a:lnSpc>
            </a:pPr>
            <a:r>
              <a:rPr lang="zh-CN" altLang="zh-CN" sz="2600" b="1" dirty="0">
                <a:solidFill>
                  <a:schemeClr val="accent6">
                    <a:lumMod val="75000"/>
                  </a:schemeClr>
                </a:solidFill>
                <a:latin typeface="黑体" pitchFamily="2" charset="-122"/>
                <a:ea typeface="黑体" pitchFamily="2" charset="-122"/>
              </a:rPr>
              <a:t>材料</a:t>
            </a:r>
            <a:r>
              <a:rPr lang="zh-CN" altLang="zh-CN" sz="2600" b="1" dirty="0"/>
              <a:t>　</a:t>
            </a:r>
            <a:r>
              <a:rPr lang="en-US" altLang="zh-CN" sz="2600" dirty="0">
                <a:latin typeface="方正细黑一_GBK" pitchFamily="65" charset="-122"/>
                <a:ea typeface="方正细黑一_GBK" pitchFamily="65" charset="-122"/>
              </a:rPr>
              <a:t>(</a:t>
            </a:r>
            <a:r>
              <a:rPr lang="zh-CN" altLang="zh-CN" sz="2600" dirty="0">
                <a:latin typeface="方正细黑一_GBK" pitchFamily="65" charset="-122"/>
                <a:ea typeface="方正细黑一_GBK" pitchFamily="65" charset="-122"/>
              </a:rPr>
              <a:t>英国宪章运动中的</a:t>
            </a:r>
            <a:r>
              <a:rPr lang="en-US" altLang="zh-CN" sz="2600" dirty="0">
                <a:latin typeface="方正细黑一_GBK" pitchFamily="65" charset="-122"/>
                <a:ea typeface="方正细黑一_GBK" pitchFamily="65" charset="-122"/>
              </a:rPr>
              <a:t>)</a:t>
            </a:r>
            <a:r>
              <a:rPr lang="zh-CN" altLang="zh-CN" sz="2600" dirty="0">
                <a:latin typeface="方正细黑一_GBK" pitchFamily="65" charset="-122"/>
                <a:ea typeface="方正细黑一_GBK" pitchFamily="65" charset="-122"/>
              </a:rPr>
              <a:t>工人们认为，</a:t>
            </a:r>
            <a:r>
              <a:rPr lang="en-US" altLang="zh-CN" sz="2600" dirty="0">
                <a:latin typeface="方正细黑一_GBK" pitchFamily="65" charset="-122"/>
                <a:ea typeface="方正细黑一_GBK" pitchFamily="65" charset="-122"/>
              </a:rPr>
              <a:t>“</a:t>
            </a:r>
            <a:r>
              <a:rPr lang="zh-CN" altLang="zh-CN" sz="2600" dirty="0">
                <a:latin typeface="方正细黑一_GBK" pitchFamily="65" charset="-122"/>
                <a:ea typeface="方正细黑一_GBK" pitchFamily="65" charset="-122"/>
              </a:rPr>
              <a:t>贫困是没有代表权的结果，而不是原因</a:t>
            </a:r>
            <a:r>
              <a:rPr lang="en-US" altLang="zh-CN" sz="2600" dirty="0">
                <a:latin typeface="方正细黑一_GBK" pitchFamily="65" charset="-122"/>
                <a:ea typeface="方正细黑一_GBK" pitchFamily="65" charset="-122"/>
              </a:rPr>
              <a:t>”</a:t>
            </a:r>
            <a:r>
              <a:rPr lang="zh-CN" altLang="zh-CN" sz="2600" dirty="0">
                <a:latin typeface="方正细黑一_GBK" pitchFamily="65" charset="-122"/>
                <a:ea typeface="方正细黑一_GBK" pitchFamily="65" charset="-122"/>
              </a:rPr>
              <a:t>，</a:t>
            </a:r>
            <a:r>
              <a:rPr lang="en-US" altLang="zh-CN" sz="2600" dirty="0">
                <a:latin typeface="方正细黑一_GBK" pitchFamily="65" charset="-122"/>
                <a:ea typeface="方正细黑一_GBK" pitchFamily="65" charset="-122"/>
              </a:rPr>
              <a:t>“</a:t>
            </a:r>
            <a:r>
              <a:rPr lang="zh-CN" altLang="zh-CN" sz="2600" dirty="0">
                <a:latin typeface="方正细黑一_GBK" pitchFamily="65" charset="-122"/>
                <a:ea typeface="方正细黑一_GBK" pitchFamily="65" charset="-122"/>
              </a:rPr>
              <a:t>假如工人有选举权，就会有一个比现在的议会更愿促进工人利益的立法机构</a:t>
            </a:r>
            <a:r>
              <a:rPr lang="en-US" altLang="zh-CN" sz="2600" dirty="0">
                <a:latin typeface="方正细黑一_GBK" pitchFamily="65" charset="-122"/>
                <a:ea typeface="方正细黑一_GBK" pitchFamily="65" charset="-122"/>
              </a:rPr>
              <a:t>……</a:t>
            </a:r>
            <a:r>
              <a:rPr lang="zh-CN" altLang="zh-CN" sz="2600" dirty="0">
                <a:latin typeface="方正细黑一_GBK" pitchFamily="65" charset="-122"/>
                <a:ea typeface="方正细黑一_GBK" pitchFamily="65" charset="-122"/>
              </a:rPr>
              <a:t>就会采取一些措施来保证更平等地分配他们创造的财富</a:t>
            </a:r>
            <a:r>
              <a:rPr lang="en-US" altLang="zh-CN" sz="2600" dirty="0">
                <a:latin typeface="方正细黑一_GBK" pitchFamily="65" charset="-122"/>
                <a:ea typeface="方正细黑一_GBK" pitchFamily="65" charset="-122"/>
              </a:rPr>
              <a:t>”</a:t>
            </a:r>
            <a:r>
              <a:rPr lang="zh-CN" altLang="zh-CN" sz="2600" dirty="0">
                <a:latin typeface="方正细黑一_GBK" pitchFamily="65" charset="-122"/>
                <a:ea typeface="方正细黑一_GBK" pitchFamily="65" charset="-122"/>
              </a:rPr>
              <a:t>，因此，</a:t>
            </a:r>
            <a:r>
              <a:rPr lang="en-US" altLang="zh-CN" sz="2600" dirty="0">
                <a:latin typeface="方正细黑一_GBK" pitchFamily="65" charset="-122"/>
                <a:ea typeface="方正细黑一_GBK" pitchFamily="65" charset="-122"/>
              </a:rPr>
              <a:t>“</a:t>
            </a:r>
            <a:r>
              <a:rPr lang="zh-CN" altLang="zh-CN" sz="2600" dirty="0">
                <a:latin typeface="方正细黑一_GBK" pitchFamily="65" charset="-122"/>
                <a:ea typeface="方正细黑一_GBK" pitchFamily="65" charset="-122"/>
              </a:rPr>
              <a:t>普选权的问题是饭碗的问题，是每日三餐粗茶淡饭的问题</a:t>
            </a:r>
            <a:r>
              <a:rPr lang="en-US" altLang="zh-CN" sz="2600" dirty="0">
                <a:latin typeface="方正细黑一_GBK" pitchFamily="65" charset="-122"/>
                <a:ea typeface="方正细黑一_GBK" pitchFamily="65" charset="-122"/>
              </a:rPr>
              <a:t>”</a:t>
            </a:r>
            <a:r>
              <a:rPr lang="zh-CN" altLang="zh-CN" sz="2600" dirty="0" smtClean="0">
                <a:latin typeface="方正细黑一_GBK" pitchFamily="65" charset="-122"/>
                <a:ea typeface="方正细黑一_GBK" pitchFamily="65" charset="-122"/>
              </a:rPr>
              <a:t>。</a:t>
            </a:r>
            <a:endParaRPr lang="zh-CN" altLang="zh-CN" sz="2600" dirty="0">
              <a:latin typeface="方正细黑一_GBK" pitchFamily="65" charset="-122"/>
              <a:ea typeface="方正细黑一_GBK" pitchFamily="65" charset="-122"/>
            </a:endParaRPr>
          </a:p>
        </p:txBody>
      </p:sp>
      <p:grpSp>
        <p:nvGrpSpPr>
          <p:cNvPr id="11" name="组合 10"/>
          <p:cNvGrpSpPr/>
          <p:nvPr/>
        </p:nvGrpSpPr>
        <p:grpSpPr>
          <a:xfrm>
            <a:off x="205735" y="4768794"/>
            <a:ext cx="8361669" cy="377723"/>
            <a:chOff x="274384" y="6358388"/>
            <a:chExt cx="11151795" cy="503630"/>
          </a:xfrm>
        </p:grpSpPr>
        <p:sp>
          <p:nvSpPr>
            <p:cNvPr id="12" name="矩形 11">
              <a:hlinkClick r:id="rId2" action="ppaction://hlinksldjump"/>
            </p:cNvPr>
            <p:cNvSpPr/>
            <p:nvPr/>
          </p:nvSpPr>
          <p:spPr>
            <a:xfrm>
              <a:off x="274384" y="6369576"/>
              <a:ext cx="2798867" cy="492442"/>
            </a:xfrm>
            <a:prstGeom prst="rect">
              <a:avLst/>
            </a:prstGeom>
          </p:spPr>
          <p:txBody>
            <a:bodyPr wrap="square">
              <a:spAutoFit/>
            </a:bodyPr>
            <a:lstStyle/>
            <a:p>
              <a:pPr algn="ctr">
                <a:defRPr/>
              </a:pPr>
              <a:r>
                <a:rPr lang="zh-CN" altLang="en-US" sz="1800" b="1" dirty="0" smtClean="0">
                  <a:solidFill>
                    <a:schemeClr val="bg1"/>
                  </a:solidFill>
                  <a:latin typeface="黑体" panose="02010600030101010101" pitchFamily="2" charset="-122"/>
                  <a:ea typeface="黑体" panose="02010600030101010101" pitchFamily="2" charset="-122"/>
                </a:rPr>
                <a:t>自主学习区</a:t>
              </a:r>
              <a:endParaRPr lang="zh-CN" altLang="en-US" sz="1800" b="1" dirty="0">
                <a:solidFill>
                  <a:schemeClr val="bg1"/>
                </a:solidFill>
                <a:latin typeface="黑体" panose="02010600030101010101" pitchFamily="2" charset="-122"/>
                <a:ea typeface="黑体" panose="02010600030101010101" pitchFamily="2" charset="-122"/>
              </a:endParaRPr>
            </a:p>
          </p:txBody>
        </p:sp>
        <p:sp>
          <p:nvSpPr>
            <p:cNvPr id="13" name="矩形 12">
              <a:hlinkClick r:id="rId3" action="ppaction://hlinksldjump"/>
            </p:cNvPr>
            <p:cNvSpPr/>
            <p:nvPr/>
          </p:nvSpPr>
          <p:spPr>
            <a:xfrm>
              <a:off x="4383043" y="6369576"/>
              <a:ext cx="3082696" cy="492442"/>
            </a:xfrm>
            <a:prstGeom prst="rect">
              <a:avLst/>
            </a:prstGeom>
          </p:spPr>
          <p:txBody>
            <a:bodyPr wrap="square">
              <a:spAutoFit/>
            </a:bodyPr>
            <a:lstStyle/>
            <a:p>
              <a:pPr algn="ctr">
                <a:defRPr/>
              </a:pPr>
              <a:r>
                <a:rPr lang="zh-CN" altLang="en-US" sz="1800" b="1" dirty="0" smtClean="0">
                  <a:solidFill>
                    <a:srgbClr val="FFC000"/>
                  </a:solidFill>
                  <a:latin typeface="黑体" panose="02010600030101010101" pitchFamily="2" charset="-122"/>
                  <a:ea typeface="黑体" panose="02010600030101010101" pitchFamily="2" charset="-122"/>
                </a:rPr>
                <a:t>互动探究区</a:t>
              </a:r>
              <a:endParaRPr lang="zh-CN" altLang="en-US" sz="1800" b="1" dirty="0">
                <a:solidFill>
                  <a:srgbClr val="FFC000"/>
                </a:solidFill>
                <a:latin typeface="黑体" panose="02010600030101010101" pitchFamily="2" charset="-122"/>
                <a:ea typeface="黑体" panose="02010600030101010101" pitchFamily="2" charset="-122"/>
              </a:endParaRPr>
            </a:p>
          </p:txBody>
        </p:sp>
        <p:sp>
          <p:nvSpPr>
            <p:cNvPr id="14" name="矩形 13">
              <a:hlinkClick r:id="rId4" action="ppaction://hlinksldjump"/>
            </p:cNvPr>
            <p:cNvSpPr/>
            <p:nvPr/>
          </p:nvSpPr>
          <p:spPr>
            <a:xfrm>
              <a:off x="8185819" y="6360284"/>
              <a:ext cx="3240360" cy="492442"/>
            </a:xfrm>
            <a:prstGeom prst="rect">
              <a:avLst/>
            </a:prstGeom>
          </p:spPr>
          <p:txBody>
            <a:bodyPr wrap="square">
              <a:spAutoFit/>
            </a:bodyPr>
            <a:lstStyle/>
            <a:p>
              <a:pPr algn="ctr">
                <a:defRPr/>
              </a:pPr>
              <a:r>
                <a:rPr lang="zh-CN" altLang="en-US" sz="1800" b="1" dirty="0" smtClean="0">
                  <a:solidFill>
                    <a:schemeClr val="bg1"/>
                  </a:solidFill>
                  <a:latin typeface="黑体" panose="02010600030101010101" pitchFamily="2" charset="-122"/>
                  <a:ea typeface="黑体" panose="02010600030101010101" pitchFamily="2" charset="-122"/>
                </a:rPr>
                <a:t>自我检测区</a:t>
              </a:r>
              <a:endParaRPr lang="zh-CN" altLang="en-US" sz="1800" b="1" dirty="0">
                <a:solidFill>
                  <a:schemeClr val="bg1"/>
                </a:solidFill>
                <a:latin typeface="黑体" panose="02010600030101010101" pitchFamily="2" charset="-122"/>
                <a:ea typeface="黑体" panose="02010600030101010101" pitchFamily="2" charset="-122"/>
              </a:endParaRPr>
            </a:p>
          </p:txBody>
        </p:sp>
        <p:cxnSp>
          <p:nvCxnSpPr>
            <p:cNvPr id="15" name="直接连接符 14"/>
            <p:cNvCxnSpPr/>
            <p:nvPr/>
          </p:nvCxnSpPr>
          <p:spPr>
            <a:xfrm>
              <a:off x="3865339" y="6358388"/>
              <a:ext cx="0" cy="46166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7897787" y="6367680"/>
              <a:ext cx="0" cy="46166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xmlns="" val="3738160416"/>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p:nvPr/>
        </p:nvGrpSpPr>
        <p:grpSpPr>
          <a:xfrm>
            <a:off x="205735" y="4768794"/>
            <a:ext cx="8361669" cy="377723"/>
            <a:chOff x="274384" y="6358388"/>
            <a:chExt cx="11151795" cy="503630"/>
          </a:xfrm>
        </p:grpSpPr>
        <p:sp>
          <p:nvSpPr>
            <p:cNvPr id="13" name="矩形 12">
              <a:hlinkClick r:id="rId2" action="ppaction://hlinksldjump"/>
            </p:cNvPr>
            <p:cNvSpPr/>
            <p:nvPr/>
          </p:nvSpPr>
          <p:spPr>
            <a:xfrm>
              <a:off x="274384" y="6369576"/>
              <a:ext cx="2798867" cy="492442"/>
            </a:xfrm>
            <a:prstGeom prst="rect">
              <a:avLst/>
            </a:prstGeom>
          </p:spPr>
          <p:txBody>
            <a:bodyPr wrap="square">
              <a:spAutoFit/>
            </a:bodyPr>
            <a:lstStyle/>
            <a:p>
              <a:pPr algn="ctr">
                <a:defRPr/>
              </a:pPr>
              <a:r>
                <a:rPr lang="zh-CN" altLang="en-US" sz="1800" b="1" dirty="0" smtClean="0">
                  <a:solidFill>
                    <a:schemeClr val="bg1"/>
                  </a:solidFill>
                  <a:latin typeface="黑体" panose="02010600030101010101" pitchFamily="2" charset="-122"/>
                  <a:ea typeface="黑体" panose="02010600030101010101" pitchFamily="2" charset="-122"/>
                </a:rPr>
                <a:t>自主学习区</a:t>
              </a:r>
              <a:endParaRPr lang="zh-CN" altLang="en-US" sz="1800" b="1" dirty="0">
                <a:solidFill>
                  <a:schemeClr val="bg1"/>
                </a:solidFill>
                <a:latin typeface="黑体" panose="02010600030101010101" pitchFamily="2" charset="-122"/>
                <a:ea typeface="黑体" panose="02010600030101010101" pitchFamily="2" charset="-122"/>
              </a:endParaRPr>
            </a:p>
          </p:txBody>
        </p:sp>
        <p:sp>
          <p:nvSpPr>
            <p:cNvPr id="14" name="矩形 13">
              <a:hlinkClick r:id="rId3" action="ppaction://hlinksldjump"/>
            </p:cNvPr>
            <p:cNvSpPr/>
            <p:nvPr/>
          </p:nvSpPr>
          <p:spPr>
            <a:xfrm>
              <a:off x="4383043" y="6369576"/>
              <a:ext cx="3082696" cy="492442"/>
            </a:xfrm>
            <a:prstGeom prst="rect">
              <a:avLst/>
            </a:prstGeom>
          </p:spPr>
          <p:txBody>
            <a:bodyPr wrap="square">
              <a:spAutoFit/>
            </a:bodyPr>
            <a:lstStyle/>
            <a:p>
              <a:pPr algn="ctr">
                <a:defRPr/>
              </a:pPr>
              <a:r>
                <a:rPr lang="zh-CN" altLang="en-US" sz="1800" b="1" dirty="0" smtClean="0">
                  <a:solidFill>
                    <a:srgbClr val="FFC000"/>
                  </a:solidFill>
                  <a:latin typeface="黑体" panose="02010600030101010101" pitchFamily="2" charset="-122"/>
                  <a:ea typeface="黑体" panose="02010600030101010101" pitchFamily="2" charset="-122"/>
                </a:rPr>
                <a:t>互动探究区</a:t>
              </a:r>
              <a:endParaRPr lang="zh-CN" altLang="en-US" sz="1800" b="1" dirty="0">
                <a:solidFill>
                  <a:srgbClr val="FFC000"/>
                </a:solidFill>
                <a:latin typeface="黑体" panose="02010600030101010101" pitchFamily="2" charset="-122"/>
                <a:ea typeface="黑体" panose="02010600030101010101" pitchFamily="2" charset="-122"/>
              </a:endParaRPr>
            </a:p>
          </p:txBody>
        </p:sp>
        <p:sp>
          <p:nvSpPr>
            <p:cNvPr id="15" name="矩形 14">
              <a:hlinkClick r:id="rId4" action="ppaction://hlinksldjump"/>
            </p:cNvPr>
            <p:cNvSpPr/>
            <p:nvPr/>
          </p:nvSpPr>
          <p:spPr>
            <a:xfrm>
              <a:off x="8185819" y="6360284"/>
              <a:ext cx="3240360" cy="492442"/>
            </a:xfrm>
            <a:prstGeom prst="rect">
              <a:avLst/>
            </a:prstGeom>
          </p:spPr>
          <p:txBody>
            <a:bodyPr wrap="square">
              <a:spAutoFit/>
            </a:bodyPr>
            <a:lstStyle/>
            <a:p>
              <a:pPr algn="ctr">
                <a:defRPr/>
              </a:pPr>
              <a:r>
                <a:rPr lang="zh-CN" altLang="en-US" sz="1800" b="1" dirty="0" smtClean="0">
                  <a:solidFill>
                    <a:schemeClr val="bg1"/>
                  </a:solidFill>
                  <a:latin typeface="黑体" panose="02010600030101010101" pitchFamily="2" charset="-122"/>
                  <a:ea typeface="黑体" panose="02010600030101010101" pitchFamily="2" charset="-122"/>
                </a:rPr>
                <a:t>自我检测区</a:t>
              </a:r>
              <a:endParaRPr lang="zh-CN" altLang="en-US" sz="1800" b="1" dirty="0">
                <a:solidFill>
                  <a:schemeClr val="bg1"/>
                </a:solidFill>
                <a:latin typeface="黑体" panose="02010600030101010101" pitchFamily="2" charset="-122"/>
                <a:ea typeface="黑体" panose="02010600030101010101" pitchFamily="2" charset="-122"/>
              </a:endParaRPr>
            </a:p>
          </p:txBody>
        </p:sp>
        <p:cxnSp>
          <p:nvCxnSpPr>
            <p:cNvPr id="16" name="直接连接符 15"/>
            <p:cNvCxnSpPr/>
            <p:nvPr/>
          </p:nvCxnSpPr>
          <p:spPr>
            <a:xfrm>
              <a:off x="3865339" y="6358388"/>
              <a:ext cx="0" cy="46166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7897787" y="6367680"/>
              <a:ext cx="0" cy="46166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pic>
        <p:nvPicPr>
          <p:cNvPr id="18" name="Picture 4" descr="C:\Documents and Settings\tdz\桌面\问号.png"/>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rot="20090799">
            <a:off x="112225" y="1480568"/>
            <a:ext cx="447593" cy="460897"/>
          </a:xfrm>
          <a:prstGeom prst="rect">
            <a:avLst/>
          </a:prstGeom>
          <a:noFill/>
          <a:extLst>
            <a:ext uri="{909E8E84-426E-40DD-AFC4-6F175D3DCCD1}">
              <a14:hiddenFill xmlns:a14="http://schemas.microsoft.com/office/drawing/2010/main" xmlns="">
                <a:solidFill>
                  <a:srgbClr val="FFFFFF"/>
                </a:solidFill>
              </a14:hiddenFill>
            </a:ext>
          </a:extLst>
        </p:spPr>
      </p:pic>
      <p:sp>
        <p:nvSpPr>
          <p:cNvPr id="19" name="Rectangle 14"/>
          <p:cNvSpPr>
            <a:spLocks noChangeArrowheads="1"/>
          </p:cNvSpPr>
          <p:nvPr/>
        </p:nvSpPr>
        <p:spPr bwMode="auto">
          <a:xfrm>
            <a:off x="758200" y="1036409"/>
            <a:ext cx="8053351" cy="139132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lIns="68562" tIns="34281" rIns="68562" bIns="34281" anchor="ctr">
            <a:spAutoFit/>
          </a:bodyPr>
          <a:lstStyle/>
          <a:p>
            <a:pPr>
              <a:lnSpc>
                <a:spcPts val="5500"/>
              </a:lnSpc>
            </a:pPr>
            <a:r>
              <a:rPr lang="en-US" altLang="zh-CN" sz="2600" b="1" dirty="0">
                <a:solidFill>
                  <a:schemeClr val="accent6">
                    <a:lumMod val="75000"/>
                  </a:schemeClr>
                </a:solidFill>
                <a:latin typeface="Times New Roman" pitchFamily="18" charset="0"/>
                <a:ea typeface="宋体" pitchFamily="2" charset="-122"/>
              </a:rPr>
              <a:t>(1)</a:t>
            </a:r>
            <a:r>
              <a:rPr lang="zh-CN" altLang="zh-CN" sz="2600" b="1" dirty="0">
                <a:solidFill>
                  <a:schemeClr val="accent6">
                    <a:lumMod val="75000"/>
                  </a:schemeClr>
                </a:solidFill>
                <a:latin typeface="Times New Roman" pitchFamily="18" charset="0"/>
                <a:ea typeface="宋体" pitchFamily="2" charset="-122"/>
              </a:rPr>
              <a:t>结合所学知识，思考宪章派是如何理解普选权与改善经济状况之间的关系的</a:t>
            </a:r>
            <a:r>
              <a:rPr lang="zh-CN" altLang="zh-CN" sz="2600" b="1" dirty="0" smtClean="0">
                <a:solidFill>
                  <a:schemeClr val="accent6">
                    <a:lumMod val="75000"/>
                  </a:schemeClr>
                </a:solidFill>
                <a:latin typeface="Times New Roman" pitchFamily="18" charset="0"/>
                <a:ea typeface="宋体" pitchFamily="2" charset="-122"/>
              </a:rPr>
              <a:t>。</a:t>
            </a:r>
            <a:endParaRPr lang="zh-CN" altLang="zh-CN" sz="2600" dirty="0">
              <a:solidFill>
                <a:schemeClr val="accent6">
                  <a:lumMod val="75000"/>
                </a:schemeClr>
              </a:solidFill>
              <a:latin typeface="Times New Roman" pitchFamily="18" charset="0"/>
              <a:ea typeface="宋体" pitchFamily="2" charset="-122"/>
            </a:endParaRPr>
          </a:p>
        </p:txBody>
      </p:sp>
      <p:sp>
        <p:nvSpPr>
          <p:cNvPr id="20" name="TextBox 19"/>
          <p:cNvSpPr txBox="1"/>
          <p:nvPr/>
        </p:nvSpPr>
        <p:spPr>
          <a:xfrm>
            <a:off x="733382" y="2438370"/>
            <a:ext cx="7943074" cy="2096646"/>
          </a:xfrm>
          <a:prstGeom prst="rect">
            <a:avLst/>
          </a:prstGeom>
          <a:noFill/>
        </p:spPr>
        <p:txBody>
          <a:bodyPr wrap="square" lIns="68562" tIns="34281" rIns="68562" bIns="34281" rtlCol="0">
            <a:spAutoFit/>
          </a:bodyPr>
          <a:lstStyle/>
          <a:p>
            <a:pPr>
              <a:lnSpc>
                <a:spcPts val="5500"/>
              </a:lnSpc>
            </a:pPr>
            <a:r>
              <a:rPr lang="zh-CN" altLang="zh-CN" sz="2600" b="1" kern="100" dirty="0" smtClean="0">
                <a:solidFill>
                  <a:schemeClr val="accent6">
                    <a:lumMod val="75000"/>
                  </a:schemeClr>
                </a:solidFill>
                <a:latin typeface="Times New Roman"/>
                <a:ea typeface="黑体"/>
                <a:cs typeface="Times New Roman"/>
              </a:rPr>
              <a:t>答案</a:t>
            </a:r>
            <a:r>
              <a:rPr lang="zh-CN" altLang="zh-CN" sz="2600" b="1" kern="100" dirty="0" smtClean="0">
                <a:latin typeface="Times New Roman"/>
                <a:cs typeface="Times New Roman"/>
              </a:rPr>
              <a:t>　</a:t>
            </a:r>
            <a:r>
              <a:rPr lang="zh-CN" altLang="zh-CN" sz="2600" b="1" dirty="0"/>
              <a:t>宪章派认为造成工人阶级生活贫困的根源在于工人阶级没有政治权利，没有政治地位。因而，要改善贫困的经济状况就必须获得政治权利</a:t>
            </a:r>
            <a:r>
              <a:rPr lang="zh-CN" altLang="zh-CN" sz="2600" b="1" dirty="0" smtClean="0"/>
              <a:t>。</a:t>
            </a:r>
            <a:endParaRPr lang="zh-CN" altLang="zh-CN" sz="2600" dirty="0"/>
          </a:p>
        </p:txBody>
      </p:sp>
    </p:spTree>
    <p:extLst>
      <p:ext uri="{BB962C8B-B14F-4D97-AF65-F5344CB8AC3E}">
        <p14:creationId xmlns:p14="http://schemas.microsoft.com/office/powerpoint/2010/main" xmlns="" val="2048035787"/>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barn(inVertical)">
                                      <p:cBhvr>
                                        <p:cTn id="7"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p:nvPr/>
        </p:nvGrpSpPr>
        <p:grpSpPr>
          <a:xfrm>
            <a:off x="205735" y="4768794"/>
            <a:ext cx="8361669" cy="377723"/>
            <a:chOff x="274384" y="6358388"/>
            <a:chExt cx="11151795" cy="503630"/>
          </a:xfrm>
        </p:grpSpPr>
        <p:sp>
          <p:nvSpPr>
            <p:cNvPr id="13" name="矩形 12">
              <a:hlinkClick r:id="rId2" action="ppaction://hlinksldjump"/>
            </p:cNvPr>
            <p:cNvSpPr/>
            <p:nvPr/>
          </p:nvSpPr>
          <p:spPr>
            <a:xfrm>
              <a:off x="274384" y="6369576"/>
              <a:ext cx="2798867" cy="492442"/>
            </a:xfrm>
            <a:prstGeom prst="rect">
              <a:avLst/>
            </a:prstGeom>
          </p:spPr>
          <p:txBody>
            <a:bodyPr wrap="square">
              <a:spAutoFit/>
            </a:bodyPr>
            <a:lstStyle/>
            <a:p>
              <a:pPr algn="ctr">
                <a:defRPr/>
              </a:pPr>
              <a:r>
                <a:rPr lang="zh-CN" altLang="en-US" sz="1800" b="1" dirty="0" smtClean="0">
                  <a:solidFill>
                    <a:schemeClr val="bg1"/>
                  </a:solidFill>
                  <a:latin typeface="黑体" panose="02010600030101010101" pitchFamily="2" charset="-122"/>
                  <a:ea typeface="黑体" panose="02010600030101010101" pitchFamily="2" charset="-122"/>
                </a:rPr>
                <a:t>自主学习区</a:t>
              </a:r>
              <a:endParaRPr lang="zh-CN" altLang="en-US" sz="1800" b="1" dirty="0">
                <a:solidFill>
                  <a:schemeClr val="bg1"/>
                </a:solidFill>
                <a:latin typeface="黑体" panose="02010600030101010101" pitchFamily="2" charset="-122"/>
                <a:ea typeface="黑体" panose="02010600030101010101" pitchFamily="2" charset="-122"/>
              </a:endParaRPr>
            </a:p>
          </p:txBody>
        </p:sp>
        <p:sp>
          <p:nvSpPr>
            <p:cNvPr id="14" name="矩形 13">
              <a:hlinkClick r:id="rId3" action="ppaction://hlinksldjump"/>
            </p:cNvPr>
            <p:cNvSpPr/>
            <p:nvPr/>
          </p:nvSpPr>
          <p:spPr>
            <a:xfrm>
              <a:off x="4383043" y="6369576"/>
              <a:ext cx="3082696" cy="492442"/>
            </a:xfrm>
            <a:prstGeom prst="rect">
              <a:avLst/>
            </a:prstGeom>
          </p:spPr>
          <p:txBody>
            <a:bodyPr wrap="square">
              <a:spAutoFit/>
            </a:bodyPr>
            <a:lstStyle/>
            <a:p>
              <a:pPr algn="ctr">
                <a:defRPr/>
              </a:pPr>
              <a:r>
                <a:rPr lang="zh-CN" altLang="en-US" sz="1800" b="1" dirty="0" smtClean="0">
                  <a:solidFill>
                    <a:srgbClr val="FFC000"/>
                  </a:solidFill>
                  <a:latin typeface="黑体" panose="02010600030101010101" pitchFamily="2" charset="-122"/>
                  <a:ea typeface="黑体" panose="02010600030101010101" pitchFamily="2" charset="-122"/>
                </a:rPr>
                <a:t>互动探究区</a:t>
              </a:r>
              <a:endParaRPr lang="zh-CN" altLang="en-US" sz="1800" b="1" dirty="0">
                <a:solidFill>
                  <a:srgbClr val="FFC000"/>
                </a:solidFill>
                <a:latin typeface="黑体" panose="02010600030101010101" pitchFamily="2" charset="-122"/>
                <a:ea typeface="黑体" panose="02010600030101010101" pitchFamily="2" charset="-122"/>
              </a:endParaRPr>
            </a:p>
          </p:txBody>
        </p:sp>
        <p:sp>
          <p:nvSpPr>
            <p:cNvPr id="15" name="矩形 14">
              <a:hlinkClick r:id="rId4" action="ppaction://hlinksldjump"/>
            </p:cNvPr>
            <p:cNvSpPr/>
            <p:nvPr/>
          </p:nvSpPr>
          <p:spPr>
            <a:xfrm>
              <a:off x="8185819" y="6360284"/>
              <a:ext cx="3240360" cy="492442"/>
            </a:xfrm>
            <a:prstGeom prst="rect">
              <a:avLst/>
            </a:prstGeom>
          </p:spPr>
          <p:txBody>
            <a:bodyPr wrap="square">
              <a:spAutoFit/>
            </a:bodyPr>
            <a:lstStyle/>
            <a:p>
              <a:pPr algn="ctr">
                <a:defRPr/>
              </a:pPr>
              <a:r>
                <a:rPr lang="zh-CN" altLang="en-US" sz="1800" b="1" dirty="0" smtClean="0">
                  <a:solidFill>
                    <a:schemeClr val="bg1"/>
                  </a:solidFill>
                  <a:latin typeface="黑体" panose="02010600030101010101" pitchFamily="2" charset="-122"/>
                  <a:ea typeface="黑体" panose="02010600030101010101" pitchFamily="2" charset="-122"/>
                </a:rPr>
                <a:t>自我检测区</a:t>
              </a:r>
              <a:endParaRPr lang="zh-CN" altLang="en-US" sz="1800" b="1" dirty="0">
                <a:solidFill>
                  <a:schemeClr val="bg1"/>
                </a:solidFill>
                <a:latin typeface="黑体" panose="02010600030101010101" pitchFamily="2" charset="-122"/>
                <a:ea typeface="黑体" panose="02010600030101010101" pitchFamily="2" charset="-122"/>
              </a:endParaRPr>
            </a:p>
          </p:txBody>
        </p:sp>
        <p:cxnSp>
          <p:nvCxnSpPr>
            <p:cNvPr id="16" name="直接连接符 15"/>
            <p:cNvCxnSpPr/>
            <p:nvPr/>
          </p:nvCxnSpPr>
          <p:spPr>
            <a:xfrm>
              <a:off x="3865339" y="6358388"/>
              <a:ext cx="0" cy="46166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7897787" y="6367680"/>
              <a:ext cx="0" cy="46166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pic>
        <p:nvPicPr>
          <p:cNvPr id="18" name="Picture 4" descr="C:\Documents and Settings\tdz\桌面\问号.png"/>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rot="20090799">
            <a:off x="112225" y="1480568"/>
            <a:ext cx="447593" cy="460897"/>
          </a:xfrm>
          <a:prstGeom prst="rect">
            <a:avLst/>
          </a:prstGeom>
          <a:noFill/>
          <a:extLst>
            <a:ext uri="{909E8E84-426E-40DD-AFC4-6F175D3DCCD1}">
              <a14:hiddenFill xmlns:a14="http://schemas.microsoft.com/office/drawing/2010/main" xmlns="">
                <a:solidFill>
                  <a:srgbClr val="FFFFFF"/>
                </a:solidFill>
              </a14:hiddenFill>
            </a:ext>
          </a:extLst>
        </p:spPr>
      </p:pic>
      <p:sp>
        <p:nvSpPr>
          <p:cNvPr id="19" name="Rectangle 14"/>
          <p:cNvSpPr>
            <a:spLocks noChangeArrowheads="1"/>
          </p:cNvSpPr>
          <p:nvPr/>
        </p:nvSpPr>
        <p:spPr bwMode="auto">
          <a:xfrm>
            <a:off x="739150" y="1410280"/>
            <a:ext cx="8053351" cy="68600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lIns="68562" tIns="34281" rIns="68562" bIns="34281" anchor="ctr">
            <a:spAutoFit/>
          </a:bodyPr>
          <a:lstStyle/>
          <a:p>
            <a:pPr>
              <a:lnSpc>
                <a:spcPts val="5500"/>
              </a:lnSpc>
            </a:pPr>
            <a:r>
              <a:rPr lang="en-US" altLang="zh-CN" sz="2600" b="1" dirty="0">
                <a:solidFill>
                  <a:schemeClr val="accent6">
                    <a:lumMod val="75000"/>
                  </a:schemeClr>
                </a:solidFill>
                <a:latin typeface="Times New Roman" pitchFamily="18" charset="0"/>
                <a:ea typeface="宋体" pitchFamily="2" charset="-122"/>
              </a:rPr>
              <a:t>(2)</a:t>
            </a:r>
            <a:r>
              <a:rPr lang="zh-CN" altLang="zh-CN" sz="2600" b="1" dirty="0">
                <a:solidFill>
                  <a:schemeClr val="accent6">
                    <a:lumMod val="75000"/>
                  </a:schemeClr>
                </a:solidFill>
                <a:latin typeface="Times New Roman" pitchFamily="18" charset="0"/>
                <a:ea typeface="宋体" pitchFamily="2" charset="-122"/>
              </a:rPr>
              <a:t>《人民宪章》关于选举权是如何规定的</a:t>
            </a:r>
            <a:r>
              <a:rPr lang="zh-CN" altLang="zh-CN" sz="2600" b="1" dirty="0" smtClean="0">
                <a:solidFill>
                  <a:schemeClr val="accent6">
                    <a:lumMod val="75000"/>
                  </a:schemeClr>
                </a:solidFill>
                <a:latin typeface="Times New Roman" pitchFamily="18" charset="0"/>
                <a:ea typeface="宋体" pitchFamily="2" charset="-122"/>
              </a:rPr>
              <a:t>？</a:t>
            </a:r>
            <a:endParaRPr lang="zh-CN" altLang="zh-CN" sz="2600" dirty="0">
              <a:solidFill>
                <a:schemeClr val="accent6">
                  <a:lumMod val="75000"/>
                </a:schemeClr>
              </a:solidFill>
              <a:latin typeface="Times New Roman" pitchFamily="18" charset="0"/>
              <a:ea typeface="宋体" pitchFamily="2" charset="-122"/>
            </a:endParaRPr>
          </a:p>
        </p:txBody>
      </p:sp>
      <p:sp>
        <p:nvSpPr>
          <p:cNvPr id="20" name="TextBox 19"/>
          <p:cNvSpPr txBox="1"/>
          <p:nvPr/>
        </p:nvSpPr>
        <p:spPr>
          <a:xfrm>
            <a:off x="683568" y="2211710"/>
            <a:ext cx="7943074" cy="1391325"/>
          </a:xfrm>
          <a:prstGeom prst="rect">
            <a:avLst/>
          </a:prstGeom>
          <a:noFill/>
        </p:spPr>
        <p:txBody>
          <a:bodyPr wrap="square" lIns="68562" tIns="34281" rIns="68562" bIns="34281" rtlCol="0">
            <a:spAutoFit/>
          </a:bodyPr>
          <a:lstStyle/>
          <a:p>
            <a:pPr>
              <a:lnSpc>
                <a:spcPts val="5500"/>
              </a:lnSpc>
            </a:pPr>
            <a:r>
              <a:rPr lang="zh-CN" altLang="zh-CN" sz="2600" b="1" kern="100" dirty="0" smtClean="0">
                <a:solidFill>
                  <a:schemeClr val="accent6">
                    <a:lumMod val="75000"/>
                  </a:schemeClr>
                </a:solidFill>
                <a:latin typeface="Times New Roman"/>
                <a:ea typeface="黑体"/>
                <a:cs typeface="Times New Roman"/>
              </a:rPr>
              <a:t>答案</a:t>
            </a:r>
            <a:r>
              <a:rPr lang="zh-CN" altLang="zh-CN" sz="2600" b="1" kern="100" dirty="0" smtClean="0">
                <a:latin typeface="Times New Roman"/>
                <a:cs typeface="Times New Roman"/>
              </a:rPr>
              <a:t>　</a:t>
            </a:r>
            <a:r>
              <a:rPr lang="zh-CN" altLang="zh-CN" sz="2800" b="1" dirty="0"/>
              <a:t>年满</a:t>
            </a:r>
            <a:r>
              <a:rPr lang="en-US" altLang="zh-CN" sz="2800" b="1" dirty="0"/>
              <a:t>21</a:t>
            </a:r>
            <a:r>
              <a:rPr lang="zh-CN" altLang="zh-CN" sz="2800" b="1" dirty="0"/>
              <a:t>岁的男子享有普选权、秘密投票、废除议员候选人的财产资格限制等</a:t>
            </a:r>
            <a:r>
              <a:rPr lang="zh-CN" altLang="zh-CN" sz="2800" b="1" dirty="0" smtClean="0"/>
              <a:t>。</a:t>
            </a:r>
            <a:endParaRPr lang="zh-CN" altLang="zh-CN" sz="2800" dirty="0"/>
          </a:p>
        </p:txBody>
      </p:sp>
    </p:spTree>
    <p:extLst>
      <p:ext uri="{BB962C8B-B14F-4D97-AF65-F5344CB8AC3E}">
        <p14:creationId xmlns:p14="http://schemas.microsoft.com/office/powerpoint/2010/main" xmlns="" val="2341761977"/>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barn(inVertical)">
                                      <p:cBhvr>
                                        <p:cTn id="7"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p:nvPr/>
        </p:nvGrpSpPr>
        <p:grpSpPr>
          <a:xfrm>
            <a:off x="205735" y="4768794"/>
            <a:ext cx="8361669" cy="377723"/>
            <a:chOff x="274384" y="6358388"/>
            <a:chExt cx="11151795" cy="503630"/>
          </a:xfrm>
        </p:grpSpPr>
        <p:sp>
          <p:nvSpPr>
            <p:cNvPr id="13" name="矩形 12">
              <a:hlinkClick r:id="rId2" action="ppaction://hlinksldjump"/>
            </p:cNvPr>
            <p:cNvSpPr/>
            <p:nvPr/>
          </p:nvSpPr>
          <p:spPr>
            <a:xfrm>
              <a:off x="274384" y="6369576"/>
              <a:ext cx="2798867" cy="492442"/>
            </a:xfrm>
            <a:prstGeom prst="rect">
              <a:avLst/>
            </a:prstGeom>
          </p:spPr>
          <p:txBody>
            <a:bodyPr wrap="square">
              <a:spAutoFit/>
            </a:bodyPr>
            <a:lstStyle/>
            <a:p>
              <a:pPr algn="ctr">
                <a:defRPr/>
              </a:pPr>
              <a:r>
                <a:rPr lang="zh-CN" altLang="en-US" sz="1800" b="1" dirty="0" smtClean="0">
                  <a:solidFill>
                    <a:schemeClr val="bg1"/>
                  </a:solidFill>
                  <a:latin typeface="黑体" panose="02010600030101010101" pitchFamily="2" charset="-122"/>
                  <a:ea typeface="黑体" panose="02010600030101010101" pitchFamily="2" charset="-122"/>
                </a:rPr>
                <a:t>自主学习区</a:t>
              </a:r>
              <a:endParaRPr lang="zh-CN" altLang="en-US" sz="1800" b="1" dirty="0">
                <a:solidFill>
                  <a:schemeClr val="bg1"/>
                </a:solidFill>
                <a:latin typeface="黑体" panose="02010600030101010101" pitchFamily="2" charset="-122"/>
                <a:ea typeface="黑体" panose="02010600030101010101" pitchFamily="2" charset="-122"/>
              </a:endParaRPr>
            </a:p>
          </p:txBody>
        </p:sp>
        <p:sp>
          <p:nvSpPr>
            <p:cNvPr id="14" name="矩形 13">
              <a:hlinkClick r:id="rId3" action="ppaction://hlinksldjump"/>
            </p:cNvPr>
            <p:cNvSpPr/>
            <p:nvPr/>
          </p:nvSpPr>
          <p:spPr>
            <a:xfrm>
              <a:off x="4383043" y="6369576"/>
              <a:ext cx="3082696" cy="492442"/>
            </a:xfrm>
            <a:prstGeom prst="rect">
              <a:avLst/>
            </a:prstGeom>
          </p:spPr>
          <p:txBody>
            <a:bodyPr wrap="square">
              <a:spAutoFit/>
            </a:bodyPr>
            <a:lstStyle/>
            <a:p>
              <a:pPr algn="ctr">
                <a:defRPr/>
              </a:pPr>
              <a:r>
                <a:rPr lang="zh-CN" altLang="en-US" sz="1800" b="1" dirty="0" smtClean="0">
                  <a:solidFill>
                    <a:srgbClr val="FFC000"/>
                  </a:solidFill>
                  <a:latin typeface="黑体" panose="02010600030101010101" pitchFamily="2" charset="-122"/>
                  <a:ea typeface="黑体" panose="02010600030101010101" pitchFamily="2" charset="-122"/>
                </a:rPr>
                <a:t>互动探究区</a:t>
              </a:r>
              <a:endParaRPr lang="zh-CN" altLang="en-US" sz="1800" b="1" dirty="0">
                <a:solidFill>
                  <a:srgbClr val="FFC000"/>
                </a:solidFill>
                <a:latin typeface="黑体" panose="02010600030101010101" pitchFamily="2" charset="-122"/>
                <a:ea typeface="黑体" panose="02010600030101010101" pitchFamily="2" charset="-122"/>
              </a:endParaRPr>
            </a:p>
          </p:txBody>
        </p:sp>
        <p:sp>
          <p:nvSpPr>
            <p:cNvPr id="15" name="矩形 14">
              <a:hlinkClick r:id="rId4" action="ppaction://hlinksldjump"/>
            </p:cNvPr>
            <p:cNvSpPr/>
            <p:nvPr/>
          </p:nvSpPr>
          <p:spPr>
            <a:xfrm>
              <a:off x="8185819" y="6360284"/>
              <a:ext cx="3240360" cy="492442"/>
            </a:xfrm>
            <a:prstGeom prst="rect">
              <a:avLst/>
            </a:prstGeom>
          </p:spPr>
          <p:txBody>
            <a:bodyPr wrap="square">
              <a:spAutoFit/>
            </a:bodyPr>
            <a:lstStyle/>
            <a:p>
              <a:pPr algn="ctr">
                <a:defRPr/>
              </a:pPr>
              <a:r>
                <a:rPr lang="zh-CN" altLang="en-US" sz="1800" b="1" dirty="0" smtClean="0">
                  <a:solidFill>
                    <a:schemeClr val="bg1"/>
                  </a:solidFill>
                  <a:latin typeface="黑体" panose="02010600030101010101" pitchFamily="2" charset="-122"/>
                  <a:ea typeface="黑体" panose="02010600030101010101" pitchFamily="2" charset="-122"/>
                </a:rPr>
                <a:t>自我检测区</a:t>
              </a:r>
              <a:endParaRPr lang="zh-CN" altLang="en-US" sz="1800" b="1" dirty="0">
                <a:solidFill>
                  <a:schemeClr val="bg1"/>
                </a:solidFill>
                <a:latin typeface="黑体" panose="02010600030101010101" pitchFamily="2" charset="-122"/>
                <a:ea typeface="黑体" panose="02010600030101010101" pitchFamily="2" charset="-122"/>
              </a:endParaRPr>
            </a:p>
          </p:txBody>
        </p:sp>
        <p:cxnSp>
          <p:nvCxnSpPr>
            <p:cNvPr id="16" name="直接连接符 15"/>
            <p:cNvCxnSpPr/>
            <p:nvPr/>
          </p:nvCxnSpPr>
          <p:spPr>
            <a:xfrm>
              <a:off x="3865339" y="6358388"/>
              <a:ext cx="0" cy="46166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7897787" y="6367680"/>
              <a:ext cx="0" cy="46166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pic>
        <p:nvPicPr>
          <p:cNvPr id="18" name="Picture 4" descr="C:\Documents and Settings\tdz\桌面\问号.png"/>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rot="20090799">
            <a:off x="112225" y="1480568"/>
            <a:ext cx="447593" cy="460897"/>
          </a:xfrm>
          <a:prstGeom prst="rect">
            <a:avLst/>
          </a:prstGeom>
          <a:noFill/>
          <a:extLst>
            <a:ext uri="{909E8E84-426E-40DD-AFC4-6F175D3DCCD1}">
              <a14:hiddenFill xmlns:a14="http://schemas.microsoft.com/office/drawing/2010/main" xmlns="">
                <a:solidFill>
                  <a:srgbClr val="FFFFFF"/>
                </a:solidFill>
              </a14:hiddenFill>
            </a:ext>
          </a:extLst>
        </p:spPr>
      </p:pic>
      <p:sp>
        <p:nvSpPr>
          <p:cNvPr id="19" name="Rectangle 14"/>
          <p:cNvSpPr>
            <a:spLocks noChangeArrowheads="1"/>
          </p:cNvSpPr>
          <p:nvPr/>
        </p:nvSpPr>
        <p:spPr bwMode="auto">
          <a:xfrm>
            <a:off x="739150" y="1410097"/>
            <a:ext cx="8053351" cy="46934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lIns="68562" tIns="34281" rIns="68562" bIns="34281" anchor="ctr">
            <a:spAutoFit/>
          </a:bodyPr>
          <a:lstStyle/>
          <a:p>
            <a:r>
              <a:rPr lang="en-US" altLang="zh-CN" sz="2600" b="1" dirty="0">
                <a:solidFill>
                  <a:schemeClr val="accent6">
                    <a:lumMod val="75000"/>
                  </a:schemeClr>
                </a:solidFill>
                <a:latin typeface="Times New Roman" pitchFamily="18" charset="0"/>
                <a:ea typeface="宋体" pitchFamily="2" charset="-122"/>
              </a:rPr>
              <a:t>(3)</a:t>
            </a:r>
            <a:r>
              <a:rPr lang="zh-CN" altLang="zh-CN" sz="2600" b="1" dirty="0">
                <a:solidFill>
                  <a:schemeClr val="accent6">
                    <a:lumMod val="75000"/>
                  </a:schemeClr>
                </a:solidFill>
                <a:latin typeface="Times New Roman" pitchFamily="18" charset="0"/>
                <a:ea typeface="宋体" pitchFamily="2" charset="-122"/>
              </a:rPr>
              <a:t>为取得普选权，宪章派采取了哪些方式？</a:t>
            </a:r>
            <a:endParaRPr lang="zh-CN" altLang="zh-CN" sz="2600" dirty="0">
              <a:solidFill>
                <a:schemeClr val="accent6">
                  <a:lumMod val="75000"/>
                </a:schemeClr>
              </a:solidFill>
              <a:latin typeface="Times New Roman" pitchFamily="18" charset="0"/>
              <a:ea typeface="宋体" pitchFamily="2" charset="-122"/>
            </a:endParaRPr>
          </a:p>
        </p:txBody>
      </p:sp>
      <p:sp>
        <p:nvSpPr>
          <p:cNvPr id="20" name="TextBox 19"/>
          <p:cNvSpPr txBox="1"/>
          <p:nvPr/>
        </p:nvSpPr>
        <p:spPr>
          <a:xfrm>
            <a:off x="683568" y="2264668"/>
            <a:ext cx="7943074" cy="686003"/>
          </a:xfrm>
          <a:prstGeom prst="rect">
            <a:avLst/>
          </a:prstGeom>
          <a:noFill/>
        </p:spPr>
        <p:txBody>
          <a:bodyPr wrap="square" lIns="68562" tIns="34281" rIns="68562" bIns="34281" rtlCol="0">
            <a:spAutoFit/>
          </a:bodyPr>
          <a:lstStyle/>
          <a:p>
            <a:pPr>
              <a:lnSpc>
                <a:spcPts val="5500"/>
              </a:lnSpc>
            </a:pPr>
            <a:r>
              <a:rPr lang="zh-CN" altLang="zh-CN" sz="2600" b="1" kern="100" dirty="0" smtClean="0">
                <a:solidFill>
                  <a:schemeClr val="accent6">
                    <a:lumMod val="75000"/>
                  </a:schemeClr>
                </a:solidFill>
                <a:latin typeface="Times New Roman"/>
                <a:ea typeface="黑体"/>
                <a:cs typeface="Times New Roman"/>
              </a:rPr>
              <a:t>答案</a:t>
            </a:r>
            <a:r>
              <a:rPr lang="zh-CN" altLang="zh-CN" sz="2600" b="1" kern="100" dirty="0" smtClean="0">
                <a:latin typeface="Times New Roman"/>
                <a:cs typeface="Times New Roman"/>
              </a:rPr>
              <a:t>　</a:t>
            </a:r>
            <a:r>
              <a:rPr lang="zh-CN" altLang="zh-CN" sz="2600" b="1" dirty="0"/>
              <a:t>示威游行、罢工、向议会递交请愿书</a:t>
            </a:r>
            <a:r>
              <a:rPr lang="zh-CN" altLang="zh-CN" sz="2600" b="1" dirty="0" smtClean="0"/>
              <a:t>。</a:t>
            </a:r>
            <a:endParaRPr lang="zh-CN" altLang="zh-CN" sz="2600" dirty="0"/>
          </a:p>
        </p:txBody>
      </p:sp>
    </p:spTree>
    <p:extLst>
      <p:ext uri="{BB962C8B-B14F-4D97-AF65-F5344CB8AC3E}">
        <p14:creationId xmlns:p14="http://schemas.microsoft.com/office/powerpoint/2010/main" xmlns="" val="1158678981"/>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barn(inVertical)">
                                      <p:cBhvr>
                                        <p:cTn id="7"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p:nvPr/>
        </p:nvSpPr>
        <p:spPr>
          <a:xfrm>
            <a:off x="619198" y="1310321"/>
            <a:ext cx="1864570" cy="469341"/>
          </a:xfrm>
          <a:prstGeom prst="rect">
            <a:avLst/>
          </a:prstGeom>
          <a:noFill/>
          <a:ln>
            <a:noFill/>
          </a:ln>
        </p:spPr>
        <p:txBody>
          <a:bodyPr wrap="square" lIns="68562" tIns="34281" rIns="68562" bIns="34281" rtlCol="0">
            <a:spAutoFit/>
          </a:bodyPr>
          <a:lstStyle/>
          <a:p>
            <a:r>
              <a:rPr lang="zh-CN" altLang="en-US" sz="2600" b="1" dirty="0">
                <a:solidFill>
                  <a:srgbClr val="00B0F0"/>
                </a:solidFill>
                <a:latin typeface="黑体" panose="02010600030101010101" pitchFamily="2" charset="-122"/>
                <a:ea typeface="黑体" panose="02010600030101010101" pitchFamily="2" charset="-122"/>
              </a:rPr>
              <a:t> </a:t>
            </a:r>
            <a:r>
              <a:rPr lang="zh-CN" altLang="en-US" sz="2600" b="1" dirty="0" smtClean="0">
                <a:solidFill>
                  <a:srgbClr val="00B0F0"/>
                </a:solidFill>
                <a:latin typeface="黑体" panose="02010600030101010101" pitchFamily="2" charset="-122"/>
                <a:ea typeface="黑体" panose="02010600030101010101" pitchFamily="2" charset="-122"/>
              </a:rPr>
              <a:t>关键点拨</a:t>
            </a:r>
            <a:endParaRPr lang="zh-CN" altLang="zh-CN" sz="2600" b="1" dirty="0">
              <a:solidFill>
                <a:srgbClr val="00B0F0"/>
              </a:solidFill>
              <a:latin typeface="黑体" panose="02010600030101010101" pitchFamily="2" charset="-122"/>
              <a:ea typeface="黑体" panose="02010600030101010101" pitchFamily="2" charset="-122"/>
            </a:endParaRPr>
          </a:p>
        </p:txBody>
      </p:sp>
      <p:sp>
        <p:nvSpPr>
          <p:cNvPr id="11" name="菱形 10"/>
          <p:cNvSpPr/>
          <p:nvPr/>
        </p:nvSpPr>
        <p:spPr>
          <a:xfrm>
            <a:off x="496119" y="1452492"/>
            <a:ext cx="215968" cy="240194"/>
          </a:xfrm>
          <a:prstGeom prst="diamond">
            <a:avLst/>
          </a:prstGeom>
          <a:solidFill>
            <a:srgbClr val="00B0F0"/>
          </a:solidFill>
          <a:ln>
            <a:noFill/>
          </a:ln>
        </p:spPr>
        <p:style>
          <a:lnRef idx="2">
            <a:schemeClr val="accent5">
              <a:shade val="50000"/>
            </a:schemeClr>
          </a:lnRef>
          <a:fillRef idx="1">
            <a:schemeClr val="accent5"/>
          </a:fillRef>
          <a:effectRef idx="0">
            <a:schemeClr val="accent5"/>
          </a:effectRef>
          <a:fontRef idx="minor">
            <a:schemeClr val="lt1"/>
          </a:fontRef>
        </p:style>
        <p:txBody>
          <a:bodyPr lIns="68562" tIns="34281" rIns="68562" bIns="34281" rtlCol="0" anchor="ctr"/>
          <a:lstStyle/>
          <a:p>
            <a:pPr algn="ctr"/>
            <a:endParaRPr lang="zh-CN" altLang="en-US" sz="2600"/>
          </a:p>
        </p:txBody>
      </p:sp>
      <p:sp>
        <p:nvSpPr>
          <p:cNvPr id="12" name="TextBox 11"/>
          <p:cNvSpPr txBox="1"/>
          <p:nvPr/>
        </p:nvSpPr>
        <p:spPr>
          <a:xfrm>
            <a:off x="467544" y="2021318"/>
            <a:ext cx="8099860" cy="1918584"/>
          </a:xfrm>
          <a:prstGeom prst="rect">
            <a:avLst/>
          </a:prstGeom>
          <a:noFill/>
        </p:spPr>
        <p:txBody>
          <a:bodyPr wrap="square" lIns="68562" tIns="34281" rIns="68562" bIns="34281" rtlCol="0">
            <a:spAutoFit/>
          </a:bodyPr>
          <a:lstStyle/>
          <a:p>
            <a:pPr>
              <a:lnSpc>
                <a:spcPts val="5000"/>
              </a:lnSpc>
            </a:pPr>
            <a:r>
              <a:rPr lang="zh-CN" altLang="zh-CN" sz="2600" dirty="0">
                <a:latin typeface="方正细黑一_GBK" pitchFamily="65" charset="-122"/>
                <a:ea typeface="方正细黑一_GBK" pitchFamily="65" charset="-122"/>
              </a:rPr>
              <a:t>宪章运动的中心内容是要求获得普选权，参与国家管理。在代议制下，要求选举权的实质就是要求分享政权。此时，无产阶级的革命斗争还没有超出民主主义的范畴</a:t>
            </a:r>
            <a:r>
              <a:rPr lang="zh-CN" altLang="zh-CN" sz="2600" dirty="0" smtClean="0">
                <a:latin typeface="方正细黑一_GBK" pitchFamily="65" charset="-122"/>
                <a:ea typeface="方正细黑一_GBK" pitchFamily="65" charset="-122"/>
              </a:rPr>
              <a:t>。</a:t>
            </a:r>
            <a:endParaRPr lang="zh-CN" altLang="zh-CN" sz="2600" dirty="0">
              <a:latin typeface="方正细黑一_GBK" pitchFamily="65" charset="-122"/>
              <a:ea typeface="方正细黑一_GBK" pitchFamily="65" charset="-122"/>
            </a:endParaRPr>
          </a:p>
        </p:txBody>
      </p:sp>
      <p:grpSp>
        <p:nvGrpSpPr>
          <p:cNvPr id="13" name="组合 12"/>
          <p:cNvGrpSpPr/>
          <p:nvPr/>
        </p:nvGrpSpPr>
        <p:grpSpPr>
          <a:xfrm>
            <a:off x="205735" y="4768794"/>
            <a:ext cx="8361669" cy="377723"/>
            <a:chOff x="274384" y="6358388"/>
            <a:chExt cx="11151795" cy="503630"/>
          </a:xfrm>
        </p:grpSpPr>
        <p:sp>
          <p:nvSpPr>
            <p:cNvPr id="14" name="矩形 13">
              <a:hlinkClick r:id="rId2" action="ppaction://hlinksldjump"/>
            </p:cNvPr>
            <p:cNvSpPr/>
            <p:nvPr/>
          </p:nvSpPr>
          <p:spPr>
            <a:xfrm>
              <a:off x="274384" y="6369576"/>
              <a:ext cx="2798867" cy="492442"/>
            </a:xfrm>
            <a:prstGeom prst="rect">
              <a:avLst/>
            </a:prstGeom>
          </p:spPr>
          <p:txBody>
            <a:bodyPr wrap="square">
              <a:spAutoFit/>
            </a:bodyPr>
            <a:lstStyle/>
            <a:p>
              <a:pPr algn="ctr">
                <a:defRPr/>
              </a:pPr>
              <a:r>
                <a:rPr lang="zh-CN" altLang="en-US" sz="1800" b="1" dirty="0" smtClean="0">
                  <a:solidFill>
                    <a:schemeClr val="bg1"/>
                  </a:solidFill>
                  <a:latin typeface="黑体" panose="02010600030101010101" pitchFamily="2" charset="-122"/>
                  <a:ea typeface="黑体" panose="02010600030101010101" pitchFamily="2" charset="-122"/>
                </a:rPr>
                <a:t>自主学习区</a:t>
              </a:r>
              <a:endParaRPr lang="zh-CN" altLang="en-US" sz="1800" b="1" dirty="0">
                <a:solidFill>
                  <a:schemeClr val="bg1"/>
                </a:solidFill>
                <a:latin typeface="黑体" panose="02010600030101010101" pitchFamily="2" charset="-122"/>
                <a:ea typeface="黑体" panose="02010600030101010101" pitchFamily="2" charset="-122"/>
              </a:endParaRPr>
            </a:p>
          </p:txBody>
        </p:sp>
        <p:sp>
          <p:nvSpPr>
            <p:cNvPr id="15" name="矩形 14">
              <a:hlinkClick r:id="rId3" action="ppaction://hlinksldjump"/>
            </p:cNvPr>
            <p:cNvSpPr/>
            <p:nvPr/>
          </p:nvSpPr>
          <p:spPr>
            <a:xfrm>
              <a:off x="4383043" y="6369576"/>
              <a:ext cx="3082696" cy="492442"/>
            </a:xfrm>
            <a:prstGeom prst="rect">
              <a:avLst/>
            </a:prstGeom>
          </p:spPr>
          <p:txBody>
            <a:bodyPr wrap="square">
              <a:spAutoFit/>
            </a:bodyPr>
            <a:lstStyle/>
            <a:p>
              <a:pPr algn="ctr">
                <a:defRPr/>
              </a:pPr>
              <a:r>
                <a:rPr lang="zh-CN" altLang="en-US" sz="1800" b="1" dirty="0" smtClean="0">
                  <a:solidFill>
                    <a:srgbClr val="FFC000"/>
                  </a:solidFill>
                  <a:latin typeface="黑体" panose="02010600030101010101" pitchFamily="2" charset="-122"/>
                  <a:ea typeface="黑体" panose="02010600030101010101" pitchFamily="2" charset="-122"/>
                </a:rPr>
                <a:t>互动探究区</a:t>
              </a:r>
              <a:endParaRPr lang="zh-CN" altLang="en-US" sz="1800" b="1" dirty="0">
                <a:solidFill>
                  <a:srgbClr val="FFC000"/>
                </a:solidFill>
                <a:latin typeface="黑体" panose="02010600030101010101" pitchFamily="2" charset="-122"/>
                <a:ea typeface="黑体" panose="02010600030101010101" pitchFamily="2" charset="-122"/>
              </a:endParaRPr>
            </a:p>
          </p:txBody>
        </p:sp>
        <p:sp>
          <p:nvSpPr>
            <p:cNvPr id="16" name="矩形 15">
              <a:hlinkClick r:id="rId4" action="ppaction://hlinksldjump"/>
            </p:cNvPr>
            <p:cNvSpPr/>
            <p:nvPr/>
          </p:nvSpPr>
          <p:spPr>
            <a:xfrm>
              <a:off x="8185819" y="6360284"/>
              <a:ext cx="3240360" cy="492442"/>
            </a:xfrm>
            <a:prstGeom prst="rect">
              <a:avLst/>
            </a:prstGeom>
          </p:spPr>
          <p:txBody>
            <a:bodyPr wrap="square">
              <a:spAutoFit/>
            </a:bodyPr>
            <a:lstStyle/>
            <a:p>
              <a:pPr algn="ctr">
                <a:defRPr/>
              </a:pPr>
              <a:r>
                <a:rPr lang="zh-CN" altLang="en-US" sz="1800" b="1" dirty="0" smtClean="0">
                  <a:solidFill>
                    <a:schemeClr val="bg1"/>
                  </a:solidFill>
                  <a:latin typeface="黑体" panose="02010600030101010101" pitchFamily="2" charset="-122"/>
                  <a:ea typeface="黑体" panose="02010600030101010101" pitchFamily="2" charset="-122"/>
                </a:rPr>
                <a:t>自我检测区</a:t>
              </a:r>
              <a:endParaRPr lang="zh-CN" altLang="en-US" sz="1800" b="1" dirty="0">
                <a:solidFill>
                  <a:schemeClr val="bg1"/>
                </a:solidFill>
                <a:latin typeface="黑体" panose="02010600030101010101" pitchFamily="2" charset="-122"/>
                <a:ea typeface="黑体" panose="02010600030101010101" pitchFamily="2" charset="-122"/>
              </a:endParaRPr>
            </a:p>
          </p:txBody>
        </p:sp>
        <p:cxnSp>
          <p:nvCxnSpPr>
            <p:cNvPr id="17" name="直接连接符 16"/>
            <p:cNvCxnSpPr/>
            <p:nvPr/>
          </p:nvCxnSpPr>
          <p:spPr>
            <a:xfrm>
              <a:off x="3865339" y="6358388"/>
              <a:ext cx="0" cy="46166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a:off x="7897787" y="6367680"/>
              <a:ext cx="0" cy="46166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xmlns="" val="243394956"/>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p:nvPr/>
        </p:nvSpPr>
        <p:spPr>
          <a:xfrm>
            <a:off x="763214" y="1310321"/>
            <a:ext cx="1864570" cy="469341"/>
          </a:xfrm>
          <a:prstGeom prst="rect">
            <a:avLst/>
          </a:prstGeom>
          <a:noFill/>
          <a:ln>
            <a:noFill/>
          </a:ln>
        </p:spPr>
        <p:txBody>
          <a:bodyPr wrap="square" lIns="68562" tIns="34281" rIns="68562" bIns="34281" rtlCol="0">
            <a:spAutoFit/>
          </a:bodyPr>
          <a:lstStyle/>
          <a:p>
            <a:r>
              <a:rPr lang="zh-CN" altLang="en-US" sz="2600" b="1" dirty="0" smtClean="0">
                <a:solidFill>
                  <a:srgbClr val="00B0F0"/>
                </a:solidFill>
                <a:latin typeface="黑体" panose="02010600030101010101" pitchFamily="2" charset="-122"/>
                <a:ea typeface="黑体" panose="02010600030101010101" pitchFamily="2" charset="-122"/>
              </a:rPr>
              <a:t>名师指津  </a:t>
            </a:r>
            <a:endParaRPr lang="zh-CN" altLang="zh-CN" sz="2600" b="1" dirty="0">
              <a:solidFill>
                <a:srgbClr val="00B0F0"/>
              </a:solidFill>
              <a:latin typeface="黑体" panose="02010600030101010101" pitchFamily="2" charset="-122"/>
              <a:ea typeface="黑体" panose="02010600030101010101" pitchFamily="2" charset="-122"/>
            </a:endParaRPr>
          </a:p>
        </p:txBody>
      </p:sp>
      <p:sp>
        <p:nvSpPr>
          <p:cNvPr id="11" name="菱形 10"/>
          <p:cNvSpPr/>
          <p:nvPr/>
        </p:nvSpPr>
        <p:spPr>
          <a:xfrm>
            <a:off x="496119" y="1452492"/>
            <a:ext cx="215968" cy="240194"/>
          </a:xfrm>
          <a:prstGeom prst="diamond">
            <a:avLst/>
          </a:prstGeom>
          <a:solidFill>
            <a:srgbClr val="00B0F0"/>
          </a:solidFill>
          <a:ln>
            <a:noFill/>
          </a:ln>
        </p:spPr>
        <p:style>
          <a:lnRef idx="2">
            <a:schemeClr val="accent5">
              <a:shade val="50000"/>
            </a:schemeClr>
          </a:lnRef>
          <a:fillRef idx="1">
            <a:schemeClr val="accent5"/>
          </a:fillRef>
          <a:effectRef idx="0">
            <a:schemeClr val="accent5"/>
          </a:effectRef>
          <a:fontRef idx="minor">
            <a:schemeClr val="lt1"/>
          </a:fontRef>
        </p:style>
        <p:txBody>
          <a:bodyPr lIns="68562" tIns="34281" rIns="68562" bIns="34281" rtlCol="0" anchor="ctr"/>
          <a:lstStyle/>
          <a:p>
            <a:pPr algn="ctr"/>
            <a:endParaRPr lang="zh-CN" altLang="en-US" sz="2600"/>
          </a:p>
        </p:txBody>
      </p:sp>
      <p:sp>
        <p:nvSpPr>
          <p:cNvPr id="12" name="TextBox 11"/>
          <p:cNvSpPr txBox="1"/>
          <p:nvPr/>
        </p:nvSpPr>
        <p:spPr>
          <a:xfrm>
            <a:off x="467544" y="1851670"/>
            <a:ext cx="8099860" cy="2559785"/>
          </a:xfrm>
          <a:prstGeom prst="rect">
            <a:avLst/>
          </a:prstGeom>
          <a:noFill/>
        </p:spPr>
        <p:txBody>
          <a:bodyPr wrap="square" lIns="68562" tIns="34281" rIns="68562" bIns="34281" rtlCol="0">
            <a:spAutoFit/>
          </a:bodyPr>
          <a:lstStyle/>
          <a:p>
            <a:pPr>
              <a:lnSpc>
                <a:spcPts val="5000"/>
              </a:lnSpc>
            </a:pPr>
            <a:r>
              <a:rPr lang="zh-CN" altLang="zh-CN" sz="2600" dirty="0">
                <a:latin typeface="方正细黑一_GBK" pitchFamily="65" charset="-122"/>
                <a:ea typeface="方正细黑一_GBK" pitchFamily="65" charset="-122"/>
              </a:rPr>
              <a:t>英国资产阶级革命后，确立了资产阶级君主立宪制度，开始了向法治国家的过渡；宪章运动提出了体现无产阶级要求的改革议会、扩大议会民主范畴的主张，虽然遭到议会的否决，但反映了无产阶级在政治上的逐步成熟</a:t>
            </a:r>
            <a:r>
              <a:rPr lang="zh-CN" altLang="zh-CN" sz="2600" dirty="0" smtClean="0">
                <a:latin typeface="方正细黑一_GBK" pitchFamily="65" charset="-122"/>
                <a:ea typeface="方正细黑一_GBK" pitchFamily="65" charset="-122"/>
              </a:rPr>
              <a:t>。</a:t>
            </a:r>
            <a:endParaRPr lang="zh-CN" altLang="zh-CN" sz="2600" dirty="0">
              <a:latin typeface="方正细黑一_GBK" pitchFamily="65" charset="-122"/>
              <a:ea typeface="方正细黑一_GBK" pitchFamily="65" charset="-122"/>
            </a:endParaRPr>
          </a:p>
        </p:txBody>
      </p:sp>
      <p:grpSp>
        <p:nvGrpSpPr>
          <p:cNvPr id="13" name="组合 12"/>
          <p:cNvGrpSpPr/>
          <p:nvPr/>
        </p:nvGrpSpPr>
        <p:grpSpPr>
          <a:xfrm>
            <a:off x="205735" y="4768794"/>
            <a:ext cx="8361669" cy="377723"/>
            <a:chOff x="274384" y="6358388"/>
            <a:chExt cx="11151795" cy="503630"/>
          </a:xfrm>
        </p:grpSpPr>
        <p:sp>
          <p:nvSpPr>
            <p:cNvPr id="14" name="矩形 13">
              <a:hlinkClick r:id="rId2" action="ppaction://hlinksldjump"/>
            </p:cNvPr>
            <p:cNvSpPr/>
            <p:nvPr/>
          </p:nvSpPr>
          <p:spPr>
            <a:xfrm>
              <a:off x="274384" y="6369576"/>
              <a:ext cx="2798867" cy="492442"/>
            </a:xfrm>
            <a:prstGeom prst="rect">
              <a:avLst/>
            </a:prstGeom>
          </p:spPr>
          <p:txBody>
            <a:bodyPr wrap="square">
              <a:spAutoFit/>
            </a:bodyPr>
            <a:lstStyle/>
            <a:p>
              <a:pPr algn="ctr">
                <a:defRPr/>
              </a:pPr>
              <a:r>
                <a:rPr lang="zh-CN" altLang="en-US" sz="1800" b="1" dirty="0" smtClean="0">
                  <a:solidFill>
                    <a:schemeClr val="bg1"/>
                  </a:solidFill>
                  <a:latin typeface="黑体" panose="02010600030101010101" pitchFamily="2" charset="-122"/>
                  <a:ea typeface="黑体" panose="02010600030101010101" pitchFamily="2" charset="-122"/>
                </a:rPr>
                <a:t>自主学习区</a:t>
              </a:r>
              <a:endParaRPr lang="zh-CN" altLang="en-US" sz="1800" b="1" dirty="0">
                <a:solidFill>
                  <a:schemeClr val="bg1"/>
                </a:solidFill>
                <a:latin typeface="黑体" panose="02010600030101010101" pitchFamily="2" charset="-122"/>
                <a:ea typeface="黑体" panose="02010600030101010101" pitchFamily="2" charset="-122"/>
              </a:endParaRPr>
            </a:p>
          </p:txBody>
        </p:sp>
        <p:sp>
          <p:nvSpPr>
            <p:cNvPr id="15" name="矩形 14">
              <a:hlinkClick r:id="rId3" action="ppaction://hlinksldjump"/>
            </p:cNvPr>
            <p:cNvSpPr/>
            <p:nvPr/>
          </p:nvSpPr>
          <p:spPr>
            <a:xfrm>
              <a:off x="4383043" y="6369576"/>
              <a:ext cx="3082696" cy="492442"/>
            </a:xfrm>
            <a:prstGeom prst="rect">
              <a:avLst/>
            </a:prstGeom>
          </p:spPr>
          <p:txBody>
            <a:bodyPr wrap="square">
              <a:spAutoFit/>
            </a:bodyPr>
            <a:lstStyle/>
            <a:p>
              <a:pPr algn="ctr">
                <a:defRPr/>
              </a:pPr>
              <a:r>
                <a:rPr lang="zh-CN" altLang="en-US" sz="1800" b="1" dirty="0" smtClean="0">
                  <a:solidFill>
                    <a:srgbClr val="FFC000"/>
                  </a:solidFill>
                  <a:latin typeface="黑体" panose="02010600030101010101" pitchFamily="2" charset="-122"/>
                  <a:ea typeface="黑体" panose="02010600030101010101" pitchFamily="2" charset="-122"/>
                </a:rPr>
                <a:t>互动探究区</a:t>
              </a:r>
              <a:endParaRPr lang="zh-CN" altLang="en-US" sz="1800" b="1" dirty="0">
                <a:solidFill>
                  <a:srgbClr val="FFC000"/>
                </a:solidFill>
                <a:latin typeface="黑体" panose="02010600030101010101" pitchFamily="2" charset="-122"/>
                <a:ea typeface="黑体" panose="02010600030101010101" pitchFamily="2" charset="-122"/>
              </a:endParaRPr>
            </a:p>
          </p:txBody>
        </p:sp>
        <p:sp>
          <p:nvSpPr>
            <p:cNvPr id="16" name="矩形 15">
              <a:hlinkClick r:id="rId4" action="ppaction://hlinksldjump"/>
            </p:cNvPr>
            <p:cNvSpPr/>
            <p:nvPr/>
          </p:nvSpPr>
          <p:spPr>
            <a:xfrm>
              <a:off x="8185819" y="6360284"/>
              <a:ext cx="3240360" cy="492442"/>
            </a:xfrm>
            <a:prstGeom prst="rect">
              <a:avLst/>
            </a:prstGeom>
          </p:spPr>
          <p:txBody>
            <a:bodyPr wrap="square">
              <a:spAutoFit/>
            </a:bodyPr>
            <a:lstStyle/>
            <a:p>
              <a:pPr algn="ctr">
                <a:defRPr/>
              </a:pPr>
              <a:r>
                <a:rPr lang="zh-CN" altLang="en-US" sz="1800" b="1" dirty="0" smtClean="0">
                  <a:solidFill>
                    <a:schemeClr val="bg1"/>
                  </a:solidFill>
                  <a:latin typeface="黑体" panose="02010600030101010101" pitchFamily="2" charset="-122"/>
                  <a:ea typeface="黑体" panose="02010600030101010101" pitchFamily="2" charset="-122"/>
                </a:rPr>
                <a:t>自我检测区</a:t>
              </a:r>
              <a:endParaRPr lang="zh-CN" altLang="en-US" sz="1800" b="1" dirty="0">
                <a:solidFill>
                  <a:schemeClr val="bg1"/>
                </a:solidFill>
                <a:latin typeface="黑体" panose="02010600030101010101" pitchFamily="2" charset="-122"/>
                <a:ea typeface="黑体" panose="02010600030101010101" pitchFamily="2" charset="-122"/>
              </a:endParaRPr>
            </a:p>
          </p:txBody>
        </p:sp>
        <p:cxnSp>
          <p:nvCxnSpPr>
            <p:cNvPr id="17" name="直接连接符 16"/>
            <p:cNvCxnSpPr/>
            <p:nvPr/>
          </p:nvCxnSpPr>
          <p:spPr>
            <a:xfrm>
              <a:off x="3865339" y="6358388"/>
              <a:ext cx="0" cy="46166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a:off x="7897787" y="6367680"/>
              <a:ext cx="0" cy="46166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xmlns="" val="665729210"/>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98562" y="694209"/>
            <a:ext cx="8712968" cy="3970674"/>
          </a:xfrm>
          <a:prstGeom prst="rect">
            <a:avLst/>
          </a:prstGeom>
        </p:spPr>
        <p:txBody>
          <a:bodyPr wrap="square">
            <a:spAutoFit/>
          </a:bodyPr>
          <a:lstStyle/>
          <a:p>
            <a:pPr>
              <a:lnSpc>
                <a:spcPts val="4500"/>
              </a:lnSpc>
            </a:pPr>
            <a:r>
              <a:rPr lang="zh-CN" altLang="zh-CN" sz="2600" b="1" dirty="0">
                <a:latin typeface="黑体" pitchFamily="2" charset="-122"/>
                <a:ea typeface="黑体" pitchFamily="2" charset="-122"/>
              </a:rPr>
              <a:t>探究点三　三次请愿运动</a:t>
            </a:r>
            <a:endParaRPr lang="zh-CN" altLang="zh-CN" sz="2600" dirty="0">
              <a:latin typeface="黑体" pitchFamily="2" charset="-122"/>
              <a:ea typeface="黑体" pitchFamily="2" charset="-122"/>
            </a:endParaRPr>
          </a:p>
          <a:p>
            <a:pPr>
              <a:lnSpc>
                <a:spcPts val="4500"/>
              </a:lnSpc>
            </a:pPr>
            <a:r>
              <a:rPr lang="zh-CN" altLang="zh-CN" sz="2600" b="1" dirty="0">
                <a:solidFill>
                  <a:schemeClr val="accent6">
                    <a:lumMod val="75000"/>
                  </a:schemeClr>
                </a:solidFill>
                <a:latin typeface="黑体" pitchFamily="2" charset="-122"/>
                <a:ea typeface="黑体" pitchFamily="2" charset="-122"/>
              </a:rPr>
              <a:t>材料</a:t>
            </a:r>
            <a:r>
              <a:rPr lang="zh-CN" altLang="zh-CN" sz="2600" b="1" dirty="0"/>
              <a:t>　</a:t>
            </a:r>
            <a:r>
              <a:rPr lang="zh-CN" altLang="zh-CN" sz="2600" dirty="0" smtClean="0">
                <a:latin typeface="方正细黑一_GBK" pitchFamily="65" charset="-122"/>
                <a:ea typeface="方正细黑一_GBK" pitchFamily="65" charset="-122"/>
              </a:rPr>
              <a:t>我们竭尽自由人的义务，就应当享受自由人的权利。我们要求普遍选举。为了避免发生富者利诱、有权势者威胁等弊端，应当实行秘密投票。</a:t>
            </a:r>
            <a:r>
              <a:rPr lang="en-US" altLang="zh-CN" sz="2600" dirty="0" smtClean="0">
                <a:latin typeface="方正细黑一_GBK" pitchFamily="65" charset="-122"/>
                <a:ea typeface="方正细黑一_GBK" pitchFamily="65" charset="-122"/>
              </a:rPr>
              <a:t>……</a:t>
            </a:r>
            <a:r>
              <a:rPr lang="zh-CN" altLang="zh-CN" sz="2600" dirty="0" smtClean="0">
                <a:latin typeface="方正细黑一_GBK" pitchFamily="65" charset="-122"/>
                <a:ea typeface="方正细黑一_GBK" pitchFamily="65" charset="-122"/>
              </a:rPr>
              <a:t>我们要求议会每年改选。</a:t>
            </a:r>
            <a:r>
              <a:rPr lang="en-US" altLang="zh-CN" sz="2600" dirty="0" smtClean="0">
                <a:latin typeface="方正细黑一_GBK" pitchFamily="65" charset="-122"/>
                <a:ea typeface="方正细黑一_GBK" pitchFamily="65" charset="-122"/>
              </a:rPr>
              <a:t>……</a:t>
            </a:r>
            <a:r>
              <a:rPr lang="zh-CN" altLang="zh-CN" sz="2600" dirty="0" smtClean="0">
                <a:latin typeface="方正细黑一_GBK" pitchFamily="65" charset="-122"/>
                <a:ea typeface="方正细黑一_GBK" pitchFamily="65" charset="-122"/>
              </a:rPr>
              <a:t>普遍选举必能、也唯有它才能给国家带来真正的持久和平，我们坚信它也会带来繁荣。</a:t>
            </a:r>
            <a:endParaRPr lang="en-US" altLang="zh-CN" sz="2600" dirty="0" smtClean="0">
              <a:latin typeface="方正细黑一_GBK" pitchFamily="65" charset="-122"/>
              <a:ea typeface="方正细黑一_GBK" pitchFamily="65" charset="-122"/>
            </a:endParaRPr>
          </a:p>
          <a:p>
            <a:pPr algn="r">
              <a:lnSpc>
                <a:spcPts val="4500"/>
              </a:lnSpc>
            </a:pPr>
            <a:r>
              <a:rPr lang="en-US" altLang="zh-CN" sz="2600" b="1" dirty="0" smtClean="0">
                <a:latin typeface="+mj-ea"/>
                <a:ea typeface="+mj-ea"/>
              </a:rPr>
              <a:t>——</a:t>
            </a:r>
            <a:r>
              <a:rPr lang="en-US" altLang="zh-CN" sz="2600" b="1" dirty="0">
                <a:latin typeface="+mj-ea"/>
                <a:ea typeface="+mj-ea"/>
              </a:rPr>
              <a:t>1839</a:t>
            </a:r>
            <a:r>
              <a:rPr lang="zh-CN" altLang="zh-CN" sz="2600" b="1" dirty="0">
                <a:latin typeface="+mj-ea"/>
                <a:ea typeface="+mj-ea"/>
              </a:rPr>
              <a:t>年</a:t>
            </a:r>
            <a:r>
              <a:rPr lang="zh-CN" altLang="zh-CN" sz="2600" b="1" dirty="0" smtClean="0">
                <a:latin typeface="+mj-ea"/>
                <a:ea typeface="+mj-ea"/>
              </a:rPr>
              <a:t>《全国请愿书》</a:t>
            </a:r>
            <a:endParaRPr lang="zh-CN" altLang="zh-CN" sz="2600" dirty="0">
              <a:latin typeface="+mj-ea"/>
              <a:ea typeface="+mj-ea"/>
            </a:endParaRPr>
          </a:p>
        </p:txBody>
      </p:sp>
      <p:grpSp>
        <p:nvGrpSpPr>
          <p:cNvPr id="11" name="组合 10"/>
          <p:cNvGrpSpPr/>
          <p:nvPr/>
        </p:nvGrpSpPr>
        <p:grpSpPr>
          <a:xfrm>
            <a:off x="205735" y="4768794"/>
            <a:ext cx="8361669" cy="377723"/>
            <a:chOff x="274384" y="6358388"/>
            <a:chExt cx="11151795" cy="503630"/>
          </a:xfrm>
        </p:grpSpPr>
        <p:sp>
          <p:nvSpPr>
            <p:cNvPr id="12" name="矩形 11">
              <a:hlinkClick r:id="rId2" action="ppaction://hlinksldjump"/>
            </p:cNvPr>
            <p:cNvSpPr/>
            <p:nvPr/>
          </p:nvSpPr>
          <p:spPr>
            <a:xfrm>
              <a:off x="274384" y="6369576"/>
              <a:ext cx="2798867" cy="492442"/>
            </a:xfrm>
            <a:prstGeom prst="rect">
              <a:avLst/>
            </a:prstGeom>
          </p:spPr>
          <p:txBody>
            <a:bodyPr wrap="square">
              <a:spAutoFit/>
            </a:bodyPr>
            <a:lstStyle/>
            <a:p>
              <a:pPr algn="ctr">
                <a:defRPr/>
              </a:pPr>
              <a:r>
                <a:rPr lang="zh-CN" altLang="en-US" sz="1800" b="1" dirty="0" smtClean="0">
                  <a:solidFill>
                    <a:schemeClr val="bg1"/>
                  </a:solidFill>
                  <a:latin typeface="黑体" panose="02010600030101010101" pitchFamily="2" charset="-122"/>
                  <a:ea typeface="黑体" panose="02010600030101010101" pitchFamily="2" charset="-122"/>
                </a:rPr>
                <a:t>自主学习区</a:t>
              </a:r>
              <a:endParaRPr lang="zh-CN" altLang="en-US" sz="1800" b="1" dirty="0">
                <a:solidFill>
                  <a:schemeClr val="bg1"/>
                </a:solidFill>
                <a:latin typeface="黑体" panose="02010600030101010101" pitchFamily="2" charset="-122"/>
                <a:ea typeface="黑体" panose="02010600030101010101" pitchFamily="2" charset="-122"/>
              </a:endParaRPr>
            </a:p>
          </p:txBody>
        </p:sp>
        <p:sp>
          <p:nvSpPr>
            <p:cNvPr id="13" name="矩形 12">
              <a:hlinkClick r:id="rId3" action="ppaction://hlinksldjump"/>
            </p:cNvPr>
            <p:cNvSpPr/>
            <p:nvPr/>
          </p:nvSpPr>
          <p:spPr>
            <a:xfrm>
              <a:off x="4383043" y="6369576"/>
              <a:ext cx="3082696" cy="492442"/>
            </a:xfrm>
            <a:prstGeom prst="rect">
              <a:avLst/>
            </a:prstGeom>
          </p:spPr>
          <p:txBody>
            <a:bodyPr wrap="square">
              <a:spAutoFit/>
            </a:bodyPr>
            <a:lstStyle/>
            <a:p>
              <a:pPr algn="ctr">
                <a:defRPr/>
              </a:pPr>
              <a:r>
                <a:rPr lang="zh-CN" altLang="en-US" sz="1800" b="1" dirty="0" smtClean="0">
                  <a:solidFill>
                    <a:srgbClr val="FFC000"/>
                  </a:solidFill>
                  <a:latin typeface="黑体" panose="02010600030101010101" pitchFamily="2" charset="-122"/>
                  <a:ea typeface="黑体" panose="02010600030101010101" pitchFamily="2" charset="-122"/>
                </a:rPr>
                <a:t>互动探究区</a:t>
              </a:r>
              <a:endParaRPr lang="zh-CN" altLang="en-US" sz="1800" b="1" dirty="0">
                <a:solidFill>
                  <a:srgbClr val="FFC000"/>
                </a:solidFill>
                <a:latin typeface="黑体" panose="02010600030101010101" pitchFamily="2" charset="-122"/>
                <a:ea typeface="黑体" panose="02010600030101010101" pitchFamily="2" charset="-122"/>
              </a:endParaRPr>
            </a:p>
          </p:txBody>
        </p:sp>
        <p:sp>
          <p:nvSpPr>
            <p:cNvPr id="14" name="矩形 13">
              <a:hlinkClick r:id="rId4" action="ppaction://hlinksldjump"/>
            </p:cNvPr>
            <p:cNvSpPr/>
            <p:nvPr/>
          </p:nvSpPr>
          <p:spPr>
            <a:xfrm>
              <a:off x="8185819" y="6360284"/>
              <a:ext cx="3240360" cy="492442"/>
            </a:xfrm>
            <a:prstGeom prst="rect">
              <a:avLst/>
            </a:prstGeom>
          </p:spPr>
          <p:txBody>
            <a:bodyPr wrap="square">
              <a:spAutoFit/>
            </a:bodyPr>
            <a:lstStyle/>
            <a:p>
              <a:pPr algn="ctr">
                <a:defRPr/>
              </a:pPr>
              <a:r>
                <a:rPr lang="zh-CN" altLang="en-US" sz="1800" b="1" dirty="0" smtClean="0">
                  <a:solidFill>
                    <a:schemeClr val="bg1"/>
                  </a:solidFill>
                  <a:latin typeface="黑体" panose="02010600030101010101" pitchFamily="2" charset="-122"/>
                  <a:ea typeface="黑体" panose="02010600030101010101" pitchFamily="2" charset="-122"/>
                </a:rPr>
                <a:t>自我检测区</a:t>
              </a:r>
              <a:endParaRPr lang="zh-CN" altLang="en-US" sz="1800" b="1" dirty="0">
                <a:solidFill>
                  <a:schemeClr val="bg1"/>
                </a:solidFill>
                <a:latin typeface="黑体" panose="02010600030101010101" pitchFamily="2" charset="-122"/>
                <a:ea typeface="黑体" panose="02010600030101010101" pitchFamily="2" charset="-122"/>
              </a:endParaRPr>
            </a:p>
          </p:txBody>
        </p:sp>
        <p:cxnSp>
          <p:nvCxnSpPr>
            <p:cNvPr id="15" name="直接连接符 14"/>
            <p:cNvCxnSpPr/>
            <p:nvPr/>
          </p:nvCxnSpPr>
          <p:spPr>
            <a:xfrm>
              <a:off x="3865339" y="6358388"/>
              <a:ext cx="0" cy="46166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7897787" y="6367680"/>
              <a:ext cx="0" cy="46166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xmlns="" val="203447566"/>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p:nvPr/>
        </p:nvGrpSpPr>
        <p:grpSpPr>
          <a:xfrm>
            <a:off x="205735" y="4768794"/>
            <a:ext cx="8361669" cy="377723"/>
            <a:chOff x="274384" y="6358388"/>
            <a:chExt cx="11151795" cy="503630"/>
          </a:xfrm>
        </p:grpSpPr>
        <p:sp>
          <p:nvSpPr>
            <p:cNvPr id="13" name="矩形 12">
              <a:hlinkClick r:id="rId2" action="ppaction://hlinksldjump"/>
            </p:cNvPr>
            <p:cNvSpPr/>
            <p:nvPr/>
          </p:nvSpPr>
          <p:spPr>
            <a:xfrm>
              <a:off x="274384" y="6369576"/>
              <a:ext cx="2798867" cy="492442"/>
            </a:xfrm>
            <a:prstGeom prst="rect">
              <a:avLst/>
            </a:prstGeom>
          </p:spPr>
          <p:txBody>
            <a:bodyPr wrap="square">
              <a:spAutoFit/>
            </a:bodyPr>
            <a:lstStyle/>
            <a:p>
              <a:pPr algn="ctr">
                <a:defRPr/>
              </a:pPr>
              <a:r>
                <a:rPr lang="zh-CN" altLang="en-US" sz="1800" b="1" dirty="0" smtClean="0">
                  <a:solidFill>
                    <a:schemeClr val="bg1"/>
                  </a:solidFill>
                  <a:latin typeface="黑体" panose="02010600030101010101" pitchFamily="2" charset="-122"/>
                  <a:ea typeface="黑体" panose="02010600030101010101" pitchFamily="2" charset="-122"/>
                </a:rPr>
                <a:t>自主学习区</a:t>
              </a:r>
              <a:endParaRPr lang="zh-CN" altLang="en-US" sz="1800" b="1" dirty="0">
                <a:solidFill>
                  <a:schemeClr val="bg1"/>
                </a:solidFill>
                <a:latin typeface="黑体" panose="02010600030101010101" pitchFamily="2" charset="-122"/>
                <a:ea typeface="黑体" panose="02010600030101010101" pitchFamily="2" charset="-122"/>
              </a:endParaRPr>
            </a:p>
          </p:txBody>
        </p:sp>
        <p:sp>
          <p:nvSpPr>
            <p:cNvPr id="14" name="矩形 13">
              <a:hlinkClick r:id="rId3" action="ppaction://hlinksldjump"/>
            </p:cNvPr>
            <p:cNvSpPr/>
            <p:nvPr/>
          </p:nvSpPr>
          <p:spPr>
            <a:xfrm>
              <a:off x="4383043" y="6369576"/>
              <a:ext cx="3082696" cy="492442"/>
            </a:xfrm>
            <a:prstGeom prst="rect">
              <a:avLst/>
            </a:prstGeom>
          </p:spPr>
          <p:txBody>
            <a:bodyPr wrap="square">
              <a:spAutoFit/>
            </a:bodyPr>
            <a:lstStyle/>
            <a:p>
              <a:pPr algn="ctr">
                <a:defRPr/>
              </a:pPr>
              <a:r>
                <a:rPr lang="zh-CN" altLang="en-US" sz="1800" b="1" dirty="0" smtClean="0">
                  <a:solidFill>
                    <a:srgbClr val="FFC000"/>
                  </a:solidFill>
                  <a:latin typeface="黑体" panose="02010600030101010101" pitchFamily="2" charset="-122"/>
                  <a:ea typeface="黑体" panose="02010600030101010101" pitchFamily="2" charset="-122"/>
                </a:rPr>
                <a:t>互动探究区</a:t>
              </a:r>
              <a:endParaRPr lang="zh-CN" altLang="en-US" sz="1800" b="1" dirty="0">
                <a:solidFill>
                  <a:srgbClr val="FFC000"/>
                </a:solidFill>
                <a:latin typeface="黑体" panose="02010600030101010101" pitchFamily="2" charset="-122"/>
                <a:ea typeface="黑体" panose="02010600030101010101" pitchFamily="2" charset="-122"/>
              </a:endParaRPr>
            </a:p>
          </p:txBody>
        </p:sp>
        <p:sp>
          <p:nvSpPr>
            <p:cNvPr id="15" name="矩形 14">
              <a:hlinkClick r:id="rId4" action="ppaction://hlinksldjump"/>
            </p:cNvPr>
            <p:cNvSpPr/>
            <p:nvPr/>
          </p:nvSpPr>
          <p:spPr>
            <a:xfrm>
              <a:off x="8185819" y="6360284"/>
              <a:ext cx="3240360" cy="492442"/>
            </a:xfrm>
            <a:prstGeom prst="rect">
              <a:avLst/>
            </a:prstGeom>
          </p:spPr>
          <p:txBody>
            <a:bodyPr wrap="square">
              <a:spAutoFit/>
            </a:bodyPr>
            <a:lstStyle/>
            <a:p>
              <a:pPr algn="ctr">
                <a:defRPr/>
              </a:pPr>
              <a:r>
                <a:rPr lang="zh-CN" altLang="en-US" sz="1800" b="1" dirty="0" smtClean="0">
                  <a:solidFill>
                    <a:schemeClr val="bg1"/>
                  </a:solidFill>
                  <a:latin typeface="黑体" panose="02010600030101010101" pitchFamily="2" charset="-122"/>
                  <a:ea typeface="黑体" panose="02010600030101010101" pitchFamily="2" charset="-122"/>
                </a:rPr>
                <a:t>自我检测区</a:t>
              </a:r>
              <a:endParaRPr lang="zh-CN" altLang="en-US" sz="1800" b="1" dirty="0">
                <a:solidFill>
                  <a:schemeClr val="bg1"/>
                </a:solidFill>
                <a:latin typeface="黑体" panose="02010600030101010101" pitchFamily="2" charset="-122"/>
                <a:ea typeface="黑体" panose="02010600030101010101" pitchFamily="2" charset="-122"/>
              </a:endParaRPr>
            </a:p>
          </p:txBody>
        </p:sp>
        <p:cxnSp>
          <p:nvCxnSpPr>
            <p:cNvPr id="16" name="直接连接符 15"/>
            <p:cNvCxnSpPr/>
            <p:nvPr/>
          </p:nvCxnSpPr>
          <p:spPr>
            <a:xfrm>
              <a:off x="3865339" y="6358388"/>
              <a:ext cx="0" cy="46166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7897787" y="6367680"/>
              <a:ext cx="0" cy="46166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pic>
        <p:nvPicPr>
          <p:cNvPr id="18" name="Picture 4" descr="C:\Documents and Settings\tdz\桌面\问号.png"/>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rot="20090799">
            <a:off x="112225" y="1480568"/>
            <a:ext cx="447593" cy="460897"/>
          </a:xfrm>
          <a:prstGeom prst="rect">
            <a:avLst/>
          </a:prstGeom>
          <a:noFill/>
          <a:extLst>
            <a:ext uri="{909E8E84-426E-40DD-AFC4-6F175D3DCCD1}">
              <a14:hiddenFill xmlns:a14="http://schemas.microsoft.com/office/drawing/2010/main" xmlns="">
                <a:solidFill>
                  <a:srgbClr val="FFFFFF"/>
                </a:solidFill>
              </a14:hiddenFill>
            </a:ext>
          </a:extLst>
        </p:spPr>
      </p:pic>
      <p:sp>
        <p:nvSpPr>
          <p:cNvPr id="19" name="Rectangle 14"/>
          <p:cNvSpPr>
            <a:spLocks noChangeArrowheads="1"/>
          </p:cNvSpPr>
          <p:nvPr/>
        </p:nvSpPr>
        <p:spPr bwMode="auto">
          <a:xfrm>
            <a:off x="758200" y="1300158"/>
            <a:ext cx="8053351" cy="68600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lIns="68562" tIns="34281" rIns="68562" bIns="34281" anchor="ctr">
            <a:spAutoFit/>
          </a:bodyPr>
          <a:lstStyle/>
          <a:p>
            <a:pPr>
              <a:lnSpc>
                <a:spcPts val="5500"/>
              </a:lnSpc>
            </a:pPr>
            <a:r>
              <a:rPr lang="en-US" altLang="zh-CN" sz="2600" b="1" dirty="0">
                <a:solidFill>
                  <a:schemeClr val="accent6">
                    <a:lumMod val="75000"/>
                  </a:schemeClr>
                </a:solidFill>
                <a:latin typeface="Times New Roman" pitchFamily="18" charset="0"/>
                <a:ea typeface="宋体" pitchFamily="2" charset="-122"/>
              </a:rPr>
              <a:t>(1)</a:t>
            </a:r>
            <a:r>
              <a:rPr lang="zh-CN" altLang="zh-CN" sz="2600" b="1" dirty="0">
                <a:solidFill>
                  <a:schemeClr val="accent6">
                    <a:lumMod val="75000"/>
                  </a:schemeClr>
                </a:solidFill>
                <a:latin typeface="Times New Roman" pitchFamily="18" charset="0"/>
                <a:ea typeface="宋体" pitchFamily="2" charset="-122"/>
              </a:rPr>
              <a:t>据材料归纳第一次请愿运动中工人阶级的要求</a:t>
            </a:r>
            <a:r>
              <a:rPr lang="zh-CN" altLang="zh-CN" sz="2600" b="1" dirty="0" smtClean="0">
                <a:solidFill>
                  <a:schemeClr val="accent6">
                    <a:lumMod val="75000"/>
                  </a:schemeClr>
                </a:solidFill>
                <a:latin typeface="Times New Roman" pitchFamily="18" charset="0"/>
                <a:ea typeface="宋体" pitchFamily="2" charset="-122"/>
              </a:rPr>
              <a:t>。</a:t>
            </a:r>
            <a:endParaRPr lang="zh-CN" altLang="zh-CN" sz="2600" dirty="0">
              <a:solidFill>
                <a:schemeClr val="accent6">
                  <a:lumMod val="75000"/>
                </a:schemeClr>
              </a:solidFill>
              <a:latin typeface="Times New Roman" pitchFamily="18" charset="0"/>
              <a:ea typeface="宋体" pitchFamily="2" charset="-122"/>
            </a:endParaRPr>
          </a:p>
        </p:txBody>
      </p:sp>
      <p:sp>
        <p:nvSpPr>
          <p:cNvPr id="20" name="TextBox 19"/>
          <p:cNvSpPr txBox="1"/>
          <p:nvPr/>
        </p:nvSpPr>
        <p:spPr>
          <a:xfrm>
            <a:off x="748844" y="2283718"/>
            <a:ext cx="7943074" cy="686003"/>
          </a:xfrm>
          <a:prstGeom prst="rect">
            <a:avLst/>
          </a:prstGeom>
          <a:noFill/>
        </p:spPr>
        <p:txBody>
          <a:bodyPr wrap="square" lIns="68562" tIns="34281" rIns="68562" bIns="34281" rtlCol="0">
            <a:spAutoFit/>
          </a:bodyPr>
          <a:lstStyle/>
          <a:p>
            <a:pPr>
              <a:lnSpc>
                <a:spcPts val="5500"/>
              </a:lnSpc>
            </a:pPr>
            <a:r>
              <a:rPr lang="zh-CN" altLang="zh-CN" sz="2600" b="1" kern="100" dirty="0" smtClean="0">
                <a:solidFill>
                  <a:schemeClr val="accent6">
                    <a:lumMod val="75000"/>
                  </a:schemeClr>
                </a:solidFill>
                <a:latin typeface="Times New Roman"/>
                <a:ea typeface="黑体"/>
                <a:cs typeface="Times New Roman"/>
              </a:rPr>
              <a:t>答案</a:t>
            </a:r>
            <a:r>
              <a:rPr lang="zh-CN" altLang="zh-CN" sz="2600" b="1" kern="100" dirty="0" smtClean="0">
                <a:latin typeface="Times New Roman"/>
                <a:cs typeface="Times New Roman"/>
              </a:rPr>
              <a:t>　</a:t>
            </a:r>
            <a:r>
              <a:rPr lang="zh-CN" altLang="zh-CN" sz="2600" b="1" dirty="0"/>
              <a:t>普遍选举；秘密投票；议会按时改选</a:t>
            </a:r>
            <a:r>
              <a:rPr lang="zh-CN" altLang="zh-CN" sz="2600" b="1" dirty="0" smtClean="0"/>
              <a:t>。</a:t>
            </a:r>
            <a:endParaRPr lang="zh-CN" altLang="zh-CN" sz="2600" dirty="0"/>
          </a:p>
        </p:txBody>
      </p:sp>
    </p:spTree>
    <p:extLst>
      <p:ext uri="{BB962C8B-B14F-4D97-AF65-F5344CB8AC3E}">
        <p14:creationId xmlns:p14="http://schemas.microsoft.com/office/powerpoint/2010/main" xmlns="" val="3076445116"/>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barn(inVertical)">
                                      <p:cBhvr>
                                        <p:cTn id="7"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p:nvPr/>
        </p:nvGrpSpPr>
        <p:grpSpPr>
          <a:xfrm>
            <a:off x="205735" y="4768794"/>
            <a:ext cx="8361669" cy="377723"/>
            <a:chOff x="274384" y="6358388"/>
            <a:chExt cx="11151795" cy="503630"/>
          </a:xfrm>
        </p:grpSpPr>
        <p:sp>
          <p:nvSpPr>
            <p:cNvPr id="13" name="矩形 12">
              <a:hlinkClick r:id="rId2" action="ppaction://hlinksldjump"/>
            </p:cNvPr>
            <p:cNvSpPr/>
            <p:nvPr/>
          </p:nvSpPr>
          <p:spPr>
            <a:xfrm>
              <a:off x="274384" y="6369576"/>
              <a:ext cx="2798867" cy="492442"/>
            </a:xfrm>
            <a:prstGeom prst="rect">
              <a:avLst/>
            </a:prstGeom>
          </p:spPr>
          <p:txBody>
            <a:bodyPr wrap="square">
              <a:spAutoFit/>
            </a:bodyPr>
            <a:lstStyle/>
            <a:p>
              <a:pPr algn="ctr">
                <a:defRPr/>
              </a:pPr>
              <a:r>
                <a:rPr lang="zh-CN" altLang="en-US" sz="1800" b="1" dirty="0" smtClean="0">
                  <a:solidFill>
                    <a:schemeClr val="bg1"/>
                  </a:solidFill>
                  <a:latin typeface="黑体" panose="02010600030101010101" pitchFamily="2" charset="-122"/>
                  <a:ea typeface="黑体" panose="02010600030101010101" pitchFamily="2" charset="-122"/>
                </a:rPr>
                <a:t>自主学习区</a:t>
              </a:r>
              <a:endParaRPr lang="zh-CN" altLang="en-US" sz="1800" b="1" dirty="0">
                <a:solidFill>
                  <a:schemeClr val="bg1"/>
                </a:solidFill>
                <a:latin typeface="黑体" panose="02010600030101010101" pitchFamily="2" charset="-122"/>
                <a:ea typeface="黑体" panose="02010600030101010101" pitchFamily="2" charset="-122"/>
              </a:endParaRPr>
            </a:p>
          </p:txBody>
        </p:sp>
        <p:sp>
          <p:nvSpPr>
            <p:cNvPr id="14" name="矩形 13">
              <a:hlinkClick r:id="rId3" action="ppaction://hlinksldjump"/>
            </p:cNvPr>
            <p:cNvSpPr/>
            <p:nvPr/>
          </p:nvSpPr>
          <p:spPr>
            <a:xfrm>
              <a:off x="4383043" y="6369576"/>
              <a:ext cx="3082696" cy="492442"/>
            </a:xfrm>
            <a:prstGeom prst="rect">
              <a:avLst/>
            </a:prstGeom>
          </p:spPr>
          <p:txBody>
            <a:bodyPr wrap="square">
              <a:spAutoFit/>
            </a:bodyPr>
            <a:lstStyle/>
            <a:p>
              <a:pPr algn="ctr">
                <a:defRPr/>
              </a:pPr>
              <a:r>
                <a:rPr lang="zh-CN" altLang="en-US" sz="1800" b="1" dirty="0" smtClean="0">
                  <a:solidFill>
                    <a:srgbClr val="FFC000"/>
                  </a:solidFill>
                  <a:latin typeface="黑体" panose="02010600030101010101" pitchFamily="2" charset="-122"/>
                  <a:ea typeface="黑体" panose="02010600030101010101" pitchFamily="2" charset="-122"/>
                </a:rPr>
                <a:t>互动探究区</a:t>
              </a:r>
              <a:endParaRPr lang="zh-CN" altLang="en-US" sz="1800" b="1" dirty="0">
                <a:solidFill>
                  <a:srgbClr val="FFC000"/>
                </a:solidFill>
                <a:latin typeface="黑体" panose="02010600030101010101" pitchFamily="2" charset="-122"/>
                <a:ea typeface="黑体" panose="02010600030101010101" pitchFamily="2" charset="-122"/>
              </a:endParaRPr>
            </a:p>
          </p:txBody>
        </p:sp>
        <p:sp>
          <p:nvSpPr>
            <p:cNvPr id="15" name="矩形 14">
              <a:hlinkClick r:id="rId4" action="ppaction://hlinksldjump"/>
            </p:cNvPr>
            <p:cNvSpPr/>
            <p:nvPr/>
          </p:nvSpPr>
          <p:spPr>
            <a:xfrm>
              <a:off x="8185819" y="6360284"/>
              <a:ext cx="3240360" cy="492442"/>
            </a:xfrm>
            <a:prstGeom prst="rect">
              <a:avLst/>
            </a:prstGeom>
          </p:spPr>
          <p:txBody>
            <a:bodyPr wrap="square">
              <a:spAutoFit/>
            </a:bodyPr>
            <a:lstStyle/>
            <a:p>
              <a:pPr algn="ctr">
                <a:defRPr/>
              </a:pPr>
              <a:r>
                <a:rPr lang="zh-CN" altLang="en-US" sz="1800" b="1" dirty="0" smtClean="0">
                  <a:solidFill>
                    <a:schemeClr val="bg1"/>
                  </a:solidFill>
                  <a:latin typeface="黑体" panose="02010600030101010101" pitchFamily="2" charset="-122"/>
                  <a:ea typeface="黑体" panose="02010600030101010101" pitchFamily="2" charset="-122"/>
                </a:rPr>
                <a:t>自我检测区</a:t>
              </a:r>
              <a:endParaRPr lang="zh-CN" altLang="en-US" sz="1800" b="1" dirty="0">
                <a:solidFill>
                  <a:schemeClr val="bg1"/>
                </a:solidFill>
                <a:latin typeface="黑体" panose="02010600030101010101" pitchFamily="2" charset="-122"/>
                <a:ea typeface="黑体" panose="02010600030101010101" pitchFamily="2" charset="-122"/>
              </a:endParaRPr>
            </a:p>
          </p:txBody>
        </p:sp>
        <p:cxnSp>
          <p:nvCxnSpPr>
            <p:cNvPr id="16" name="直接连接符 15"/>
            <p:cNvCxnSpPr/>
            <p:nvPr/>
          </p:nvCxnSpPr>
          <p:spPr>
            <a:xfrm>
              <a:off x="3865339" y="6358388"/>
              <a:ext cx="0" cy="46166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7897787" y="6367680"/>
              <a:ext cx="0" cy="46166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pic>
        <p:nvPicPr>
          <p:cNvPr id="18" name="Picture 4" descr="C:\Documents and Settings\tdz\桌面\问号.png"/>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rot="20090799">
            <a:off x="112225" y="1480568"/>
            <a:ext cx="447593" cy="460897"/>
          </a:xfrm>
          <a:prstGeom prst="rect">
            <a:avLst/>
          </a:prstGeom>
          <a:noFill/>
          <a:extLst>
            <a:ext uri="{909E8E84-426E-40DD-AFC4-6F175D3DCCD1}">
              <a14:hiddenFill xmlns:a14="http://schemas.microsoft.com/office/drawing/2010/main" xmlns="">
                <a:solidFill>
                  <a:srgbClr val="FFFFFF"/>
                </a:solidFill>
              </a14:hiddenFill>
            </a:ext>
          </a:extLst>
        </p:spPr>
      </p:pic>
      <p:sp>
        <p:nvSpPr>
          <p:cNvPr id="19" name="Rectangle 14"/>
          <p:cNvSpPr>
            <a:spLocks noChangeArrowheads="1"/>
          </p:cNvSpPr>
          <p:nvPr/>
        </p:nvSpPr>
        <p:spPr bwMode="auto">
          <a:xfrm>
            <a:off x="739150" y="1122065"/>
            <a:ext cx="8053351" cy="139132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lIns="68562" tIns="34281" rIns="68562" bIns="34281" anchor="ctr">
            <a:spAutoFit/>
          </a:bodyPr>
          <a:lstStyle/>
          <a:p>
            <a:pPr>
              <a:lnSpc>
                <a:spcPts val="5500"/>
              </a:lnSpc>
            </a:pPr>
            <a:r>
              <a:rPr lang="en-US" altLang="zh-CN" sz="2600" b="1" dirty="0">
                <a:solidFill>
                  <a:schemeClr val="accent6">
                    <a:lumMod val="75000"/>
                  </a:schemeClr>
                </a:solidFill>
                <a:latin typeface="Times New Roman" pitchFamily="18" charset="0"/>
                <a:ea typeface="宋体" pitchFamily="2" charset="-122"/>
              </a:rPr>
              <a:t>(2)</a:t>
            </a:r>
            <a:r>
              <a:rPr lang="zh-CN" altLang="zh-CN" sz="2600" b="1" dirty="0">
                <a:solidFill>
                  <a:schemeClr val="accent6">
                    <a:lumMod val="75000"/>
                  </a:schemeClr>
                </a:solidFill>
                <a:latin typeface="Times New Roman" pitchFamily="18" charset="0"/>
                <a:ea typeface="宋体" pitchFamily="2" charset="-122"/>
              </a:rPr>
              <a:t>与前两次请愿运动相比，第三次请愿运动失败的原因有何特点</a:t>
            </a:r>
            <a:r>
              <a:rPr lang="zh-CN" altLang="zh-CN" sz="2600" b="1" dirty="0" smtClean="0">
                <a:solidFill>
                  <a:schemeClr val="accent6">
                    <a:lumMod val="75000"/>
                  </a:schemeClr>
                </a:solidFill>
                <a:latin typeface="Times New Roman" pitchFamily="18" charset="0"/>
                <a:ea typeface="宋体" pitchFamily="2" charset="-122"/>
              </a:rPr>
              <a:t>？</a:t>
            </a:r>
            <a:endParaRPr lang="zh-CN" altLang="zh-CN" sz="2600" dirty="0">
              <a:solidFill>
                <a:schemeClr val="accent6">
                  <a:lumMod val="75000"/>
                </a:schemeClr>
              </a:solidFill>
              <a:latin typeface="Times New Roman" pitchFamily="18" charset="0"/>
              <a:ea typeface="宋体" pitchFamily="2" charset="-122"/>
            </a:endParaRPr>
          </a:p>
        </p:txBody>
      </p:sp>
      <p:sp>
        <p:nvSpPr>
          <p:cNvPr id="20" name="TextBox 19"/>
          <p:cNvSpPr txBox="1"/>
          <p:nvPr/>
        </p:nvSpPr>
        <p:spPr>
          <a:xfrm>
            <a:off x="739319" y="2634233"/>
            <a:ext cx="7943074" cy="686003"/>
          </a:xfrm>
          <a:prstGeom prst="rect">
            <a:avLst/>
          </a:prstGeom>
          <a:noFill/>
        </p:spPr>
        <p:txBody>
          <a:bodyPr wrap="square" lIns="68562" tIns="34281" rIns="68562" bIns="34281" rtlCol="0">
            <a:spAutoFit/>
          </a:bodyPr>
          <a:lstStyle/>
          <a:p>
            <a:pPr>
              <a:lnSpc>
                <a:spcPts val="5500"/>
              </a:lnSpc>
            </a:pPr>
            <a:r>
              <a:rPr lang="zh-CN" altLang="zh-CN" sz="2600" b="1" kern="100" dirty="0" smtClean="0">
                <a:solidFill>
                  <a:schemeClr val="accent6">
                    <a:lumMod val="75000"/>
                  </a:schemeClr>
                </a:solidFill>
                <a:latin typeface="Times New Roman"/>
                <a:ea typeface="黑体"/>
                <a:cs typeface="Times New Roman"/>
              </a:rPr>
              <a:t>答案</a:t>
            </a:r>
            <a:r>
              <a:rPr lang="zh-CN" altLang="zh-CN" sz="2600" b="1" kern="100" dirty="0" smtClean="0">
                <a:latin typeface="Times New Roman"/>
                <a:cs typeface="Times New Roman"/>
              </a:rPr>
              <a:t>　</a:t>
            </a:r>
            <a:r>
              <a:rPr lang="zh-CN" altLang="zh-CN" sz="2600" b="1" dirty="0"/>
              <a:t>因领导人的动摇而夭折</a:t>
            </a:r>
            <a:r>
              <a:rPr lang="zh-CN" altLang="zh-CN" sz="2600" b="1" dirty="0" smtClean="0"/>
              <a:t>。</a:t>
            </a:r>
            <a:endParaRPr lang="zh-CN" altLang="zh-CN" sz="2600" dirty="0"/>
          </a:p>
        </p:txBody>
      </p:sp>
    </p:spTree>
    <p:extLst>
      <p:ext uri="{BB962C8B-B14F-4D97-AF65-F5344CB8AC3E}">
        <p14:creationId xmlns:p14="http://schemas.microsoft.com/office/powerpoint/2010/main" xmlns="" val="4057253953"/>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barn(inVertical)">
                                      <p:cBhvr>
                                        <p:cTn id="7"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p:nvPr/>
        </p:nvSpPr>
        <p:spPr>
          <a:xfrm>
            <a:off x="584222" y="1059582"/>
            <a:ext cx="1864570" cy="469341"/>
          </a:xfrm>
          <a:prstGeom prst="rect">
            <a:avLst/>
          </a:prstGeom>
          <a:noFill/>
          <a:ln>
            <a:noFill/>
          </a:ln>
        </p:spPr>
        <p:txBody>
          <a:bodyPr wrap="square" lIns="68562" tIns="34281" rIns="68562" bIns="34281" rtlCol="0">
            <a:spAutoFit/>
          </a:bodyPr>
          <a:lstStyle/>
          <a:p>
            <a:r>
              <a:rPr lang="zh-CN" altLang="en-US" sz="2600" b="1" dirty="0">
                <a:solidFill>
                  <a:srgbClr val="00B0F0"/>
                </a:solidFill>
                <a:latin typeface="黑体" panose="02010600030101010101" pitchFamily="2" charset="-122"/>
                <a:ea typeface="黑体" panose="02010600030101010101" pitchFamily="2" charset="-122"/>
              </a:rPr>
              <a:t> </a:t>
            </a:r>
            <a:r>
              <a:rPr lang="zh-CN" altLang="en-US" sz="2600" b="1" dirty="0" smtClean="0">
                <a:solidFill>
                  <a:srgbClr val="00B0F0"/>
                </a:solidFill>
                <a:latin typeface="黑体" panose="02010600030101010101" pitchFamily="2" charset="-122"/>
                <a:ea typeface="黑体" panose="02010600030101010101" pitchFamily="2" charset="-122"/>
              </a:rPr>
              <a:t>知识延伸</a:t>
            </a:r>
            <a:endParaRPr lang="zh-CN" altLang="zh-CN" sz="2600" b="1" dirty="0">
              <a:solidFill>
                <a:srgbClr val="00B0F0"/>
              </a:solidFill>
              <a:latin typeface="黑体" panose="02010600030101010101" pitchFamily="2" charset="-122"/>
              <a:ea typeface="黑体" panose="02010600030101010101" pitchFamily="2" charset="-122"/>
            </a:endParaRPr>
          </a:p>
        </p:txBody>
      </p:sp>
      <p:sp>
        <p:nvSpPr>
          <p:cNvPr id="11" name="菱形 10"/>
          <p:cNvSpPr/>
          <p:nvPr/>
        </p:nvSpPr>
        <p:spPr>
          <a:xfrm>
            <a:off x="496119" y="1201753"/>
            <a:ext cx="215968" cy="240194"/>
          </a:xfrm>
          <a:prstGeom prst="diamond">
            <a:avLst/>
          </a:prstGeom>
          <a:solidFill>
            <a:srgbClr val="00B0F0"/>
          </a:solidFill>
          <a:ln>
            <a:noFill/>
          </a:ln>
        </p:spPr>
        <p:style>
          <a:lnRef idx="2">
            <a:schemeClr val="accent5">
              <a:shade val="50000"/>
            </a:schemeClr>
          </a:lnRef>
          <a:fillRef idx="1">
            <a:schemeClr val="accent5"/>
          </a:fillRef>
          <a:effectRef idx="0">
            <a:schemeClr val="accent5"/>
          </a:effectRef>
          <a:fontRef idx="minor">
            <a:schemeClr val="lt1"/>
          </a:fontRef>
        </p:style>
        <p:txBody>
          <a:bodyPr lIns="68562" tIns="34281" rIns="68562" bIns="34281" rtlCol="0" anchor="ctr"/>
          <a:lstStyle/>
          <a:p>
            <a:pPr algn="ctr"/>
            <a:endParaRPr lang="zh-CN" altLang="en-US" sz="2600"/>
          </a:p>
        </p:txBody>
      </p:sp>
      <p:sp>
        <p:nvSpPr>
          <p:cNvPr id="12" name="TextBox 11"/>
          <p:cNvSpPr txBox="1"/>
          <p:nvPr/>
        </p:nvSpPr>
        <p:spPr>
          <a:xfrm>
            <a:off x="458019" y="1497027"/>
            <a:ext cx="8099860" cy="3326021"/>
          </a:xfrm>
          <a:prstGeom prst="rect">
            <a:avLst/>
          </a:prstGeom>
          <a:noFill/>
        </p:spPr>
        <p:txBody>
          <a:bodyPr wrap="square" lIns="68562" tIns="34281" rIns="68562" bIns="34281" rtlCol="0">
            <a:spAutoFit/>
          </a:bodyPr>
          <a:lstStyle/>
          <a:p>
            <a:pPr>
              <a:lnSpc>
                <a:spcPts val="4300"/>
              </a:lnSpc>
            </a:pPr>
            <a:r>
              <a:rPr lang="zh-CN" altLang="zh-CN" sz="2800" b="1" dirty="0"/>
              <a:t>正确认识英国宪章运动的性质</a:t>
            </a:r>
            <a:endParaRPr lang="zh-CN" altLang="zh-CN" sz="2800" dirty="0"/>
          </a:p>
          <a:p>
            <a:pPr>
              <a:lnSpc>
                <a:spcPts val="4300"/>
              </a:lnSpc>
            </a:pPr>
            <a:r>
              <a:rPr lang="en-US" altLang="zh-CN" sz="2600" dirty="0" smtClean="0">
                <a:latin typeface="方正细黑一_GBK" pitchFamily="65" charset="-122"/>
                <a:ea typeface="方正细黑一_GBK" pitchFamily="65" charset="-122"/>
              </a:rPr>
              <a:t>(1)</a:t>
            </a:r>
            <a:r>
              <a:rPr lang="zh-CN" altLang="zh-CN" sz="2600" dirty="0" smtClean="0">
                <a:latin typeface="方正细黑一_GBK" pitchFamily="65" charset="-122"/>
                <a:ea typeface="方正细黑一_GBK" pitchFamily="65" charset="-122"/>
              </a:rPr>
              <a:t>英国宪章运动是</a:t>
            </a:r>
            <a:r>
              <a:rPr lang="en-US" altLang="zh-CN" sz="2600" dirty="0" smtClean="0">
                <a:latin typeface="方正细黑一_GBK" pitchFamily="65" charset="-122"/>
                <a:ea typeface="方正细黑一_GBK" pitchFamily="65" charset="-122"/>
              </a:rPr>
              <a:t>19</a:t>
            </a:r>
            <a:r>
              <a:rPr lang="zh-CN" altLang="zh-CN" sz="2600" dirty="0" smtClean="0">
                <a:latin typeface="方正细黑一_GBK" pitchFamily="65" charset="-122"/>
                <a:ea typeface="方正细黑一_GBK" pitchFamily="65" charset="-122"/>
              </a:rPr>
              <a:t>世纪三四十年代英国工人争取普选权的运动，其纲领是</a:t>
            </a:r>
            <a:r>
              <a:rPr lang="en-US" altLang="zh-CN" sz="2600" dirty="0" smtClean="0">
                <a:latin typeface="方正细黑一_GBK" pitchFamily="65" charset="-122"/>
                <a:ea typeface="方正细黑一_GBK" pitchFamily="65" charset="-122"/>
              </a:rPr>
              <a:t>“</a:t>
            </a:r>
            <a:r>
              <a:rPr lang="zh-CN" altLang="zh-CN" sz="2600" dirty="0" smtClean="0">
                <a:latin typeface="方正细黑一_GBK" pitchFamily="65" charset="-122"/>
                <a:ea typeface="方正细黑一_GBK" pitchFamily="65" charset="-122"/>
              </a:rPr>
              <a:t>人民宪章</a:t>
            </a:r>
            <a:r>
              <a:rPr lang="en-US" altLang="zh-CN" sz="2600" dirty="0" smtClean="0">
                <a:latin typeface="方正细黑一_GBK" pitchFamily="65" charset="-122"/>
                <a:ea typeface="方正细黑一_GBK" pitchFamily="65" charset="-122"/>
              </a:rPr>
              <a:t>”</a:t>
            </a:r>
            <a:r>
              <a:rPr lang="zh-CN" altLang="zh-CN" sz="2600" dirty="0" smtClean="0">
                <a:latin typeface="方正细黑一_GBK" pitchFamily="65" charset="-122"/>
                <a:ea typeface="方正细黑一_GBK" pitchFamily="65" charset="-122"/>
              </a:rPr>
              <a:t>。当时，英国实行代议制民主，但国会议员大都由贵族和资产阶级充任，小资产阶级和工人阶级由于没有选举权而不可能选举本阶层的议员代表。</a:t>
            </a:r>
            <a:endParaRPr lang="zh-CN" altLang="zh-CN" sz="2600" dirty="0">
              <a:latin typeface="方正细黑一_GBK" pitchFamily="65" charset="-122"/>
              <a:ea typeface="方正细黑一_GBK" pitchFamily="65" charset="-122"/>
            </a:endParaRPr>
          </a:p>
        </p:txBody>
      </p:sp>
      <p:grpSp>
        <p:nvGrpSpPr>
          <p:cNvPr id="13" name="组合 12"/>
          <p:cNvGrpSpPr/>
          <p:nvPr/>
        </p:nvGrpSpPr>
        <p:grpSpPr>
          <a:xfrm>
            <a:off x="205735" y="4768794"/>
            <a:ext cx="8361669" cy="377723"/>
            <a:chOff x="274384" y="6358388"/>
            <a:chExt cx="11151795" cy="503630"/>
          </a:xfrm>
        </p:grpSpPr>
        <p:sp>
          <p:nvSpPr>
            <p:cNvPr id="14" name="矩形 13">
              <a:hlinkClick r:id="rId2" action="ppaction://hlinksldjump"/>
            </p:cNvPr>
            <p:cNvSpPr/>
            <p:nvPr/>
          </p:nvSpPr>
          <p:spPr>
            <a:xfrm>
              <a:off x="274384" y="6369576"/>
              <a:ext cx="2798867" cy="492442"/>
            </a:xfrm>
            <a:prstGeom prst="rect">
              <a:avLst/>
            </a:prstGeom>
          </p:spPr>
          <p:txBody>
            <a:bodyPr wrap="square">
              <a:spAutoFit/>
            </a:bodyPr>
            <a:lstStyle/>
            <a:p>
              <a:pPr algn="ctr">
                <a:defRPr/>
              </a:pPr>
              <a:r>
                <a:rPr lang="zh-CN" altLang="en-US" sz="1800" b="1" dirty="0" smtClean="0">
                  <a:solidFill>
                    <a:schemeClr val="bg1"/>
                  </a:solidFill>
                  <a:latin typeface="黑体" panose="02010600030101010101" pitchFamily="2" charset="-122"/>
                  <a:ea typeface="黑体" panose="02010600030101010101" pitchFamily="2" charset="-122"/>
                </a:rPr>
                <a:t>自主学习区</a:t>
              </a:r>
              <a:endParaRPr lang="zh-CN" altLang="en-US" sz="1800" b="1" dirty="0">
                <a:solidFill>
                  <a:schemeClr val="bg1"/>
                </a:solidFill>
                <a:latin typeface="黑体" panose="02010600030101010101" pitchFamily="2" charset="-122"/>
                <a:ea typeface="黑体" panose="02010600030101010101" pitchFamily="2" charset="-122"/>
              </a:endParaRPr>
            </a:p>
          </p:txBody>
        </p:sp>
        <p:sp>
          <p:nvSpPr>
            <p:cNvPr id="15" name="矩形 14">
              <a:hlinkClick r:id="rId3" action="ppaction://hlinksldjump"/>
            </p:cNvPr>
            <p:cNvSpPr/>
            <p:nvPr/>
          </p:nvSpPr>
          <p:spPr>
            <a:xfrm>
              <a:off x="4383043" y="6369576"/>
              <a:ext cx="3082696" cy="492442"/>
            </a:xfrm>
            <a:prstGeom prst="rect">
              <a:avLst/>
            </a:prstGeom>
          </p:spPr>
          <p:txBody>
            <a:bodyPr wrap="square">
              <a:spAutoFit/>
            </a:bodyPr>
            <a:lstStyle/>
            <a:p>
              <a:pPr algn="ctr">
                <a:defRPr/>
              </a:pPr>
              <a:r>
                <a:rPr lang="zh-CN" altLang="en-US" sz="1800" b="1" dirty="0" smtClean="0">
                  <a:solidFill>
                    <a:srgbClr val="FFC000"/>
                  </a:solidFill>
                  <a:latin typeface="黑体" panose="02010600030101010101" pitchFamily="2" charset="-122"/>
                  <a:ea typeface="黑体" panose="02010600030101010101" pitchFamily="2" charset="-122"/>
                </a:rPr>
                <a:t>互动探究区</a:t>
              </a:r>
              <a:endParaRPr lang="zh-CN" altLang="en-US" sz="1800" b="1" dirty="0">
                <a:solidFill>
                  <a:srgbClr val="FFC000"/>
                </a:solidFill>
                <a:latin typeface="黑体" panose="02010600030101010101" pitchFamily="2" charset="-122"/>
                <a:ea typeface="黑体" panose="02010600030101010101" pitchFamily="2" charset="-122"/>
              </a:endParaRPr>
            </a:p>
          </p:txBody>
        </p:sp>
        <p:sp>
          <p:nvSpPr>
            <p:cNvPr id="16" name="矩形 15">
              <a:hlinkClick r:id="rId4" action="ppaction://hlinksldjump"/>
            </p:cNvPr>
            <p:cNvSpPr/>
            <p:nvPr/>
          </p:nvSpPr>
          <p:spPr>
            <a:xfrm>
              <a:off x="8185819" y="6360284"/>
              <a:ext cx="3240360" cy="492442"/>
            </a:xfrm>
            <a:prstGeom prst="rect">
              <a:avLst/>
            </a:prstGeom>
          </p:spPr>
          <p:txBody>
            <a:bodyPr wrap="square">
              <a:spAutoFit/>
            </a:bodyPr>
            <a:lstStyle/>
            <a:p>
              <a:pPr algn="ctr">
                <a:defRPr/>
              </a:pPr>
              <a:r>
                <a:rPr lang="zh-CN" altLang="en-US" sz="1800" b="1" dirty="0" smtClean="0">
                  <a:solidFill>
                    <a:schemeClr val="bg1"/>
                  </a:solidFill>
                  <a:latin typeface="黑体" panose="02010600030101010101" pitchFamily="2" charset="-122"/>
                  <a:ea typeface="黑体" panose="02010600030101010101" pitchFamily="2" charset="-122"/>
                </a:rPr>
                <a:t>自我检测区</a:t>
              </a:r>
              <a:endParaRPr lang="zh-CN" altLang="en-US" sz="1800" b="1" dirty="0">
                <a:solidFill>
                  <a:schemeClr val="bg1"/>
                </a:solidFill>
                <a:latin typeface="黑体" panose="02010600030101010101" pitchFamily="2" charset="-122"/>
                <a:ea typeface="黑体" panose="02010600030101010101" pitchFamily="2" charset="-122"/>
              </a:endParaRPr>
            </a:p>
          </p:txBody>
        </p:sp>
        <p:cxnSp>
          <p:nvCxnSpPr>
            <p:cNvPr id="17" name="直接连接符 16"/>
            <p:cNvCxnSpPr/>
            <p:nvPr/>
          </p:nvCxnSpPr>
          <p:spPr>
            <a:xfrm>
              <a:off x="3865339" y="6358388"/>
              <a:ext cx="0" cy="46166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a:off x="7897787" y="6367680"/>
              <a:ext cx="0" cy="46166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xmlns="" val="3217880587"/>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4" name="组合 33"/>
          <p:cNvGrpSpPr/>
          <p:nvPr/>
        </p:nvGrpSpPr>
        <p:grpSpPr>
          <a:xfrm>
            <a:off x="205735" y="4768794"/>
            <a:ext cx="8560641" cy="377723"/>
            <a:chOff x="274384" y="6358388"/>
            <a:chExt cx="11417154" cy="503630"/>
          </a:xfrm>
        </p:grpSpPr>
        <p:sp>
          <p:nvSpPr>
            <p:cNvPr id="35" name="矩形 34">
              <a:hlinkClick r:id="rId2" action="ppaction://hlinksldjump"/>
            </p:cNvPr>
            <p:cNvSpPr/>
            <p:nvPr/>
          </p:nvSpPr>
          <p:spPr>
            <a:xfrm>
              <a:off x="274384" y="6369576"/>
              <a:ext cx="2798867" cy="492442"/>
            </a:xfrm>
            <a:prstGeom prst="rect">
              <a:avLst/>
            </a:prstGeom>
          </p:spPr>
          <p:txBody>
            <a:bodyPr wrap="square">
              <a:spAutoFit/>
            </a:bodyPr>
            <a:lstStyle/>
            <a:p>
              <a:pPr algn="ctr">
                <a:defRPr/>
              </a:pPr>
              <a:r>
                <a:rPr lang="zh-CN" altLang="en-US" sz="1800" b="1" dirty="0" smtClean="0">
                  <a:solidFill>
                    <a:srgbClr val="FFC000"/>
                  </a:solidFill>
                  <a:latin typeface="黑体" panose="02010600030101010101" pitchFamily="2" charset="-122"/>
                  <a:ea typeface="黑体" panose="02010600030101010101" pitchFamily="2" charset="-122"/>
                </a:rPr>
                <a:t>自主学习区</a:t>
              </a:r>
              <a:endParaRPr lang="zh-CN" altLang="en-US" sz="1800" b="1" dirty="0">
                <a:solidFill>
                  <a:srgbClr val="FFC000"/>
                </a:solidFill>
                <a:latin typeface="黑体" panose="02010600030101010101" pitchFamily="2" charset="-122"/>
                <a:ea typeface="黑体" panose="02010600030101010101" pitchFamily="2" charset="-122"/>
              </a:endParaRPr>
            </a:p>
          </p:txBody>
        </p:sp>
        <p:sp>
          <p:nvSpPr>
            <p:cNvPr id="40" name="矩形 39">
              <a:hlinkClick r:id="rId3" action="ppaction://hlinksldjump"/>
            </p:cNvPr>
            <p:cNvSpPr/>
            <p:nvPr/>
          </p:nvSpPr>
          <p:spPr>
            <a:xfrm>
              <a:off x="4383043" y="6369576"/>
              <a:ext cx="3082696" cy="492442"/>
            </a:xfrm>
            <a:prstGeom prst="rect">
              <a:avLst/>
            </a:prstGeom>
          </p:spPr>
          <p:txBody>
            <a:bodyPr wrap="square">
              <a:spAutoFit/>
            </a:bodyPr>
            <a:lstStyle/>
            <a:p>
              <a:pPr algn="ctr">
                <a:defRPr/>
              </a:pPr>
              <a:r>
                <a:rPr lang="zh-CN" altLang="en-US" sz="1800" b="1" dirty="0" smtClean="0">
                  <a:solidFill>
                    <a:schemeClr val="bg1"/>
                  </a:solidFill>
                  <a:latin typeface="黑体" panose="02010600030101010101" pitchFamily="2" charset="-122"/>
                  <a:ea typeface="黑体" panose="02010600030101010101" pitchFamily="2" charset="-122"/>
                </a:rPr>
                <a:t>互动探究区</a:t>
              </a:r>
              <a:endParaRPr lang="zh-CN" altLang="en-US" sz="1800" b="1" dirty="0">
                <a:solidFill>
                  <a:schemeClr val="bg1"/>
                </a:solidFill>
                <a:latin typeface="黑体" panose="02010600030101010101" pitchFamily="2" charset="-122"/>
                <a:ea typeface="黑体" panose="02010600030101010101" pitchFamily="2" charset="-122"/>
              </a:endParaRPr>
            </a:p>
          </p:txBody>
        </p:sp>
        <p:sp>
          <p:nvSpPr>
            <p:cNvPr id="43" name="矩形 42">
              <a:hlinkClick r:id="rId4" action="ppaction://hlinksldjump"/>
            </p:cNvPr>
            <p:cNvSpPr/>
            <p:nvPr/>
          </p:nvSpPr>
          <p:spPr>
            <a:xfrm>
              <a:off x="8451180" y="6360284"/>
              <a:ext cx="3240358" cy="492442"/>
            </a:xfrm>
            <a:prstGeom prst="rect">
              <a:avLst/>
            </a:prstGeom>
          </p:spPr>
          <p:txBody>
            <a:bodyPr wrap="square">
              <a:spAutoFit/>
            </a:bodyPr>
            <a:lstStyle/>
            <a:p>
              <a:pPr algn="ctr">
                <a:defRPr/>
              </a:pPr>
              <a:r>
                <a:rPr lang="zh-CN" altLang="en-US" sz="1800" b="1" dirty="0" smtClean="0">
                  <a:solidFill>
                    <a:schemeClr val="bg1"/>
                  </a:solidFill>
                  <a:latin typeface="黑体" panose="02010600030101010101" pitchFamily="2" charset="-122"/>
                  <a:ea typeface="黑体" panose="02010600030101010101" pitchFamily="2" charset="-122"/>
                </a:rPr>
                <a:t>自我检测区</a:t>
              </a:r>
              <a:endParaRPr lang="zh-CN" altLang="en-US" sz="1800" b="1" dirty="0">
                <a:solidFill>
                  <a:schemeClr val="bg1"/>
                </a:solidFill>
                <a:latin typeface="黑体" panose="02010600030101010101" pitchFamily="2" charset="-122"/>
                <a:ea typeface="黑体" panose="02010600030101010101" pitchFamily="2" charset="-122"/>
              </a:endParaRPr>
            </a:p>
          </p:txBody>
        </p:sp>
        <p:cxnSp>
          <p:nvCxnSpPr>
            <p:cNvPr id="44" name="直接连接符 43"/>
            <p:cNvCxnSpPr/>
            <p:nvPr/>
          </p:nvCxnSpPr>
          <p:spPr>
            <a:xfrm>
              <a:off x="3865339" y="6358388"/>
              <a:ext cx="0" cy="46166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5" name="直接连接符 44"/>
            <p:cNvCxnSpPr/>
            <p:nvPr/>
          </p:nvCxnSpPr>
          <p:spPr>
            <a:xfrm>
              <a:off x="7897787" y="6367680"/>
              <a:ext cx="0" cy="46166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3" name="矩形 2"/>
          <p:cNvSpPr/>
          <p:nvPr/>
        </p:nvSpPr>
        <p:spPr>
          <a:xfrm>
            <a:off x="301098" y="978049"/>
            <a:ext cx="8447366" cy="3298339"/>
          </a:xfrm>
          <a:prstGeom prst="rect">
            <a:avLst/>
          </a:prstGeom>
        </p:spPr>
        <p:txBody>
          <a:bodyPr wrap="square">
            <a:spAutoFit/>
          </a:bodyPr>
          <a:lstStyle/>
          <a:p>
            <a:pPr>
              <a:lnSpc>
                <a:spcPts val="5000"/>
              </a:lnSpc>
            </a:pPr>
            <a:r>
              <a:rPr lang="zh-CN" altLang="zh-CN" sz="2600" b="1" dirty="0">
                <a:latin typeface="黑体" pitchFamily="2" charset="-122"/>
                <a:ea typeface="黑体" pitchFamily="2" charset="-122"/>
              </a:rPr>
              <a:t>一、背景：欧洲早期工人运动</a:t>
            </a:r>
            <a:endParaRPr lang="zh-CN" altLang="zh-CN" sz="2600" dirty="0">
              <a:latin typeface="黑体" pitchFamily="2" charset="-122"/>
              <a:ea typeface="黑体" pitchFamily="2" charset="-122"/>
            </a:endParaRPr>
          </a:p>
          <a:p>
            <a:pPr>
              <a:lnSpc>
                <a:spcPts val="5000"/>
              </a:lnSpc>
            </a:pPr>
            <a:r>
              <a:rPr lang="en-US" altLang="zh-CN" sz="2600" b="1" dirty="0">
                <a:latin typeface="Times New Roman" pitchFamily="18" charset="0"/>
                <a:ea typeface="宋体" pitchFamily="2" charset="-122"/>
              </a:rPr>
              <a:t>1.</a:t>
            </a:r>
            <a:r>
              <a:rPr lang="zh-CN" altLang="zh-CN" sz="2600" b="1" dirty="0" smtClean="0">
                <a:latin typeface="Times New Roman" pitchFamily="18" charset="0"/>
                <a:ea typeface="宋体" pitchFamily="2" charset="-122"/>
              </a:rPr>
              <a:t>随着</a:t>
            </a:r>
            <a:r>
              <a:rPr lang="en-US" altLang="zh-CN" sz="2600" b="1" u="sng" dirty="0" smtClean="0">
                <a:latin typeface="Times New Roman" pitchFamily="18" charset="0"/>
                <a:ea typeface="宋体" pitchFamily="2" charset="-122"/>
              </a:rPr>
              <a:t>		    </a:t>
            </a:r>
            <a:r>
              <a:rPr lang="zh-CN" altLang="zh-CN" sz="2600" b="1" dirty="0" smtClean="0">
                <a:latin typeface="Times New Roman" pitchFamily="18" charset="0"/>
                <a:ea typeface="宋体" pitchFamily="2" charset="-122"/>
              </a:rPr>
              <a:t>的</a:t>
            </a:r>
            <a:r>
              <a:rPr lang="zh-CN" altLang="zh-CN" sz="2600" b="1" dirty="0">
                <a:latin typeface="Times New Roman" pitchFamily="18" charset="0"/>
                <a:ea typeface="宋体" pitchFamily="2" charset="-122"/>
              </a:rPr>
              <a:t>展开</a:t>
            </a:r>
            <a:r>
              <a:rPr lang="zh-CN" altLang="zh-CN" sz="2600" b="1" dirty="0" smtClean="0">
                <a:latin typeface="Times New Roman" pitchFamily="18" charset="0"/>
                <a:ea typeface="宋体" pitchFamily="2" charset="-122"/>
              </a:rPr>
              <a:t>和</a:t>
            </a:r>
            <a:r>
              <a:rPr lang="en-US" altLang="zh-CN" sz="2600" b="1" u="sng" dirty="0" smtClean="0">
                <a:latin typeface="Times New Roman" pitchFamily="18" charset="0"/>
                <a:ea typeface="宋体" pitchFamily="2" charset="-122"/>
              </a:rPr>
              <a:t>	                           </a:t>
            </a:r>
            <a:r>
              <a:rPr lang="zh-CN" altLang="zh-CN" sz="2600" b="1" dirty="0" smtClean="0">
                <a:latin typeface="Times New Roman" pitchFamily="18" charset="0"/>
                <a:ea typeface="宋体" pitchFamily="2" charset="-122"/>
              </a:rPr>
              <a:t>的</a:t>
            </a:r>
            <a:r>
              <a:rPr lang="zh-CN" altLang="zh-CN" sz="2600" b="1" dirty="0">
                <a:latin typeface="Times New Roman" pitchFamily="18" charset="0"/>
                <a:ea typeface="宋体" pitchFamily="2" charset="-122"/>
              </a:rPr>
              <a:t>建立和发展，西欧各国先后形成了一个为数众多</a:t>
            </a:r>
            <a:r>
              <a:rPr lang="zh-CN" altLang="zh-CN" sz="2600" b="1" dirty="0" smtClean="0">
                <a:latin typeface="Times New Roman" pitchFamily="18" charset="0"/>
                <a:ea typeface="宋体" pitchFamily="2" charset="-122"/>
              </a:rPr>
              <a:t>的</a:t>
            </a:r>
            <a:r>
              <a:rPr lang="en-US" altLang="zh-CN" sz="2600" b="1" u="sng" dirty="0" smtClean="0">
                <a:latin typeface="Times New Roman" pitchFamily="18" charset="0"/>
                <a:ea typeface="宋体" pitchFamily="2" charset="-122"/>
              </a:rPr>
              <a:t>			</a:t>
            </a:r>
            <a:r>
              <a:rPr lang="zh-CN" altLang="zh-CN" sz="2600" b="1" dirty="0" smtClean="0">
                <a:latin typeface="Times New Roman" pitchFamily="18" charset="0"/>
                <a:ea typeface="宋体" pitchFamily="2" charset="-122"/>
              </a:rPr>
              <a:t>。</a:t>
            </a:r>
            <a:endParaRPr lang="zh-CN" altLang="zh-CN" sz="2600" dirty="0">
              <a:latin typeface="Times New Roman" pitchFamily="18" charset="0"/>
              <a:ea typeface="宋体" pitchFamily="2" charset="-122"/>
            </a:endParaRPr>
          </a:p>
          <a:p>
            <a:pPr>
              <a:lnSpc>
                <a:spcPts val="5000"/>
              </a:lnSpc>
            </a:pPr>
            <a:r>
              <a:rPr lang="en-US" altLang="zh-CN" sz="2600" b="1" dirty="0">
                <a:latin typeface="Times New Roman" pitchFamily="18" charset="0"/>
                <a:ea typeface="宋体" pitchFamily="2" charset="-122"/>
              </a:rPr>
              <a:t>2</a:t>
            </a:r>
            <a:r>
              <a:rPr lang="en-US" altLang="zh-CN" sz="2600" b="1" dirty="0" smtClean="0">
                <a:latin typeface="Times New Roman" pitchFamily="18" charset="0"/>
                <a:ea typeface="宋体" pitchFamily="2" charset="-122"/>
              </a:rPr>
              <a:t>.</a:t>
            </a:r>
            <a:r>
              <a:rPr lang="en-US" altLang="zh-CN" sz="2600" b="1" u="sng" dirty="0" smtClean="0">
                <a:latin typeface="Times New Roman" pitchFamily="18" charset="0"/>
                <a:ea typeface="宋体" pitchFamily="2" charset="-122"/>
              </a:rPr>
              <a:t>	  </a:t>
            </a:r>
            <a:r>
              <a:rPr lang="zh-CN" altLang="zh-CN" sz="2600" b="1" dirty="0" smtClean="0">
                <a:latin typeface="Times New Roman" pitchFamily="18" charset="0"/>
                <a:ea typeface="宋体" pitchFamily="2" charset="-122"/>
              </a:rPr>
              <a:t>世纪</a:t>
            </a:r>
            <a:r>
              <a:rPr lang="zh-CN" altLang="zh-CN" sz="2600" b="1" dirty="0">
                <a:latin typeface="Times New Roman" pitchFamily="18" charset="0"/>
                <a:ea typeface="宋体" pitchFamily="2" charset="-122"/>
              </a:rPr>
              <a:t>上半期，各国工人纷纷起而反抗。</a:t>
            </a:r>
            <a:endParaRPr lang="zh-CN" altLang="zh-CN" sz="2600" dirty="0">
              <a:latin typeface="Times New Roman" pitchFamily="18" charset="0"/>
              <a:ea typeface="宋体" pitchFamily="2" charset="-122"/>
            </a:endParaRPr>
          </a:p>
          <a:p>
            <a:pPr>
              <a:lnSpc>
                <a:spcPts val="5000"/>
              </a:lnSpc>
            </a:pPr>
            <a:r>
              <a:rPr lang="en-US" altLang="zh-CN" sz="2600" b="1" dirty="0">
                <a:latin typeface="Times New Roman" pitchFamily="18" charset="0"/>
                <a:ea typeface="宋体" pitchFamily="2" charset="-122"/>
              </a:rPr>
              <a:t>3.1832</a:t>
            </a:r>
            <a:r>
              <a:rPr lang="zh-CN" altLang="zh-CN" sz="2600" b="1" dirty="0">
                <a:latin typeface="Times New Roman" pitchFamily="18" charset="0"/>
                <a:ea typeface="宋体" pitchFamily="2" charset="-122"/>
              </a:rPr>
              <a:t>年英国议会改革后，工人依然被排斥于议会之外。</a:t>
            </a:r>
            <a:endParaRPr lang="zh-CN" altLang="zh-CN" sz="2600" dirty="0">
              <a:latin typeface="Times New Roman" pitchFamily="18" charset="0"/>
              <a:ea typeface="宋体" pitchFamily="2" charset="-122"/>
            </a:endParaRPr>
          </a:p>
        </p:txBody>
      </p:sp>
      <p:sp>
        <p:nvSpPr>
          <p:cNvPr id="2" name="矩形 1"/>
          <p:cNvSpPr/>
          <p:nvPr/>
        </p:nvSpPr>
        <p:spPr>
          <a:xfrm>
            <a:off x="1230357" y="1736229"/>
            <a:ext cx="1901483" cy="492443"/>
          </a:xfrm>
          <a:prstGeom prst="rect">
            <a:avLst/>
          </a:prstGeom>
        </p:spPr>
        <p:txBody>
          <a:bodyPr wrap="none">
            <a:spAutoFit/>
          </a:bodyPr>
          <a:lstStyle/>
          <a:p>
            <a:r>
              <a:rPr lang="zh-CN" altLang="en-US" sz="2600" b="1" dirty="0" smtClean="0">
                <a:solidFill>
                  <a:srgbClr val="0000FF"/>
                </a:solidFill>
              </a:rPr>
              <a:t>工业革命     </a:t>
            </a:r>
            <a:endParaRPr lang="zh-CN" altLang="en-US" sz="2600" b="1" dirty="0">
              <a:solidFill>
                <a:srgbClr val="0000FF"/>
              </a:solidFill>
            </a:endParaRPr>
          </a:p>
        </p:txBody>
      </p:sp>
      <p:sp>
        <p:nvSpPr>
          <p:cNvPr id="10" name="矩形 9"/>
          <p:cNvSpPr/>
          <p:nvPr/>
        </p:nvSpPr>
        <p:spPr>
          <a:xfrm>
            <a:off x="4132757" y="1726704"/>
            <a:ext cx="2906565" cy="492443"/>
          </a:xfrm>
          <a:prstGeom prst="rect">
            <a:avLst/>
          </a:prstGeom>
        </p:spPr>
        <p:txBody>
          <a:bodyPr wrap="none">
            <a:spAutoFit/>
          </a:bodyPr>
          <a:lstStyle/>
          <a:p>
            <a:r>
              <a:rPr lang="zh-CN" altLang="en-US" sz="2600" b="1" dirty="0" smtClean="0">
                <a:solidFill>
                  <a:srgbClr val="0000FF"/>
                </a:solidFill>
              </a:rPr>
              <a:t>资本主义 大工业    </a:t>
            </a:r>
            <a:endParaRPr lang="zh-CN" altLang="en-US" sz="2600" b="1" dirty="0">
              <a:solidFill>
                <a:srgbClr val="0000FF"/>
              </a:solidFill>
            </a:endParaRPr>
          </a:p>
        </p:txBody>
      </p:sp>
      <p:sp>
        <p:nvSpPr>
          <p:cNvPr id="11" name="矩形 10"/>
          <p:cNvSpPr/>
          <p:nvPr/>
        </p:nvSpPr>
        <p:spPr>
          <a:xfrm>
            <a:off x="6355784" y="2386389"/>
            <a:ext cx="1826141" cy="492443"/>
          </a:xfrm>
          <a:prstGeom prst="rect">
            <a:avLst/>
          </a:prstGeom>
        </p:spPr>
        <p:txBody>
          <a:bodyPr wrap="none">
            <a:spAutoFit/>
          </a:bodyPr>
          <a:lstStyle/>
          <a:p>
            <a:r>
              <a:rPr lang="zh-CN" altLang="en-US" sz="2600" b="1" smtClean="0">
                <a:solidFill>
                  <a:srgbClr val="0000FF"/>
                </a:solidFill>
              </a:rPr>
              <a:t>工人阶级    </a:t>
            </a:r>
            <a:endParaRPr lang="zh-CN" altLang="en-US" sz="2600" b="1" dirty="0">
              <a:solidFill>
                <a:srgbClr val="0000FF"/>
              </a:solidFill>
            </a:endParaRPr>
          </a:p>
        </p:txBody>
      </p:sp>
      <p:sp>
        <p:nvSpPr>
          <p:cNvPr id="12" name="矩形 11"/>
          <p:cNvSpPr/>
          <p:nvPr/>
        </p:nvSpPr>
        <p:spPr>
          <a:xfrm>
            <a:off x="666327" y="3030269"/>
            <a:ext cx="521297" cy="492443"/>
          </a:xfrm>
          <a:prstGeom prst="rect">
            <a:avLst/>
          </a:prstGeom>
        </p:spPr>
        <p:txBody>
          <a:bodyPr wrap="none">
            <a:spAutoFit/>
          </a:bodyPr>
          <a:lstStyle/>
          <a:p>
            <a:r>
              <a:rPr lang="en-US" altLang="zh-CN" sz="2600" b="1" dirty="0" smtClean="0">
                <a:solidFill>
                  <a:srgbClr val="0000FF"/>
                </a:solidFill>
                <a:latin typeface="Times New Roman" pitchFamily="18" charset="0"/>
                <a:cs typeface="Times New Roman" pitchFamily="18" charset="0"/>
              </a:rPr>
              <a:t>19</a:t>
            </a:r>
            <a:endParaRPr lang="zh-CN" altLang="en-US" sz="2600" b="1" dirty="0">
              <a:solidFill>
                <a:srgbClr val="0000FF"/>
              </a:solidFill>
              <a:latin typeface="Times New Roman" pitchFamily="18" charset="0"/>
              <a:cs typeface="Times New Roman" pitchFamily="18" charset="0"/>
            </a:endParaRPr>
          </a:p>
        </p:txBody>
      </p:sp>
    </p:spTree>
    <p:extLst>
      <p:ext uri="{BB962C8B-B14F-4D97-AF65-F5344CB8AC3E}">
        <p14:creationId xmlns:p14="http://schemas.microsoft.com/office/powerpoint/2010/main" xmlns="" val="2820164699"/>
      </p:ext>
    </p:extLst>
  </p:cSld>
  <p:clrMapOvr>
    <a:masterClrMapping/>
  </p:clrMapOvr>
  <mc:AlternateContent xmlns:mc="http://schemas.openxmlformats.org/markup-compatibility/2006">
    <mc:Choice xmlns:p14="http://schemas.microsoft.com/office/powerpoint/2010/main" xmlns=""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blinds(horizontal)">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blinds(horizontal)">
                                      <p:cBhvr>
                                        <p:cTn id="17" dur="500"/>
                                        <p:tgtEl>
                                          <p:spTgt spid="11"/>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blinds(horizontal)">
                                      <p:cBhvr>
                                        <p:cTn id="2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0" grpId="0"/>
      <p:bldP spid="11" grpId="0"/>
      <p:bldP spid="12"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p:cNvSpPr txBox="1"/>
          <p:nvPr/>
        </p:nvSpPr>
        <p:spPr>
          <a:xfrm>
            <a:off x="458019" y="1203598"/>
            <a:ext cx="8099860" cy="3200986"/>
          </a:xfrm>
          <a:prstGeom prst="rect">
            <a:avLst/>
          </a:prstGeom>
          <a:noFill/>
        </p:spPr>
        <p:txBody>
          <a:bodyPr wrap="square" lIns="68562" tIns="34281" rIns="68562" bIns="34281" rtlCol="0">
            <a:spAutoFit/>
          </a:bodyPr>
          <a:lstStyle/>
          <a:p>
            <a:pPr>
              <a:lnSpc>
                <a:spcPts val="5000"/>
              </a:lnSpc>
            </a:pPr>
            <a:r>
              <a:rPr lang="en-US" altLang="zh-CN" sz="2600" dirty="0" smtClean="0">
                <a:latin typeface="方正细黑一_GBK" pitchFamily="65" charset="-122"/>
                <a:ea typeface="方正细黑一_GBK" pitchFamily="65" charset="-122"/>
              </a:rPr>
              <a:t>(2)“</a:t>
            </a:r>
            <a:r>
              <a:rPr lang="zh-CN" altLang="zh-CN" sz="2600" dirty="0" smtClean="0">
                <a:latin typeface="方正细黑一_GBK" pitchFamily="65" charset="-122"/>
                <a:ea typeface="方正细黑一_GBK" pitchFamily="65" charset="-122"/>
              </a:rPr>
              <a:t>人民宪章</a:t>
            </a:r>
            <a:r>
              <a:rPr lang="en-US" altLang="zh-CN" sz="2600" dirty="0" smtClean="0">
                <a:latin typeface="方正细黑一_GBK" pitchFamily="65" charset="-122"/>
                <a:ea typeface="方正细黑一_GBK" pitchFamily="65" charset="-122"/>
              </a:rPr>
              <a:t>”</a:t>
            </a:r>
            <a:r>
              <a:rPr lang="zh-CN" altLang="zh-CN" sz="2600" dirty="0" smtClean="0">
                <a:latin typeface="方正细黑一_GBK" pitchFamily="65" charset="-122"/>
                <a:ea typeface="方正细黑一_GBK" pitchFamily="65" charset="-122"/>
              </a:rPr>
              <a:t>的内容反映了工人阶级获得普选权的要求，以及反对选举权有财产资格限制的主张。从中看不到一点推翻资本主义制度、建立无产阶级专政的影子。因此，宪章运动的实质是在资产阶级民主的旗帜下为争取工人阶级的政治权利而斗争。</a:t>
            </a:r>
            <a:endParaRPr lang="zh-CN" altLang="zh-CN" sz="2600" dirty="0">
              <a:latin typeface="方正细黑一_GBK" pitchFamily="65" charset="-122"/>
              <a:ea typeface="方正细黑一_GBK" pitchFamily="65" charset="-122"/>
            </a:endParaRPr>
          </a:p>
        </p:txBody>
      </p:sp>
      <p:grpSp>
        <p:nvGrpSpPr>
          <p:cNvPr id="13" name="组合 12"/>
          <p:cNvGrpSpPr/>
          <p:nvPr/>
        </p:nvGrpSpPr>
        <p:grpSpPr>
          <a:xfrm>
            <a:off x="205735" y="4768794"/>
            <a:ext cx="8361669" cy="377723"/>
            <a:chOff x="274384" y="6358388"/>
            <a:chExt cx="11151795" cy="503630"/>
          </a:xfrm>
        </p:grpSpPr>
        <p:sp>
          <p:nvSpPr>
            <p:cNvPr id="14" name="矩形 13">
              <a:hlinkClick r:id="rId2" action="ppaction://hlinksldjump"/>
            </p:cNvPr>
            <p:cNvSpPr/>
            <p:nvPr/>
          </p:nvSpPr>
          <p:spPr>
            <a:xfrm>
              <a:off x="274384" y="6369576"/>
              <a:ext cx="2798867" cy="492442"/>
            </a:xfrm>
            <a:prstGeom prst="rect">
              <a:avLst/>
            </a:prstGeom>
          </p:spPr>
          <p:txBody>
            <a:bodyPr wrap="square">
              <a:spAutoFit/>
            </a:bodyPr>
            <a:lstStyle/>
            <a:p>
              <a:pPr algn="ctr">
                <a:defRPr/>
              </a:pPr>
              <a:r>
                <a:rPr lang="zh-CN" altLang="en-US" sz="1800" b="1" dirty="0" smtClean="0">
                  <a:solidFill>
                    <a:schemeClr val="bg1"/>
                  </a:solidFill>
                  <a:latin typeface="黑体" panose="02010600030101010101" pitchFamily="2" charset="-122"/>
                  <a:ea typeface="黑体" panose="02010600030101010101" pitchFamily="2" charset="-122"/>
                </a:rPr>
                <a:t>自主学习区</a:t>
              </a:r>
              <a:endParaRPr lang="zh-CN" altLang="en-US" sz="1800" b="1" dirty="0">
                <a:solidFill>
                  <a:schemeClr val="bg1"/>
                </a:solidFill>
                <a:latin typeface="黑体" panose="02010600030101010101" pitchFamily="2" charset="-122"/>
                <a:ea typeface="黑体" panose="02010600030101010101" pitchFamily="2" charset="-122"/>
              </a:endParaRPr>
            </a:p>
          </p:txBody>
        </p:sp>
        <p:sp>
          <p:nvSpPr>
            <p:cNvPr id="15" name="矩形 14">
              <a:hlinkClick r:id="rId3" action="ppaction://hlinksldjump"/>
            </p:cNvPr>
            <p:cNvSpPr/>
            <p:nvPr/>
          </p:nvSpPr>
          <p:spPr>
            <a:xfrm>
              <a:off x="4383043" y="6369576"/>
              <a:ext cx="3082696" cy="492442"/>
            </a:xfrm>
            <a:prstGeom prst="rect">
              <a:avLst/>
            </a:prstGeom>
          </p:spPr>
          <p:txBody>
            <a:bodyPr wrap="square">
              <a:spAutoFit/>
            </a:bodyPr>
            <a:lstStyle/>
            <a:p>
              <a:pPr algn="ctr">
                <a:defRPr/>
              </a:pPr>
              <a:r>
                <a:rPr lang="zh-CN" altLang="en-US" sz="1800" b="1" dirty="0" smtClean="0">
                  <a:solidFill>
                    <a:srgbClr val="FFC000"/>
                  </a:solidFill>
                  <a:latin typeface="黑体" panose="02010600030101010101" pitchFamily="2" charset="-122"/>
                  <a:ea typeface="黑体" panose="02010600030101010101" pitchFamily="2" charset="-122"/>
                </a:rPr>
                <a:t>互动探究区</a:t>
              </a:r>
              <a:endParaRPr lang="zh-CN" altLang="en-US" sz="1800" b="1" dirty="0">
                <a:solidFill>
                  <a:srgbClr val="FFC000"/>
                </a:solidFill>
                <a:latin typeface="黑体" panose="02010600030101010101" pitchFamily="2" charset="-122"/>
                <a:ea typeface="黑体" panose="02010600030101010101" pitchFamily="2" charset="-122"/>
              </a:endParaRPr>
            </a:p>
          </p:txBody>
        </p:sp>
        <p:sp>
          <p:nvSpPr>
            <p:cNvPr id="16" name="矩形 15">
              <a:hlinkClick r:id="rId4" action="ppaction://hlinksldjump"/>
            </p:cNvPr>
            <p:cNvSpPr/>
            <p:nvPr/>
          </p:nvSpPr>
          <p:spPr>
            <a:xfrm>
              <a:off x="8185819" y="6360284"/>
              <a:ext cx="3240360" cy="492442"/>
            </a:xfrm>
            <a:prstGeom prst="rect">
              <a:avLst/>
            </a:prstGeom>
          </p:spPr>
          <p:txBody>
            <a:bodyPr wrap="square">
              <a:spAutoFit/>
            </a:bodyPr>
            <a:lstStyle/>
            <a:p>
              <a:pPr algn="ctr">
                <a:defRPr/>
              </a:pPr>
              <a:r>
                <a:rPr lang="zh-CN" altLang="en-US" sz="1800" b="1" dirty="0" smtClean="0">
                  <a:solidFill>
                    <a:schemeClr val="bg1"/>
                  </a:solidFill>
                  <a:latin typeface="黑体" panose="02010600030101010101" pitchFamily="2" charset="-122"/>
                  <a:ea typeface="黑体" panose="02010600030101010101" pitchFamily="2" charset="-122"/>
                </a:rPr>
                <a:t>自我检测区</a:t>
              </a:r>
              <a:endParaRPr lang="zh-CN" altLang="en-US" sz="1800" b="1" dirty="0">
                <a:solidFill>
                  <a:schemeClr val="bg1"/>
                </a:solidFill>
                <a:latin typeface="黑体" panose="02010600030101010101" pitchFamily="2" charset="-122"/>
                <a:ea typeface="黑体" panose="02010600030101010101" pitchFamily="2" charset="-122"/>
              </a:endParaRPr>
            </a:p>
          </p:txBody>
        </p:sp>
        <p:cxnSp>
          <p:nvCxnSpPr>
            <p:cNvPr id="17" name="直接连接符 16"/>
            <p:cNvCxnSpPr/>
            <p:nvPr/>
          </p:nvCxnSpPr>
          <p:spPr>
            <a:xfrm>
              <a:off x="3865339" y="6358388"/>
              <a:ext cx="0" cy="46166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a:off x="7897787" y="6367680"/>
              <a:ext cx="0" cy="46166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xmlns="" val="2045372119"/>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p:cNvSpPr txBox="1"/>
          <p:nvPr/>
        </p:nvSpPr>
        <p:spPr>
          <a:xfrm>
            <a:off x="395536" y="1484260"/>
            <a:ext cx="8099860" cy="3247730"/>
          </a:xfrm>
          <a:prstGeom prst="rect">
            <a:avLst/>
          </a:prstGeom>
          <a:noFill/>
        </p:spPr>
        <p:txBody>
          <a:bodyPr wrap="square" lIns="68562" tIns="34281" rIns="68562" bIns="34281" rtlCol="0">
            <a:spAutoFit/>
          </a:bodyPr>
          <a:lstStyle/>
          <a:p>
            <a:pPr>
              <a:lnSpc>
                <a:spcPts val="4200"/>
              </a:lnSpc>
            </a:pPr>
            <a:r>
              <a:rPr lang="zh-CN" altLang="zh-CN" sz="2600" b="1" dirty="0"/>
              <a:t>随着工业革命的展开，欧洲的工人阶级队伍不断壮大，政治上也不断走向成熟，所以其斗争也从自发阶段发展到自觉阶段；英国的宪章运动就是其中的典型代表，英国工人的政治要求虽然没有实现，但显示了工人阶级的伟大力量，对英国社会政治制度的民主改造产生了深远影响</a:t>
            </a:r>
            <a:r>
              <a:rPr lang="zh-CN" altLang="zh-CN" sz="2600" b="1" dirty="0" smtClean="0"/>
              <a:t>。</a:t>
            </a:r>
            <a:endParaRPr lang="zh-CN" altLang="zh-CN" sz="2600" dirty="0"/>
          </a:p>
        </p:txBody>
      </p:sp>
      <p:grpSp>
        <p:nvGrpSpPr>
          <p:cNvPr id="13" name="组合 12"/>
          <p:cNvGrpSpPr/>
          <p:nvPr/>
        </p:nvGrpSpPr>
        <p:grpSpPr>
          <a:xfrm>
            <a:off x="205735" y="4768794"/>
            <a:ext cx="8361669" cy="377723"/>
            <a:chOff x="274384" y="6358388"/>
            <a:chExt cx="11151795" cy="503630"/>
          </a:xfrm>
        </p:grpSpPr>
        <p:sp>
          <p:nvSpPr>
            <p:cNvPr id="14" name="矩形 13">
              <a:hlinkClick r:id="rId2" action="ppaction://hlinksldjump"/>
            </p:cNvPr>
            <p:cNvSpPr/>
            <p:nvPr/>
          </p:nvSpPr>
          <p:spPr>
            <a:xfrm>
              <a:off x="274384" y="6369576"/>
              <a:ext cx="2798867" cy="492442"/>
            </a:xfrm>
            <a:prstGeom prst="rect">
              <a:avLst/>
            </a:prstGeom>
          </p:spPr>
          <p:txBody>
            <a:bodyPr wrap="square">
              <a:spAutoFit/>
            </a:bodyPr>
            <a:lstStyle/>
            <a:p>
              <a:pPr algn="ctr">
                <a:defRPr/>
              </a:pPr>
              <a:r>
                <a:rPr lang="zh-CN" altLang="en-US" sz="1800" b="1" dirty="0" smtClean="0">
                  <a:solidFill>
                    <a:schemeClr val="bg1"/>
                  </a:solidFill>
                  <a:latin typeface="黑体" panose="02010600030101010101" pitchFamily="2" charset="-122"/>
                  <a:ea typeface="黑体" panose="02010600030101010101" pitchFamily="2" charset="-122"/>
                </a:rPr>
                <a:t>自主学习区</a:t>
              </a:r>
              <a:endParaRPr lang="zh-CN" altLang="en-US" sz="1800" b="1" dirty="0">
                <a:solidFill>
                  <a:schemeClr val="bg1"/>
                </a:solidFill>
                <a:latin typeface="黑体" panose="02010600030101010101" pitchFamily="2" charset="-122"/>
                <a:ea typeface="黑体" panose="02010600030101010101" pitchFamily="2" charset="-122"/>
              </a:endParaRPr>
            </a:p>
          </p:txBody>
        </p:sp>
        <p:sp>
          <p:nvSpPr>
            <p:cNvPr id="15" name="矩形 14">
              <a:hlinkClick r:id="rId3" action="ppaction://hlinksldjump"/>
            </p:cNvPr>
            <p:cNvSpPr/>
            <p:nvPr/>
          </p:nvSpPr>
          <p:spPr>
            <a:xfrm>
              <a:off x="4383043" y="6369576"/>
              <a:ext cx="3082696" cy="492442"/>
            </a:xfrm>
            <a:prstGeom prst="rect">
              <a:avLst/>
            </a:prstGeom>
          </p:spPr>
          <p:txBody>
            <a:bodyPr wrap="square">
              <a:spAutoFit/>
            </a:bodyPr>
            <a:lstStyle/>
            <a:p>
              <a:pPr algn="ctr">
                <a:defRPr/>
              </a:pPr>
              <a:r>
                <a:rPr lang="zh-CN" altLang="en-US" sz="1800" b="1" dirty="0" smtClean="0">
                  <a:solidFill>
                    <a:srgbClr val="FFC000"/>
                  </a:solidFill>
                  <a:latin typeface="黑体" panose="02010600030101010101" pitchFamily="2" charset="-122"/>
                  <a:ea typeface="黑体" panose="02010600030101010101" pitchFamily="2" charset="-122"/>
                </a:rPr>
                <a:t>互动探究区</a:t>
              </a:r>
              <a:endParaRPr lang="zh-CN" altLang="en-US" sz="1800" b="1" dirty="0">
                <a:solidFill>
                  <a:srgbClr val="FFC000"/>
                </a:solidFill>
                <a:latin typeface="黑体" panose="02010600030101010101" pitchFamily="2" charset="-122"/>
                <a:ea typeface="黑体" panose="02010600030101010101" pitchFamily="2" charset="-122"/>
              </a:endParaRPr>
            </a:p>
          </p:txBody>
        </p:sp>
        <p:sp>
          <p:nvSpPr>
            <p:cNvPr id="16" name="矩形 15">
              <a:hlinkClick r:id="rId4" action="ppaction://hlinksldjump"/>
            </p:cNvPr>
            <p:cNvSpPr/>
            <p:nvPr/>
          </p:nvSpPr>
          <p:spPr>
            <a:xfrm>
              <a:off x="8185819" y="6360284"/>
              <a:ext cx="3240360" cy="492442"/>
            </a:xfrm>
            <a:prstGeom prst="rect">
              <a:avLst/>
            </a:prstGeom>
          </p:spPr>
          <p:txBody>
            <a:bodyPr wrap="square">
              <a:spAutoFit/>
            </a:bodyPr>
            <a:lstStyle/>
            <a:p>
              <a:pPr algn="ctr">
                <a:defRPr/>
              </a:pPr>
              <a:r>
                <a:rPr lang="zh-CN" altLang="en-US" sz="1800" b="1" dirty="0" smtClean="0">
                  <a:solidFill>
                    <a:schemeClr val="bg1"/>
                  </a:solidFill>
                  <a:latin typeface="黑体" panose="02010600030101010101" pitchFamily="2" charset="-122"/>
                  <a:ea typeface="黑体" panose="02010600030101010101" pitchFamily="2" charset="-122"/>
                </a:rPr>
                <a:t>自我检测区</a:t>
              </a:r>
              <a:endParaRPr lang="zh-CN" altLang="en-US" sz="1800" b="1" dirty="0">
                <a:solidFill>
                  <a:schemeClr val="bg1"/>
                </a:solidFill>
                <a:latin typeface="黑体" panose="02010600030101010101" pitchFamily="2" charset="-122"/>
                <a:ea typeface="黑体" panose="02010600030101010101" pitchFamily="2" charset="-122"/>
              </a:endParaRPr>
            </a:p>
          </p:txBody>
        </p:sp>
        <p:cxnSp>
          <p:nvCxnSpPr>
            <p:cNvPr id="17" name="直接连接符 16"/>
            <p:cNvCxnSpPr/>
            <p:nvPr/>
          </p:nvCxnSpPr>
          <p:spPr>
            <a:xfrm>
              <a:off x="3865339" y="6358388"/>
              <a:ext cx="0" cy="46166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a:off x="7897787" y="6367680"/>
              <a:ext cx="0" cy="46166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9" name="TextBox 18"/>
          <p:cNvSpPr txBox="1"/>
          <p:nvPr/>
        </p:nvSpPr>
        <p:spPr>
          <a:xfrm>
            <a:off x="455351" y="906848"/>
            <a:ext cx="2334482" cy="469341"/>
          </a:xfrm>
          <a:prstGeom prst="rect">
            <a:avLst/>
          </a:prstGeom>
          <a:noFill/>
          <a:ln>
            <a:noFill/>
          </a:ln>
        </p:spPr>
        <p:txBody>
          <a:bodyPr wrap="square" lIns="68562" tIns="34281" rIns="68562" bIns="34281" rtlCol="0">
            <a:spAutoFit/>
          </a:bodyPr>
          <a:lstStyle/>
          <a:p>
            <a:r>
              <a:rPr lang="zh-CN" altLang="en-US" sz="2600" b="1" dirty="0" smtClean="0">
                <a:solidFill>
                  <a:srgbClr val="00B0F0"/>
                </a:solidFill>
                <a:latin typeface="黑体" panose="02010600030101010101" pitchFamily="2" charset="-122"/>
                <a:ea typeface="黑体" panose="02010600030101010101" pitchFamily="2" charset="-122"/>
              </a:rPr>
              <a:t> 课堂小结</a:t>
            </a:r>
            <a:endParaRPr lang="zh-CN" altLang="zh-CN" sz="2600" b="1" dirty="0">
              <a:solidFill>
                <a:srgbClr val="00B0F0"/>
              </a:solidFill>
              <a:latin typeface="黑体" panose="02010600030101010101" pitchFamily="2" charset="-122"/>
              <a:ea typeface="黑体" panose="02010600030101010101" pitchFamily="2" charset="-122"/>
            </a:endParaRPr>
          </a:p>
        </p:txBody>
      </p:sp>
      <p:sp>
        <p:nvSpPr>
          <p:cNvPr id="20" name="菱形 19"/>
          <p:cNvSpPr/>
          <p:nvPr/>
        </p:nvSpPr>
        <p:spPr>
          <a:xfrm>
            <a:off x="395536" y="1060670"/>
            <a:ext cx="215968" cy="240194"/>
          </a:xfrm>
          <a:prstGeom prst="diamond">
            <a:avLst/>
          </a:prstGeom>
          <a:solidFill>
            <a:srgbClr val="00B0F0"/>
          </a:solidFill>
          <a:ln>
            <a:noFill/>
          </a:ln>
        </p:spPr>
        <p:style>
          <a:lnRef idx="2">
            <a:schemeClr val="accent5">
              <a:shade val="50000"/>
            </a:schemeClr>
          </a:lnRef>
          <a:fillRef idx="1">
            <a:schemeClr val="accent5"/>
          </a:fillRef>
          <a:effectRef idx="0">
            <a:schemeClr val="accent5"/>
          </a:effectRef>
          <a:fontRef idx="minor">
            <a:schemeClr val="lt1"/>
          </a:fontRef>
        </p:style>
        <p:txBody>
          <a:bodyPr lIns="68562" tIns="34281" rIns="68562" bIns="34281" rtlCol="0" anchor="ctr"/>
          <a:lstStyle/>
          <a:p>
            <a:pPr algn="ctr"/>
            <a:endParaRPr lang="zh-CN" altLang="en-US" sz="2600"/>
          </a:p>
        </p:txBody>
      </p:sp>
    </p:spTree>
    <p:extLst>
      <p:ext uri="{BB962C8B-B14F-4D97-AF65-F5344CB8AC3E}">
        <p14:creationId xmlns:p14="http://schemas.microsoft.com/office/powerpoint/2010/main" xmlns="" val="3499122002"/>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extBox 19">
            <a:hlinkClick r:id="rId2" action="ppaction://hlinksldjump"/>
          </p:cNvPr>
          <p:cNvSpPr txBox="1"/>
          <p:nvPr/>
        </p:nvSpPr>
        <p:spPr>
          <a:xfrm>
            <a:off x="5593035" y="124109"/>
            <a:ext cx="494457" cy="415499"/>
          </a:xfrm>
          <a:prstGeom prst="rect">
            <a:avLst/>
          </a:prstGeom>
          <a:solidFill>
            <a:srgbClr val="FFFF00"/>
          </a:solidFill>
          <a:ln>
            <a:solidFill>
              <a:srgbClr val="92D050"/>
            </a:solidFill>
          </a:ln>
        </p:spPr>
        <p:txBody>
          <a:bodyPr wrap="square" lIns="68562" tIns="34281" rIns="68562" bIns="34281" rtlCol="0">
            <a:spAutoFit/>
          </a:bodyPr>
          <a:lstStyle/>
          <a:p>
            <a:pPr algn="ctr">
              <a:defRPr/>
            </a:pPr>
            <a:r>
              <a:rPr lang="en-US" altLang="zh-CN" sz="2200" b="1" kern="0" dirty="0">
                <a:latin typeface="Times New Roman" pitchFamily="18" charset="0"/>
                <a:cs typeface="Times New Roman" pitchFamily="18" charset="0"/>
              </a:rPr>
              <a:t>1</a:t>
            </a:r>
            <a:endParaRPr lang="zh-CN" altLang="en-US" sz="2200" b="1" kern="0" dirty="0">
              <a:latin typeface="Times New Roman" pitchFamily="18" charset="0"/>
              <a:cs typeface="Times New Roman" pitchFamily="18" charset="0"/>
            </a:endParaRPr>
          </a:p>
        </p:txBody>
      </p:sp>
      <p:sp>
        <p:nvSpPr>
          <p:cNvPr id="21" name="TextBox 20">
            <a:hlinkClick r:id="rId3" action="ppaction://hlinksldjump"/>
          </p:cNvPr>
          <p:cNvSpPr txBox="1"/>
          <p:nvPr/>
        </p:nvSpPr>
        <p:spPr>
          <a:xfrm>
            <a:off x="6092213" y="123929"/>
            <a:ext cx="478864" cy="415499"/>
          </a:xfrm>
          <a:prstGeom prst="rect">
            <a:avLst/>
          </a:prstGeom>
          <a:solidFill>
            <a:srgbClr val="FFC000"/>
          </a:solidFill>
          <a:ln>
            <a:solidFill>
              <a:srgbClr val="92D050"/>
            </a:solidFill>
          </a:ln>
        </p:spPr>
        <p:txBody>
          <a:bodyPr wrap="square" lIns="68562" tIns="34281" rIns="68562" bIns="34281" rtlCol="0">
            <a:spAutoFit/>
          </a:bodyPr>
          <a:lstStyle/>
          <a:p>
            <a:pPr algn="ctr">
              <a:defRPr/>
            </a:pPr>
            <a:r>
              <a:rPr lang="en-US" altLang="zh-CN" sz="2200" b="1" kern="0" dirty="0">
                <a:latin typeface="Times New Roman" pitchFamily="18" charset="0"/>
                <a:cs typeface="Times New Roman" pitchFamily="18" charset="0"/>
              </a:rPr>
              <a:t>2</a:t>
            </a:r>
            <a:endParaRPr lang="zh-CN" altLang="en-US" sz="2200" b="1" kern="0" dirty="0">
              <a:latin typeface="Times New Roman" pitchFamily="18" charset="0"/>
              <a:cs typeface="Times New Roman" pitchFamily="18" charset="0"/>
            </a:endParaRPr>
          </a:p>
        </p:txBody>
      </p:sp>
      <p:sp>
        <p:nvSpPr>
          <p:cNvPr id="24" name="TextBox 23">
            <a:hlinkClick r:id="rId4" action="ppaction://hlinksldjump"/>
          </p:cNvPr>
          <p:cNvSpPr txBox="1"/>
          <p:nvPr/>
        </p:nvSpPr>
        <p:spPr>
          <a:xfrm>
            <a:off x="6576659" y="123929"/>
            <a:ext cx="485837" cy="415499"/>
          </a:xfrm>
          <a:prstGeom prst="rect">
            <a:avLst/>
          </a:prstGeom>
          <a:solidFill>
            <a:srgbClr val="FFC000"/>
          </a:solidFill>
          <a:ln>
            <a:solidFill>
              <a:srgbClr val="92D050"/>
            </a:solidFill>
          </a:ln>
        </p:spPr>
        <p:txBody>
          <a:bodyPr wrap="square" lIns="68562" tIns="34281" rIns="68562" bIns="34281" rtlCol="0">
            <a:spAutoFit/>
          </a:bodyPr>
          <a:lstStyle/>
          <a:p>
            <a:pPr algn="ctr">
              <a:defRPr/>
            </a:pPr>
            <a:r>
              <a:rPr lang="en-US" altLang="zh-CN" sz="2200" b="1" kern="0" dirty="0">
                <a:latin typeface="Times New Roman" pitchFamily="18" charset="0"/>
                <a:cs typeface="Times New Roman" pitchFamily="18" charset="0"/>
              </a:rPr>
              <a:t>3</a:t>
            </a:r>
            <a:endParaRPr lang="zh-CN" altLang="en-US" sz="2200" b="1" kern="0" dirty="0">
              <a:latin typeface="Times New Roman" pitchFamily="18" charset="0"/>
              <a:cs typeface="Times New Roman" pitchFamily="18" charset="0"/>
            </a:endParaRPr>
          </a:p>
        </p:txBody>
      </p:sp>
      <p:sp>
        <p:nvSpPr>
          <p:cNvPr id="41" name="TextBox 40">
            <a:hlinkClick r:id="rId5" action="ppaction://hlinksldjump"/>
          </p:cNvPr>
          <p:cNvSpPr txBox="1"/>
          <p:nvPr/>
        </p:nvSpPr>
        <p:spPr>
          <a:xfrm>
            <a:off x="7546852" y="123478"/>
            <a:ext cx="465306" cy="415499"/>
          </a:xfrm>
          <a:prstGeom prst="rect">
            <a:avLst/>
          </a:prstGeom>
          <a:solidFill>
            <a:srgbClr val="FFC000"/>
          </a:solidFill>
          <a:ln>
            <a:solidFill>
              <a:srgbClr val="92D050"/>
            </a:solidFill>
          </a:ln>
        </p:spPr>
        <p:txBody>
          <a:bodyPr wrap="square" lIns="68562" tIns="34281" rIns="68562" bIns="34281" rtlCol="0">
            <a:spAutoFit/>
          </a:bodyPr>
          <a:lstStyle/>
          <a:p>
            <a:pPr algn="ctr">
              <a:defRPr/>
            </a:pPr>
            <a:r>
              <a:rPr lang="en-US" altLang="zh-CN" sz="2200" b="1" kern="0" dirty="0">
                <a:latin typeface="Times New Roman" pitchFamily="18" charset="0"/>
                <a:cs typeface="Times New Roman" pitchFamily="18" charset="0"/>
              </a:rPr>
              <a:t>5</a:t>
            </a:r>
            <a:endParaRPr lang="zh-CN" altLang="en-US" sz="2200" b="1" kern="0" dirty="0">
              <a:latin typeface="Times New Roman" pitchFamily="18" charset="0"/>
              <a:cs typeface="Times New Roman" pitchFamily="18" charset="0"/>
            </a:endParaRPr>
          </a:p>
        </p:txBody>
      </p:sp>
      <p:sp>
        <p:nvSpPr>
          <p:cNvPr id="42" name="TextBox 41">
            <a:hlinkClick r:id="rId6" action="ppaction://hlinksldjump"/>
          </p:cNvPr>
          <p:cNvSpPr txBox="1"/>
          <p:nvPr/>
        </p:nvSpPr>
        <p:spPr>
          <a:xfrm>
            <a:off x="8016877" y="123478"/>
            <a:ext cx="465306" cy="415499"/>
          </a:xfrm>
          <a:prstGeom prst="rect">
            <a:avLst/>
          </a:prstGeom>
          <a:solidFill>
            <a:srgbClr val="FFC000"/>
          </a:solidFill>
          <a:ln>
            <a:solidFill>
              <a:srgbClr val="92D050"/>
            </a:solidFill>
          </a:ln>
        </p:spPr>
        <p:txBody>
          <a:bodyPr wrap="square" lIns="68562" tIns="34281" rIns="68562" bIns="34281" rtlCol="0">
            <a:spAutoFit/>
          </a:bodyPr>
          <a:lstStyle/>
          <a:p>
            <a:pPr algn="ctr">
              <a:defRPr/>
            </a:pPr>
            <a:r>
              <a:rPr lang="en-US" altLang="zh-CN" sz="2200" b="1" kern="0" dirty="0">
                <a:latin typeface="Times New Roman" pitchFamily="18" charset="0"/>
                <a:cs typeface="Times New Roman" pitchFamily="18" charset="0"/>
              </a:rPr>
              <a:t>6</a:t>
            </a:r>
            <a:endParaRPr lang="zh-CN" altLang="en-US" sz="2200" b="1" kern="0" dirty="0">
              <a:latin typeface="Times New Roman" pitchFamily="18" charset="0"/>
              <a:cs typeface="Times New Roman" pitchFamily="18" charset="0"/>
            </a:endParaRPr>
          </a:p>
        </p:txBody>
      </p:sp>
      <p:sp>
        <p:nvSpPr>
          <p:cNvPr id="43" name="TextBox 42">
            <a:hlinkClick r:id="rId7" action="ppaction://hlinksldjump"/>
          </p:cNvPr>
          <p:cNvSpPr txBox="1"/>
          <p:nvPr/>
        </p:nvSpPr>
        <p:spPr>
          <a:xfrm>
            <a:off x="7070447" y="124784"/>
            <a:ext cx="465306" cy="415499"/>
          </a:xfrm>
          <a:prstGeom prst="rect">
            <a:avLst/>
          </a:prstGeom>
          <a:solidFill>
            <a:srgbClr val="FFC000"/>
          </a:solidFill>
          <a:ln>
            <a:solidFill>
              <a:srgbClr val="92D050"/>
            </a:solidFill>
          </a:ln>
        </p:spPr>
        <p:txBody>
          <a:bodyPr wrap="square" lIns="68562" tIns="34281" rIns="68562" bIns="34281" rtlCol="0">
            <a:spAutoFit/>
          </a:bodyPr>
          <a:lstStyle/>
          <a:p>
            <a:pPr algn="ctr">
              <a:defRPr/>
            </a:pPr>
            <a:r>
              <a:rPr lang="en-US" altLang="zh-CN" sz="2200" b="1" kern="0" dirty="0">
                <a:latin typeface="Times New Roman" pitchFamily="18" charset="0"/>
                <a:cs typeface="Times New Roman" pitchFamily="18" charset="0"/>
              </a:rPr>
              <a:t>4</a:t>
            </a:r>
            <a:endParaRPr lang="zh-CN" altLang="en-US" sz="2200" b="1" kern="0" dirty="0">
              <a:latin typeface="Times New Roman" pitchFamily="18" charset="0"/>
              <a:cs typeface="Times New Roman" pitchFamily="18" charset="0"/>
            </a:endParaRPr>
          </a:p>
        </p:txBody>
      </p:sp>
      <p:sp>
        <p:nvSpPr>
          <p:cNvPr id="19" name="TextBox 18"/>
          <p:cNvSpPr txBox="1"/>
          <p:nvPr/>
        </p:nvSpPr>
        <p:spPr>
          <a:xfrm>
            <a:off x="107504" y="923152"/>
            <a:ext cx="8873339" cy="1288558"/>
          </a:xfrm>
          <a:prstGeom prst="rect">
            <a:avLst/>
          </a:prstGeom>
          <a:noFill/>
        </p:spPr>
        <p:txBody>
          <a:bodyPr wrap="square" rtlCol="0">
            <a:spAutoFit/>
          </a:bodyPr>
          <a:lstStyle/>
          <a:p>
            <a:pPr>
              <a:lnSpc>
                <a:spcPts val="5000"/>
              </a:lnSpc>
            </a:pPr>
            <a:r>
              <a:rPr lang="en-US" altLang="zh-CN" sz="2600" b="1" dirty="0">
                <a:latin typeface="Times New Roman" pitchFamily="18" charset="0"/>
                <a:ea typeface="宋体" pitchFamily="2" charset="-122"/>
              </a:rPr>
              <a:t>1.</a:t>
            </a:r>
            <a:r>
              <a:rPr lang="zh-CN" altLang="zh-CN" sz="2600" b="1" dirty="0">
                <a:latin typeface="Times New Roman" pitchFamily="18" charset="0"/>
                <a:ea typeface="宋体" pitchFamily="2" charset="-122"/>
              </a:rPr>
              <a:t>下面两幅图绘制于</a:t>
            </a:r>
            <a:r>
              <a:rPr lang="en-US" altLang="zh-CN" sz="2600" b="1" dirty="0">
                <a:latin typeface="Times New Roman" pitchFamily="18" charset="0"/>
                <a:ea typeface="宋体" pitchFamily="2" charset="-122"/>
              </a:rPr>
              <a:t>19</a:t>
            </a:r>
            <a:r>
              <a:rPr lang="zh-CN" altLang="zh-CN" sz="2600" b="1" dirty="0">
                <a:latin typeface="Times New Roman" pitchFamily="18" charset="0"/>
                <a:ea typeface="宋体" pitchFamily="2" charset="-122"/>
              </a:rPr>
              <a:t>世纪初期，这两幅图对英国的宪章运动产生了很大影响。它们所反映的主题是</a:t>
            </a:r>
            <a:r>
              <a:rPr lang="en-US" altLang="zh-CN" sz="2600" b="1" dirty="0">
                <a:latin typeface="Times New Roman" pitchFamily="18" charset="0"/>
                <a:ea typeface="宋体" pitchFamily="2" charset="-122"/>
              </a:rPr>
              <a:t>(</a:t>
            </a:r>
            <a:r>
              <a:rPr lang="zh-CN" altLang="zh-CN" sz="2600" b="1" dirty="0">
                <a:latin typeface="Times New Roman" pitchFamily="18" charset="0"/>
                <a:ea typeface="宋体" pitchFamily="2" charset="-122"/>
              </a:rPr>
              <a:t>　　</a:t>
            </a:r>
            <a:r>
              <a:rPr lang="en-US" altLang="zh-CN" sz="2600" b="1" dirty="0" smtClean="0">
                <a:latin typeface="Times New Roman" pitchFamily="18" charset="0"/>
                <a:ea typeface="宋体" pitchFamily="2" charset="-122"/>
              </a:rPr>
              <a:t>)</a:t>
            </a:r>
            <a:endParaRPr lang="zh-CN" altLang="zh-CN" sz="2600" dirty="0">
              <a:latin typeface="Times New Roman" pitchFamily="18" charset="0"/>
              <a:ea typeface="宋体" pitchFamily="2" charset="-122"/>
            </a:endParaRPr>
          </a:p>
        </p:txBody>
      </p:sp>
      <p:grpSp>
        <p:nvGrpSpPr>
          <p:cNvPr id="15" name="组合 14"/>
          <p:cNvGrpSpPr/>
          <p:nvPr/>
        </p:nvGrpSpPr>
        <p:grpSpPr>
          <a:xfrm>
            <a:off x="205735" y="4758135"/>
            <a:ext cx="8522541" cy="388382"/>
            <a:chOff x="274384" y="6344176"/>
            <a:chExt cx="11366342" cy="517842"/>
          </a:xfrm>
        </p:grpSpPr>
        <p:sp>
          <p:nvSpPr>
            <p:cNvPr id="17" name="矩形 16">
              <a:hlinkClick r:id="rId8" action="ppaction://hlinksldjump"/>
            </p:cNvPr>
            <p:cNvSpPr/>
            <p:nvPr/>
          </p:nvSpPr>
          <p:spPr>
            <a:xfrm>
              <a:off x="4383043" y="6369576"/>
              <a:ext cx="3082696" cy="492442"/>
            </a:xfrm>
            <a:prstGeom prst="rect">
              <a:avLst/>
            </a:prstGeom>
          </p:spPr>
          <p:txBody>
            <a:bodyPr wrap="square">
              <a:spAutoFit/>
            </a:bodyPr>
            <a:lstStyle/>
            <a:p>
              <a:pPr algn="ctr">
                <a:defRPr/>
              </a:pPr>
              <a:r>
                <a:rPr lang="zh-CN" altLang="en-US" sz="1800" b="1" dirty="0" smtClean="0">
                  <a:solidFill>
                    <a:schemeClr val="bg1"/>
                  </a:solidFill>
                  <a:latin typeface="黑体" panose="02010600030101010101" pitchFamily="2" charset="-122"/>
                  <a:ea typeface="黑体" panose="02010600030101010101" pitchFamily="2" charset="-122"/>
                </a:rPr>
                <a:t>互动探究区</a:t>
              </a:r>
              <a:endParaRPr lang="zh-CN" altLang="en-US" sz="1800" b="1" dirty="0">
                <a:solidFill>
                  <a:schemeClr val="bg1"/>
                </a:solidFill>
                <a:latin typeface="黑体" panose="02010600030101010101" pitchFamily="2" charset="-122"/>
                <a:ea typeface="黑体" panose="02010600030101010101" pitchFamily="2" charset="-122"/>
              </a:endParaRPr>
            </a:p>
          </p:txBody>
        </p:sp>
        <p:sp>
          <p:nvSpPr>
            <p:cNvPr id="18" name="矩形 17">
              <a:hlinkClick r:id="rId2" action="ppaction://hlinksldjump"/>
            </p:cNvPr>
            <p:cNvSpPr/>
            <p:nvPr/>
          </p:nvSpPr>
          <p:spPr>
            <a:xfrm>
              <a:off x="8400368" y="6360284"/>
              <a:ext cx="3240358" cy="492442"/>
            </a:xfrm>
            <a:prstGeom prst="rect">
              <a:avLst/>
            </a:prstGeom>
          </p:spPr>
          <p:txBody>
            <a:bodyPr wrap="square">
              <a:spAutoFit/>
            </a:bodyPr>
            <a:lstStyle/>
            <a:p>
              <a:pPr algn="ctr">
                <a:defRPr/>
              </a:pPr>
              <a:r>
                <a:rPr lang="zh-CN" altLang="en-US" sz="1800" b="1" dirty="0" smtClean="0">
                  <a:solidFill>
                    <a:srgbClr val="FFC000"/>
                  </a:solidFill>
                  <a:latin typeface="黑体" panose="02010600030101010101" pitchFamily="2" charset="-122"/>
                  <a:ea typeface="黑体" panose="02010600030101010101" pitchFamily="2" charset="-122"/>
                </a:rPr>
                <a:t>自我检测区</a:t>
              </a:r>
              <a:endParaRPr lang="zh-CN" altLang="en-US" sz="1800" b="1" dirty="0">
                <a:solidFill>
                  <a:srgbClr val="FFC000"/>
                </a:solidFill>
                <a:latin typeface="黑体" panose="02010600030101010101" pitchFamily="2" charset="-122"/>
                <a:ea typeface="黑体" panose="02010600030101010101" pitchFamily="2" charset="-122"/>
              </a:endParaRPr>
            </a:p>
          </p:txBody>
        </p:sp>
        <p:cxnSp>
          <p:nvCxnSpPr>
            <p:cNvPr id="22" name="直接连接符 21"/>
            <p:cNvCxnSpPr/>
            <p:nvPr/>
          </p:nvCxnSpPr>
          <p:spPr>
            <a:xfrm>
              <a:off x="3865339" y="6358388"/>
              <a:ext cx="0" cy="46166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a:off x="7897787" y="6367680"/>
              <a:ext cx="0" cy="46166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16" name="矩形 15">
              <a:hlinkClick r:id="rId9" action="ppaction://hlinksldjump"/>
            </p:cNvPr>
            <p:cNvSpPr/>
            <p:nvPr/>
          </p:nvSpPr>
          <p:spPr>
            <a:xfrm>
              <a:off x="274384" y="6344176"/>
              <a:ext cx="2798867" cy="492442"/>
            </a:xfrm>
            <a:prstGeom prst="rect">
              <a:avLst/>
            </a:prstGeom>
          </p:spPr>
          <p:txBody>
            <a:bodyPr wrap="square">
              <a:spAutoFit/>
            </a:bodyPr>
            <a:lstStyle/>
            <a:p>
              <a:pPr algn="ctr">
                <a:defRPr/>
              </a:pPr>
              <a:r>
                <a:rPr lang="zh-CN" altLang="en-US" sz="1800" b="1" dirty="0" smtClean="0">
                  <a:solidFill>
                    <a:schemeClr val="bg1"/>
                  </a:solidFill>
                  <a:latin typeface="黑体" panose="02010600030101010101" pitchFamily="2" charset="-122"/>
                  <a:ea typeface="黑体" panose="02010600030101010101" pitchFamily="2" charset="-122"/>
                </a:rPr>
                <a:t>自主学习区</a:t>
              </a:r>
              <a:endParaRPr lang="zh-CN" altLang="en-US" sz="1800" b="1" dirty="0">
                <a:solidFill>
                  <a:schemeClr val="bg1"/>
                </a:solidFill>
                <a:latin typeface="黑体" panose="02010600030101010101" pitchFamily="2" charset="-122"/>
                <a:ea typeface="黑体" panose="02010600030101010101" pitchFamily="2" charset="-122"/>
              </a:endParaRPr>
            </a:p>
          </p:txBody>
        </p:sp>
      </p:grpSp>
      <p:pic>
        <p:nvPicPr>
          <p:cNvPr id="2050" name="Picture 2" descr="\\张红\张红 (e)\2014幻灯片（原文件）\同步\历史\学案导学设计历史选修2（岳）(未传，2014备用)\32.TIF"/>
          <p:cNvPicPr>
            <a:picLocks noChangeAspect="1" noChangeArrowheads="1"/>
          </p:cNvPicPr>
          <p:nvPr/>
        </p:nvPicPr>
        <p:blipFill>
          <a:blip r:embed="rId10" r:link="rId11" cstate="print">
            <a:clrChange>
              <a:clrFrom>
                <a:srgbClr val="FFFFFF"/>
              </a:clrFrom>
              <a:clrTo>
                <a:srgbClr val="FFFFFF">
                  <a:alpha val="0"/>
                </a:srgbClr>
              </a:clrTo>
            </a:clrChange>
            <a:extLst>
              <a:ext uri="{28A0092B-C50C-407E-A947-70E740481C1C}">
                <a14:useLocalDpi xmlns:a14="http://schemas.microsoft.com/office/drawing/2010/main" xmlns="" val="0"/>
              </a:ext>
            </a:extLst>
          </a:blip>
          <a:srcRect/>
          <a:stretch>
            <a:fillRect/>
          </a:stretch>
        </p:blipFill>
        <p:spPr bwMode="auto">
          <a:xfrm>
            <a:off x="1907704" y="2415604"/>
            <a:ext cx="5258749" cy="145229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5" name="TextBox 24"/>
          <p:cNvSpPr txBox="1"/>
          <p:nvPr/>
        </p:nvSpPr>
        <p:spPr>
          <a:xfrm>
            <a:off x="3131840" y="4083804"/>
            <a:ext cx="8873339" cy="492443"/>
          </a:xfrm>
          <a:prstGeom prst="rect">
            <a:avLst/>
          </a:prstGeom>
          <a:noFill/>
        </p:spPr>
        <p:txBody>
          <a:bodyPr wrap="square" rtlCol="0">
            <a:spAutoFit/>
          </a:bodyPr>
          <a:lstStyle/>
          <a:p>
            <a:r>
              <a:rPr lang="zh-CN" altLang="zh-CN" sz="2600" dirty="0">
                <a:latin typeface="方正细黑一_GBK" pitchFamily="65" charset="-122"/>
                <a:ea typeface="方正细黑一_GBK" pitchFamily="65" charset="-122"/>
              </a:rPr>
              <a:t>矿坑中的童工</a:t>
            </a:r>
          </a:p>
        </p:txBody>
      </p:sp>
      <p:sp>
        <p:nvSpPr>
          <p:cNvPr id="26" name="TextBox 25">
            <a:hlinkClick r:id="rId12" action="ppaction://hlinksldjump"/>
          </p:cNvPr>
          <p:cNvSpPr txBox="1"/>
          <p:nvPr/>
        </p:nvSpPr>
        <p:spPr>
          <a:xfrm>
            <a:off x="8481149" y="124048"/>
            <a:ext cx="465306" cy="415499"/>
          </a:xfrm>
          <a:prstGeom prst="rect">
            <a:avLst/>
          </a:prstGeom>
          <a:solidFill>
            <a:srgbClr val="FFC000"/>
          </a:solidFill>
          <a:ln>
            <a:solidFill>
              <a:srgbClr val="92D050"/>
            </a:solidFill>
          </a:ln>
        </p:spPr>
        <p:txBody>
          <a:bodyPr wrap="square" lIns="68562" tIns="34281" rIns="68562" bIns="34281" rtlCol="0">
            <a:spAutoFit/>
          </a:bodyPr>
          <a:lstStyle/>
          <a:p>
            <a:pPr algn="ctr">
              <a:defRPr/>
            </a:pPr>
            <a:r>
              <a:rPr lang="en-US" altLang="zh-CN" sz="2200" b="1" kern="0" dirty="0" smtClean="0">
                <a:latin typeface="Times New Roman" pitchFamily="18" charset="0"/>
                <a:cs typeface="Times New Roman" pitchFamily="18" charset="0"/>
              </a:rPr>
              <a:t>7</a:t>
            </a:r>
            <a:endParaRPr lang="zh-CN" altLang="en-US" sz="2200" b="1" kern="0" dirty="0">
              <a:latin typeface="Times New Roman" pitchFamily="18" charset="0"/>
              <a:cs typeface="Times New Roman" pitchFamily="18" charset="0"/>
            </a:endParaRPr>
          </a:p>
        </p:txBody>
      </p:sp>
    </p:spTree>
    <p:extLst>
      <p:ext uri="{BB962C8B-B14F-4D97-AF65-F5344CB8AC3E}">
        <p14:creationId xmlns:p14="http://schemas.microsoft.com/office/powerpoint/2010/main" xmlns="" val="2861341044"/>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extBox 18"/>
          <p:cNvSpPr txBox="1"/>
          <p:nvPr/>
        </p:nvSpPr>
        <p:spPr>
          <a:xfrm>
            <a:off x="270661" y="843558"/>
            <a:ext cx="8477803" cy="2090059"/>
          </a:xfrm>
          <a:prstGeom prst="rect">
            <a:avLst/>
          </a:prstGeom>
          <a:noFill/>
        </p:spPr>
        <p:txBody>
          <a:bodyPr wrap="square" rtlCol="0">
            <a:spAutoFit/>
          </a:bodyPr>
          <a:lstStyle/>
          <a:p>
            <a:pPr>
              <a:lnSpc>
                <a:spcPts val="4000"/>
              </a:lnSpc>
            </a:pPr>
            <a:r>
              <a:rPr lang="en-US" altLang="zh-CN" sz="2600" b="1" dirty="0">
                <a:latin typeface="Times New Roman" pitchFamily="18" charset="0"/>
                <a:ea typeface="宋体" pitchFamily="2" charset="-122"/>
              </a:rPr>
              <a:t>A.19</a:t>
            </a:r>
            <a:r>
              <a:rPr lang="zh-CN" altLang="zh-CN" sz="2600" b="1" dirty="0">
                <a:latin typeface="Times New Roman" pitchFamily="18" charset="0"/>
                <a:ea typeface="宋体" pitchFamily="2" charset="-122"/>
              </a:rPr>
              <a:t>世纪初期英国采矿业较为发达</a:t>
            </a:r>
            <a:endParaRPr lang="zh-CN" altLang="zh-CN" sz="2600" dirty="0">
              <a:latin typeface="Times New Roman" pitchFamily="18" charset="0"/>
              <a:ea typeface="宋体" pitchFamily="2" charset="-122"/>
            </a:endParaRPr>
          </a:p>
          <a:p>
            <a:pPr>
              <a:lnSpc>
                <a:spcPts val="4000"/>
              </a:lnSpc>
            </a:pPr>
            <a:r>
              <a:rPr lang="en-US" altLang="zh-CN" sz="2600" b="1" dirty="0">
                <a:latin typeface="Times New Roman" pitchFamily="18" charset="0"/>
                <a:ea typeface="宋体" pitchFamily="2" charset="-122"/>
              </a:rPr>
              <a:t>B.19</a:t>
            </a:r>
            <a:r>
              <a:rPr lang="zh-CN" altLang="zh-CN" sz="2600" b="1" dirty="0">
                <a:latin typeface="Times New Roman" pitchFamily="18" charset="0"/>
                <a:ea typeface="宋体" pitchFamily="2" charset="-122"/>
              </a:rPr>
              <a:t>世纪初期英国有雇用童工现象</a:t>
            </a:r>
            <a:endParaRPr lang="zh-CN" altLang="zh-CN" sz="2600" dirty="0">
              <a:latin typeface="Times New Roman" pitchFamily="18" charset="0"/>
              <a:ea typeface="宋体" pitchFamily="2" charset="-122"/>
            </a:endParaRPr>
          </a:p>
          <a:p>
            <a:pPr>
              <a:lnSpc>
                <a:spcPts val="4000"/>
              </a:lnSpc>
            </a:pPr>
            <a:r>
              <a:rPr lang="en-US" altLang="zh-CN" sz="2600" b="1" dirty="0">
                <a:latin typeface="Times New Roman" pitchFamily="18" charset="0"/>
                <a:ea typeface="宋体" pitchFamily="2" charset="-122"/>
              </a:rPr>
              <a:t>C.</a:t>
            </a:r>
            <a:r>
              <a:rPr lang="zh-CN" altLang="zh-CN" sz="2600" b="1" dirty="0">
                <a:latin typeface="Times New Roman" pitchFamily="18" charset="0"/>
                <a:ea typeface="宋体" pitchFamily="2" charset="-122"/>
              </a:rPr>
              <a:t>工业革命时期英国仍有手工劳动</a:t>
            </a:r>
            <a:endParaRPr lang="zh-CN" altLang="zh-CN" sz="2600" dirty="0">
              <a:latin typeface="Times New Roman" pitchFamily="18" charset="0"/>
              <a:ea typeface="宋体" pitchFamily="2" charset="-122"/>
            </a:endParaRPr>
          </a:p>
          <a:p>
            <a:pPr>
              <a:lnSpc>
                <a:spcPts val="4000"/>
              </a:lnSpc>
            </a:pPr>
            <a:r>
              <a:rPr lang="en-US" altLang="zh-CN" sz="2600" b="1" dirty="0">
                <a:latin typeface="Times New Roman" pitchFamily="18" charset="0"/>
                <a:ea typeface="宋体" pitchFamily="2" charset="-122"/>
              </a:rPr>
              <a:t>D.</a:t>
            </a:r>
            <a:r>
              <a:rPr lang="zh-CN" altLang="zh-CN" sz="2600" b="1" dirty="0">
                <a:latin typeface="Times New Roman" pitchFamily="18" charset="0"/>
                <a:ea typeface="宋体" pitchFamily="2" charset="-122"/>
              </a:rPr>
              <a:t>英国早期工人阶级处境十分</a:t>
            </a:r>
            <a:r>
              <a:rPr lang="zh-CN" altLang="zh-CN" sz="2600" b="1" dirty="0" smtClean="0">
                <a:latin typeface="Times New Roman" pitchFamily="18" charset="0"/>
                <a:ea typeface="宋体" pitchFamily="2" charset="-122"/>
              </a:rPr>
              <a:t>悲惨</a:t>
            </a:r>
            <a:endParaRPr lang="zh-CN" altLang="zh-CN" sz="2600" dirty="0">
              <a:latin typeface="Times New Roman" pitchFamily="18" charset="0"/>
              <a:ea typeface="宋体" pitchFamily="2" charset="-122"/>
            </a:endParaRPr>
          </a:p>
        </p:txBody>
      </p:sp>
      <p:sp>
        <p:nvSpPr>
          <p:cNvPr id="22" name="TextBox 21"/>
          <p:cNvSpPr txBox="1"/>
          <p:nvPr/>
        </p:nvSpPr>
        <p:spPr>
          <a:xfrm>
            <a:off x="179512" y="4007981"/>
            <a:ext cx="8477803" cy="733534"/>
          </a:xfrm>
          <a:prstGeom prst="rect">
            <a:avLst/>
          </a:prstGeom>
          <a:noFill/>
        </p:spPr>
        <p:txBody>
          <a:bodyPr wrap="square" rtlCol="0">
            <a:spAutoFit/>
          </a:bodyPr>
          <a:lstStyle/>
          <a:p>
            <a:pPr algn="just">
              <a:lnSpc>
                <a:spcPts val="5000"/>
              </a:lnSpc>
              <a:spcAft>
                <a:spcPts val="0"/>
              </a:spcAft>
            </a:pPr>
            <a:r>
              <a:rPr lang="zh-CN" altLang="zh-CN" sz="2600" b="1" kern="100" dirty="0">
                <a:solidFill>
                  <a:srgbClr val="E36C0A"/>
                </a:solidFill>
                <a:latin typeface="Times New Roman"/>
                <a:ea typeface="黑体"/>
                <a:cs typeface="Times New Roman"/>
              </a:rPr>
              <a:t>答案　</a:t>
            </a:r>
            <a:r>
              <a:rPr lang="en-US" altLang="zh-CN" sz="2600" b="1" kern="100" dirty="0" smtClean="0">
                <a:latin typeface="Times New Roman"/>
                <a:cs typeface="Courier New"/>
              </a:rPr>
              <a:t>D</a:t>
            </a:r>
            <a:endParaRPr lang="zh-CN" altLang="zh-CN" sz="1050" kern="100" dirty="0">
              <a:effectLst/>
              <a:latin typeface="宋体"/>
              <a:cs typeface="Courier New"/>
            </a:endParaRPr>
          </a:p>
        </p:txBody>
      </p:sp>
      <p:grpSp>
        <p:nvGrpSpPr>
          <p:cNvPr id="16" name="组合 15"/>
          <p:cNvGrpSpPr/>
          <p:nvPr/>
        </p:nvGrpSpPr>
        <p:grpSpPr>
          <a:xfrm>
            <a:off x="205735" y="4758135"/>
            <a:ext cx="8522541" cy="388382"/>
            <a:chOff x="274384" y="6344176"/>
            <a:chExt cx="11366342" cy="517842"/>
          </a:xfrm>
        </p:grpSpPr>
        <p:sp>
          <p:nvSpPr>
            <p:cNvPr id="17" name="矩形 16">
              <a:hlinkClick r:id="rId2" action="ppaction://hlinksldjump"/>
            </p:cNvPr>
            <p:cNvSpPr/>
            <p:nvPr/>
          </p:nvSpPr>
          <p:spPr>
            <a:xfrm>
              <a:off x="4383043" y="6369576"/>
              <a:ext cx="3082696" cy="492442"/>
            </a:xfrm>
            <a:prstGeom prst="rect">
              <a:avLst/>
            </a:prstGeom>
          </p:spPr>
          <p:txBody>
            <a:bodyPr wrap="square">
              <a:spAutoFit/>
            </a:bodyPr>
            <a:lstStyle/>
            <a:p>
              <a:pPr algn="ctr">
                <a:defRPr/>
              </a:pPr>
              <a:r>
                <a:rPr lang="zh-CN" altLang="en-US" sz="1800" b="1" dirty="0" smtClean="0">
                  <a:solidFill>
                    <a:schemeClr val="bg1"/>
                  </a:solidFill>
                  <a:latin typeface="黑体" panose="02010600030101010101" pitchFamily="2" charset="-122"/>
                  <a:ea typeface="黑体" panose="02010600030101010101" pitchFamily="2" charset="-122"/>
                </a:rPr>
                <a:t>互动探究区</a:t>
              </a:r>
              <a:endParaRPr lang="zh-CN" altLang="en-US" sz="1800" b="1" dirty="0">
                <a:solidFill>
                  <a:schemeClr val="bg1"/>
                </a:solidFill>
                <a:latin typeface="黑体" panose="02010600030101010101" pitchFamily="2" charset="-122"/>
                <a:ea typeface="黑体" panose="02010600030101010101" pitchFamily="2" charset="-122"/>
              </a:endParaRPr>
            </a:p>
          </p:txBody>
        </p:sp>
        <p:sp>
          <p:nvSpPr>
            <p:cNvPr id="18" name="矩形 17">
              <a:hlinkClick r:id="rId3" action="ppaction://hlinksldjump"/>
            </p:cNvPr>
            <p:cNvSpPr/>
            <p:nvPr/>
          </p:nvSpPr>
          <p:spPr>
            <a:xfrm>
              <a:off x="8400368" y="6360284"/>
              <a:ext cx="3240358" cy="492442"/>
            </a:xfrm>
            <a:prstGeom prst="rect">
              <a:avLst/>
            </a:prstGeom>
          </p:spPr>
          <p:txBody>
            <a:bodyPr wrap="square">
              <a:spAutoFit/>
            </a:bodyPr>
            <a:lstStyle/>
            <a:p>
              <a:pPr algn="ctr">
                <a:defRPr/>
              </a:pPr>
              <a:r>
                <a:rPr lang="zh-CN" altLang="en-US" sz="1800" b="1" dirty="0" smtClean="0">
                  <a:solidFill>
                    <a:srgbClr val="FFC000"/>
                  </a:solidFill>
                  <a:latin typeface="黑体" panose="02010600030101010101" pitchFamily="2" charset="-122"/>
                  <a:ea typeface="黑体" panose="02010600030101010101" pitchFamily="2" charset="-122"/>
                </a:rPr>
                <a:t>自我检测区</a:t>
              </a:r>
              <a:endParaRPr lang="zh-CN" altLang="en-US" sz="1800" b="1" dirty="0">
                <a:solidFill>
                  <a:srgbClr val="FFC000"/>
                </a:solidFill>
                <a:latin typeface="黑体" panose="02010600030101010101" pitchFamily="2" charset="-122"/>
                <a:ea typeface="黑体" panose="02010600030101010101" pitchFamily="2" charset="-122"/>
              </a:endParaRPr>
            </a:p>
          </p:txBody>
        </p:sp>
        <p:cxnSp>
          <p:nvCxnSpPr>
            <p:cNvPr id="20" name="直接连接符 19"/>
            <p:cNvCxnSpPr/>
            <p:nvPr/>
          </p:nvCxnSpPr>
          <p:spPr>
            <a:xfrm>
              <a:off x="3865339" y="6358388"/>
              <a:ext cx="0" cy="46166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a:off x="7897787" y="6367680"/>
              <a:ext cx="0" cy="46166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24" name="矩形 23">
              <a:hlinkClick r:id="rId4" action="ppaction://hlinksldjump"/>
            </p:cNvPr>
            <p:cNvSpPr/>
            <p:nvPr/>
          </p:nvSpPr>
          <p:spPr>
            <a:xfrm>
              <a:off x="274384" y="6344176"/>
              <a:ext cx="2798867" cy="492442"/>
            </a:xfrm>
            <a:prstGeom prst="rect">
              <a:avLst/>
            </a:prstGeom>
          </p:spPr>
          <p:txBody>
            <a:bodyPr wrap="square">
              <a:spAutoFit/>
            </a:bodyPr>
            <a:lstStyle/>
            <a:p>
              <a:pPr algn="ctr">
                <a:defRPr/>
              </a:pPr>
              <a:r>
                <a:rPr lang="zh-CN" altLang="en-US" sz="1800" b="1" dirty="0" smtClean="0">
                  <a:solidFill>
                    <a:schemeClr val="bg1"/>
                  </a:solidFill>
                  <a:latin typeface="黑体" panose="02010600030101010101" pitchFamily="2" charset="-122"/>
                  <a:ea typeface="黑体" panose="02010600030101010101" pitchFamily="2" charset="-122"/>
                </a:rPr>
                <a:t>自主学习区</a:t>
              </a:r>
              <a:endParaRPr lang="zh-CN" altLang="en-US" sz="1800" b="1" dirty="0">
                <a:solidFill>
                  <a:schemeClr val="bg1"/>
                </a:solidFill>
                <a:latin typeface="黑体" panose="02010600030101010101" pitchFamily="2" charset="-122"/>
                <a:ea typeface="黑体" panose="02010600030101010101" pitchFamily="2" charset="-122"/>
              </a:endParaRPr>
            </a:p>
          </p:txBody>
        </p:sp>
      </p:grpSp>
      <p:sp>
        <p:nvSpPr>
          <p:cNvPr id="30" name="TextBox 29"/>
          <p:cNvSpPr txBox="1"/>
          <p:nvPr/>
        </p:nvSpPr>
        <p:spPr>
          <a:xfrm>
            <a:off x="179512" y="2787774"/>
            <a:ext cx="8477803" cy="1347100"/>
          </a:xfrm>
          <a:prstGeom prst="rect">
            <a:avLst/>
          </a:prstGeom>
          <a:noFill/>
        </p:spPr>
        <p:txBody>
          <a:bodyPr wrap="square" rtlCol="0">
            <a:spAutoFit/>
          </a:bodyPr>
          <a:lstStyle/>
          <a:p>
            <a:pPr>
              <a:lnSpc>
                <a:spcPts val="5200"/>
              </a:lnSpc>
            </a:pPr>
            <a:r>
              <a:rPr lang="zh-CN" altLang="zh-CN" sz="2600" b="1" kern="100" dirty="0">
                <a:solidFill>
                  <a:schemeClr val="accent6">
                    <a:lumMod val="75000"/>
                  </a:schemeClr>
                </a:solidFill>
                <a:latin typeface="Times New Roman"/>
                <a:ea typeface="黑体"/>
                <a:cs typeface="Times New Roman"/>
              </a:rPr>
              <a:t>解析</a:t>
            </a:r>
            <a:r>
              <a:rPr lang="zh-CN" altLang="zh-CN" sz="2600" b="1" kern="100" dirty="0">
                <a:latin typeface="Times New Roman"/>
                <a:ea typeface="黑体"/>
                <a:cs typeface="Times New Roman"/>
              </a:rPr>
              <a:t>　</a:t>
            </a:r>
            <a:r>
              <a:rPr lang="zh-CN" altLang="zh-CN" sz="2600" dirty="0">
                <a:latin typeface="方正细黑一_GBK" pitchFamily="65" charset="-122"/>
                <a:ea typeface="方正细黑一_GBK" pitchFamily="65" charset="-122"/>
              </a:rPr>
              <a:t>雇用童工，在狭窄的矿坑中从事繁重的体力劳动，这是工人阶级处境悲惨的反映</a:t>
            </a:r>
            <a:r>
              <a:rPr lang="zh-CN" altLang="zh-CN" sz="2600" dirty="0" smtClean="0">
                <a:latin typeface="方正细黑一_GBK" pitchFamily="65" charset="-122"/>
                <a:ea typeface="方正细黑一_GBK" pitchFamily="65" charset="-122"/>
              </a:rPr>
              <a:t>。</a:t>
            </a:r>
            <a:endParaRPr lang="zh-CN" altLang="zh-CN" sz="2600" dirty="0">
              <a:latin typeface="方正细黑一_GBK" pitchFamily="65" charset="-122"/>
              <a:ea typeface="方正细黑一_GBK" pitchFamily="65" charset="-122"/>
            </a:endParaRPr>
          </a:p>
        </p:txBody>
      </p:sp>
      <p:sp>
        <p:nvSpPr>
          <p:cNvPr id="31" name="TextBox 30">
            <a:hlinkClick r:id="rId3" action="ppaction://hlinksldjump"/>
          </p:cNvPr>
          <p:cNvSpPr txBox="1"/>
          <p:nvPr/>
        </p:nvSpPr>
        <p:spPr>
          <a:xfrm>
            <a:off x="5593035" y="124109"/>
            <a:ext cx="494457" cy="415499"/>
          </a:xfrm>
          <a:prstGeom prst="rect">
            <a:avLst/>
          </a:prstGeom>
          <a:solidFill>
            <a:srgbClr val="FFFF00"/>
          </a:solidFill>
          <a:ln>
            <a:solidFill>
              <a:srgbClr val="92D050"/>
            </a:solidFill>
          </a:ln>
        </p:spPr>
        <p:txBody>
          <a:bodyPr wrap="square" lIns="68562" tIns="34281" rIns="68562" bIns="34281" rtlCol="0">
            <a:spAutoFit/>
          </a:bodyPr>
          <a:lstStyle/>
          <a:p>
            <a:pPr algn="ctr">
              <a:defRPr/>
            </a:pPr>
            <a:r>
              <a:rPr lang="en-US" altLang="zh-CN" sz="2200" b="1" kern="0" dirty="0">
                <a:latin typeface="Times New Roman" pitchFamily="18" charset="0"/>
                <a:cs typeface="Times New Roman" pitchFamily="18" charset="0"/>
              </a:rPr>
              <a:t>1</a:t>
            </a:r>
            <a:endParaRPr lang="zh-CN" altLang="en-US" sz="2200" b="1" kern="0" dirty="0">
              <a:latin typeface="Times New Roman" pitchFamily="18" charset="0"/>
              <a:cs typeface="Times New Roman" pitchFamily="18" charset="0"/>
            </a:endParaRPr>
          </a:p>
        </p:txBody>
      </p:sp>
      <p:sp>
        <p:nvSpPr>
          <p:cNvPr id="32" name="TextBox 31">
            <a:hlinkClick r:id="rId5" action="ppaction://hlinksldjump"/>
          </p:cNvPr>
          <p:cNvSpPr txBox="1"/>
          <p:nvPr/>
        </p:nvSpPr>
        <p:spPr>
          <a:xfrm>
            <a:off x="6092213" y="123929"/>
            <a:ext cx="478864" cy="415499"/>
          </a:xfrm>
          <a:prstGeom prst="rect">
            <a:avLst/>
          </a:prstGeom>
          <a:solidFill>
            <a:srgbClr val="FFC000"/>
          </a:solidFill>
          <a:ln>
            <a:solidFill>
              <a:srgbClr val="92D050"/>
            </a:solidFill>
          </a:ln>
        </p:spPr>
        <p:txBody>
          <a:bodyPr wrap="square" lIns="68562" tIns="34281" rIns="68562" bIns="34281" rtlCol="0">
            <a:spAutoFit/>
          </a:bodyPr>
          <a:lstStyle/>
          <a:p>
            <a:pPr algn="ctr">
              <a:defRPr/>
            </a:pPr>
            <a:r>
              <a:rPr lang="en-US" altLang="zh-CN" sz="2200" b="1" kern="0" dirty="0">
                <a:latin typeface="Times New Roman" pitchFamily="18" charset="0"/>
                <a:cs typeface="Times New Roman" pitchFamily="18" charset="0"/>
              </a:rPr>
              <a:t>2</a:t>
            </a:r>
            <a:endParaRPr lang="zh-CN" altLang="en-US" sz="2200" b="1" kern="0" dirty="0">
              <a:latin typeface="Times New Roman" pitchFamily="18" charset="0"/>
              <a:cs typeface="Times New Roman" pitchFamily="18" charset="0"/>
            </a:endParaRPr>
          </a:p>
        </p:txBody>
      </p:sp>
      <p:sp>
        <p:nvSpPr>
          <p:cNvPr id="33" name="TextBox 32">
            <a:hlinkClick r:id="rId6" action="ppaction://hlinksldjump"/>
          </p:cNvPr>
          <p:cNvSpPr txBox="1"/>
          <p:nvPr/>
        </p:nvSpPr>
        <p:spPr>
          <a:xfrm>
            <a:off x="6576659" y="123929"/>
            <a:ext cx="485837" cy="415499"/>
          </a:xfrm>
          <a:prstGeom prst="rect">
            <a:avLst/>
          </a:prstGeom>
          <a:solidFill>
            <a:srgbClr val="FFC000"/>
          </a:solidFill>
          <a:ln>
            <a:solidFill>
              <a:srgbClr val="92D050"/>
            </a:solidFill>
          </a:ln>
        </p:spPr>
        <p:txBody>
          <a:bodyPr wrap="square" lIns="68562" tIns="34281" rIns="68562" bIns="34281" rtlCol="0">
            <a:spAutoFit/>
          </a:bodyPr>
          <a:lstStyle/>
          <a:p>
            <a:pPr algn="ctr">
              <a:defRPr/>
            </a:pPr>
            <a:r>
              <a:rPr lang="en-US" altLang="zh-CN" sz="2200" b="1" kern="0" dirty="0">
                <a:latin typeface="Times New Roman" pitchFamily="18" charset="0"/>
                <a:cs typeface="Times New Roman" pitchFamily="18" charset="0"/>
              </a:rPr>
              <a:t>3</a:t>
            </a:r>
            <a:endParaRPr lang="zh-CN" altLang="en-US" sz="2200" b="1" kern="0" dirty="0">
              <a:latin typeface="Times New Roman" pitchFamily="18" charset="0"/>
              <a:cs typeface="Times New Roman" pitchFamily="18" charset="0"/>
            </a:endParaRPr>
          </a:p>
        </p:txBody>
      </p:sp>
      <p:sp>
        <p:nvSpPr>
          <p:cNvPr id="34" name="TextBox 33">
            <a:hlinkClick r:id="rId7" action="ppaction://hlinksldjump"/>
          </p:cNvPr>
          <p:cNvSpPr txBox="1"/>
          <p:nvPr/>
        </p:nvSpPr>
        <p:spPr>
          <a:xfrm>
            <a:off x="7546852" y="123478"/>
            <a:ext cx="465306" cy="415499"/>
          </a:xfrm>
          <a:prstGeom prst="rect">
            <a:avLst/>
          </a:prstGeom>
          <a:solidFill>
            <a:srgbClr val="FFC000"/>
          </a:solidFill>
          <a:ln>
            <a:solidFill>
              <a:srgbClr val="92D050"/>
            </a:solidFill>
          </a:ln>
        </p:spPr>
        <p:txBody>
          <a:bodyPr wrap="square" lIns="68562" tIns="34281" rIns="68562" bIns="34281" rtlCol="0">
            <a:spAutoFit/>
          </a:bodyPr>
          <a:lstStyle/>
          <a:p>
            <a:pPr algn="ctr">
              <a:defRPr/>
            </a:pPr>
            <a:r>
              <a:rPr lang="en-US" altLang="zh-CN" sz="2200" b="1" kern="0" dirty="0">
                <a:latin typeface="Times New Roman" pitchFamily="18" charset="0"/>
                <a:cs typeface="Times New Roman" pitchFamily="18" charset="0"/>
              </a:rPr>
              <a:t>5</a:t>
            </a:r>
            <a:endParaRPr lang="zh-CN" altLang="en-US" sz="2200" b="1" kern="0" dirty="0">
              <a:latin typeface="Times New Roman" pitchFamily="18" charset="0"/>
              <a:cs typeface="Times New Roman" pitchFamily="18" charset="0"/>
            </a:endParaRPr>
          </a:p>
        </p:txBody>
      </p:sp>
      <p:sp>
        <p:nvSpPr>
          <p:cNvPr id="35" name="TextBox 34">
            <a:hlinkClick r:id="rId8" action="ppaction://hlinksldjump"/>
          </p:cNvPr>
          <p:cNvSpPr txBox="1"/>
          <p:nvPr/>
        </p:nvSpPr>
        <p:spPr>
          <a:xfrm>
            <a:off x="8016877" y="123478"/>
            <a:ext cx="465306" cy="415499"/>
          </a:xfrm>
          <a:prstGeom prst="rect">
            <a:avLst/>
          </a:prstGeom>
          <a:solidFill>
            <a:srgbClr val="FFC000"/>
          </a:solidFill>
          <a:ln>
            <a:solidFill>
              <a:srgbClr val="92D050"/>
            </a:solidFill>
          </a:ln>
        </p:spPr>
        <p:txBody>
          <a:bodyPr wrap="square" lIns="68562" tIns="34281" rIns="68562" bIns="34281" rtlCol="0">
            <a:spAutoFit/>
          </a:bodyPr>
          <a:lstStyle/>
          <a:p>
            <a:pPr algn="ctr">
              <a:defRPr/>
            </a:pPr>
            <a:r>
              <a:rPr lang="en-US" altLang="zh-CN" sz="2200" b="1" kern="0" dirty="0">
                <a:latin typeface="Times New Roman" pitchFamily="18" charset="0"/>
                <a:cs typeface="Times New Roman" pitchFamily="18" charset="0"/>
              </a:rPr>
              <a:t>6</a:t>
            </a:r>
            <a:endParaRPr lang="zh-CN" altLang="en-US" sz="2200" b="1" kern="0" dirty="0">
              <a:latin typeface="Times New Roman" pitchFamily="18" charset="0"/>
              <a:cs typeface="Times New Roman" pitchFamily="18" charset="0"/>
            </a:endParaRPr>
          </a:p>
        </p:txBody>
      </p:sp>
      <p:sp>
        <p:nvSpPr>
          <p:cNvPr id="36" name="TextBox 35">
            <a:hlinkClick r:id="rId9" action="ppaction://hlinksldjump"/>
          </p:cNvPr>
          <p:cNvSpPr txBox="1"/>
          <p:nvPr/>
        </p:nvSpPr>
        <p:spPr>
          <a:xfrm>
            <a:off x="7070447" y="124784"/>
            <a:ext cx="465306" cy="415499"/>
          </a:xfrm>
          <a:prstGeom prst="rect">
            <a:avLst/>
          </a:prstGeom>
          <a:solidFill>
            <a:srgbClr val="FFC000"/>
          </a:solidFill>
          <a:ln>
            <a:solidFill>
              <a:srgbClr val="92D050"/>
            </a:solidFill>
          </a:ln>
        </p:spPr>
        <p:txBody>
          <a:bodyPr wrap="square" lIns="68562" tIns="34281" rIns="68562" bIns="34281" rtlCol="0">
            <a:spAutoFit/>
          </a:bodyPr>
          <a:lstStyle/>
          <a:p>
            <a:pPr algn="ctr">
              <a:defRPr/>
            </a:pPr>
            <a:r>
              <a:rPr lang="en-US" altLang="zh-CN" sz="2200" b="1" kern="0" dirty="0">
                <a:latin typeface="Times New Roman" pitchFamily="18" charset="0"/>
                <a:cs typeface="Times New Roman" pitchFamily="18" charset="0"/>
              </a:rPr>
              <a:t>4</a:t>
            </a:r>
            <a:endParaRPr lang="zh-CN" altLang="en-US" sz="2200" b="1" kern="0" dirty="0">
              <a:latin typeface="Times New Roman" pitchFamily="18" charset="0"/>
              <a:cs typeface="Times New Roman" pitchFamily="18" charset="0"/>
            </a:endParaRPr>
          </a:p>
        </p:txBody>
      </p:sp>
      <p:sp>
        <p:nvSpPr>
          <p:cNvPr id="37" name="TextBox 36">
            <a:hlinkClick r:id="rId10" action="ppaction://hlinksldjump"/>
          </p:cNvPr>
          <p:cNvSpPr txBox="1"/>
          <p:nvPr/>
        </p:nvSpPr>
        <p:spPr>
          <a:xfrm>
            <a:off x="8481149" y="124048"/>
            <a:ext cx="465306" cy="415499"/>
          </a:xfrm>
          <a:prstGeom prst="rect">
            <a:avLst/>
          </a:prstGeom>
          <a:solidFill>
            <a:srgbClr val="FFC000"/>
          </a:solidFill>
          <a:ln>
            <a:solidFill>
              <a:srgbClr val="92D050"/>
            </a:solidFill>
          </a:ln>
        </p:spPr>
        <p:txBody>
          <a:bodyPr wrap="square" lIns="68562" tIns="34281" rIns="68562" bIns="34281" rtlCol="0">
            <a:spAutoFit/>
          </a:bodyPr>
          <a:lstStyle/>
          <a:p>
            <a:pPr algn="ctr">
              <a:defRPr/>
            </a:pPr>
            <a:r>
              <a:rPr lang="en-US" altLang="zh-CN" sz="2200" b="1" kern="0" dirty="0" smtClean="0">
                <a:latin typeface="Times New Roman" pitchFamily="18" charset="0"/>
                <a:cs typeface="Times New Roman" pitchFamily="18" charset="0"/>
              </a:rPr>
              <a:t>7</a:t>
            </a:r>
            <a:endParaRPr lang="zh-CN" altLang="en-US" sz="2200" b="1" kern="0" dirty="0">
              <a:latin typeface="Times New Roman" pitchFamily="18" charset="0"/>
              <a:cs typeface="Times New Roman" pitchFamily="18" charset="0"/>
            </a:endParaRPr>
          </a:p>
        </p:txBody>
      </p:sp>
    </p:spTree>
    <p:extLst>
      <p:ext uri="{BB962C8B-B14F-4D97-AF65-F5344CB8AC3E}">
        <p14:creationId xmlns:p14="http://schemas.microsoft.com/office/powerpoint/2010/main" xmlns="" val="780449455"/>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barn(inVertical)">
                                      <p:cBhvr>
                                        <p:cTn id="7" dur="500"/>
                                        <p:tgtEl>
                                          <p:spTgt spid="30"/>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22"/>
                                        </p:tgtEl>
                                        <p:attrNameLst>
                                          <p:attrName>style.visibility</p:attrName>
                                        </p:attrNameLst>
                                      </p:cBhvr>
                                      <p:to>
                                        <p:strVal val="visible"/>
                                      </p:to>
                                    </p:set>
                                    <p:animEffect transition="in" filter="barn(inVertical)">
                                      <p:cBhvr>
                                        <p:cTn id="12"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30"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extBox 18"/>
          <p:cNvSpPr txBox="1"/>
          <p:nvPr/>
        </p:nvSpPr>
        <p:spPr>
          <a:xfrm>
            <a:off x="270661" y="1089387"/>
            <a:ext cx="8477803" cy="3426579"/>
          </a:xfrm>
          <a:prstGeom prst="rect">
            <a:avLst/>
          </a:prstGeom>
          <a:noFill/>
        </p:spPr>
        <p:txBody>
          <a:bodyPr wrap="square" rtlCol="0">
            <a:spAutoFit/>
          </a:bodyPr>
          <a:lstStyle/>
          <a:p>
            <a:pPr>
              <a:lnSpc>
                <a:spcPts val="5200"/>
              </a:lnSpc>
            </a:pPr>
            <a:r>
              <a:rPr lang="en-US" altLang="zh-CN" sz="2600" b="1" dirty="0">
                <a:latin typeface="Times New Roman" pitchFamily="18" charset="0"/>
                <a:ea typeface="宋体" pitchFamily="2" charset="-122"/>
              </a:rPr>
              <a:t>2.</a:t>
            </a:r>
            <a:r>
              <a:rPr lang="zh-CN" altLang="zh-CN" sz="2600" b="1" dirty="0">
                <a:latin typeface="Times New Roman" pitchFamily="18" charset="0"/>
                <a:ea typeface="宋体" pitchFamily="2" charset="-122"/>
              </a:rPr>
              <a:t>促使英国宪章运动出现的原因是</a:t>
            </a:r>
            <a:r>
              <a:rPr lang="en-US" altLang="zh-CN" sz="2600" b="1" dirty="0">
                <a:latin typeface="Times New Roman" pitchFamily="18" charset="0"/>
                <a:ea typeface="宋体" pitchFamily="2" charset="-122"/>
              </a:rPr>
              <a:t>(</a:t>
            </a:r>
            <a:r>
              <a:rPr lang="zh-CN" altLang="zh-CN" sz="2600" b="1" dirty="0">
                <a:latin typeface="Times New Roman" pitchFamily="18" charset="0"/>
                <a:ea typeface="宋体" pitchFamily="2" charset="-122"/>
              </a:rPr>
              <a:t>　　</a:t>
            </a:r>
            <a:r>
              <a:rPr lang="en-US" altLang="zh-CN" sz="2600" b="1" dirty="0">
                <a:latin typeface="Times New Roman" pitchFamily="18" charset="0"/>
                <a:ea typeface="宋体" pitchFamily="2" charset="-122"/>
              </a:rPr>
              <a:t>)</a:t>
            </a:r>
            <a:endParaRPr lang="zh-CN" altLang="zh-CN" sz="2600" dirty="0">
              <a:latin typeface="Times New Roman" pitchFamily="18" charset="0"/>
              <a:ea typeface="宋体" pitchFamily="2" charset="-122"/>
            </a:endParaRPr>
          </a:p>
          <a:p>
            <a:pPr>
              <a:lnSpc>
                <a:spcPts val="5200"/>
              </a:lnSpc>
            </a:pPr>
            <a:r>
              <a:rPr lang="en-US" altLang="zh-CN" sz="2600" b="1" dirty="0">
                <a:latin typeface="Times New Roman" pitchFamily="18" charset="0"/>
                <a:ea typeface="宋体" pitchFamily="2" charset="-122"/>
              </a:rPr>
              <a:t>①1832</a:t>
            </a:r>
            <a:r>
              <a:rPr lang="zh-CN" altLang="zh-CN" sz="2600" b="1" dirty="0">
                <a:latin typeface="Times New Roman" pitchFamily="18" charset="0"/>
                <a:ea typeface="宋体" pitchFamily="2" charset="-122"/>
              </a:rPr>
              <a:t>年改革未使工人群众和小资产阶级得到选举权和被选举权　</a:t>
            </a:r>
            <a:r>
              <a:rPr lang="en-US" altLang="zh-CN" sz="2600" b="1" dirty="0">
                <a:latin typeface="Times New Roman" pitchFamily="18" charset="0"/>
                <a:ea typeface="宋体" pitchFamily="2" charset="-122"/>
              </a:rPr>
              <a:t>②</a:t>
            </a:r>
            <a:r>
              <a:rPr lang="zh-CN" altLang="zh-CN" sz="2600" b="1" dirty="0">
                <a:latin typeface="Times New Roman" pitchFamily="18" charset="0"/>
                <a:ea typeface="宋体" pitchFamily="2" charset="-122"/>
              </a:rPr>
              <a:t>工人队伍不断壮大，实力不断增强　</a:t>
            </a:r>
            <a:r>
              <a:rPr lang="en-US" altLang="zh-CN" sz="2600" b="1" dirty="0">
                <a:latin typeface="Times New Roman" pitchFamily="18" charset="0"/>
                <a:ea typeface="宋体" pitchFamily="2" charset="-122"/>
              </a:rPr>
              <a:t>③</a:t>
            </a:r>
            <a:r>
              <a:rPr lang="zh-CN" altLang="zh-CN" sz="2600" b="1" dirty="0">
                <a:latin typeface="Times New Roman" pitchFamily="18" charset="0"/>
                <a:ea typeface="宋体" pitchFamily="2" charset="-122"/>
              </a:rPr>
              <a:t>资产阶级镇压人民的抗争　</a:t>
            </a:r>
            <a:r>
              <a:rPr lang="en-US" altLang="zh-CN" sz="2600" b="1" dirty="0">
                <a:latin typeface="Times New Roman" pitchFamily="18" charset="0"/>
                <a:ea typeface="宋体" pitchFamily="2" charset="-122"/>
              </a:rPr>
              <a:t>④</a:t>
            </a:r>
            <a:r>
              <a:rPr lang="zh-CN" altLang="zh-CN" sz="2600" b="1" dirty="0">
                <a:latin typeface="Times New Roman" pitchFamily="18" charset="0"/>
                <a:ea typeface="宋体" pitchFamily="2" charset="-122"/>
              </a:rPr>
              <a:t>马克思主义思想的影响</a:t>
            </a:r>
            <a:endParaRPr lang="zh-CN" altLang="zh-CN" sz="2600" dirty="0">
              <a:latin typeface="Times New Roman" pitchFamily="18" charset="0"/>
              <a:ea typeface="宋体" pitchFamily="2" charset="-122"/>
            </a:endParaRPr>
          </a:p>
          <a:p>
            <a:pPr>
              <a:lnSpc>
                <a:spcPts val="5200"/>
              </a:lnSpc>
            </a:pPr>
            <a:r>
              <a:rPr lang="en-US" altLang="zh-CN" sz="2600" b="1" dirty="0">
                <a:latin typeface="Times New Roman" pitchFamily="18" charset="0"/>
                <a:ea typeface="宋体" pitchFamily="2" charset="-122"/>
              </a:rPr>
              <a:t>A.</a:t>
            </a:r>
            <a:r>
              <a:rPr lang="en-US" altLang="zh-CN" sz="2600" b="1" dirty="0" smtClean="0">
                <a:latin typeface="Times New Roman" pitchFamily="18" charset="0"/>
                <a:ea typeface="宋体" pitchFamily="2" charset="-122"/>
              </a:rPr>
              <a:t>①②③		B</a:t>
            </a:r>
            <a:r>
              <a:rPr lang="en-US" altLang="zh-CN" sz="2600" b="1" dirty="0">
                <a:latin typeface="Times New Roman" pitchFamily="18" charset="0"/>
                <a:ea typeface="宋体" pitchFamily="2" charset="-122"/>
              </a:rPr>
              <a:t>.</a:t>
            </a:r>
            <a:r>
              <a:rPr lang="en-US" altLang="zh-CN" sz="2600" b="1" dirty="0" smtClean="0">
                <a:latin typeface="Times New Roman" pitchFamily="18" charset="0"/>
                <a:ea typeface="宋体" pitchFamily="2" charset="-122"/>
              </a:rPr>
              <a:t>①②		C</a:t>
            </a:r>
            <a:r>
              <a:rPr lang="en-US" altLang="zh-CN" sz="2600" b="1" dirty="0">
                <a:latin typeface="Times New Roman" pitchFamily="18" charset="0"/>
                <a:ea typeface="宋体" pitchFamily="2" charset="-122"/>
              </a:rPr>
              <a:t>.</a:t>
            </a:r>
            <a:r>
              <a:rPr lang="en-US" altLang="zh-CN" sz="2600" b="1" dirty="0" smtClean="0">
                <a:latin typeface="Times New Roman" pitchFamily="18" charset="0"/>
                <a:ea typeface="宋体" pitchFamily="2" charset="-122"/>
              </a:rPr>
              <a:t>②③④		D</a:t>
            </a:r>
            <a:r>
              <a:rPr lang="en-US" altLang="zh-CN" sz="2600" b="1" dirty="0">
                <a:latin typeface="Times New Roman" pitchFamily="18" charset="0"/>
                <a:ea typeface="宋体" pitchFamily="2" charset="-122"/>
              </a:rPr>
              <a:t>.①③④</a:t>
            </a:r>
            <a:endParaRPr lang="zh-CN" altLang="zh-CN" sz="2600" dirty="0">
              <a:latin typeface="Times New Roman" pitchFamily="18" charset="0"/>
              <a:ea typeface="宋体" pitchFamily="2" charset="-122"/>
            </a:endParaRPr>
          </a:p>
        </p:txBody>
      </p:sp>
      <p:grpSp>
        <p:nvGrpSpPr>
          <p:cNvPr id="15" name="组合 14"/>
          <p:cNvGrpSpPr/>
          <p:nvPr/>
        </p:nvGrpSpPr>
        <p:grpSpPr>
          <a:xfrm>
            <a:off x="205735" y="4758135"/>
            <a:ext cx="8522541" cy="388382"/>
            <a:chOff x="274384" y="6344176"/>
            <a:chExt cx="11366342" cy="517842"/>
          </a:xfrm>
        </p:grpSpPr>
        <p:sp>
          <p:nvSpPr>
            <p:cNvPr id="16" name="矩形 15">
              <a:hlinkClick r:id="rId2" action="ppaction://hlinksldjump"/>
            </p:cNvPr>
            <p:cNvSpPr/>
            <p:nvPr/>
          </p:nvSpPr>
          <p:spPr>
            <a:xfrm>
              <a:off x="4383043" y="6369576"/>
              <a:ext cx="3082696" cy="492442"/>
            </a:xfrm>
            <a:prstGeom prst="rect">
              <a:avLst/>
            </a:prstGeom>
          </p:spPr>
          <p:txBody>
            <a:bodyPr wrap="square">
              <a:spAutoFit/>
            </a:bodyPr>
            <a:lstStyle/>
            <a:p>
              <a:pPr algn="ctr">
                <a:defRPr/>
              </a:pPr>
              <a:r>
                <a:rPr lang="zh-CN" altLang="en-US" sz="1800" b="1" dirty="0" smtClean="0">
                  <a:solidFill>
                    <a:schemeClr val="bg1"/>
                  </a:solidFill>
                  <a:latin typeface="黑体" panose="02010600030101010101" pitchFamily="2" charset="-122"/>
                  <a:ea typeface="黑体" panose="02010600030101010101" pitchFamily="2" charset="-122"/>
                </a:rPr>
                <a:t>互动探究区</a:t>
              </a:r>
              <a:endParaRPr lang="zh-CN" altLang="en-US" sz="1800" b="1" dirty="0">
                <a:solidFill>
                  <a:schemeClr val="bg1"/>
                </a:solidFill>
                <a:latin typeface="黑体" panose="02010600030101010101" pitchFamily="2" charset="-122"/>
                <a:ea typeface="黑体" panose="02010600030101010101" pitchFamily="2" charset="-122"/>
              </a:endParaRPr>
            </a:p>
          </p:txBody>
        </p:sp>
        <p:sp>
          <p:nvSpPr>
            <p:cNvPr id="17" name="矩形 16">
              <a:hlinkClick r:id="rId3" action="ppaction://hlinksldjump"/>
            </p:cNvPr>
            <p:cNvSpPr/>
            <p:nvPr/>
          </p:nvSpPr>
          <p:spPr>
            <a:xfrm>
              <a:off x="8400368" y="6360284"/>
              <a:ext cx="3240358" cy="492442"/>
            </a:xfrm>
            <a:prstGeom prst="rect">
              <a:avLst/>
            </a:prstGeom>
          </p:spPr>
          <p:txBody>
            <a:bodyPr wrap="square">
              <a:spAutoFit/>
            </a:bodyPr>
            <a:lstStyle/>
            <a:p>
              <a:pPr algn="ctr">
                <a:defRPr/>
              </a:pPr>
              <a:r>
                <a:rPr lang="zh-CN" altLang="en-US" sz="1800" b="1" dirty="0" smtClean="0">
                  <a:solidFill>
                    <a:srgbClr val="FFC000"/>
                  </a:solidFill>
                  <a:latin typeface="黑体" panose="02010600030101010101" pitchFamily="2" charset="-122"/>
                  <a:ea typeface="黑体" panose="02010600030101010101" pitchFamily="2" charset="-122"/>
                </a:rPr>
                <a:t>自我检测区</a:t>
              </a:r>
              <a:endParaRPr lang="zh-CN" altLang="en-US" sz="1800" b="1" dirty="0">
                <a:solidFill>
                  <a:srgbClr val="FFC000"/>
                </a:solidFill>
                <a:latin typeface="黑体" panose="02010600030101010101" pitchFamily="2" charset="-122"/>
                <a:ea typeface="黑体" panose="02010600030101010101" pitchFamily="2" charset="-122"/>
              </a:endParaRPr>
            </a:p>
          </p:txBody>
        </p:sp>
        <p:cxnSp>
          <p:nvCxnSpPr>
            <p:cNvPr id="18" name="直接连接符 17"/>
            <p:cNvCxnSpPr/>
            <p:nvPr/>
          </p:nvCxnSpPr>
          <p:spPr>
            <a:xfrm>
              <a:off x="3865339" y="6358388"/>
              <a:ext cx="0" cy="46166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7897787" y="6367680"/>
              <a:ext cx="0" cy="46166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21" name="矩形 20">
              <a:hlinkClick r:id="rId4" action="ppaction://hlinksldjump"/>
            </p:cNvPr>
            <p:cNvSpPr/>
            <p:nvPr/>
          </p:nvSpPr>
          <p:spPr>
            <a:xfrm>
              <a:off x="274384" y="6344176"/>
              <a:ext cx="2798867" cy="492442"/>
            </a:xfrm>
            <a:prstGeom prst="rect">
              <a:avLst/>
            </a:prstGeom>
          </p:spPr>
          <p:txBody>
            <a:bodyPr wrap="square">
              <a:spAutoFit/>
            </a:bodyPr>
            <a:lstStyle/>
            <a:p>
              <a:pPr algn="ctr">
                <a:defRPr/>
              </a:pPr>
              <a:r>
                <a:rPr lang="zh-CN" altLang="en-US" sz="1800" b="1" dirty="0" smtClean="0">
                  <a:solidFill>
                    <a:schemeClr val="bg1"/>
                  </a:solidFill>
                  <a:latin typeface="黑体" panose="02010600030101010101" pitchFamily="2" charset="-122"/>
                  <a:ea typeface="黑体" panose="02010600030101010101" pitchFamily="2" charset="-122"/>
                </a:rPr>
                <a:t>自主学习区</a:t>
              </a:r>
              <a:endParaRPr lang="zh-CN" altLang="en-US" sz="1800" b="1" dirty="0">
                <a:solidFill>
                  <a:schemeClr val="bg1"/>
                </a:solidFill>
                <a:latin typeface="黑体" panose="02010600030101010101" pitchFamily="2" charset="-122"/>
                <a:ea typeface="黑体" panose="02010600030101010101" pitchFamily="2" charset="-122"/>
              </a:endParaRPr>
            </a:p>
          </p:txBody>
        </p:sp>
      </p:grpSp>
      <p:sp>
        <p:nvSpPr>
          <p:cNvPr id="22" name="TextBox 21">
            <a:hlinkClick r:id="rId3" action="ppaction://hlinksldjump"/>
          </p:cNvPr>
          <p:cNvSpPr txBox="1"/>
          <p:nvPr/>
        </p:nvSpPr>
        <p:spPr>
          <a:xfrm>
            <a:off x="5593035" y="124109"/>
            <a:ext cx="494457" cy="415499"/>
          </a:xfrm>
          <a:prstGeom prst="rect">
            <a:avLst/>
          </a:prstGeom>
          <a:solidFill>
            <a:srgbClr val="FFC000"/>
          </a:solidFill>
          <a:ln>
            <a:solidFill>
              <a:srgbClr val="92D050"/>
            </a:solidFill>
          </a:ln>
        </p:spPr>
        <p:txBody>
          <a:bodyPr wrap="square" lIns="68562" tIns="34281" rIns="68562" bIns="34281" rtlCol="0">
            <a:spAutoFit/>
          </a:bodyPr>
          <a:lstStyle/>
          <a:p>
            <a:pPr algn="ctr">
              <a:defRPr/>
            </a:pPr>
            <a:r>
              <a:rPr lang="en-US" altLang="zh-CN" sz="2200" b="1" kern="0" dirty="0">
                <a:latin typeface="Times New Roman" pitchFamily="18" charset="0"/>
                <a:cs typeface="Times New Roman" pitchFamily="18" charset="0"/>
              </a:rPr>
              <a:t>1</a:t>
            </a:r>
            <a:endParaRPr lang="zh-CN" altLang="en-US" sz="2200" b="1" kern="0" dirty="0">
              <a:latin typeface="Times New Roman" pitchFamily="18" charset="0"/>
              <a:cs typeface="Times New Roman" pitchFamily="18" charset="0"/>
            </a:endParaRPr>
          </a:p>
        </p:txBody>
      </p:sp>
      <p:sp>
        <p:nvSpPr>
          <p:cNvPr id="24" name="TextBox 23">
            <a:hlinkClick r:id="rId5" action="ppaction://hlinksldjump"/>
          </p:cNvPr>
          <p:cNvSpPr txBox="1"/>
          <p:nvPr/>
        </p:nvSpPr>
        <p:spPr>
          <a:xfrm>
            <a:off x="6092213" y="123929"/>
            <a:ext cx="478864" cy="415499"/>
          </a:xfrm>
          <a:prstGeom prst="rect">
            <a:avLst/>
          </a:prstGeom>
          <a:solidFill>
            <a:srgbClr val="FFFF00"/>
          </a:solidFill>
          <a:ln>
            <a:solidFill>
              <a:srgbClr val="92D050"/>
            </a:solidFill>
          </a:ln>
        </p:spPr>
        <p:txBody>
          <a:bodyPr wrap="square" lIns="68562" tIns="34281" rIns="68562" bIns="34281" rtlCol="0">
            <a:spAutoFit/>
          </a:bodyPr>
          <a:lstStyle/>
          <a:p>
            <a:pPr algn="ctr">
              <a:defRPr/>
            </a:pPr>
            <a:r>
              <a:rPr lang="en-US" altLang="zh-CN" sz="2200" b="1" kern="0" dirty="0">
                <a:latin typeface="Times New Roman" pitchFamily="18" charset="0"/>
                <a:cs typeface="Times New Roman" pitchFamily="18" charset="0"/>
              </a:rPr>
              <a:t>2</a:t>
            </a:r>
            <a:endParaRPr lang="zh-CN" altLang="en-US" sz="2200" b="1" kern="0" dirty="0">
              <a:latin typeface="Times New Roman" pitchFamily="18" charset="0"/>
              <a:cs typeface="Times New Roman" pitchFamily="18" charset="0"/>
            </a:endParaRPr>
          </a:p>
        </p:txBody>
      </p:sp>
      <p:sp>
        <p:nvSpPr>
          <p:cNvPr id="30" name="TextBox 29">
            <a:hlinkClick r:id="rId6" action="ppaction://hlinksldjump"/>
          </p:cNvPr>
          <p:cNvSpPr txBox="1"/>
          <p:nvPr/>
        </p:nvSpPr>
        <p:spPr>
          <a:xfrm>
            <a:off x="6576659" y="123929"/>
            <a:ext cx="485837" cy="415499"/>
          </a:xfrm>
          <a:prstGeom prst="rect">
            <a:avLst/>
          </a:prstGeom>
          <a:solidFill>
            <a:srgbClr val="FFC000"/>
          </a:solidFill>
          <a:ln>
            <a:solidFill>
              <a:srgbClr val="92D050"/>
            </a:solidFill>
          </a:ln>
        </p:spPr>
        <p:txBody>
          <a:bodyPr wrap="square" lIns="68562" tIns="34281" rIns="68562" bIns="34281" rtlCol="0">
            <a:spAutoFit/>
          </a:bodyPr>
          <a:lstStyle/>
          <a:p>
            <a:pPr algn="ctr">
              <a:defRPr/>
            </a:pPr>
            <a:r>
              <a:rPr lang="en-US" altLang="zh-CN" sz="2200" b="1" kern="0" dirty="0">
                <a:latin typeface="Times New Roman" pitchFamily="18" charset="0"/>
                <a:cs typeface="Times New Roman" pitchFamily="18" charset="0"/>
              </a:rPr>
              <a:t>3</a:t>
            </a:r>
            <a:endParaRPr lang="zh-CN" altLang="en-US" sz="2200" b="1" kern="0" dirty="0">
              <a:latin typeface="Times New Roman" pitchFamily="18" charset="0"/>
              <a:cs typeface="Times New Roman" pitchFamily="18" charset="0"/>
            </a:endParaRPr>
          </a:p>
        </p:txBody>
      </p:sp>
      <p:sp>
        <p:nvSpPr>
          <p:cNvPr id="31" name="TextBox 30">
            <a:hlinkClick r:id="rId7" action="ppaction://hlinksldjump"/>
          </p:cNvPr>
          <p:cNvSpPr txBox="1"/>
          <p:nvPr/>
        </p:nvSpPr>
        <p:spPr>
          <a:xfrm>
            <a:off x="7546852" y="123478"/>
            <a:ext cx="465306" cy="415499"/>
          </a:xfrm>
          <a:prstGeom prst="rect">
            <a:avLst/>
          </a:prstGeom>
          <a:solidFill>
            <a:srgbClr val="FFC000"/>
          </a:solidFill>
          <a:ln>
            <a:solidFill>
              <a:srgbClr val="92D050"/>
            </a:solidFill>
          </a:ln>
        </p:spPr>
        <p:txBody>
          <a:bodyPr wrap="square" lIns="68562" tIns="34281" rIns="68562" bIns="34281" rtlCol="0">
            <a:spAutoFit/>
          </a:bodyPr>
          <a:lstStyle/>
          <a:p>
            <a:pPr algn="ctr">
              <a:defRPr/>
            </a:pPr>
            <a:r>
              <a:rPr lang="en-US" altLang="zh-CN" sz="2200" b="1" kern="0" dirty="0">
                <a:latin typeface="Times New Roman" pitchFamily="18" charset="0"/>
                <a:cs typeface="Times New Roman" pitchFamily="18" charset="0"/>
              </a:rPr>
              <a:t>5</a:t>
            </a:r>
            <a:endParaRPr lang="zh-CN" altLang="en-US" sz="2200" b="1" kern="0" dirty="0">
              <a:latin typeface="Times New Roman" pitchFamily="18" charset="0"/>
              <a:cs typeface="Times New Roman" pitchFamily="18" charset="0"/>
            </a:endParaRPr>
          </a:p>
        </p:txBody>
      </p:sp>
      <p:sp>
        <p:nvSpPr>
          <p:cNvPr id="32" name="TextBox 31">
            <a:hlinkClick r:id="rId8" action="ppaction://hlinksldjump"/>
          </p:cNvPr>
          <p:cNvSpPr txBox="1"/>
          <p:nvPr/>
        </p:nvSpPr>
        <p:spPr>
          <a:xfrm>
            <a:off x="8016877" y="123478"/>
            <a:ext cx="465306" cy="415499"/>
          </a:xfrm>
          <a:prstGeom prst="rect">
            <a:avLst/>
          </a:prstGeom>
          <a:solidFill>
            <a:srgbClr val="FFC000"/>
          </a:solidFill>
          <a:ln>
            <a:solidFill>
              <a:srgbClr val="92D050"/>
            </a:solidFill>
          </a:ln>
        </p:spPr>
        <p:txBody>
          <a:bodyPr wrap="square" lIns="68562" tIns="34281" rIns="68562" bIns="34281" rtlCol="0">
            <a:spAutoFit/>
          </a:bodyPr>
          <a:lstStyle/>
          <a:p>
            <a:pPr algn="ctr">
              <a:defRPr/>
            </a:pPr>
            <a:r>
              <a:rPr lang="en-US" altLang="zh-CN" sz="2200" b="1" kern="0" dirty="0">
                <a:latin typeface="Times New Roman" pitchFamily="18" charset="0"/>
                <a:cs typeface="Times New Roman" pitchFamily="18" charset="0"/>
              </a:rPr>
              <a:t>6</a:t>
            </a:r>
            <a:endParaRPr lang="zh-CN" altLang="en-US" sz="2200" b="1" kern="0" dirty="0">
              <a:latin typeface="Times New Roman" pitchFamily="18" charset="0"/>
              <a:cs typeface="Times New Roman" pitchFamily="18" charset="0"/>
            </a:endParaRPr>
          </a:p>
        </p:txBody>
      </p:sp>
      <p:sp>
        <p:nvSpPr>
          <p:cNvPr id="33" name="TextBox 32">
            <a:hlinkClick r:id="rId9" action="ppaction://hlinksldjump"/>
          </p:cNvPr>
          <p:cNvSpPr txBox="1"/>
          <p:nvPr/>
        </p:nvSpPr>
        <p:spPr>
          <a:xfrm>
            <a:off x="7070447" y="124784"/>
            <a:ext cx="465306" cy="415499"/>
          </a:xfrm>
          <a:prstGeom prst="rect">
            <a:avLst/>
          </a:prstGeom>
          <a:solidFill>
            <a:srgbClr val="FFC000"/>
          </a:solidFill>
          <a:ln>
            <a:solidFill>
              <a:srgbClr val="92D050"/>
            </a:solidFill>
          </a:ln>
        </p:spPr>
        <p:txBody>
          <a:bodyPr wrap="square" lIns="68562" tIns="34281" rIns="68562" bIns="34281" rtlCol="0">
            <a:spAutoFit/>
          </a:bodyPr>
          <a:lstStyle/>
          <a:p>
            <a:pPr algn="ctr">
              <a:defRPr/>
            </a:pPr>
            <a:r>
              <a:rPr lang="en-US" altLang="zh-CN" sz="2200" b="1" kern="0" dirty="0">
                <a:latin typeface="Times New Roman" pitchFamily="18" charset="0"/>
                <a:cs typeface="Times New Roman" pitchFamily="18" charset="0"/>
              </a:rPr>
              <a:t>4</a:t>
            </a:r>
            <a:endParaRPr lang="zh-CN" altLang="en-US" sz="2200" b="1" kern="0" dirty="0">
              <a:latin typeface="Times New Roman" pitchFamily="18" charset="0"/>
              <a:cs typeface="Times New Roman" pitchFamily="18" charset="0"/>
            </a:endParaRPr>
          </a:p>
        </p:txBody>
      </p:sp>
      <p:sp>
        <p:nvSpPr>
          <p:cNvPr id="34" name="TextBox 33">
            <a:hlinkClick r:id="rId10" action="ppaction://hlinksldjump"/>
          </p:cNvPr>
          <p:cNvSpPr txBox="1"/>
          <p:nvPr/>
        </p:nvSpPr>
        <p:spPr>
          <a:xfrm>
            <a:off x="8481149" y="124048"/>
            <a:ext cx="465306" cy="415499"/>
          </a:xfrm>
          <a:prstGeom prst="rect">
            <a:avLst/>
          </a:prstGeom>
          <a:solidFill>
            <a:srgbClr val="FFC000"/>
          </a:solidFill>
          <a:ln>
            <a:solidFill>
              <a:srgbClr val="92D050"/>
            </a:solidFill>
          </a:ln>
        </p:spPr>
        <p:txBody>
          <a:bodyPr wrap="square" lIns="68562" tIns="34281" rIns="68562" bIns="34281" rtlCol="0">
            <a:spAutoFit/>
          </a:bodyPr>
          <a:lstStyle/>
          <a:p>
            <a:pPr algn="ctr">
              <a:defRPr/>
            </a:pPr>
            <a:r>
              <a:rPr lang="en-US" altLang="zh-CN" sz="2200" b="1" kern="0" dirty="0" smtClean="0">
                <a:latin typeface="Times New Roman" pitchFamily="18" charset="0"/>
                <a:cs typeface="Times New Roman" pitchFamily="18" charset="0"/>
              </a:rPr>
              <a:t>7</a:t>
            </a:r>
            <a:endParaRPr lang="zh-CN" altLang="en-US" sz="2200" b="1" kern="0" dirty="0">
              <a:latin typeface="Times New Roman" pitchFamily="18" charset="0"/>
              <a:cs typeface="Times New Roman" pitchFamily="18" charset="0"/>
            </a:endParaRPr>
          </a:p>
        </p:txBody>
      </p:sp>
    </p:spTree>
    <p:extLst>
      <p:ext uri="{BB962C8B-B14F-4D97-AF65-F5344CB8AC3E}">
        <p14:creationId xmlns:p14="http://schemas.microsoft.com/office/powerpoint/2010/main" xmlns="" val="365917480"/>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extBox 21"/>
          <p:cNvSpPr txBox="1"/>
          <p:nvPr/>
        </p:nvSpPr>
        <p:spPr>
          <a:xfrm>
            <a:off x="333053" y="3782432"/>
            <a:ext cx="8477803" cy="733534"/>
          </a:xfrm>
          <a:prstGeom prst="rect">
            <a:avLst/>
          </a:prstGeom>
          <a:noFill/>
        </p:spPr>
        <p:txBody>
          <a:bodyPr wrap="square" rtlCol="0">
            <a:spAutoFit/>
          </a:bodyPr>
          <a:lstStyle/>
          <a:p>
            <a:pPr algn="just">
              <a:lnSpc>
                <a:spcPts val="5000"/>
              </a:lnSpc>
              <a:spcAft>
                <a:spcPts val="0"/>
              </a:spcAft>
            </a:pPr>
            <a:r>
              <a:rPr lang="zh-CN" altLang="zh-CN" sz="2600" b="1" kern="100" dirty="0">
                <a:solidFill>
                  <a:srgbClr val="E36C0A"/>
                </a:solidFill>
                <a:latin typeface="Times New Roman"/>
                <a:ea typeface="黑体"/>
                <a:cs typeface="Times New Roman"/>
              </a:rPr>
              <a:t>答案　</a:t>
            </a:r>
            <a:r>
              <a:rPr lang="en-US" altLang="zh-CN" sz="2600" b="1" kern="100" dirty="0" smtClean="0">
                <a:latin typeface="Times New Roman"/>
                <a:cs typeface="Courier New"/>
              </a:rPr>
              <a:t>B</a:t>
            </a:r>
            <a:endParaRPr lang="zh-CN" altLang="zh-CN" sz="2600" kern="100" dirty="0">
              <a:effectLst/>
              <a:latin typeface="宋体"/>
              <a:cs typeface="Courier New"/>
            </a:endParaRPr>
          </a:p>
        </p:txBody>
      </p:sp>
      <p:sp>
        <p:nvSpPr>
          <p:cNvPr id="16" name="TextBox 15"/>
          <p:cNvSpPr txBox="1"/>
          <p:nvPr/>
        </p:nvSpPr>
        <p:spPr>
          <a:xfrm>
            <a:off x="342669" y="1059582"/>
            <a:ext cx="8477803" cy="2825069"/>
          </a:xfrm>
          <a:prstGeom prst="rect">
            <a:avLst/>
          </a:prstGeom>
          <a:noFill/>
        </p:spPr>
        <p:txBody>
          <a:bodyPr wrap="square" rtlCol="0">
            <a:spAutoFit/>
          </a:bodyPr>
          <a:lstStyle/>
          <a:p>
            <a:pPr algn="just">
              <a:lnSpc>
                <a:spcPts val="5500"/>
              </a:lnSpc>
            </a:pPr>
            <a:r>
              <a:rPr lang="zh-CN" altLang="zh-CN" sz="2600" b="1" kern="100" dirty="0" smtClean="0">
                <a:solidFill>
                  <a:srgbClr val="E36C0A"/>
                </a:solidFill>
                <a:latin typeface="Times New Roman"/>
                <a:ea typeface="黑体"/>
                <a:cs typeface="Times New Roman"/>
              </a:rPr>
              <a:t>解析　</a:t>
            </a:r>
            <a:r>
              <a:rPr lang="zh-CN" altLang="zh-CN" sz="2600" dirty="0" smtClean="0">
                <a:latin typeface="方正细黑一_GBK" pitchFamily="65" charset="-122"/>
                <a:ea typeface="方正细黑一_GBK" pitchFamily="65" charset="-122"/>
              </a:rPr>
              <a:t>促使</a:t>
            </a:r>
            <a:r>
              <a:rPr lang="zh-CN" altLang="zh-CN" sz="2600" dirty="0">
                <a:latin typeface="方正细黑一_GBK" pitchFamily="65" charset="-122"/>
                <a:ea typeface="方正细黑一_GBK" pitchFamily="65" charset="-122"/>
              </a:rPr>
              <a:t>宪章运动出现的因素是多方面的，既有历史原因，也有现实原因，但</a:t>
            </a:r>
            <a:r>
              <a:rPr lang="en-US" altLang="zh-CN" sz="2600" dirty="0">
                <a:latin typeface="方正细黑一_GBK" pitchFamily="65" charset="-122"/>
                <a:ea typeface="方正细黑一_GBK" pitchFamily="65" charset="-122"/>
              </a:rPr>
              <a:t>“</a:t>
            </a:r>
            <a:r>
              <a:rPr lang="zh-CN" altLang="zh-CN" sz="2600" dirty="0">
                <a:latin typeface="方正细黑一_GBK" pitchFamily="65" charset="-122"/>
                <a:ea typeface="方正细黑一_GBK" pitchFamily="65" charset="-122"/>
              </a:rPr>
              <a:t>资产阶级镇压人民的抗争</a:t>
            </a:r>
            <a:r>
              <a:rPr lang="en-US" altLang="zh-CN" sz="2600" dirty="0">
                <a:latin typeface="方正细黑一_GBK" pitchFamily="65" charset="-122"/>
                <a:ea typeface="方正细黑一_GBK" pitchFamily="65" charset="-122"/>
              </a:rPr>
              <a:t>”</a:t>
            </a:r>
            <a:r>
              <a:rPr lang="zh-CN" altLang="zh-CN" sz="2600" dirty="0">
                <a:latin typeface="方正细黑一_GBK" pitchFamily="65" charset="-122"/>
                <a:ea typeface="方正细黑一_GBK" pitchFamily="65" charset="-122"/>
              </a:rPr>
              <a:t>不是宪章运动出现的原因。马克思主义诞生于</a:t>
            </a:r>
            <a:r>
              <a:rPr lang="en-US" altLang="zh-CN" sz="2600" dirty="0">
                <a:latin typeface="方正细黑一_GBK" pitchFamily="65" charset="-122"/>
                <a:ea typeface="方正细黑一_GBK" pitchFamily="65" charset="-122"/>
              </a:rPr>
              <a:t>1848</a:t>
            </a:r>
            <a:r>
              <a:rPr lang="zh-CN" altLang="zh-CN" sz="2600" dirty="0">
                <a:latin typeface="方正细黑一_GBK" pitchFamily="65" charset="-122"/>
                <a:ea typeface="方正细黑一_GBK" pitchFamily="65" charset="-122"/>
              </a:rPr>
              <a:t>年，时间上不符</a:t>
            </a:r>
            <a:r>
              <a:rPr lang="zh-CN" altLang="zh-CN" sz="2600" dirty="0" smtClean="0">
                <a:latin typeface="方正细黑一_GBK" pitchFamily="65" charset="-122"/>
                <a:ea typeface="方正细黑一_GBK" pitchFamily="65" charset="-122"/>
              </a:rPr>
              <a:t>。</a:t>
            </a:r>
            <a:endParaRPr lang="zh-CN" altLang="zh-CN" sz="2600" dirty="0">
              <a:latin typeface="方正细黑一_GBK" pitchFamily="65" charset="-122"/>
              <a:ea typeface="方正细黑一_GBK" pitchFamily="65" charset="-122"/>
            </a:endParaRPr>
          </a:p>
        </p:txBody>
      </p:sp>
      <p:grpSp>
        <p:nvGrpSpPr>
          <p:cNvPr id="17" name="组合 16"/>
          <p:cNvGrpSpPr/>
          <p:nvPr/>
        </p:nvGrpSpPr>
        <p:grpSpPr>
          <a:xfrm>
            <a:off x="205735" y="4731990"/>
            <a:ext cx="8522541" cy="388382"/>
            <a:chOff x="274384" y="6344176"/>
            <a:chExt cx="11366342" cy="517842"/>
          </a:xfrm>
        </p:grpSpPr>
        <p:sp>
          <p:nvSpPr>
            <p:cNvPr id="18" name="矩形 17">
              <a:hlinkClick r:id="rId2" action="ppaction://hlinksldjump"/>
            </p:cNvPr>
            <p:cNvSpPr/>
            <p:nvPr/>
          </p:nvSpPr>
          <p:spPr>
            <a:xfrm>
              <a:off x="4383043" y="6369576"/>
              <a:ext cx="3082696" cy="492442"/>
            </a:xfrm>
            <a:prstGeom prst="rect">
              <a:avLst/>
            </a:prstGeom>
          </p:spPr>
          <p:txBody>
            <a:bodyPr wrap="square">
              <a:spAutoFit/>
            </a:bodyPr>
            <a:lstStyle/>
            <a:p>
              <a:pPr algn="ctr">
                <a:defRPr/>
              </a:pPr>
              <a:r>
                <a:rPr lang="zh-CN" altLang="en-US" sz="1800" b="1" dirty="0" smtClean="0">
                  <a:solidFill>
                    <a:schemeClr val="bg1"/>
                  </a:solidFill>
                  <a:latin typeface="黑体" panose="02010600030101010101" pitchFamily="2" charset="-122"/>
                  <a:ea typeface="黑体" panose="02010600030101010101" pitchFamily="2" charset="-122"/>
                </a:rPr>
                <a:t>互动探究区</a:t>
              </a:r>
              <a:endParaRPr lang="zh-CN" altLang="en-US" sz="1800" b="1" dirty="0">
                <a:solidFill>
                  <a:schemeClr val="bg1"/>
                </a:solidFill>
                <a:latin typeface="黑体" panose="02010600030101010101" pitchFamily="2" charset="-122"/>
                <a:ea typeface="黑体" panose="02010600030101010101" pitchFamily="2" charset="-122"/>
              </a:endParaRPr>
            </a:p>
          </p:txBody>
        </p:sp>
        <p:sp>
          <p:nvSpPr>
            <p:cNvPr id="19" name="矩形 18">
              <a:hlinkClick r:id="rId3" action="ppaction://hlinksldjump"/>
            </p:cNvPr>
            <p:cNvSpPr/>
            <p:nvPr/>
          </p:nvSpPr>
          <p:spPr>
            <a:xfrm>
              <a:off x="8400368" y="6360284"/>
              <a:ext cx="3240358" cy="492442"/>
            </a:xfrm>
            <a:prstGeom prst="rect">
              <a:avLst/>
            </a:prstGeom>
          </p:spPr>
          <p:txBody>
            <a:bodyPr wrap="square">
              <a:spAutoFit/>
            </a:bodyPr>
            <a:lstStyle/>
            <a:p>
              <a:pPr algn="ctr">
                <a:defRPr/>
              </a:pPr>
              <a:r>
                <a:rPr lang="zh-CN" altLang="en-US" sz="1800" b="1" dirty="0" smtClean="0">
                  <a:solidFill>
                    <a:srgbClr val="FFC000"/>
                  </a:solidFill>
                  <a:latin typeface="黑体" panose="02010600030101010101" pitchFamily="2" charset="-122"/>
                  <a:ea typeface="黑体" panose="02010600030101010101" pitchFamily="2" charset="-122"/>
                </a:rPr>
                <a:t>自我检测区</a:t>
              </a:r>
              <a:endParaRPr lang="zh-CN" altLang="en-US" sz="1800" b="1" dirty="0">
                <a:solidFill>
                  <a:srgbClr val="FFC000"/>
                </a:solidFill>
                <a:latin typeface="黑体" panose="02010600030101010101" pitchFamily="2" charset="-122"/>
                <a:ea typeface="黑体" panose="02010600030101010101" pitchFamily="2" charset="-122"/>
              </a:endParaRPr>
            </a:p>
          </p:txBody>
        </p:sp>
        <p:cxnSp>
          <p:nvCxnSpPr>
            <p:cNvPr id="20" name="直接连接符 19"/>
            <p:cNvCxnSpPr/>
            <p:nvPr/>
          </p:nvCxnSpPr>
          <p:spPr>
            <a:xfrm>
              <a:off x="3865339" y="6358388"/>
              <a:ext cx="0" cy="46166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a:off x="7897787" y="6367680"/>
              <a:ext cx="0" cy="46166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24" name="矩形 23">
              <a:hlinkClick r:id="rId4" action="ppaction://hlinksldjump"/>
            </p:cNvPr>
            <p:cNvSpPr/>
            <p:nvPr/>
          </p:nvSpPr>
          <p:spPr>
            <a:xfrm>
              <a:off x="274384" y="6344176"/>
              <a:ext cx="2798867" cy="492442"/>
            </a:xfrm>
            <a:prstGeom prst="rect">
              <a:avLst/>
            </a:prstGeom>
          </p:spPr>
          <p:txBody>
            <a:bodyPr wrap="square">
              <a:spAutoFit/>
            </a:bodyPr>
            <a:lstStyle/>
            <a:p>
              <a:pPr algn="ctr">
                <a:defRPr/>
              </a:pPr>
              <a:r>
                <a:rPr lang="zh-CN" altLang="en-US" sz="1800" b="1" dirty="0" smtClean="0">
                  <a:solidFill>
                    <a:schemeClr val="bg1"/>
                  </a:solidFill>
                  <a:latin typeface="黑体" panose="02010600030101010101" pitchFamily="2" charset="-122"/>
                  <a:ea typeface="黑体" panose="02010600030101010101" pitchFamily="2" charset="-122"/>
                </a:rPr>
                <a:t>自主学习区</a:t>
              </a:r>
              <a:endParaRPr lang="zh-CN" altLang="en-US" sz="1800" b="1" dirty="0">
                <a:solidFill>
                  <a:schemeClr val="bg1"/>
                </a:solidFill>
                <a:latin typeface="黑体" panose="02010600030101010101" pitchFamily="2" charset="-122"/>
                <a:ea typeface="黑体" panose="02010600030101010101" pitchFamily="2" charset="-122"/>
              </a:endParaRPr>
            </a:p>
          </p:txBody>
        </p:sp>
      </p:grpSp>
      <p:sp>
        <p:nvSpPr>
          <p:cNvPr id="30" name="TextBox 29">
            <a:hlinkClick r:id="rId3" action="ppaction://hlinksldjump"/>
          </p:cNvPr>
          <p:cNvSpPr txBox="1"/>
          <p:nvPr/>
        </p:nvSpPr>
        <p:spPr>
          <a:xfrm>
            <a:off x="5593035" y="124109"/>
            <a:ext cx="494457" cy="415499"/>
          </a:xfrm>
          <a:prstGeom prst="rect">
            <a:avLst/>
          </a:prstGeom>
          <a:solidFill>
            <a:srgbClr val="FFC000"/>
          </a:solidFill>
          <a:ln>
            <a:solidFill>
              <a:srgbClr val="92D050"/>
            </a:solidFill>
          </a:ln>
        </p:spPr>
        <p:txBody>
          <a:bodyPr wrap="square" lIns="68562" tIns="34281" rIns="68562" bIns="34281" rtlCol="0">
            <a:spAutoFit/>
          </a:bodyPr>
          <a:lstStyle/>
          <a:p>
            <a:pPr algn="ctr">
              <a:defRPr/>
            </a:pPr>
            <a:r>
              <a:rPr lang="en-US" altLang="zh-CN" sz="2200" b="1" kern="0" dirty="0">
                <a:latin typeface="Times New Roman" pitchFamily="18" charset="0"/>
                <a:cs typeface="Times New Roman" pitchFamily="18" charset="0"/>
              </a:rPr>
              <a:t>1</a:t>
            </a:r>
            <a:endParaRPr lang="zh-CN" altLang="en-US" sz="2200" b="1" kern="0" dirty="0">
              <a:latin typeface="Times New Roman" pitchFamily="18" charset="0"/>
              <a:cs typeface="Times New Roman" pitchFamily="18" charset="0"/>
            </a:endParaRPr>
          </a:p>
        </p:txBody>
      </p:sp>
      <p:sp>
        <p:nvSpPr>
          <p:cNvPr id="31" name="TextBox 30">
            <a:hlinkClick r:id="rId5" action="ppaction://hlinksldjump"/>
          </p:cNvPr>
          <p:cNvSpPr txBox="1"/>
          <p:nvPr/>
        </p:nvSpPr>
        <p:spPr>
          <a:xfrm>
            <a:off x="6092213" y="123929"/>
            <a:ext cx="478864" cy="415499"/>
          </a:xfrm>
          <a:prstGeom prst="rect">
            <a:avLst/>
          </a:prstGeom>
          <a:solidFill>
            <a:srgbClr val="FFFF00"/>
          </a:solidFill>
          <a:ln>
            <a:solidFill>
              <a:srgbClr val="92D050"/>
            </a:solidFill>
          </a:ln>
        </p:spPr>
        <p:txBody>
          <a:bodyPr wrap="square" lIns="68562" tIns="34281" rIns="68562" bIns="34281" rtlCol="0">
            <a:spAutoFit/>
          </a:bodyPr>
          <a:lstStyle/>
          <a:p>
            <a:pPr algn="ctr">
              <a:defRPr/>
            </a:pPr>
            <a:r>
              <a:rPr lang="en-US" altLang="zh-CN" sz="2200" b="1" kern="0" dirty="0">
                <a:latin typeface="Times New Roman" pitchFamily="18" charset="0"/>
                <a:cs typeface="Times New Roman" pitchFamily="18" charset="0"/>
              </a:rPr>
              <a:t>2</a:t>
            </a:r>
            <a:endParaRPr lang="zh-CN" altLang="en-US" sz="2200" b="1" kern="0" dirty="0">
              <a:latin typeface="Times New Roman" pitchFamily="18" charset="0"/>
              <a:cs typeface="Times New Roman" pitchFamily="18" charset="0"/>
            </a:endParaRPr>
          </a:p>
        </p:txBody>
      </p:sp>
      <p:sp>
        <p:nvSpPr>
          <p:cNvPr id="32" name="TextBox 31">
            <a:hlinkClick r:id="rId6" action="ppaction://hlinksldjump"/>
          </p:cNvPr>
          <p:cNvSpPr txBox="1"/>
          <p:nvPr/>
        </p:nvSpPr>
        <p:spPr>
          <a:xfrm>
            <a:off x="6576659" y="123929"/>
            <a:ext cx="485837" cy="415499"/>
          </a:xfrm>
          <a:prstGeom prst="rect">
            <a:avLst/>
          </a:prstGeom>
          <a:solidFill>
            <a:srgbClr val="FFC000"/>
          </a:solidFill>
          <a:ln>
            <a:solidFill>
              <a:srgbClr val="92D050"/>
            </a:solidFill>
          </a:ln>
        </p:spPr>
        <p:txBody>
          <a:bodyPr wrap="square" lIns="68562" tIns="34281" rIns="68562" bIns="34281" rtlCol="0">
            <a:spAutoFit/>
          </a:bodyPr>
          <a:lstStyle/>
          <a:p>
            <a:pPr algn="ctr">
              <a:defRPr/>
            </a:pPr>
            <a:r>
              <a:rPr lang="en-US" altLang="zh-CN" sz="2200" b="1" kern="0" dirty="0">
                <a:latin typeface="Times New Roman" pitchFamily="18" charset="0"/>
                <a:cs typeface="Times New Roman" pitchFamily="18" charset="0"/>
              </a:rPr>
              <a:t>3</a:t>
            </a:r>
            <a:endParaRPr lang="zh-CN" altLang="en-US" sz="2200" b="1" kern="0" dirty="0">
              <a:latin typeface="Times New Roman" pitchFamily="18" charset="0"/>
              <a:cs typeface="Times New Roman" pitchFamily="18" charset="0"/>
            </a:endParaRPr>
          </a:p>
        </p:txBody>
      </p:sp>
      <p:sp>
        <p:nvSpPr>
          <p:cNvPr id="33" name="TextBox 32">
            <a:hlinkClick r:id="rId7" action="ppaction://hlinksldjump"/>
          </p:cNvPr>
          <p:cNvSpPr txBox="1"/>
          <p:nvPr/>
        </p:nvSpPr>
        <p:spPr>
          <a:xfrm>
            <a:off x="7546852" y="123478"/>
            <a:ext cx="465306" cy="415499"/>
          </a:xfrm>
          <a:prstGeom prst="rect">
            <a:avLst/>
          </a:prstGeom>
          <a:solidFill>
            <a:srgbClr val="FFC000"/>
          </a:solidFill>
          <a:ln>
            <a:solidFill>
              <a:srgbClr val="92D050"/>
            </a:solidFill>
          </a:ln>
        </p:spPr>
        <p:txBody>
          <a:bodyPr wrap="square" lIns="68562" tIns="34281" rIns="68562" bIns="34281" rtlCol="0">
            <a:spAutoFit/>
          </a:bodyPr>
          <a:lstStyle/>
          <a:p>
            <a:pPr algn="ctr">
              <a:defRPr/>
            </a:pPr>
            <a:r>
              <a:rPr lang="en-US" altLang="zh-CN" sz="2200" b="1" kern="0" dirty="0">
                <a:latin typeface="Times New Roman" pitchFamily="18" charset="0"/>
                <a:cs typeface="Times New Roman" pitchFamily="18" charset="0"/>
              </a:rPr>
              <a:t>5</a:t>
            </a:r>
            <a:endParaRPr lang="zh-CN" altLang="en-US" sz="2200" b="1" kern="0" dirty="0">
              <a:latin typeface="Times New Roman" pitchFamily="18" charset="0"/>
              <a:cs typeface="Times New Roman" pitchFamily="18" charset="0"/>
            </a:endParaRPr>
          </a:p>
        </p:txBody>
      </p:sp>
      <p:sp>
        <p:nvSpPr>
          <p:cNvPr id="34" name="TextBox 33">
            <a:hlinkClick r:id="rId8" action="ppaction://hlinksldjump"/>
          </p:cNvPr>
          <p:cNvSpPr txBox="1"/>
          <p:nvPr/>
        </p:nvSpPr>
        <p:spPr>
          <a:xfrm>
            <a:off x="8016877" y="123478"/>
            <a:ext cx="465306" cy="415499"/>
          </a:xfrm>
          <a:prstGeom prst="rect">
            <a:avLst/>
          </a:prstGeom>
          <a:solidFill>
            <a:srgbClr val="FFC000"/>
          </a:solidFill>
          <a:ln>
            <a:solidFill>
              <a:srgbClr val="92D050"/>
            </a:solidFill>
          </a:ln>
        </p:spPr>
        <p:txBody>
          <a:bodyPr wrap="square" lIns="68562" tIns="34281" rIns="68562" bIns="34281" rtlCol="0">
            <a:spAutoFit/>
          </a:bodyPr>
          <a:lstStyle/>
          <a:p>
            <a:pPr algn="ctr">
              <a:defRPr/>
            </a:pPr>
            <a:r>
              <a:rPr lang="en-US" altLang="zh-CN" sz="2200" b="1" kern="0" dirty="0">
                <a:latin typeface="Times New Roman" pitchFamily="18" charset="0"/>
                <a:cs typeface="Times New Roman" pitchFamily="18" charset="0"/>
              </a:rPr>
              <a:t>6</a:t>
            </a:r>
            <a:endParaRPr lang="zh-CN" altLang="en-US" sz="2200" b="1" kern="0" dirty="0">
              <a:latin typeface="Times New Roman" pitchFamily="18" charset="0"/>
              <a:cs typeface="Times New Roman" pitchFamily="18" charset="0"/>
            </a:endParaRPr>
          </a:p>
        </p:txBody>
      </p:sp>
      <p:sp>
        <p:nvSpPr>
          <p:cNvPr id="35" name="TextBox 34">
            <a:hlinkClick r:id="rId9" action="ppaction://hlinksldjump"/>
          </p:cNvPr>
          <p:cNvSpPr txBox="1"/>
          <p:nvPr/>
        </p:nvSpPr>
        <p:spPr>
          <a:xfrm>
            <a:off x="7070447" y="124784"/>
            <a:ext cx="465306" cy="415499"/>
          </a:xfrm>
          <a:prstGeom prst="rect">
            <a:avLst/>
          </a:prstGeom>
          <a:solidFill>
            <a:srgbClr val="FFC000"/>
          </a:solidFill>
          <a:ln>
            <a:solidFill>
              <a:srgbClr val="92D050"/>
            </a:solidFill>
          </a:ln>
        </p:spPr>
        <p:txBody>
          <a:bodyPr wrap="square" lIns="68562" tIns="34281" rIns="68562" bIns="34281" rtlCol="0">
            <a:spAutoFit/>
          </a:bodyPr>
          <a:lstStyle/>
          <a:p>
            <a:pPr algn="ctr">
              <a:defRPr/>
            </a:pPr>
            <a:r>
              <a:rPr lang="en-US" altLang="zh-CN" sz="2200" b="1" kern="0" dirty="0">
                <a:latin typeface="Times New Roman" pitchFamily="18" charset="0"/>
                <a:cs typeface="Times New Roman" pitchFamily="18" charset="0"/>
              </a:rPr>
              <a:t>4</a:t>
            </a:r>
            <a:endParaRPr lang="zh-CN" altLang="en-US" sz="2200" b="1" kern="0" dirty="0">
              <a:latin typeface="Times New Roman" pitchFamily="18" charset="0"/>
              <a:cs typeface="Times New Roman" pitchFamily="18" charset="0"/>
            </a:endParaRPr>
          </a:p>
        </p:txBody>
      </p:sp>
      <p:sp>
        <p:nvSpPr>
          <p:cNvPr id="36" name="TextBox 35">
            <a:hlinkClick r:id="rId10" action="ppaction://hlinksldjump"/>
          </p:cNvPr>
          <p:cNvSpPr txBox="1"/>
          <p:nvPr/>
        </p:nvSpPr>
        <p:spPr>
          <a:xfrm>
            <a:off x="8481149" y="124048"/>
            <a:ext cx="465306" cy="415499"/>
          </a:xfrm>
          <a:prstGeom prst="rect">
            <a:avLst/>
          </a:prstGeom>
          <a:solidFill>
            <a:srgbClr val="FFC000"/>
          </a:solidFill>
          <a:ln>
            <a:solidFill>
              <a:srgbClr val="92D050"/>
            </a:solidFill>
          </a:ln>
        </p:spPr>
        <p:txBody>
          <a:bodyPr wrap="square" lIns="68562" tIns="34281" rIns="68562" bIns="34281" rtlCol="0">
            <a:spAutoFit/>
          </a:bodyPr>
          <a:lstStyle/>
          <a:p>
            <a:pPr algn="ctr">
              <a:defRPr/>
            </a:pPr>
            <a:r>
              <a:rPr lang="en-US" altLang="zh-CN" sz="2200" b="1" kern="0" dirty="0" smtClean="0">
                <a:latin typeface="Times New Roman" pitchFamily="18" charset="0"/>
                <a:cs typeface="Times New Roman" pitchFamily="18" charset="0"/>
              </a:rPr>
              <a:t>7</a:t>
            </a:r>
            <a:endParaRPr lang="zh-CN" altLang="en-US" sz="2200" b="1" kern="0" dirty="0">
              <a:latin typeface="Times New Roman" pitchFamily="18" charset="0"/>
              <a:cs typeface="Times New Roman" pitchFamily="18" charset="0"/>
            </a:endParaRPr>
          </a:p>
        </p:txBody>
      </p:sp>
    </p:spTree>
    <p:extLst>
      <p:ext uri="{BB962C8B-B14F-4D97-AF65-F5344CB8AC3E}">
        <p14:creationId xmlns:p14="http://schemas.microsoft.com/office/powerpoint/2010/main" xmlns="" val="2570002980"/>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barn(inVertical)">
                                      <p:cBhvr>
                                        <p:cTn id="7"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extBox 18"/>
          <p:cNvSpPr txBox="1"/>
          <p:nvPr/>
        </p:nvSpPr>
        <p:spPr>
          <a:xfrm>
            <a:off x="107504" y="709067"/>
            <a:ext cx="8856984" cy="2553457"/>
          </a:xfrm>
          <a:prstGeom prst="rect">
            <a:avLst/>
          </a:prstGeom>
          <a:noFill/>
        </p:spPr>
        <p:txBody>
          <a:bodyPr wrap="square" rtlCol="0">
            <a:spAutoFit/>
          </a:bodyPr>
          <a:lstStyle/>
          <a:p>
            <a:pPr>
              <a:lnSpc>
                <a:spcPts val="5000"/>
              </a:lnSpc>
            </a:pPr>
            <a:r>
              <a:rPr lang="en-US" altLang="zh-CN" sz="2600" b="1" dirty="0">
                <a:latin typeface="Times New Roman" pitchFamily="18" charset="0"/>
                <a:ea typeface="宋体" pitchFamily="2" charset="-122"/>
              </a:rPr>
              <a:t>3.1842</a:t>
            </a:r>
            <a:r>
              <a:rPr lang="zh-CN" altLang="zh-CN" sz="2600" b="1" dirty="0">
                <a:latin typeface="Times New Roman" pitchFamily="18" charset="0"/>
                <a:ea typeface="宋体" pitchFamily="2" charset="-122"/>
              </a:rPr>
              <a:t>年初，宪章派向议会提交的新请愿书中，与</a:t>
            </a:r>
            <a:r>
              <a:rPr lang="en-US" altLang="zh-CN" sz="2600" b="1" dirty="0">
                <a:latin typeface="Times New Roman" pitchFamily="18" charset="0"/>
                <a:ea typeface="宋体" pitchFamily="2" charset="-122"/>
              </a:rPr>
              <a:t>1839</a:t>
            </a:r>
            <a:r>
              <a:rPr lang="zh-CN" altLang="zh-CN" sz="2600" b="1" dirty="0">
                <a:latin typeface="Times New Roman" pitchFamily="18" charset="0"/>
                <a:ea typeface="宋体" pitchFamily="2" charset="-122"/>
              </a:rPr>
              <a:t>年提交的请愿书相比，新增加了</a:t>
            </a:r>
            <a:r>
              <a:rPr lang="en-US" altLang="zh-CN" sz="2600" b="1" dirty="0">
                <a:latin typeface="Times New Roman" pitchFamily="18" charset="0"/>
                <a:ea typeface="宋体" pitchFamily="2" charset="-122"/>
              </a:rPr>
              <a:t>(</a:t>
            </a:r>
            <a:r>
              <a:rPr lang="zh-CN" altLang="zh-CN" sz="2600" b="1" dirty="0">
                <a:latin typeface="Times New Roman" pitchFamily="18" charset="0"/>
                <a:ea typeface="宋体" pitchFamily="2" charset="-122"/>
              </a:rPr>
              <a:t>　　</a:t>
            </a:r>
            <a:r>
              <a:rPr lang="en-US" altLang="zh-CN" sz="2600" b="1" dirty="0">
                <a:latin typeface="Times New Roman" pitchFamily="18" charset="0"/>
                <a:ea typeface="宋体" pitchFamily="2" charset="-122"/>
              </a:rPr>
              <a:t>)</a:t>
            </a:r>
            <a:endParaRPr lang="zh-CN" altLang="zh-CN" sz="2600" dirty="0">
              <a:latin typeface="Times New Roman" pitchFamily="18" charset="0"/>
              <a:ea typeface="宋体" pitchFamily="2" charset="-122"/>
            </a:endParaRPr>
          </a:p>
          <a:p>
            <a:pPr>
              <a:lnSpc>
                <a:spcPts val="5000"/>
              </a:lnSpc>
            </a:pPr>
            <a:r>
              <a:rPr lang="en-US" altLang="zh-CN" sz="2600" b="1" dirty="0">
                <a:latin typeface="Times New Roman" pitchFamily="18" charset="0"/>
                <a:ea typeface="宋体" pitchFamily="2" charset="-122"/>
              </a:rPr>
              <a:t>①</a:t>
            </a:r>
            <a:r>
              <a:rPr lang="zh-CN" altLang="zh-CN" sz="2600" b="1" dirty="0">
                <a:latin typeface="Times New Roman" pitchFamily="18" charset="0"/>
                <a:ea typeface="宋体" pitchFamily="2" charset="-122"/>
              </a:rPr>
              <a:t>限制工时　</a:t>
            </a:r>
            <a:r>
              <a:rPr lang="en-US" altLang="zh-CN" sz="2600" b="1" dirty="0">
                <a:latin typeface="Times New Roman" pitchFamily="18" charset="0"/>
                <a:ea typeface="宋体" pitchFamily="2" charset="-122"/>
              </a:rPr>
              <a:t>②</a:t>
            </a:r>
            <a:r>
              <a:rPr lang="zh-CN" altLang="zh-CN" sz="2600" b="1" dirty="0">
                <a:latin typeface="Times New Roman" pitchFamily="18" charset="0"/>
                <a:ea typeface="宋体" pitchFamily="2" charset="-122"/>
              </a:rPr>
              <a:t>提高工资　</a:t>
            </a:r>
            <a:r>
              <a:rPr lang="en-US" altLang="zh-CN" sz="2600" b="1" dirty="0">
                <a:latin typeface="Times New Roman" pitchFamily="18" charset="0"/>
                <a:ea typeface="宋体" pitchFamily="2" charset="-122"/>
              </a:rPr>
              <a:t>③</a:t>
            </a:r>
            <a:r>
              <a:rPr lang="zh-CN" altLang="zh-CN" sz="2600" b="1" dirty="0">
                <a:latin typeface="Times New Roman" pitchFamily="18" charset="0"/>
                <a:ea typeface="宋体" pitchFamily="2" charset="-122"/>
              </a:rPr>
              <a:t>改善劳动条件　</a:t>
            </a:r>
            <a:r>
              <a:rPr lang="en-US" altLang="zh-CN" sz="2600" b="1" dirty="0">
                <a:latin typeface="Times New Roman" pitchFamily="18" charset="0"/>
                <a:ea typeface="宋体" pitchFamily="2" charset="-122"/>
              </a:rPr>
              <a:t>④</a:t>
            </a:r>
            <a:r>
              <a:rPr lang="zh-CN" altLang="zh-CN" sz="2600" b="1" dirty="0">
                <a:latin typeface="Times New Roman" pitchFamily="18" charset="0"/>
                <a:ea typeface="宋体" pitchFamily="2" charset="-122"/>
              </a:rPr>
              <a:t>要求普选权</a:t>
            </a:r>
            <a:endParaRPr lang="zh-CN" altLang="zh-CN" sz="2600" dirty="0">
              <a:latin typeface="Times New Roman" pitchFamily="18" charset="0"/>
              <a:ea typeface="宋体" pitchFamily="2" charset="-122"/>
            </a:endParaRPr>
          </a:p>
          <a:p>
            <a:pPr>
              <a:lnSpc>
                <a:spcPts val="5000"/>
              </a:lnSpc>
            </a:pPr>
            <a:r>
              <a:rPr lang="en-US" altLang="zh-CN" sz="2600" b="1" dirty="0">
                <a:latin typeface="Times New Roman" pitchFamily="18" charset="0"/>
                <a:ea typeface="宋体" pitchFamily="2" charset="-122"/>
              </a:rPr>
              <a:t>A.①②③ </a:t>
            </a:r>
            <a:r>
              <a:rPr lang="en-US" altLang="zh-CN" sz="2600" b="1" dirty="0" smtClean="0">
                <a:latin typeface="Times New Roman" pitchFamily="18" charset="0"/>
                <a:ea typeface="宋体" pitchFamily="2" charset="-122"/>
              </a:rPr>
              <a:t>	B</a:t>
            </a:r>
            <a:r>
              <a:rPr lang="en-US" altLang="zh-CN" sz="2600" b="1" dirty="0">
                <a:latin typeface="Times New Roman" pitchFamily="18" charset="0"/>
                <a:ea typeface="宋体" pitchFamily="2" charset="-122"/>
              </a:rPr>
              <a:t>.</a:t>
            </a:r>
            <a:r>
              <a:rPr lang="en-US" altLang="zh-CN" sz="2600" b="1" dirty="0" smtClean="0">
                <a:latin typeface="Times New Roman" pitchFamily="18" charset="0"/>
                <a:ea typeface="宋体" pitchFamily="2" charset="-122"/>
              </a:rPr>
              <a:t>①③④	 	C.②③④		D</a:t>
            </a:r>
            <a:r>
              <a:rPr lang="en-US" altLang="zh-CN" sz="2600" b="1" dirty="0">
                <a:latin typeface="Times New Roman" pitchFamily="18" charset="0"/>
                <a:ea typeface="宋体" pitchFamily="2" charset="-122"/>
              </a:rPr>
              <a:t>.</a:t>
            </a:r>
            <a:r>
              <a:rPr lang="en-US" altLang="zh-CN" sz="2600" b="1" dirty="0" smtClean="0">
                <a:latin typeface="Times New Roman" pitchFamily="18" charset="0"/>
                <a:ea typeface="宋体" pitchFamily="2" charset="-122"/>
              </a:rPr>
              <a:t>①②③④</a:t>
            </a:r>
            <a:endParaRPr lang="zh-CN" altLang="zh-CN" sz="2600" dirty="0">
              <a:latin typeface="Times New Roman" pitchFamily="18" charset="0"/>
              <a:ea typeface="宋体" pitchFamily="2" charset="-122"/>
            </a:endParaRPr>
          </a:p>
        </p:txBody>
      </p:sp>
      <p:grpSp>
        <p:nvGrpSpPr>
          <p:cNvPr id="15" name="组合 14"/>
          <p:cNvGrpSpPr/>
          <p:nvPr/>
        </p:nvGrpSpPr>
        <p:grpSpPr>
          <a:xfrm>
            <a:off x="205735" y="4758135"/>
            <a:ext cx="8522541" cy="388382"/>
            <a:chOff x="274384" y="6344176"/>
            <a:chExt cx="11366342" cy="517842"/>
          </a:xfrm>
        </p:grpSpPr>
        <p:sp>
          <p:nvSpPr>
            <p:cNvPr id="16" name="矩形 15">
              <a:hlinkClick r:id="rId2" action="ppaction://hlinksldjump"/>
            </p:cNvPr>
            <p:cNvSpPr/>
            <p:nvPr/>
          </p:nvSpPr>
          <p:spPr>
            <a:xfrm>
              <a:off x="4383043" y="6369576"/>
              <a:ext cx="3082696" cy="492442"/>
            </a:xfrm>
            <a:prstGeom prst="rect">
              <a:avLst/>
            </a:prstGeom>
          </p:spPr>
          <p:txBody>
            <a:bodyPr wrap="square">
              <a:spAutoFit/>
            </a:bodyPr>
            <a:lstStyle/>
            <a:p>
              <a:pPr algn="ctr">
                <a:defRPr/>
              </a:pPr>
              <a:r>
                <a:rPr lang="zh-CN" altLang="en-US" sz="1800" b="1" dirty="0" smtClean="0">
                  <a:solidFill>
                    <a:schemeClr val="bg1"/>
                  </a:solidFill>
                  <a:latin typeface="黑体" panose="02010600030101010101" pitchFamily="2" charset="-122"/>
                  <a:ea typeface="黑体" panose="02010600030101010101" pitchFamily="2" charset="-122"/>
                </a:rPr>
                <a:t>互动探究区</a:t>
              </a:r>
              <a:endParaRPr lang="zh-CN" altLang="en-US" sz="1800" b="1" dirty="0">
                <a:solidFill>
                  <a:schemeClr val="bg1"/>
                </a:solidFill>
                <a:latin typeface="黑体" panose="02010600030101010101" pitchFamily="2" charset="-122"/>
                <a:ea typeface="黑体" panose="02010600030101010101" pitchFamily="2" charset="-122"/>
              </a:endParaRPr>
            </a:p>
          </p:txBody>
        </p:sp>
        <p:sp>
          <p:nvSpPr>
            <p:cNvPr id="17" name="矩形 16">
              <a:hlinkClick r:id="rId3" action="ppaction://hlinksldjump"/>
            </p:cNvPr>
            <p:cNvSpPr/>
            <p:nvPr/>
          </p:nvSpPr>
          <p:spPr>
            <a:xfrm>
              <a:off x="8400368" y="6360284"/>
              <a:ext cx="3240358" cy="492442"/>
            </a:xfrm>
            <a:prstGeom prst="rect">
              <a:avLst/>
            </a:prstGeom>
          </p:spPr>
          <p:txBody>
            <a:bodyPr wrap="square">
              <a:spAutoFit/>
            </a:bodyPr>
            <a:lstStyle/>
            <a:p>
              <a:pPr algn="ctr">
                <a:defRPr/>
              </a:pPr>
              <a:r>
                <a:rPr lang="zh-CN" altLang="en-US" sz="1800" b="1" dirty="0" smtClean="0">
                  <a:solidFill>
                    <a:srgbClr val="FFC000"/>
                  </a:solidFill>
                  <a:latin typeface="黑体" panose="02010600030101010101" pitchFamily="2" charset="-122"/>
                  <a:ea typeface="黑体" panose="02010600030101010101" pitchFamily="2" charset="-122"/>
                </a:rPr>
                <a:t>自我检测区</a:t>
              </a:r>
              <a:endParaRPr lang="zh-CN" altLang="en-US" sz="1800" b="1" dirty="0">
                <a:solidFill>
                  <a:srgbClr val="FFC000"/>
                </a:solidFill>
                <a:latin typeface="黑体" panose="02010600030101010101" pitchFamily="2" charset="-122"/>
                <a:ea typeface="黑体" panose="02010600030101010101" pitchFamily="2" charset="-122"/>
              </a:endParaRPr>
            </a:p>
          </p:txBody>
        </p:sp>
        <p:cxnSp>
          <p:nvCxnSpPr>
            <p:cNvPr id="18" name="直接连接符 17"/>
            <p:cNvCxnSpPr/>
            <p:nvPr/>
          </p:nvCxnSpPr>
          <p:spPr>
            <a:xfrm>
              <a:off x="3865339" y="6358388"/>
              <a:ext cx="0" cy="46166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7897787" y="6367680"/>
              <a:ext cx="0" cy="46166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21" name="矩形 20">
              <a:hlinkClick r:id="rId4" action="ppaction://hlinksldjump"/>
            </p:cNvPr>
            <p:cNvSpPr/>
            <p:nvPr/>
          </p:nvSpPr>
          <p:spPr>
            <a:xfrm>
              <a:off x="274384" y="6344176"/>
              <a:ext cx="2798867" cy="492442"/>
            </a:xfrm>
            <a:prstGeom prst="rect">
              <a:avLst/>
            </a:prstGeom>
          </p:spPr>
          <p:txBody>
            <a:bodyPr wrap="square">
              <a:spAutoFit/>
            </a:bodyPr>
            <a:lstStyle/>
            <a:p>
              <a:pPr algn="ctr">
                <a:defRPr/>
              </a:pPr>
              <a:r>
                <a:rPr lang="zh-CN" altLang="en-US" sz="1800" b="1" dirty="0" smtClean="0">
                  <a:solidFill>
                    <a:schemeClr val="bg1"/>
                  </a:solidFill>
                  <a:latin typeface="黑体" panose="02010600030101010101" pitchFamily="2" charset="-122"/>
                  <a:ea typeface="黑体" panose="02010600030101010101" pitchFamily="2" charset="-122"/>
                </a:rPr>
                <a:t>自主学习区</a:t>
              </a:r>
              <a:endParaRPr lang="zh-CN" altLang="en-US" sz="1800" b="1" dirty="0">
                <a:solidFill>
                  <a:schemeClr val="bg1"/>
                </a:solidFill>
                <a:latin typeface="黑体" panose="02010600030101010101" pitchFamily="2" charset="-122"/>
                <a:ea typeface="黑体" panose="02010600030101010101" pitchFamily="2" charset="-122"/>
              </a:endParaRPr>
            </a:p>
          </p:txBody>
        </p:sp>
      </p:grpSp>
      <p:sp>
        <p:nvSpPr>
          <p:cNvPr id="22" name="TextBox 21"/>
          <p:cNvSpPr txBox="1"/>
          <p:nvPr/>
        </p:nvSpPr>
        <p:spPr>
          <a:xfrm>
            <a:off x="145604" y="3153147"/>
            <a:ext cx="8784880" cy="1655005"/>
          </a:xfrm>
          <a:prstGeom prst="rect">
            <a:avLst/>
          </a:prstGeom>
          <a:noFill/>
        </p:spPr>
        <p:txBody>
          <a:bodyPr wrap="square" rtlCol="0">
            <a:spAutoFit/>
          </a:bodyPr>
          <a:lstStyle/>
          <a:p>
            <a:pPr>
              <a:lnSpc>
                <a:spcPts val="4200"/>
              </a:lnSpc>
            </a:pPr>
            <a:r>
              <a:rPr lang="zh-CN" altLang="zh-CN" sz="2600" b="1" kern="100" dirty="0">
                <a:solidFill>
                  <a:schemeClr val="accent6">
                    <a:lumMod val="75000"/>
                  </a:schemeClr>
                </a:solidFill>
                <a:latin typeface="Times New Roman"/>
                <a:ea typeface="黑体"/>
                <a:cs typeface="Times New Roman"/>
              </a:rPr>
              <a:t>解析</a:t>
            </a:r>
            <a:r>
              <a:rPr lang="zh-CN" altLang="zh-CN" sz="2600" b="1" kern="100" dirty="0">
                <a:solidFill>
                  <a:srgbClr val="E36C0A"/>
                </a:solidFill>
                <a:latin typeface="Times New Roman"/>
                <a:ea typeface="黑体"/>
                <a:cs typeface="Times New Roman"/>
              </a:rPr>
              <a:t>　</a:t>
            </a:r>
            <a:r>
              <a:rPr lang="zh-CN" altLang="zh-CN" sz="2600" dirty="0">
                <a:latin typeface="方正细黑一_GBK" pitchFamily="65" charset="-122"/>
                <a:ea typeface="方正细黑一_GBK" pitchFamily="65" charset="-122"/>
              </a:rPr>
              <a:t>新请愿书重申了《人民宪章》中原有的政治要求，还提出限制工时、提高工资、改善劳动条件等要求。</a:t>
            </a:r>
            <a:r>
              <a:rPr lang="en-US" altLang="zh-CN" sz="2600" dirty="0">
                <a:latin typeface="方正细黑一_GBK" pitchFamily="65" charset="-122"/>
                <a:ea typeface="方正细黑一_GBK" pitchFamily="65" charset="-122"/>
              </a:rPr>
              <a:t>④</a:t>
            </a:r>
            <a:r>
              <a:rPr lang="zh-CN" altLang="zh-CN" sz="2600" dirty="0">
                <a:latin typeface="方正细黑一_GBK" pitchFamily="65" charset="-122"/>
                <a:ea typeface="方正细黑一_GBK" pitchFamily="65" charset="-122"/>
              </a:rPr>
              <a:t>是二者的共同点。</a:t>
            </a:r>
          </a:p>
        </p:txBody>
      </p:sp>
      <p:sp>
        <p:nvSpPr>
          <p:cNvPr id="24" name="矩形 23"/>
          <p:cNvSpPr/>
          <p:nvPr/>
        </p:nvSpPr>
        <p:spPr>
          <a:xfrm>
            <a:off x="4361084" y="1419622"/>
            <a:ext cx="508473" cy="630942"/>
          </a:xfrm>
          <a:prstGeom prst="rect">
            <a:avLst/>
          </a:prstGeom>
        </p:spPr>
        <p:txBody>
          <a:bodyPr wrap="none">
            <a:spAutoFit/>
          </a:bodyPr>
          <a:lstStyle/>
          <a:p>
            <a:r>
              <a:rPr lang="en-US" altLang="zh-CN" sz="3500" b="1" dirty="0" smtClean="0">
                <a:solidFill>
                  <a:schemeClr val="accent6">
                    <a:lumMod val="75000"/>
                  </a:schemeClr>
                </a:solidFill>
                <a:latin typeface="Times New Roman" pitchFamily="18" charset="0"/>
                <a:cs typeface="Times New Roman" pitchFamily="18" charset="0"/>
              </a:rPr>
              <a:t>A</a:t>
            </a:r>
            <a:endParaRPr lang="zh-CN" altLang="en-US" sz="3500" b="1" dirty="0">
              <a:solidFill>
                <a:schemeClr val="accent6">
                  <a:lumMod val="75000"/>
                </a:schemeClr>
              </a:solidFill>
              <a:latin typeface="Times New Roman" pitchFamily="18" charset="0"/>
              <a:cs typeface="Times New Roman" pitchFamily="18" charset="0"/>
            </a:endParaRPr>
          </a:p>
        </p:txBody>
      </p:sp>
      <p:sp>
        <p:nvSpPr>
          <p:cNvPr id="30" name="TextBox 29">
            <a:hlinkClick r:id="rId3" action="ppaction://hlinksldjump"/>
          </p:cNvPr>
          <p:cNvSpPr txBox="1"/>
          <p:nvPr/>
        </p:nvSpPr>
        <p:spPr>
          <a:xfrm>
            <a:off x="5593035" y="124109"/>
            <a:ext cx="494457" cy="415499"/>
          </a:xfrm>
          <a:prstGeom prst="rect">
            <a:avLst/>
          </a:prstGeom>
          <a:solidFill>
            <a:srgbClr val="FFC000"/>
          </a:solidFill>
          <a:ln>
            <a:solidFill>
              <a:srgbClr val="92D050"/>
            </a:solidFill>
          </a:ln>
        </p:spPr>
        <p:txBody>
          <a:bodyPr wrap="square" lIns="68562" tIns="34281" rIns="68562" bIns="34281" rtlCol="0">
            <a:spAutoFit/>
          </a:bodyPr>
          <a:lstStyle/>
          <a:p>
            <a:pPr algn="ctr">
              <a:defRPr/>
            </a:pPr>
            <a:r>
              <a:rPr lang="en-US" altLang="zh-CN" sz="2200" b="1" kern="0" dirty="0">
                <a:latin typeface="Times New Roman" pitchFamily="18" charset="0"/>
                <a:cs typeface="Times New Roman" pitchFamily="18" charset="0"/>
              </a:rPr>
              <a:t>1</a:t>
            </a:r>
            <a:endParaRPr lang="zh-CN" altLang="en-US" sz="2200" b="1" kern="0" dirty="0">
              <a:latin typeface="Times New Roman" pitchFamily="18" charset="0"/>
              <a:cs typeface="Times New Roman" pitchFamily="18" charset="0"/>
            </a:endParaRPr>
          </a:p>
        </p:txBody>
      </p:sp>
      <p:sp>
        <p:nvSpPr>
          <p:cNvPr id="31" name="TextBox 30">
            <a:hlinkClick r:id="rId5" action="ppaction://hlinksldjump"/>
          </p:cNvPr>
          <p:cNvSpPr txBox="1"/>
          <p:nvPr/>
        </p:nvSpPr>
        <p:spPr>
          <a:xfrm>
            <a:off x="6092213" y="123929"/>
            <a:ext cx="478864" cy="415499"/>
          </a:xfrm>
          <a:prstGeom prst="rect">
            <a:avLst/>
          </a:prstGeom>
          <a:solidFill>
            <a:srgbClr val="FFC000"/>
          </a:solidFill>
          <a:ln>
            <a:solidFill>
              <a:srgbClr val="92D050"/>
            </a:solidFill>
          </a:ln>
        </p:spPr>
        <p:txBody>
          <a:bodyPr wrap="square" lIns="68562" tIns="34281" rIns="68562" bIns="34281" rtlCol="0">
            <a:spAutoFit/>
          </a:bodyPr>
          <a:lstStyle/>
          <a:p>
            <a:pPr algn="ctr">
              <a:defRPr/>
            </a:pPr>
            <a:r>
              <a:rPr lang="en-US" altLang="zh-CN" sz="2200" b="1" kern="0" dirty="0">
                <a:latin typeface="Times New Roman" pitchFamily="18" charset="0"/>
                <a:cs typeface="Times New Roman" pitchFamily="18" charset="0"/>
              </a:rPr>
              <a:t>2</a:t>
            </a:r>
            <a:endParaRPr lang="zh-CN" altLang="en-US" sz="2200" b="1" kern="0" dirty="0">
              <a:latin typeface="Times New Roman" pitchFamily="18" charset="0"/>
              <a:cs typeface="Times New Roman" pitchFamily="18" charset="0"/>
            </a:endParaRPr>
          </a:p>
        </p:txBody>
      </p:sp>
      <p:sp>
        <p:nvSpPr>
          <p:cNvPr id="32" name="TextBox 31">
            <a:hlinkClick r:id="rId6" action="ppaction://hlinksldjump"/>
          </p:cNvPr>
          <p:cNvSpPr txBox="1"/>
          <p:nvPr/>
        </p:nvSpPr>
        <p:spPr>
          <a:xfrm>
            <a:off x="6576659" y="123929"/>
            <a:ext cx="485837" cy="415499"/>
          </a:xfrm>
          <a:prstGeom prst="rect">
            <a:avLst/>
          </a:prstGeom>
          <a:solidFill>
            <a:srgbClr val="FFFF00"/>
          </a:solidFill>
          <a:ln>
            <a:solidFill>
              <a:srgbClr val="92D050"/>
            </a:solidFill>
          </a:ln>
        </p:spPr>
        <p:txBody>
          <a:bodyPr wrap="square" lIns="68562" tIns="34281" rIns="68562" bIns="34281" rtlCol="0">
            <a:spAutoFit/>
          </a:bodyPr>
          <a:lstStyle/>
          <a:p>
            <a:pPr algn="ctr">
              <a:defRPr/>
            </a:pPr>
            <a:r>
              <a:rPr lang="en-US" altLang="zh-CN" sz="2200" b="1" kern="0" dirty="0">
                <a:latin typeface="Times New Roman" pitchFamily="18" charset="0"/>
                <a:cs typeface="Times New Roman" pitchFamily="18" charset="0"/>
              </a:rPr>
              <a:t>3</a:t>
            </a:r>
            <a:endParaRPr lang="zh-CN" altLang="en-US" sz="2200" b="1" kern="0" dirty="0">
              <a:latin typeface="Times New Roman" pitchFamily="18" charset="0"/>
              <a:cs typeface="Times New Roman" pitchFamily="18" charset="0"/>
            </a:endParaRPr>
          </a:p>
        </p:txBody>
      </p:sp>
      <p:sp>
        <p:nvSpPr>
          <p:cNvPr id="33" name="TextBox 32">
            <a:hlinkClick r:id="rId7" action="ppaction://hlinksldjump"/>
          </p:cNvPr>
          <p:cNvSpPr txBox="1"/>
          <p:nvPr/>
        </p:nvSpPr>
        <p:spPr>
          <a:xfrm>
            <a:off x="7546852" y="123478"/>
            <a:ext cx="465306" cy="415499"/>
          </a:xfrm>
          <a:prstGeom prst="rect">
            <a:avLst/>
          </a:prstGeom>
          <a:solidFill>
            <a:srgbClr val="FFC000"/>
          </a:solidFill>
          <a:ln>
            <a:solidFill>
              <a:srgbClr val="92D050"/>
            </a:solidFill>
          </a:ln>
        </p:spPr>
        <p:txBody>
          <a:bodyPr wrap="square" lIns="68562" tIns="34281" rIns="68562" bIns="34281" rtlCol="0">
            <a:spAutoFit/>
          </a:bodyPr>
          <a:lstStyle/>
          <a:p>
            <a:pPr algn="ctr">
              <a:defRPr/>
            </a:pPr>
            <a:r>
              <a:rPr lang="en-US" altLang="zh-CN" sz="2200" b="1" kern="0" dirty="0">
                <a:latin typeface="Times New Roman" pitchFamily="18" charset="0"/>
                <a:cs typeface="Times New Roman" pitchFamily="18" charset="0"/>
              </a:rPr>
              <a:t>5</a:t>
            </a:r>
            <a:endParaRPr lang="zh-CN" altLang="en-US" sz="2200" b="1" kern="0" dirty="0">
              <a:latin typeface="Times New Roman" pitchFamily="18" charset="0"/>
              <a:cs typeface="Times New Roman" pitchFamily="18" charset="0"/>
            </a:endParaRPr>
          </a:p>
        </p:txBody>
      </p:sp>
      <p:sp>
        <p:nvSpPr>
          <p:cNvPr id="34" name="TextBox 33">
            <a:hlinkClick r:id="rId8" action="ppaction://hlinksldjump"/>
          </p:cNvPr>
          <p:cNvSpPr txBox="1"/>
          <p:nvPr/>
        </p:nvSpPr>
        <p:spPr>
          <a:xfrm>
            <a:off x="8016877" y="123478"/>
            <a:ext cx="465306" cy="415499"/>
          </a:xfrm>
          <a:prstGeom prst="rect">
            <a:avLst/>
          </a:prstGeom>
          <a:solidFill>
            <a:srgbClr val="FFC000"/>
          </a:solidFill>
          <a:ln>
            <a:solidFill>
              <a:srgbClr val="92D050"/>
            </a:solidFill>
          </a:ln>
        </p:spPr>
        <p:txBody>
          <a:bodyPr wrap="square" lIns="68562" tIns="34281" rIns="68562" bIns="34281" rtlCol="0">
            <a:spAutoFit/>
          </a:bodyPr>
          <a:lstStyle/>
          <a:p>
            <a:pPr algn="ctr">
              <a:defRPr/>
            </a:pPr>
            <a:r>
              <a:rPr lang="en-US" altLang="zh-CN" sz="2200" b="1" kern="0" dirty="0">
                <a:latin typeface="Times New Roman" pitchFamily="18" charset="0"/>
                <a:cs typeface="Times New Roman" pitchFamily="18" charset="0"/>
              </a:rPr>
              <a:t>6</a:t>
            </a:r>
            <a:endParaRPr lang="zh-CN" altLang="en-US" sz="2200" b="1" kern="0" dirty="0">
              <a:latin typeface="Times New Roman" pitchFamily="18" charset="0"/>
              <a:cs typeface="Times New Roman" pitchFamily="18" charset="0"/>
            </a:endParaRPr>
          </a:p>
        </p:txBody>
      </p:sp>
      <p:sp>
        <p:nvSpPr>
          <p:cNvPr id="35" name="TextBox 34">
            <a:hlinkClick r:id="rId9" action="ppaction://hlinksldjump"/>
          </p:cNvPr>
          <p:cNvSpPr txBox="1"/>
          <p:nvPr/>
        </p:nvSpPr>
        <p:spPr>
          <a:xfrm>
            <a:off x="7070447" y="124784"/>
            <a:ext cx="465306" cy="415499"/>
          </a:xfrm>
          <a:prstGeom prst="rect">
            <a:avLst/>
          </a:prstGeom>
          <a:solidFill>
            <a:srgbClr val="FFC000"/>
          </a:solidFill>
          <a:ln>
            <a:solidFill>
              <a:srgbClr val="92D050"/>
            </a:solidFill>
          </a:ln>
        </p:spPr>
        <p:txBody>
          <a:bodyPr wrap="square" lIns="68562" tIns="34281" rIns="68562" bIns="34281" rtlCol="0">
            <a:spAutoFit/>
          </a:bodyPr>
          <a:lstStyle/>
          <a:p>
            <a:pPr algn="ctr">
              <a:defRPr/>
            </a:pPr>
            <a:r>
              <a:rPr lang="en-US" altLang="zh-CN" sz="2200" b="1" kern="0" dirty="0">
                <a:latin typeface="Times New Roman" pitchFamily="18" charset="0"/>
                <a:cs typeface="Times New Roman" pitchFamily="18" charset="0"/>
              </a:rPr>
              <a:t>4</a:t>
            </a:r>
            <a:endParaRPr lang="zh-CN" altLang="en-US" sz="2200" b="1" kern="0" dirty="0">
              <a:latin typeface="Times New Roman" pitchFamily="18" charset="0"/>
              <a:cs typeface="Times New Roman" pitchFamily="18" charset="0"/>
            </a:endParaRPr>
          </a:p>
        </p:txBody>
      </p:sp>
      <p:sp>
        <p:nvSpPr>
          <p:cNvPr id="36" name="TextBox 35">
            <a:hlinkClick r:id="rId10" action="ppaction://hlinksldjump"/>
          </p:cNvPr>
          <p:cNvSpPr txBox="1"/>
          <p:nvPr/>
        </p:nvSpPr>
        <p:spPr>
          <a:xfrm>
            <a:off x="8481149" y="124048"/>
            <a:ext cx="465306" cy="415499"/>
          </a:xfrm>
          <a:prstGeom prst="rect">
            <a:avLst/>
          </a:prstGeom>
          <a:solidFill>
            <a:srgbClr val="FFC000"/>
          </a:solidFill>
          <a:ln>
            <a:solidFill>
              <a:srgbClr val="92D050"/>
            </a:solidFill>
          </a:ln>
        </p:spPr>
        <p:txBody>
          <a:bodyPr wrap="square" lIns="68562" tIns="34281" rIns="68562" bIns="34281" rtlCol="0">
            <a:spAutoFit/>
          </a:bodyPr>
          <a:lstStyle/>
          <a:p>
            <a:pPr algn="ctr">
              <a:defRPr/>
            </a:pPr>
            <a:r>
              <a:rPr lang="en-US" altLang="zh-CN" sz="2200" b="1" kern="0" dirty="0" smtClean="0">
                <a:latin typeface="Times New Roman" pitchFamily="18" charset="0"/>
                <a:cs typeface="Times New Roman" pitchFamily="18" charset="0"/>
              </a:rPr>
              <a:t>7</a:t>
            </a:r>
            <a:endParaRPr lang="zh-CN" altLang="en-US" sz="2200" b="1" kern="0" dirty="0">
              <a:latin typeface="Times New Roman" pitchFamily="18" charset="0"/>
              <a:cs typeface="Times New Roman" pitchFamily="18" charset="0"/>
            </a:endParaRPr>
          </a:p>
        </p:txBody>
      </p:sp>
    </p:spTree>
    <p:extLst>
      <p:ext uri="{BB962C8B-B14F-4D97-AF65-F5344CB8AC3E}">
        <p14:creationId xmlns:p14="http://schemas.microsoft.com/office/powerpoint/2010/main" xmlns="" val="911892873"/>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barn(inVertical)">
                                      <p:cBhvr>
                                        <p:cTn id="7" dur="500"/>
                                        <p:tgtEl>
                                          <p:spTgt spid="2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24"/>
                                        </p:tgtEl>
                                        <p:attrNameLst>
                                          <p:attrName>style.visibility</p:attrName>
                                        </p:attrNameLst>
                                      </p:cBhvr>
                                      <p:to>
                                        <p:strVal val="visible"/>
                                      </p:to>
                                    </p:set>
                                    <p:anim calcmode="lin" valueType="num">
                                      <p:cBhvr additive="base">
                                        <p:cTn id="12" dur="500" fill="hold"/>
                                        <p:tgtEl>
                                          <p:spTgt spid="24"/>
                                        </p:tgtEl>
                                        <p:attrNameLst>
                                          <p:attrName>ppt_x</p:attrName>
                                        </p:attrNameLst>
                                      </p:cBhvr>
                                      <p:tavLst>
                                        <p:tav tm="0">
                                          <p:val>
                                            <p:strVal val="#ppt_x"/>
                                          </p:val>
                                        </p:tav>
                                        <p:tav tm="100000">
                                          <p:val>
                                            <p:strVal val="#ppt_x"/>
                                          </p:val>
                                        </p:tav>
                                      </p:tavLst>
                                    </p:anim>
                                    <p:anim calcmode="lin" valueType="num">
                                      <p:cBhvr additive="base">
                                        <p:cTn id="13"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4"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extBox 18"/>
          <p:cNvSpPr txBox="1"/>
          <p:nvPr/>
        </p:nvSpPr>
        <p:spPr>
          <a:xfrm>
            <a:off x="270661" y="752500"/>
            <a:ext cx="8477803" cy="4042132"/>
          </a:xfrm>
          <a:prstGeom prst="rect">
            <a:avLst/>
          </a:prstGeom>
          <a:noFill/>
        </p:spPr>
        <p:txBody>
          <a:bodyPr wrap="square" rtlCol="0">
            <a:spAutoFit/>
          </a:bodyPr>
          <a:lstStyle/>
          <a:p>
            <a:pPr>
              <a:lnSpc>
                <a:spcPts val="4400"/>
              </a:lnSpc>
            </a:pPr>
            <a:r>
              <a:rPr lang="en-US" altLang="zh-CN" sz="2600" b="1" dirty="0">
                <a:latin typeface="Times New Roman" pitchFamily="18" charset="0"/>
                <a:ea typeface="宋体" pitchFamily="2" charset="-122"/>
              </a:rPr>
              <a:t>4.1839</a:t>
            </a:r>
            <a:r>
              <a:rPr lang="zh-CN" altLang="zh-CN" sz="2600" b="1" dirty="0">
                <a:latin typeface="Times New Roman" pitchFamily="18" charset="0"/>
                <a:ea typeface="宋体" pitchFamily="2" charset="-122"/>
              </a:rPr>
              <a:t>年，英国工人将有</a:t>
            </a:r>
            <a:r>
              <a:rPr lang="en-US" altLang="zh-CN" sz="2600" b="1" dirty="0">
                <a:latin typeface="Times New Roman" pitchFamily="18" charset="0"/>
                <a:ea typeface="宋体" pitchFamily="2" charset="-122"/>
              </a:rPr>
              <a:t>125</a:t>
            </a:r>
            <a:r>
              <a:rPr lang="zh-CN" altLang="zh-CN" sz="2600" b="1" dirty="0">
                <a:latin typeface="Times New Roman" pitchFamily="18" charset="0"/>
                <a:ea typeface="宋体" pitchFamily="2" charset="-122"/>
              </a:rPr>
              <a:t>万人签名的请愿书用一个由彩旗装饰起来的担架抬进议会</a:t>
            </a:r>
            <a:r>
              <a:rPr lang="en-US" altLang="zh-CN" sz="2600" b="1" dirty="0">
                <a:latin typeface="Times New Roman" pitchFamily="18" charset="0"/>
                <a:ea typeface="宋体" pitchFamily="2" charset="-122"/>
              </a:rPr>
              <a:t>(</a:t>
            </a:r>
            <a:r>
              <a:rPr lang="zh-CN" altLang="zh-CN" sz="2600" b="1" dirty="0">
                <a:latin typeface="Times New Roman" pitchFamily="18" charset="0"/>
                <a:ea typeface="宋体" pitchFamily="2" charset="-122"/>
              </a:rPr>
              <a:t>如下图</a:t>
            </a:r>
            <a:r>
              <a:rPr lang="en-US" altLang="zh-CN" sz="2600" b="1" dirty="0">
                <a:latin typeface="Times New Roman" pitchFamily="18" charset="0"/>
                <a:ea typeface="宋体" pitchFamily="2" charset="-122"/>
              </a:rPr>
              <a:t>)</a:t>
            </a:r>
            <a:r>
              <a:rPr lang="zh-CN" altLang="zh-CN" sz="2600" b="1" dirty="0">
                <a:latin typeface="Times New Roman" pitchFamily="18" charset="0"/>
                <a:ea typeface="宋体" pitchFamily="2" charset="-122"/>
              </a:rPr>
              <a:t>，英国议会对请愿书的最终态度是</a:t>
            </a:r>
            <a:r>
              <a:rPr lang="en-US" altLang="zh-CN" sz="2600" b="1" dirty="0">
                <a:latin typeface="Times New Roman" pitchFamily="18" charset="0"/>
                <a:ea typeface="宋体" pitchFamily="2" charset="-122"/>
              </a:rPr>
              <a:t>(</a:t>
            </a:r>
            <a:r>
              <a:rPr lang="zh-CN" altLang="zh-CN" sz="2600" b="1" dirty="0">
                <a:latin typeface="Times New Roman" pitchFamily="18" charset="0"/>
                <a:ea typeface="宋体" pitchFamily="2" charset="-122"/>
              </a:rPr>
              <a:t>　　</a:t>
            </a:r>
            <a:r>
              <a:rPr lang="en-US" altLang="zh-CN" sz="2600" b="1" dirty="0" smtClean="0">
                <a:latin typeface="Times New Roman" pitchFamily="18" charset="0"/>
                <a:ea typeface="宋体" pitchFamily="2" charset="-122"/>
              </a:rPr>
              <a:t>)</a:t>
            </a:r>
          </a:p>
          <a:p>
            <a:pPr>
              <a:lnSpc>
                <a:spcPts val="4400"/>
              </a:lnSpc>
            </a:pPr>
            <a:endParaRPr lang="en-US" altLang="zh-CN" sz="2600" b="1" dirty="0">
              <a:latin typeface="Times New Roman" pitchFamily="18" charset="0"/>
              <a:ea typeface="宋体" pitchFamily="2" charset="-122"/>
            </a:endParaRPr>
          </a:p>
          <a:p>
            <a:pPr>
              <a:lnSpc>
                <a:spcPts val="4400"/>
              </a:lnSpc>
            </a:pPr>
            <a:endParaRPr lang="en-US" altLang="zh-CN" sz="2600" b="1" dirty="0" smtClean="0">
              <a:latin typeface="Times New Roman" pitchFamily="18" charset="0"/>
              <a:ea typeface="宋体" pitchFamily="2" charset="-122"/>
            </a:endParaRPr>
          </a:p>
          <a:p>
            <a:pPr>
              <a:lnSpc>
                <a:spcPts val="4400"/>
              </a:lnSpc>
            </a:pPr>
            <a:endParaRPr lang="en-US" altLang="zh-CN" sz="2600" b="1" dirty="0" smtClean="0">
              <a:latin typeface="Times New Roman" pitchFamily="18" charset="0"/>
              <a:ea typeface="宋体" pitchFamily="2" charset="-122"/>
            </a:endParaRPr>
          </a:p>
          <a:p>
            <a:pPr>
              <a:lnSpc>
                <a:spcPts val="4400"/>
              </a:lnSpc>
            </a:pPr>
            <a:r>
              <a:rPr lang="en-US" altLang="zh-CN" sz="2600" b="1" dirty="0">
                <a:latin typeface="Times New Roman" pitchFamily="18" charset="0"/>
                <a:ea typeface="宋体" pitchFamily="2" charset="-122"/>
              </a:rPr>
              <a:t>A.</a:t>
            </a:r>
            <a:r>
              <a:rPr lang="zh-CN" altLang="zh-CN" sz="2600" b="1" dirty="0">
                <a:latin typeface="Times New Roman" pitchFamily="18" charset="0"/>
                <a:ea typeface="宋体" pitchFamily="2" charset="-122"/>
              </a:rPr>
              <a:t>部分</a:t>
            </a:r>
            <a:r>
              <a:rPr lang="zh-CN" altLang="zh-CN" sz="2600" b="1" dirty="0" smtClean="0">
                <a:latin typeface="Times New Roman" pitchFamily="18" charset="0"/>
                <a:ea typeface="宋体" pitchFamily="2" charset="-122"/>
              </a:rPr>
              <a:t>接受</a:t>
            </a:r>
            <a:r>
              <a:rPr lang="en-US" altLang="zh-CN" sz="2600" b="1" dirty="0" smtClean="0">
                <a:latin typeface="Times New Roman" pitchFamily="18" charset="0"/>
                <a:ea typeface="宋体" pitchFamily="2" charset="-122"/>
              </a:rPr>
              <a:t>	B</a:t>
            </a:r>
            <a:r>
              <a:rPr lang="en-US" altLang="zh-CN" sz="2600" b="1" dirty="0">
                <a:latin typeface="Times New Roman" pitchFamily="18" charset="0"/>
                <a:ea typeface="宋体" pitchFamily="2" charset="-122"/>
              </a:rPr>
              <a:t>.</a:t>
            </a:r>
            <a:r>
              <a:rPr lang="zh-CN" altLang="zh-CN" sz="2600" b="1" dirty="0">
                <a:latin typeface="Times New Roman" pitchFamily="18" charset="0"/>
                <a:ea typeface="宋体" pitchFamily="2" charset="-122"/>
              </a:rPr>
              <a:t>欣然</a:t>
            </a:r>
            <a:r>
              <a:rPr lang="zh-CN" altLang="zh-CN" sz="2600" b="1" dirty="0" smtClean="0">
                <a:latin typeface="Times New Roman" pitchFamily="18" charset="0"/>
                <a:ea typeface="宋体" pitchFamily="2" charset="-122"/>
              </a:rPr>
              <a:t>采纳</a:t>
            </a:r>
            <a:r>
              <a:rPr lang="en-US" altLang="zh-CN" sz="2600" b="1" dirty="0" smtClean="0">
                <a:latin typeface="Times New Roman" pitchFamily="18" charset="0"/>
                <a:ea typeface="宋体" pitchFamily="2" charset="-122"/>
              </a:rPr>
              <a:t>	C</a:t>
            </a:r>
            <a:r>
              <a:rPr lang="en-US" altLang="zh-CN" sz="2600" b="1" dirty="0">
                <a:latin typeface="Times New Roman" pitchFamily="18" charset="0"/>
                <a:ea typeface="宋体" pitchFamily="2" charset="-122"/>
              </a:rPr>
              <a:t>.</a:t>
            </a:r>
            <a:r>
              <a:rPr lang="zh-CN" altLang="zh-CN" sz="2600" b="1" dirty="0">
                <a:latin typeface="Times New Roman" pitchFamily="18" charset="0"/>
                <a:ea typeface="宋体" pitchFamily="2" charset="-122"/>
              </a:rPr>
              <a:t>完全</a:t>
            </a:r>
            <a:r>
              <a:rPr lang="zh-CN" altLang="zh-CN" sz="2600" b="1" dirty="0" smtClean="0">
                <a:latin typeface="Times New Roman" pitchFamily="18" charset="0"/>
                <a:ea typeface="宋体" pitchFamily="2" charset="-122"/>
              </a:rPr>
              <a:t>否决</a:t>
            </a:r>
            <a:r>
              <a:rPr lang="en-US" altLang="zh-CN" sz="2600" b="1" dirty="0" smtClean="0">
                <a:latin typeface="Times New Roman" pitchFamily="18" charset="0"/>
                <a:ea typeface="宋体" pitchFamily="2" charset="-122"/>
              </a:rPr>
              <a:t>	D</a:t>
            </a:r>
            <a:r>
              <a:rPr lang="en-US" altLang="zh-CN" sz="2600" b="1" dirty="0">
                <a:latin typeface="Times New Roman" pitchFamily="18" charset="0"/>
                <a:ea typeface="宋体" pitchFamily="2" charset="-122"/>
              </a:rPr>
              <a:t>.</a:t>
            </a:r>
            <a:r>
              <a:rPr lang="zh-CN" altLang="zh-CN" sz="2600" b="1" dirty="0">
                <a:latin typeface="Times New Roman" pitchFamily="18" charset="0"/>
                <a:ea typeface="宋体" pitchFamily="2" charset="-122"/>
              </a:rPr>
              <a:t>立法</a:t>
            </a:r>
            <a:r>
              <a:rPr lang="zh-CN" altLang="zh-CN" sz="2600" b="1" dirty="0" smtClean="0">
                <a:latin typeface="Times New Roman" pitchFamily="18" charset="0"/>
                <a:ea typeface="宋体" pitchFamily="2" charset="-122"/>
              </a:rPr>
              <a:t>实施</a:t>
            </a:r>
            <a:endParaRPr lang="en-US" altLang="zh-CN" sz="2600" b="1" dirty="0">
              <a:latin typeface="Times New Roman" pitchFamily="18" charset="0"/>
              <a:ea typeface="宋体" pitchFamily="2" charset="-122"/>
            </a:endParaRPr>
          </a:p>
        </p:txBody>
      </p:sp>
      <p:grpSp>
        <p:nvGrpSpPr>
          <p:cNvPr id="17" name="组合 16"/>
          <p:cNvGrpSpPr/>
          <p:nvPr/>
        </p:nvGrpSpPr>
        <p:grpSpPr>
          <a:xfrm>
            <a:off x="205735" y="4758135"/>
            <a:ext cx="8522541" cy="388382"/>
            <a:chOff x="274384" y="6344176"/>
            <a:chExt cx="11366342" cy="517842"/>
          </a:xfrm>
        </p:grpSpPr>
        <p:sp>
          <p:nvSpPr>
            <p:cNvPr id="18" name="矩形 17">
              <a:hlinkClick r:id="rId2" action="ppaction://hlinksldjump"/>
            </p:cNvPr>
            <p:cNvSpPr/>
            <p:nvPr/>
          </p:nvSpPr>
          <p:spPr>
            <a:xfrm>
              <a:off x="4383043" y="6369576"/>
              <a:ext cx="3082696" cy="492442"/>
            </a:xfrm>
            <a:prstGeom prst="rect">
              <a:avLst/>
            </a:prstGeom>
          </p:spPr>
          <p:txBody>
            <a:bodyPr wrap="square">
              <a:spAutoFit/>
            </a:bodyPr>
            <a:lstStyle/>
            <a:p>
              <a:pPr algn="ctr">
                <a:defRPr/>
              </a:pPr>
              <a:r>
                <a:rPr lang="zh-CN" altLang="en-US" sz="1800" b="1" dirty="0" smtClean="0">
                  <a:solidFill>
                    <a:schemeClr val="bg1"/>
                  </a:solidFill>
                  <a:latin typeface="黑体" panose="02010600030101010101" pitchFamily="2" charset="-122"/>
                  <a:ea typeface="黑体" panose="02010600030101010101" pitchFamily="2" charset="-122"/>
                </a:rPr>
                <a:t>互动探究区</a:t>
              </a:r>
              <a:endParaRPr lang="zh-CN" altLang="en-US" sz="1800" b="1" dirty="0">
                <a:solidFill>
                  <a:schemeClr val="bg1"/>
                </a:solidFill>
                <a:latin typeface="黑体" panose="02010600030101010101" pitchFamily="2" charset="-122"/>
                <a:ea typeface="黑体" panose="02010600030101010101" pitchFamily="2" charset="-122"/>
              </a:endParaRPr>
            </a:p>
          </p:txBody>
        </p:sp>
        <p:sp>
          <p:nvSpPr>
            <p:cNvPr id="20" name="矩形 19">
              <a:hlinkClick r:id="rId3" action="ppaction://hlinksldjump"/>
            </p:cNvPr>
            <p:cNvSpPr/>
            <p:nvPr/>
          </p:nvSpPr>
          <p:spPr>
            <a:xfrm>
              <a:off x="8400368" y="6360284"/>
              <a:ext cx="3240358" cy="492442"/>
            </a:xfrm>
            <a:prstGeom prst="rect">
              <a:avLst/>
            </a:prstGeom>
          </p:spPr>
          <p:txBody>
            <a:bodyPr wrap="square">
              <a:spAutoFit/>
            </a:bodyPr>
            <a:lstStyle/>
            <a:p>
              <a:pPr algn="ctr">
                <a:defRPr/>
              </a:pPr>
              <a:r>
                <a:rPr lang="zh-CN" altLang="en-US" sz="1800" b="1" dirty="0" smtClean="0">
                  <a:solidFill>
                    <a:srgbClr val="FFC000"/>
                  </a:solidFill>
                  <a:latin typeface="黑体" panose="02010600030101010101" pitchFamily="2" charset="-122"/>
                  <a:ea typeface="黑体" panose="02010600030101010101" pitchFamily="2" charset="-122"/>
                </a:rPr>
                <a:t>自我检测区</a:t>
              </a:r>
              <a:endParaRPr lang="zh-CN" altLang="en-US" sz="1800" b="1" dirty="0">
                <a:solidFill>
                  <a:srgbClr val="FFC000"/>
                </a:solidFill>
                <a:latin typeface="黑体" panose="02010600030101010101" pitchFamily="2" charset="-122"/>
                <a:ea typeface="黑体" panose="02010600030101010101" pitchFamily="2" charset="-122"/>
              </a:endParaRPr>
            </a:p>
          </p:txBody>
        </p:sp>
        <p:cxnSp>
          <p:nvCxnSpPr>
            <p:cNvPr id="21" name="直接连接符 20"/>
            <p:cNvCxnSpPr/>
            <p:nvPr/>
          </p:nvCxnSpPr>
          <p:spPr>
            <a:xfrm>
              <a:off x="3865339" y="6358388"/>
              <a:ext cx="0" cy="46166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7897787" y="6367680"/>
              <a:ext cx="0" cy="46166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23" name="矩形 22">
              <a:hlinkClick r:id="rId4" action="ppaction://hlinksldjump"/>
            </p:cNvPr>
            <p:cNvSpPr/>
            <p:nvPr/>
          </p:nvSpPr>
          <p:spPr>
            <a:xfrm>
              <a:off x="274384" y="6344176"/>
              <a:ext cx="2798867" cy="492442"/>
            </a:xfrm>
            <a:prstGeom prst="rect">
              <a:avLst/>
            </a:prstGeom>
          </p:spPr>
          <p:txBody>
            <a:bodyPr wrap="square">
              <a:spAutoFit/>
            </a:bodyPr>
            <a:lstStyle/>
            <a:p>
              <a:pPr algn="ctr">
                <a:defRPr/>
              </a:pPr>
              <a:r>
                <a:rPr lang="zh-CN" altLang="en-US" sz="1800" b="1" dirty="0" smtClean="0">
                  <a:solidFill>
                    <a:schemeClr val="bg1"/>
                  </a:solidFill>
                  <a:latin typeface="黑体" panose="02010600030101010101" pitchFamily="2" charset="-122"/>
                  <a:ea typeface="黑体" panose="02010600030101010101" pitchFamily="2" charset="-122"/>
                </a:rPr>
                <a:t>自主学习区</a:t>
              </a:r>
              <a:endParaRPr lang="zh-CN" altLang="en-US" sz="1800" b="1" dirty="0">
                <a:solidFill>
                  <a:schemeClr val="bg1"/>
                </a:solidFill>
                <a:latin typeface="黑体" panose="02010600030101010101" pitchFamily="2" charset="-122"/>
                <a:ea typeface="黑体" panose="02010600030101010101" pitchFamily="2" charset="-122"/>
              </a:endParaRPr>
            </a:p>
          </p:txBody>
        </p:sp>
      </p:grpSp>
      <p:pic>
        <p:nvPicPr>
          <p:cNvPr id="3074" name="Picture 2" descr="\\张红\张红 (e)\2014幻灯片（原文件）\同步\历史\学案导学设计历史选修2（岳）(未传，2014备用)\33.TIF"/>
          <p:cNvPicPr>
            <a:picLocks noChangeAspect="1" noChangeArrowheads="1"/>
          </p:cNvPicPr>
          <p:nvPr/>
        </p:nvPicPr>
        <p:blipFill>
          <a:blip r:embed="rId5" r:link="rId6" cstate="print">
            <a:extLst>
              <a:ext uri="{28A0092B-C50C-407E-A947-70E740481C1C}">
                <a14:useLocalDpi xmlns:a14="http://schemas.microsoft.com/office/drawing/2010/main" xmlns="" val="0"/>
              </a:ext>
            </a:extLst>
          </a:blip>
          <a:srcRect/>
          <a:stretch>
            <a:fillRect/>
          </a:stretch>
        </p:blipFill>
        <p:spPr bwMode="auto">
          <a:xfrm>
            <a:off x="2824758" y="2492395"/>
            <a:ext cx="2936335" cy="160104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4" name="TextBox 23">
            <a:hlinkClick r:id="rId3" action="ppaction://hlinksldjump"/>
          </p:cNvPr>
          <p:cNvSpPr txBox="1"/>
          <p:nvPr/>
        </p:nvSpPr>
        <p:spPr>
          <a:xfrm>
            <a:off x="5593035" y="124109"/>
            <a:ext cx="494457" cy="415499"/>
          </a:xfrm>
          <a:prstGeom prst="rect">
            <a:avLst/>
          </a:prstGeom>
          <a:solidFill>
            <a:srgbClr val="FFC000"/>
          </a:solidFill>
          <a:ln>
            <a:solidFill>
              <a:srgbClr val="92D050"/>
            </a:solidFill>
          </a:ln>
        </p:spPr>
        <p:txBody>
          <a:bodyPr wrap="square" lIns="68562" tIns="34281" rIns="68562" bIns="34281" rtlCol="0">
            <a:spAutoFit/>
          </a:bodyPr>
          <a:lstStyle/>
          <a:p>
            <a:pPr algn="ctr">
              <a:defRPr/>
            </a:pPr>
            <a:r>
              <a:rPr lang="en-US" altLang="zh-CN" sz="2200" b="1" kern="0" dirty="0">
                <a:latin typeface="Times New Roman" pitchFamily="18" charset="0"/>
                <a:cs typeface="Times New Roman" pitchFamily="18" charset="0"/>
              </a:rPr>
              <a:t>1</a:t>
            </a:r>
            <a:endParaRPr lang="zh-CN" altLang="en-US" sz="2200" b="1" kern="0" dirty="0">
              <a:latin typeface="Times New Roman" pitchFamily="18" charset="0"/>
              <a:cs typeface="Times New Roman" pitchFamily="18" charset="0"/>
            </a:endParaRPr>
          </a:p>
        </p:txBody>
      </p:sp>
      <p:sp>
        <p:nvSpPr>
          <p:cNvPr id="25" name="TextBox 24">
            <a:hlinkClick r:id="rId7" action="ppaction://hlinksldjump"/>
          </p:cNvPr>
          <p:cNvSpPr txBox="1"/>
          <p:nvPr/>
        </p:nvSpPr>
        <p:spPr>
          <a:xfrm>
            <a:off x="6092213" y="123929"/>
            <a:ext cx="478864" cy="415499"/>
          </a:xfrm>
          <a:prstGeom prst="rect">
            <a:avLst/>
          </a:prstGeom>
          <a:solidFill>
            <a:srgbClr val="FFC000"/>
          </a:solidFill>
          <a:ln>
            <a:solidFill>
              <a:srgbClr val="92D050"/>
            </a:solidFill>
          </a:ln>
        </p:spPr>
        <p:txBody>
          <a:bodyPr wrap="square" lIns="68562" tIns="34281" rIns="68562" bIns="34281" rtlCol="0">
            <a:spAutoFit/>
          </a:bodyPr>
          <a:lstStyle/>
          <a:p>
            <a:pPr algn="ctr">
              <a:defRPr/>
            </a:pPr>
            <a:r>
              <a:rPr lang="en-US" altLang="zh-CN" sz="2200" b="1" kern="0" dirty="0">
                <a:latin typeface="Times New Roman" pitchFamily="18" charset="0"/>
                <a:cs typeface="Times New Roman" pitchFamily="18" charset="0"/>
              </a:rPr>
              <a:t>2</a:t>
            </a:r>
            <a:endParaRPr lang="zh-CN" altLang="en-US" sz="2200" b="1" kern="0" dirty="0">
              <a:latin typeface="Times New Roman" pitchFamily="18" charset="0"/>
              <a:cs typeface="Times New Roman" pitchFamily="18" charset="0"/>
            </a:endParaRPr>
          </a:p>
        </p:txBody>
      </p:sp>
      <p:sp>
        <p:nvSpPr>
          <p:cNvPr id="26" name="TextBox 25">
            <a:hlinkClick r:id="rId8" action="ppaction://hlinksldjump"/>
          </p:cNvPr>
          <p:cNvSpPr txBox="1"/>
          <p:nvPr/>
        </p:nvSpPr>
        <p:spPr>
          <a:xfrm>
            <a:off x="6576659" y="123929"/>
            <a:ext cx="485837" cy="415499"/>
          </a:xfrm>
          <a:prstGeom prst="rect">
            <a:avLst/>
          </a:prstGeom>
          <a:solidFill>
            <a:srgbClr val="FFC000"/>
          </a:solidFill>
          <a:ln>
            <a:solidFill>
              <a:srgbClr val="92D050"/>
            </a:solidFill>
          </a:ln>
        </p:spPr>
        <p:txBody>
          <a:bodyPr wrap="square" lIns="68562" tIns="34281" rIns="68562" bIns="34281" rtlCol="0">
            <a:spAutoFit/>
          </a:bodyPr>
          <a:lstStyle/>
          <a:p>
            <a:pPr algn="ctr">
              <a:defRPr/>
            </a:pPr>
            <a:r>
              <a:rPr lang="en-US" altLang="zh-CN" sz="2200" b="1" kern="0" dirty="0">
                <a:latin typeface="Times New Roman" pitchFamily="18" charset="0"/>
                <a:cs typeface="Times New Roman" pitchFamily="18" charset="0"/>
              </a:rPr>
              <a:t>3</a:t>
            </a:r>
            <a:endParaRPr lang="zh-CN" altLang="en-US" sz="2200" b="1" kern="0" dirty="0">
              <a:latin typeface="Times New Roman" pitchFamily="18" charset="0"/>
              <a:cs typeface="Times New Roman" pitchFamily="18" charset="0"/>
            </a:endParaRPr>
          </a:p>
        </p:txBody>
      </p:sp>
      <p:sp>
        <p:nvSpPr>
          <p:cNvPr id="27" name="TextBox 26">
            <a:hlinkClick r:id="rId9" action="ppaction://hlinksldjump"/>
          </p:cNvPr>
          <p:cNvSpPr txBox="1"/>
          <p:nvPr/>
        </p:nvSpPr>
        <p:spPr>
          <a:xfrm>
            <a:off x="7546852" y="123478"/>
            <a:ext cx="465306" cy="415499"/>
          </a:xfrm>
          <a:prstGeom prst="rect">
            <a:avLst/>
          </a:prstGeom>
          <a:solidFill>
            <a:srgbClr val="FFC000"/>
          </a:solidFill>
          <a:ln>
            <a:solidFill>
              <a:srgbClr val="92D050"/>
            </a:solidFill>
          </a:ln>
        </p:spPr>
        <p:txBody>
          <a:bodyPr wrap="square" lIns="68562" tIns="34281" rIns="68562" bIns="34281" rtlCol="0">
            <a:spAutoFit/>
          </a:bodyPr>
          <a:lstStyle/>
          <a:p>
            <a:pPr algn="ctr">
              <a:defRPr/>
            </a:pPr>
            <a:r>
              <a:rPr lang="en-US" altLang="zh-CN" sz="2200" b="1" kern="0" dirty="0">
                <a:latin typeface="Times New Roman" pitchFamily="18" charset="0"/>
                <a:cs typeface="Times New Roman" pitchFamily="18" charset="0"/>
              </a:rPr>
              <a:t>5</a:t>
            </a:r>
            <a:endParaRPr lang="zh-CN" altLang="en-US" sz="2200" b="1" kern="0" dirty="0">
              <a:latin typeface="Times New Roman" pitchFamily="18" charset="0"/>
              <a:cs typeface="Times New Roman" pitchFamily="18" charset="0"/>
            </a:endParaRPr>
          </a:p>
        </p:txBody>
      </p:sp>
      <p:sp>
        <p:nvSpPr>
          <p:cNvPr id="28" name="TextBox 27">
            <a:hlinkClick r:id="rId10" action="ppaction://hlinksldjump"/>
          </p:cNvPr>
          <p:cNvSpPr txBox="1"/>
          <p:nvPr/>
        </p:nvSpPr>
        <p:spPr>
          <a:xfrm>
            <a:off x="8016877" y="123478"/>
            <a:ext cx="465306" cy="415499"/>
          </a:xfrm>
          <a:prstGeom prst="rect">
            <a:avLst/>
          </a:prstGeom>
          <a:solidFill>
            <a:srgbClr val="FFC000"/>
          </a:solidFill>
          <a:ln>
            <a:solidFill>
              <a:srgbClr val="92D050"/>
            </a:solidFill>
          </a:ln>
        </p:spPr>
        <p:txBody>
          <a:bodyPr wrap="square" lIns="68562" tIns="34281" rIns="68562" bIns="34281" rtlCol="0">
            <a:spAutoFit/>
          </a:bodyPr>
          <a:lstStyle/>
          <a:p>
            <a:pPr algn="ctr">
              <a:defRPr/>
            </a:pPr>
            <a:r>
              <a:rPr lang="en-US" altLang="zh-CN" sz="2200" b="1" kern="0" dirty="0">
                <a:latin typeface="Times New Roman" pitchFamily="18" charset="0"/>
                <a:cs typeface="Times New Roman" pitchFamily="18" charset="0"/>
              </a:rPr>
              <a:t>6</a:t>
            </a:r>
            <a:endParaRPr lang="zh-CN" altLang="en-US" sz="2200" b="1" kern="0" dirty="0">
              <a:latin typeface="Times New Roman" pitchFamily="18" charset="0"/>
              <a:cs typeface="Times New Roman" pitchFamily="18" charset="0"/>
            </a:endParaRPr>
          </a:p>
        </p:txBody>
      </p:sp>
      <p:sp>
        <p:nvSpPr>
          <p:cNvPr id="29" name="TextBox 28">
            <a:hlinkClick r:id="rId11" action="ppaction://hlinksldjump"/>
          </p:cNvPr>
          <p:cNvSpPr txBox="1"/>
          <p:nvPr/>
        </p:nvSpPr>
        <p:spPr>
          <a:xfrm>
            <a:off x="7070447" y="124784"/>
            <a:ext cx="465306" cy="415499"/>
          </a:xfrm>
          <a:prstGeom prst="rect">
            <a:avLst/>
          </a:prstGeom>
          <a:solidFill>
            <a:srgbClr val="FFFF00"/>
          </a:solidFill>
          <a:ln>
            <a:solidFill>
              <a:srgbClr val="92D050"/>
            </a:solidFill>
          </a:ln>
        </p:spPr>
        <p:txBody>
          <a:bodyPr wrap="square" lIns="68562" tIns="34281" rIns="68562" bIns="34281" rtlCol="0">
            <a:spAutoFit/>
          </a:bodyPr>
          <a:lstStyle/>
          <a:p>
            <a:pPr algn="ctr">
              <a:defRPr/>
            </a:pPr>
            <a:r>
              <a:rPr lang="en-US" altLang="zh-CN" sz="2200" b="1" kern="0" dirty="0">
                <a:latin typeface="Times New Roman" pitchFamily="18" charset="0"/>
                <a:cs typeface="Times New Roman" pitchFamily="18" charset="0"/>
              </a:rPr>
              <a:t>4</a:t>
            </a:r>
            <a:endParaRPr lang="zh-CN" altLang="en-US" sz="2200" b="1" kern="0" dirty="0">
              <a:latin typeface="Times New Roman" pitchFamily="18" charset="0"/>
              <a:cs typeface="Times New Roman" pitchFamily="18" charset="0"/>
            </a:endParaRPr>
          </a:p>
        </p:txBody>
      </p:sp>
      <p:sp>
        <p:nvSpPr>
          <p:cNvPr id="31" name="TextBox 30">
            <a:hlinkClick r:id="rId12" action="ppaction://hlinksldjump"/>
          </p:cNvPr>
          <p:cNvSpPr txBox="1"/>
          <p:nvPr/>
        </p:nvSpPr>
        <p:spPr>
          <a:xfrm>
            <a:off x="8481149" y="124048"/>
            <a:ext cx="465306" cy="415499"/>
          </a:xfrm>
          <a:prstGeom prst="rect">
            <a:avLst/>
          </a:prstGeom>
          <a:solidFill>
            <a:srgbClr val="FFC000"/>
          </a:solidFill>
          <a:ln>
            <a:solidFill>
              <a:srgbClr val="92D050"/>
            </a:solidFill>
          </a:ln>
        </p:spPr>
        <p:txBody>
          <a:bodyPr wrap="square" lIns="68562" tIns="34281" rIns="68562" bIns="34281" rtlCol="0">
            <a:spAutoFit/>
          </a:bodyPr>
          <a:lstStyle/>
          <a:p>
            <a:pPr algn="ctr">
              <a:defRPr/>
            </a:pPr>
            <a:r>
              <a:rPr lang="en-US" altLang="zh-CN" sz="2200" b="1" kern="0" dirty="0" smtClean="0">
                <a:latin typeface="Times New Roman" pitchFamily="18" charset="0"/>
                <a:cs typeface="Times New Roman" pitchFamily="18" charset="0"/>
              </a:rPr>
              <a:t>7</a:t>
            </a:r>
            <a:endParaRPr lang="zh-CN" altLang="en-US" sz="2200" b="1" kern="0" dirty="0">
              <a:latin typeface="Times New Roman" pitchFamily="18" charset="0"/>
              <a:cs typeface="Times New Roman" pitchFamily="18" charset="0"/>
            </a:endParaRPr>
          </a:p>
        </p:txBody>
      </p:sp>
    </p:spTree>
    <p:extLst>
      <p:ext uri="{BB962C8B-B14F-4D97-AF65-F5344CB8AC3E}">
        <p14:creationId xmlns:p14="http://schemas.microsoft.com/office/powerpoint/2010/main" xmlns="" val="4211196164"/>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a:off x="205735" y="4758135"/>
            <a:ext cx="8522541" cy="388382"/>
            <a:chOff x="274384" y="6344176"/>
            <a:chExt cx="11366342" cy="517842"/>
          </a:xfrm>
        </p:grpSpPr>
        <p:sp>
          <p:nvSpPr>
            <p:cNvPr id="18" name="矩形 17">
              <a:hlinkClick r:id="rId2" action="ppaction://hlinksldjump"/>
            </p:cNvPr>
            <p:cNvSpPr/>
            <p:nvPr/>
          </p:nvSpPr>
          <p:spPr>
            <a:xfrm>
              <a:off x="4383043" y="6369576"/>
              <a:ext cx="3082696" cy="492442"/>
            </a:xfrm>
            <a:prstGeom prst="rect">
              <a:avLst/>
            </a:prstGeom>
          </p:spPr>
          <p:txBody>
            <a:bodyPr wrap="square">
              <a:spAutoFit/>
            </a:bodyPr>
            <a:lstStyle/>
            <a:p>
              <a:pPr algn="ctr">
                <a:defRPr/>
              </a:pPr>
              <a:r>
                <a:rPr lang="zh-CN" altLang="en-US" sz="1800" b="1" dirty="0" smtClean="0">
                  <a:solidFill>
                    <a:schemeClr val="bg1"/>
                  </a:solidFill>
                  <a:latin typeface="黑体" panose="02010600030101010101" pitchFamily="2" charset="-122"/>
                  <a:ea typeface="黑体" panose="02010600030101010101" pitchFamily="2" charset="-122"/>
                </a:rPr>
                <a:t>互动探究区</a:t>
              </a:r>
              <a:endParaRPr lang="zh-CN" altLang="en-US" sz="1800" b="1" dirty="0">
                <a:solidFill>
                  <a:schemeClr val="bg1"/>
                </a:solidFill>
                <a:latin typeface="黑体" panose="02010600030101010101" pitchFamily="2" charset="-122"/>
                <a:ea typeface="黑体" panose="02010600030101010101" pitchFamily="2" charset="-122"/>
              </a:endParaRPr>
            </a:p>
          </p:txBody>
        </p:sp>
        <p:sp>
          <p:nvSpPr>
            <p:cNvPr id="20" name="矩形 19">
              <a:hlinkClick r:id="rId3" action="ppaction://hlinksldjump"/>
            </p:cNvPr>
            <p:cNvSpPr/>
            <p:nvPr/>
          </p:nvSpPr>
          <p:spPr>
            <a:xfrm>
              <a:off x="8400368" y="6360284"/>
              <a:ext cx="3240358" cy="492442"/>
            </a:xfrm>
            <a:prstGeom prst="rect">
              <a:avLst/>
            </a:prstGeom>
          </p:spPr>
          <p:txBody>
            <a:bodyPr wrap="square">
              <a:spAutoFit/>
            </a:bodyPr>
            <a:lstStyle/>
            <a:p>
              <a:pPr algn="ctr">
                <a:defRPr/>
              </a:pPr>
              <a:r>
                <a:rPr lang="zh-CN" altLang="en-US" sz="1800" b="1" dirty="0" smtClean="0">
                  <a:solidFill>
                    <a:srgbClr val="FFC000"/>
                  </a:solidFill>
                  <a:latin typeface="黑体" panose="02010600030101010101" pitchFamily="2" charset="-122"/>
                  <a:ea typeface="黑体" panose="02010600030101010101" pitchFamily="2" charset="-122"/>
                </a:rPr>
                <a:t>自我检测区</a:t>
              </a:r>
              <a:endParaRPr lang="zh-CN" altLang="en-US" sz="1800" b="1" dirty="0">
                <a:solidFill>
                  <a:srgbClr val="FFC000"/>
                </a:solidFill>
                <a:latin typeface="黑体" panose="02010600030101010101" pitchFamily="2" charset="-122"/>
                <a:ea typeface="黑体" panose="02010600030101010101" pitchFamily="2" charset="-122"/>
              </a:endParaRPr>
            </a:p>
          </p:txBody>
        </p:sp>
        <p:cxnSp>
          <p:nvCxnSpPr>
            <p:cNvPr id="21" name="直接连接符 20"/>
            <p:cNvCxnSpPr/>
            <p:nvPr/>
          </p:nvCxnSpPr>
          <p:spPr>
            <a:xfrm>
              <a:off x="3865339" y="6358388"/>
              <a:ext cx="0" cy="46166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7897787" y="6367680"/>
              <a:ext cx="0" cy="46166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23" name="矩形 22">
              <a:hlinkClick r:id="rId4" action="ppaction://hlinksldjump"/>
            </p:cNvPr>
            <p:cNvSpPr/>
            <p:nvPr/>
          </p:nvSpPr>
          <p:spPr>
            <a:xfrm>
              <a:off x="274384" y="6344176"/>
              <a:ext cx="2798867" cy="492442"/>
            </a:xfrm>
            <a:prstGeom prst="rect">
              <a:avLst/>
            </a:prstGeom>
          </p:spPr>
          <p:txBody>
            <a:bodyPr wrap="square">
              <a:spAutoFit/>
            </a:bodyPr>
            <a:lstStyle/>
            <a:p>
              <a:pPr algn="ctr">
                <a:defRPr/>
              </a:pPr>
              <a:r>
                <a:rPr lang="zh-CN" altLang="en-US" sz="1800" b="1" dirty="0" smtClean="0">
                  <a:solidFill>
                    <a:schemeClr val="bg1"/>
                  </a:solidFill>
                  <a:latin typeface="黑体" panose="02010600030101010101" pitchFamily="2" charset="-122"/>
                  <a:ea typeface="黑体" panose="02010600030101010101" pitchFamily="2" charset="-122"/>
                </a:rPr>
                <a:t>自主学习区</a:t>
              </a:r>
              <a:endParaRPr lang="zh-CN" altLang="en-US" sz="1800" b="1" dirty="0">
                <a:solidFill>
                  <a:schemeClr val="bg1"/>
                </a:solidFill>
                <a:latin typeface="黑体" panose="02010600030101010101" pitchFamily="2" charset="-122"/>
                <a:ea typeface="黑体" panose="02010600030101010101" pitchFamily="2" charset="-122"/>
              </a:endParaRPr>
            </a:p>
          </p:txBody>
        </p:sp>
      </p:grpSp>
      <p:sp>
        <p:nvSpPr>
          <p:cNvPr id="15" name="TextBox 14"/>
          <p:cNvSpPr txBox="1"/>
          <p:nvPr/>
        </p:nvSpPr>
        <p:spPr>
          <a:xfrm>
            <a:off x="251520" y="2571750"/>
            <a:ext cx="8477803" cy="733534"/>
          </a:xfrm>
          <a:prstGeom prst="rect">
            <a:avLst/>
          </a:prstGeom>
          <a:noFill/>
        </p:spPr>
        <p:txBody>
          <a:bodyPr wrap="square" rtlCol="0">
            <a:spAutoFit/>
          </a:bodyPr>
          <a:lstStyle/>
          <a:p>
            <a:pPr algn="just">
              <a:lnSpc>
                <a:spcPts val="5000"/>
              </a:lnSpc>
              <a:spcAft>
                <a:spcPts val="0"/>
              </a:spcAft>
            </a:pPr>
            <a:r>
              <a:rPr lang="zh-CN" altLang="zh-CN" sz="2600" b="1" kern="100" dirty="0">
                <a:solidFill>
                  <a:srgbClr val="E36C0A"/>
                </a:solidFill>
                <a:latin typeface="Times New Roman"/>
                <a:ea typeface="黑体"/>
                <a:cs typeface="Times New Roman"/>
              </a:rPr>
              <a:t>答案　</a:t>
            </a:r>
            <a:r>
              <a:rPr lang="en-US" altLang="zh-CN" sz="2600" b="1" kern="100" dirty="0" smtClean="0">
                <a:latin typeface="Times New Roman"/>
                <a:cs typeface="Courier New"/>
              </a:rPr>
              <a:t>C</a:t>
            </a:r>
            <a:endParaRPr lang="zh-CN" altLang="zh-CN" sz="2600" kern="100" dirty="0">
              <a:effectLst/>
              <a:latin typeface="宋体"/>
              <a:cs typeface="Courier New"/>
            </a:endParaRPr>
          </a:p>
        </p:txBody>
      </p:sp>
      <p:sp>
        <p:nvSpPr>
          <p:cNvPr id="16" name="TextBox 15"/>
          <p:cNvSpPr txBox="1"/>
          <p:nvPr/>
        </p:nvSpPr>
        <p:spPr>
          <a:xfrm>
            <a:off x="342669" y="1257603"/>
            <a:ext cx="8477803" cy="1340816"/>
          </a:xfrm>
          <a:prstGeom prst="rect">
            <a:avLst/>
          </a:prstGeom>
          <a:noFill/>
        </p:spPr>
        <p:txBody>
          <a:bodyPr wrap="square" rtlCol="0">
            <a:spAutoFit/>
          </a:bodyPr>
          <a:lstStyle/>
          <a:p>
            <a:pPr>
              <a:lnSpc>
                <a:spcPts val="5200"/>
              </a:lnSpc>
            </a:pPr>
            <a:r>
              <a:rPr lang="zh-CN" altLang="zh-CN" sz="2600" b="1" kern="100" dirty="0" smtClean="0">
                <a:solidFill>
                  <a:srgbClr val="E36C0A"/>
                </a:solidFill>
                <a:latin typeface="Times New Roman"/>
                <a:ea typeface="黑体"/>
                <a:cs typeface="Times New Roman"/>
              </a:rPr>
              <a:t>解析　</a:t>
            </a:r>
            <a:r>
              <a:rPr lang="zh-CN" altLang="zh-CN" sz="2600" dirty="0" smtClean="0">
                <a:latin typeface="方正细黑一_GBK" pitchFamily="65" charset="-122"/>
                <a:ea typeface="方正细黑一_GBK" pitchFamily="65" charset="-122"/>
              </a:rPr>
              <a:t>英国议会对请愿书表决时，以</a:t>
            </a:r>
            <a:r>
              <a:rPr lang="en-US" altLang="zh-CN" sz="2600" dirty="0" smtClean="0">
                <a:latin typeface="方正细黑一_GBK" pitchFamily="65" charset="-122"/>
                <a:ea typeface="方正细黑一_GBK" pitchFamily="65" charset="-122"/>
              </a:rPr>
              <a:t>235</a:t>
            </a:r>
            <a:r>
              <a:rPr lang="zh-CN" altLang="zh-CN" sz="2600" dirty="0" smtClean="0">
                <a:latin typeface="方正细黑一_GBK" pitchFamily="65" charset="-122"/>
                <a:ea typeface="方正细黑一_GBK" pitchFamily="65" charset="-122"/>
              </a:rPr>
              <a:t>票对</a:t>
            </a:r>
            <a:r>
              <a:rPr lang="en-US" altLang="zh-CN" sz="2600" dirty="0" smtClean="0">
                <a:latin typeface="方正细黑一_GBK" pitchFamily="65" charset="-122"/>
                <a:ea typeface="方正细黑一_GBK" pitchFamily="65" charset="-122"/>
              </a:rPr>
              <a:t>46</a:t>
            </a:r>
            <a:r>
              <a:rPr lang="zh-CN" altLang="zh-CN" sz="2600" dirty="0" smtClean="0">
                <a:latin typeface="方正细黑一_GBK" pitchFamily="65" charset="-122"/>
                <a:ea typeface="方正细黑一_GBK" pitchFamily="65" charset="-122"/>
              </a:rPr>
              <a:t>票将其彻底否决。</a:t>
            </a:r>
            <a:endParaRPr lang="zh-CN" altLang="zh-CN" sz="2600" dirty="0">
              <a:latin typeface="方正细黑一_GBK" pitchFamily="65" charset="-122"/>
              <a:ea typeface="方正细黑一_GBK" pitchFamily="65" charset="-122"/>
            </a:endParaRPr>
          </a:p>
        </p:txBody>
      </p:sp>
      <p:sp>
        <p:nvSpPr>
          <p:cNvPr id="24" name="TextBox 23"/>
          <p:cNvSpPr txBox="1"/>
          <p:nvPr/>
        </p:nvSpPr>
        <p:spPr>
          <a:xfrm>
            <a:off x="253936" y="2571750"/>
            <a:ext cx="8477803" cy="733534"/>
          </a:xfrm>
          <a:prstGeom prst="rect">
            <a:avLst/>
          </a:prstGeom>
          <a:noFill/>
        </p:spPr>
        <p:txBody>
          <a:bodyPr wrap="square" rtlCol="0">
            <a:spAutoFit/>
          </a:bodyPr>
          <a:lstStyle/>
          <a:p>
            <a:pPr algn="just">
              <a:lnSpc>
                <a:spcPts val="5000"/>
              </a:lnSpc>
              <a:spcAft>
                <a:spcPts val="0"/>
              </a:spcAft>
            </a:pPr>
            <a:r>
              <a:rPr lang="zh-CN" altLang="zh-CN" sz="2600" b="1" kern="100" dirty="0">
                <a:solidFill>
                  <a:srgbClr val="E36C0A"/>
                </a:solidFill>
                <a:latin typeface="Times New Roman"/>
                <a:ea typeface="黑体"/>
                <a:cs typeface="Times New Roman"/>
              </a:rPr>
              <a:t>答案　</a:t>
            </a:r>
            <a:r>
              <a:rPr lang="en-US" altLang="zh-CN" sz="2600" b="1" kern="100" dirty="0" smtClean="0">
                <a:latin typeface="Times New Roman"/>
                <a:cs typeface="Courier New"/>
              </a:rPr>
              <a:t>C</a:t>
            </a:r>
            <a:endParaRPr lang="zh-CN" altLang="zh-CN" sz="2600" kern="100" dirty="0">
              <a:effectLst/>
              <a:latin typeface="宋体"/>
              <a:cs typeface="Courier New"/>
            </a:endParaRPr>
          </a:p>
        </p:txBody>
      </p:sp>
      <p:sp>
        <p:nvSpPr>
          <p:cNvPr id="25" name="TextBox 24"/>
          <p:cNvSpPr txBox="1"/>
          <p:nvPr/>
        </p:nvSpPr>
        <p:spPr>
          <a:xfrm>
            <a:off x="345085" y="1257603"/>
            <a:ext cx="8477803" cy="1340816"/>
          </a:xfrm>
          <a:prstGeom prst="rect">
            <a:avLst/>
          </a:prstGeom>
          <a:noFill/>
        </p:spPr>
        <p:txBody>
          <a:bodyPr wrap="square" rtlCol="0">
            <a:spAutoFit/>
          </a:bodyPr>
          <a:lstStyle/>
          <a:p>
            <a:pPr>
              <a:lnSpc>
                <a:spcPts val="5200"/>
              </a:lnSpc>
            </a:pPr>
            <a:r>
              <a:rPr lang="zh-CN" altLang="zh-CN" sz="2600" b="1" kern="100" dirty="0" smtClean="0">
                <a:solidFill>
                  <a:srgbClr val="E36C0A"/>
                </a:solidFill>
                <a:latin typeface="Times New Roman"/>
                <a:ea typeface="黑体"/>
                <a:cs typeface="Times New Roman"/>
              </a:rPr>
              <a:t>解析　</a:t>
            </a:r>
            <a:r>
              <a:rPr lang="zh-CN" altLang="zh-CN" sz="2600" dirty="0" smtClean="0">
                <a:latin typeface="方正细黑一_GBK" pitchFamily="65" charset="-122"/>
                <a:ea typeface="方正细黑一_GBK" pitchFamily="65" charset="-122"/>
              </a:rPr>
              <a:t>英国议会对请愿书表决时，以</a:t>
            </a:r>
            <a:r>
              <a:rPr lang="en-US" altLang="zh-CN" sz="2600" dirty="0" smtClean="0">
                <a:latin typeface="方正细黑一_GBK" pitchFamily="65" charset="-122"/>
                <a:ea typeface="方正细黑一_GBK" pitchFamily="65" charset="-122"/>
              </a:rPr>
              <a:t>235</a:t>
            </a:r>
            <a:r>
              <a:rPr lang="zh-CN" altLang="zh-CN" sz="2600" dirty="0" smtClean="0">
                <a:latin typeface="方正细黑一_GBK" pitchFamily="65" charset="-122"/>
                <a:ea typeface="方正细黑一_GBK" pitchFamily="65" charset="-122"/>
              </a:rPr>
              <a:t>票对</a:t>
            </a:r>
            <a:r>
              <a:rPr lang="en-US" altLang="zh-CN" sz="2600" dirty="0" smtClean="0">
                <a:latin typeface="方正细黑一_GBK" pitchFamily="65" charset="-122"/>
                <a:ea typeface="方正细黑一_GBK" pitchFamily="65" charset="-122"/>
              </a:rPr>
              <a:t>46</a:t>
            </a:r>
            <a:r>
              <a:rPr lang="zh-CN" altLang="zh-CN" sz="2600" dirty="0" smtClean="0">
                <a:latin typeface="方正细黑一_GBK" pitchFamily="65" charset="-122"/>
                <a:ea typeface="方正细黑一_GBK" pitchFamily="65" charset="-122"/>
              </a:rPr>
              <a:t>票将其彻底否决。</a:t>
            </a:r>
            <a:endParaRPr lang="zh-CN" altLang="zh-CN" sz="2600" dirty="0">
              <a:latin typeface="方正细黑一_GBK" pitchFamily="65" charset="-122"/>
              <a:ea typeface="方正细黑一_GBK" pitchFamily="65" charset="-122"/>
            </a:endParaRPr>
          </a:p>
        </p:txBody>
      </p:sp>
      <p:sp>
        <p:nvSpPr>
          <p:cNvPr id="26" name="TextBox 25">
            <a:hlinkClick r:id="rId3" action="ppaction://hlinksldjump"/>
          </p:cNvPr>
          <p:cNvSpPr txBox="1"/>
          <p:nvPr/>
        </p:nvSpPr>
        <p:spPr>
          <a:xfrm>
            <a:off x="5593035" y="124109"/>
            <a:ext cx="494457" cy="415499"/>
          </a:xfrm>
          <a:prstGeom prst="rect">
            <a:avLst/>
          </a:prstGeom>
          <a:solidFill>
            <a:srgbClr val="FFC000"/>
          </a:solidFill>
          <a:ln>
            <a:solidFill>
              <a:srgbClr val="92D050"/>
            </a:solidFill>
          </a:ln>
        </p:spPr>
        <p:txBody>
          <a:bodyPr wrap="square" lIns="68562" tIns="34281" rIns="68562" bIns="34281" rtlCol="0">
            <a:spAutoFit/>
          </a:bodyPr>
          <a:lstStyle/>
          <a:p>
            <a:pPr algn="ctr">
              <a:defRPr/>
            </a:pPr>
            <a:r>
              <a:rPr lang="en-US" altLang="zh-CN" sz="2200" b="1" kern="0" dirty="0">
                <a:latin typeface="Times New Roman" pitchFamily="18" charset="0"/>
                <a:cs typeface="Times New Roman" pitchFamily="18" charset="0"/>
              </a:rPr>
              <a:t>1</a:t>
            </a:r>
            <a:endParaRPr lang="zh-CN" altLang="en-US" sz="2200" b="1" kern="0" dirty="0">
              <a:latin typeface="Times New Roman" pitchFamily="18" charset="0"/>
              <a:cs typeface="Times New Roman" pitchFamily="18" charset="0"/>
            </a:endParaRPr>
          </a:p>
        </p:txBody>
      </p:sp>
      <p:sp>
        <p:nvSpPr>
          <p:cNvPr id="27" name="TextBox 26">
            <a:hlinkClick r:id="rId5" action="ppaction://hlinksldjump"/>
          </p:cNvPr>
          <p:cNvSpPr txBox="1"/>
          <p:nvPr/>
        </p:nvSpPr>
        <p:spPr>
          <a:xfrm>
            <a:off x="6092213" y="123929"/>
            <a:ext cx="478864" cy="415499"/>
          </a:xfrm>
          <a:prstGeom prst="rect">
            <a:avLst/>
          </a:prstGeom>
          <a:solidFill>
            <a:srgbClr val="FFC000"/>
          </a:solidFill>
          <a:ln>
            <a:solidFill>
              <a:srgbClr val="92D050"/>
            </a:solidFill>
          </a:ln>
        </p:spPr>
        <p:txBody>
          <a:bodyPr wrap="square" lIns="68562" tIns="34281" rIns="68562" bIns="34281" rtlCol="0">
            <a:spAutoFit/>
          </a:bodyPr>
          <a:lstStyle/>
          <a:p>
            <a:pPr algn="ctr">
              <a:defRPr/>
            </a:pPr>
            <a:r>
              <a:rPr lang="en-US" altLang="zh-CN" sz="2200" b="1" kern="0" dirty="0">
                <a:latin typeface="Times New Roman" pitchFamily="18" charset="0"/>
                <a:cs typeface="Times New Roman" pitchFamily="18" charset="0"/>
              </a:rPr>
              <a:t>2</a:t>
            </a:r>
            <a:endParaRPr lang="zh-CN" altLang="en-US" sz="2200" b="1" kern="0" dirty="0">
              <a:latin typeface="Times New Roman" pitchFamily="18" charset="0"/>
              <a:cs typeface="Times New Roman" pitchFamily="18" charset="0"/>
            </a:endParaRPr>
          </a:p>
        </p:txBody>
      </p:sp>
      <p:sp>
        <p:nvSpPr>
          <p:cNvPr id="28" name="TextBox 27">
            <a:hlinkClick r:id="rId6" action="ppaction://hlinksldjump"/>
          </p:cNvPr>
          <p:cNvSpPr txBox="1"/>
          <p:nvPr/>
        </p:nvSpPr>
        <p:spPr>
          <a:xfrm>
            <a:off x="6576659" y="123929"/>
            <a:ext cx="485837" cy="415499"/>
          </a:xfrm>
          <a:prstGeom prst="rect">
            <a:avLst/>
          </a:prstGeom>
          <a:solidFill>
            <a:srgbClr val="FFC000"/>
          </a:solidFill>
          <a:ln>
            <a:solidFill>
              <a:srgbClr val="92D050"/>
            </a:solidFill>
          </a:ln>
        </p:spPr>
        <p:txBody>
          <a:bodyPr wrap="square" lIns="68562" tIns="34281" rIns="68562" bIns="34281" rtlCol="0">
            <a:spAutoFit/>
          </a:bodyPr>
          <a:lstStyle/>
          <a:p>
            <a:pPr algn="ctr">
              <a:defRPr/>
            </a:pPr>
            <a:r>
              <a:rPr lang="en-US" altLang="zh-CN" sz="2200" b="1" kern="0" dirty="0">
                <a:latin typeface="Times New Roman" pitchFamily="18" charset="0"/>
                <a:cs typeface="Times New Roman" pitchFamily="18" charset="0"/>
              </a:rPr>
              <a:t>3</a:t>
            </a:r>
            <a:endParaRPr lang="zh-CN" altLang="en-US" sz="2200" b="1" kern="0" dirty="0">
              <a:latin typeface="Times New Roman" pitchFamily="18" charset="0"/>
              <a:cs typeface="Times New Roman" pitchFamily="18" charset="0"/>
            </a:endParaRPr>
          </a:p>
        </p:txBody>
      </p:sp>
      <p:sp>
        <p:nvSpPr>
          <p:cNvPr id="29" name="TextBox 28">
            <a:hlinkClick r:id="rId7" action="ppaction://hlinksldjump"/>
          </p:cNvPr>
          <p:cNvSpPr txBox="1"/>
          <p:nvPr/>
        </p:nvSpPr>
        <p:spPr>
          <a:xfrm>
            <a:off x="7546852" y="123478"/>
            <a:ext cx="465306" cy="415499"/>
          </a:xfrm>
          <a:prstGeom prst="rect">
            <a:avLst/>
          </a:prstGeom>
          <a:solidFill>
            <a:srgbClr val="FFC000"/>
          </a:solidFill>
          <a:ln>
            <a:solidFill>
              <a:srgbClr val="92D050"/>
            </a:solidFill>
          </a:ln>
        </p:spPr>
        <p:txBody>
          <a:bodyPr wrap="square" lIns="68562" tIns="34281" rIns="68562" bIns="34281" rtlCol="0">
            <a:spAutoFit/>
          </a:bodyPr>
          <a:lstStyle/>
          <a:p>
            <a:pPr algn="ctr">
              <a:defRPr/>
            </a:pPr>
            <a:r>
              <a:rPr lang="en-US" altLang="zh-CN" sz="2200" b="1" kern="0" dirty="0">
                <a:latin typeface="Times New Roman" pitchFamily="18" charset="0"/>
                <a:cs typeface="Times New Roman" pitchFamily="18" charset="0"/>
              </a:rPr>
              <a:t>5</a:t>
            </a:r>
            <a:endParaRPr lang="zh-CN" altLang="en-US" sz="2200" b="1" kern="0" dirty="0">
              <a:latin typeface="Times New Roman" pitchFamily="18" charset="0"/>
              <a:cs typeface="Times New Roman" pitchFamily="18" charset="0"/>
            </a:endParaRPr>
          </a:p>
        </p:txBody>
      </p:sp>
      <p:sp>
        <p:nvSpPr>
          <p:cNvPr id="31" name="TextBox 30">
            <a:hlinkClick r:id="rId8" action="ppaction://hlinksldjump"/>
          </p:cNvPr>
          <p:cNvSpPr txBox="1"/>
          <p:nvPr/>
        </p:nvSpPr>
        <p:spPr>
          <a:xfrm>
            <a:off x="8016877" y="123478"/>
            <a:ext cx="465306" cy="415499"/>
          </a:xfrm>
          <a:prstGeom prst="rect">
            <a:avLst/>
          </a:prstGeom>
          <a:solidFill>
            <a:srgbClr val="FFC000"/>
          </a:solidFill>
          <a:ln>
            <a:solidFill>
              <a:srgbClr val="92D050"/>
            </a:solidFill>
          </a:ln>
        </p:spPr>
        <p:txBody>
          <a:bodyPr wrap="square" lIns="68562" tIns="34281" rIns="68562" bIns="34281" rtlCol="0">
            <a:spAutoFit/>
          </a:bodyPr>
          <a:lstStyle/>
          <a:p>
            <a:pPr algn="ctr">
              <a:defRPr/>
            </a:pPr>
            <a:r>
              <a:rPr lang="en-US" altLang="zh-CN" sz="2200" b="1" kern="0" dirty="0">
                <a:latin typeface="Times New Roman" pitchFamily="18" charset="0"/>
                <a:cs typeface="Times New Roman" pitchFamily="18" charset="0"/>
              </a:rPr>
              <a:t>6</a:t>
            </a:r>
            <a:endParaRPr lang="zh-CN" altLang="en-US" sz="2200" b="1" kern="0" dirty="0">
              <a:latin typeface="Times New Roman" pitchFamily="18" charset="0"/>
              <a:cs typeface="Times New Roman" pitchFamily="18" charset="0"/>
            </a:endParaRPr>
          </a:p>
        </p:txBody>
      </p:sp>
      <p:sp>
        <p:nvSpPr>
          <p:cNvPr id="33" name="TextBox 32">
            <a:hlinkClick r:id="rId9" action="ppaction://hlinksldjump"/>
          </p:cNvPr>
          <p:cNvSpPr txBox="1"/>
          <p:nvPr/>
        </p:nvSpPr>
        <p:spPr>
          <a:xfrm>
            <a:off x="7070447" y="124784"/>
            <a:ext cx="465306" cy="415499"/>
          </a:xfrm>
          <a:prstGeom prst="rect">
            <a:avLst/>
          </a:prstGeom>
          <a:solidFill>
            <a:srgbClr val="FFFF00"/>
          </a:solidFill>
          <a:ln>
            <a:solidFill>
              <a:srgbClr val="92D050"/>
            </a:solidFill>
          </a:ln>
        </p:spPr>
        <p:txBody>
          <a:bodyPr wrap="square" lIns="68562" tIns="34281" rIns="68562" bIns="34281" rtlCol="0">
            <a:spAutoFit/>
          </a:bodyPr>
          <a:lstStyle/>
          <a:p>
            <a:pPr algn="ctr">
              <a:defRPr/>
            </a:pPr>
            <a:r>
              <a:rPr lang="en-US" altLang="zh-CN" sz="2200" b="1" kern="0" dirty="0">
                <a:latin typeface="Times New Roman" pitchFamily="18" charset="0"/>
                <a:cs typeface="Times New Roman" pitchFamily="18" charset="0"/>
              </a:rPr>
              <a:t>4</a:t>
            </a:r>
            <a:endParaRPr lang="zh-CN" altLang="en-US" sz="2200" b="1" kern="0" dirty="0">
              <a:latin typeface="Times New Roman" pitchFamily="18" charset="0"/>
              <a:cs typeface="Times New Roman" pitchFamily="18" charset="0"/>
            </a:endParaRPr>
          </a:p>
        </p:txBody>
      </p:sp>
      <p:sp>
        <p:nvSpPr>
          <p:cNvPr id="35" name="TextBox 34">
            <a:hlinkClick r:id="rId10" action="ppaction://hlinksldjump"/>
          </p:cNvPr>
          <p:cNvSpPr txBox="1"/>
          <p:nvPr/>
        </p:nvSpPr>
        <p:spPr>
          <a:xfrm>
            <a:off x="8481149" y="124048"/>
            <a:ext cx="465306" cy="415499"/>
          </a:xfrm>
          <a:prstGeom prst="rect">
            <a:avLst/>
          </a:prstGeom>
          <a:solidFill>
            <a:srgbClr val="FFC000"/>
          </a:solidFill>
          <a:ln>
            <a:solidFill>
              <a:srgbClr val="92D050"/>
            </a:solidFill>
          </a:ln>
        </p:spPr>
        <p:txBody>
          <a:bodyPr wrap="square" lIns="68562" tIns="34281" rIns="68562" bIns="34281" rtlCol="0">
            <a:spAutoFit/>
          </a:bodyPr>
          <a:lstStyle/>
          <a:p>
            <a:pPr algn="ctr">
              <a:defRPr/>
            </a:pPr>
            <a:r>
              <a:rPr lang="en-US" altLang="zh-CN" sz="2200" b="1" kern="0" dirty="0" smtClean="0">
                <a:latin typeface="Times New Roman" pitchFamily="18" charset="0"/>
                <a:cs typeface="Times New Roman" pitchFamily="18" charset="0"/>
              </a:rPr>
              <a:t>7</a:t>
            </a:r>
            <a:endParaRPr lang="zh-CN" altLang="en-US" sz="2200" b="1" kern="0" dirty="0">
              <a:latin typeface="Times New Roman" pitchFamily="18" charset="0"/>
              <a:cs typeface="Times New Roman" pitchFamily="18" charset="0"/>
            </a:endParaRPr>
          </a:p>
        </p:txBody>
      </p:sp>
    </p:spTree>
    <p:extLst>
      <p:ext uri="{BB962C8B-B14F-4D97-AF65-F5344CB8AC3E}">
        <p14:creationId xmlns:p14="http://schemas.microsoft.com/office/powerpoint/2010/main" xmlns="" val="3828538987"/>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arn(inVertical)">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24"/>
                                        </p:tgtEl>
                                        <p:attrNameLst>
                                          <p:attrName>style.visibility</p:attrName>
                                        </p:attrNameLst>
                                      </p:cBhvr>
                                      <p:to>
                                        <p:strVal val="visible"/>
                                      </p:to>
                                    </p:set>
                                    <p:animEffect transition="in" filter="barn(inVertical)">
                                      <p:cBhvr>
                                        <p:cTn id="12"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24"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extBox 18"/>
          <p:cNvSpPr txBox="1"/>
          <p:nvPr/>
        </p:nvSpPr>
        <p:spPr>
          <a:xfrm>
            <a:off x="185459" y="1180501"/>
            <a:ext cx="8648207" cy="3263457"/>
          </a:xfrm>
          <a:prstGeom prst="rect">
            <a:avLst/>
          </a:prstGeom>
          <a:noFill/>
        </p:spPr>
        <p:txBody>
          <a:bodyPr wrap="square" rtlCol="0">
            <a:spAutoFit/>
          </a:bodyPr>
          <a:lstStyle/>
          <a:p>
            <a:pPr>
              <a:lnSpc>
                <a:spcPts val="4200"/>
              </a:lnSpc>
            </a:pPr>
            <a:r>
              <a:rPr lang="en-US" altLang="zh-CN" sz="2600" b="1" dirty="0">
                <a:latin typeface="Times New Roman" pitchFamily="18" charset="0"/>
                <a:ea typeface="宋体" pitchFamily="2" charset="-122"/>
              </a:rPr>
              <a:t>5.</a:t>
            </a:r>
            <a:r>
              <a:rPr lang="zh-CN" altLang="zh-CN" sz="2600" b="1" dirty="0">
                <a:latin typeface="Times New Roman" pitchFamily="18" charset="0"/>
                <a:ea typeface="宋体" pitchFamily="2" charset="-122"/>
              </a:rPr>
              <a:t>宪章运动是无产阶级作为独立的政治力量登上历史舞台的标志之一。下列对</a:t>
            </a:r>
            <a:r>
              <a:rPr lang="en-US" altLang="zh-CN" sz="2600" b="1" dirty="0">
                <a:latin typeface="Times New Roman" pitchFamily="18" charset="0"/>
                <a:ea typeface="宋体" pitchFamily="2" charset="-122"/>
              </a:rPr>
              <a:t>“</a:t>
            </a:r>
            <a:r>
              <a:rPr lang="zh-CN" altLang="zh-CN" sz="2600" b="1" dirty="0">
                <a:latin typeface="Times New Roman" pitchFamily="18" charset="0"/>
                <a:ea typeface="宋体" pitchFamily="2" charset="-122"/>
              </a:rPr>
              <a:t>独立</a:t>
            </a:r>
            <a:r>
              <a:rPr lang="en-US" altLang="zh-CN" sz="2600" b="1" dirty="0">
                <a:latin typeface="Times New Roman" pitchFamily="18" charset="0"/>
                <a:ea typeface="宋体" pitchFamily="2" charset="-122"/>
              </a:rPr>
              <a:t>”</a:t>
            </a:r>
            <a:r>
              <a:rPr lang="zh-CN" altLang="zh-CN" sz="2600" b="1" dirty="0">
                <a:latin typeface="Times New Roman" pitchFamily="18" charset="0"/>
                <a:ea typeface="宋体" pitchFamily="2" charset="-122"/>
              </a:rPr>
              <a:t>含义的解释，不正确的是</a:t>
            </a:r>
            <a:r>
              <a:rPr lang="en-US" altLang="zh-CN" sz="2600" b="1" dirty="0">
                <a:latin typeface="Times New Roman" pitchFamily="18" charset="0"/>
                <a:ea typeface="宋体" pitchFamily="2" charset="-122"/>
              </a:rPr>
              <a:t>(</a:t>
            </a:r>
            <a:r>
              <a:rPr lang="zh-CN" altLang="zh-CN" sz="2600" b="1" dirty="0">
                <a:latin typeface="Times New Roman" pitchFamily="18" charset="0"/>
                <a:ea typeface="宋体" pitchFamily="2" charset="-122"/>
              </a:rPr>
              <a:t>　　</a:t>
            </a:r>
            <a:r>
              <a:rPr lang="en-US" altLang="zh-CN" sz="2600" b="1" dirty="0">
                <a:latin typeface="Times New Roman" pitchFamily="18" charset="0"/>
                <a:ea typeface="宋体" pitchFamily="2" charset="-122"/>
              </a:rPr>
              <a:t>)</a:t>
            </a:r>
            <a:endParaRPr lang="zh-CN" altLang="zh-CN" sz="2600" dirty="0">
              <a:latin typeface="Times New Roman" pitchFamily="18" charset="0"/>
              <a:ea typeface="宋体" pitchFamily="2" charset="-122"/>
            </a:endParaRPr>
          </a:p>
          <a:p>
            <a:pPr>
              <a:lnSpc>
                <a:spcPts val="4200"/>
              </a:lnSpc>
            </a:pPr>
            <a:r>
              <a:rPr lang="en-US" altLang="zh-CN" sz="2600" b="1" dirty="0">
                <a:latin typeface="Times New Roman" pitchFamily="18" charset="0"/>
                <a:ea typeface="宋体" pitchFamily="2" charset="-122"/>
              </a:rPr>
              <a:t>A.</a:t>
            </a:r>
            <a:r>
              <a:rPr lang="zh-CN" altLang="zh-CN" sz="2600" b="1" dirty="0">
                <a:latin typeface="Times New Roman" pitchFamily="18" charset="0"/>
                <a:ea typeface="宋体" pitchFamily="2" charset="-122"/>
              </a:rPr>
              <a:t>工人阶级意识到自身作为一个独立阶级而存在</a:t>
            </a:r>
            <a:endParaRPr lang="zh-CN" altLang="zh-CN" sz="2600" dirty="0">
              <a:latin typeface="Times New Roman" pitchFamily="18" charset="0"/>
              <a:ea typeface="宋体" pitchFamily="2" charset="-122"/>
            </a:endParaRPr>
          </a:p>
          <a:p>
            <a:pPr>
              <a:lnSpc>
                <a:spcPts val="4200"/>
              </a:lnSpc>
            </a:pPr>
            <a:r>
              <a:rPr lang="en-US" altLang="zh-CN" sz="2600" b="1" dirty="0">
                <a:latin typeface="Times New Roman" pitchFamily="18" charset="0"/>
                <a:ea typeface="宋体" pitchFamily="2" charset="-122"/>
              </a:rPr>
              <a:t>B.</a:t>
            </a:r>
            <a:r>
              <a:rPr lang="zh-CN" altLang="zh-CN" sz="2600" b="1" dirty="0">
                <a:latin typeface="Times New Roman" pitchFamily="18" charset="0"/>
                <a:ea typeface="宋体" pitchFamily="2" charset="-122"/>
              </a:rPr>
              <a:t>工人阶级已经提出自己独立的政治要求和主张</a:t>
            </a:r>
            <a:endParaRPr lang="zh-CN" altLang="zh-CN" sz="2600" dirty="0">
              <a:latin typeface="Times New Roman" pitchFamily="18" charset="0"/>
              <a:ea typeface="宋体" pitchFamily="2" charset="-122"/>
            </a:endParaRPr>
          </a:p>
          <a:p>
            <a:pPr>
              <a:lnSpc>
                <a:spcPts val="4200"/>
              </a:lnSpc>
            </a:pPr>
            <a:r>
              <a:rPr lang="en-US" altLang="zh-CN" sz="2600" b="1" dirty="0">
                <a:latin typeface="Times New Roman" pitchFamily="18" charset="0"/>
                <a:ea typeface="宋体" pitchFamily="2" charset="-122"/>
              </a:rPr>
              <a:t>C.</a:t>
            </a:r>
            <a:r>
              <a:rPr lang="zh-CN" altLang="zh-CN" sz="2600" b="1" dirty="0">
                <a:latin typeface="Times New Roman" pitchFamily="18" charset="0"/>
                <a:ea typeface="宋体" pitchFamily="2" charset="-122"/>
              </a:rPr>
              <a:t>工人在斗争中不再追随资产阶级而居从属地位</a:t>
            </a:r>
            <a:endParaRPr lang="zh-CN" altLang="zh-CN" sz="2600" dirty="0">
              <a:latin typeface="Times New Roman" pitchFamily="18" charset="0"/>
              <a:ea typeface="宋体" pitchFamily="2" charset="-122"/>
            </a:endParaRPr>
          </a:p>
          <a:p>
            <a:pPr>
              <a:lnSpc>
                <a:spcPts val="4200"/>
              </a:lnSpc>
            </a:pPr>
            <a:r>
              <a:rPr lang="en-US" altLang="zh-CN" sz="2600" b="1" dirty="0">
                <a:latin typeface="Times New Roman" pitchFamily="18" charset="0"/>
                <a:ea typeface="宋体" pitchFamily="2" charset="-122"/>
              </a:rPr>
              <a:t>D.</a:t>
            </a:r>
            <a:r>
              <a:rPr lang="zh-CN" altLang="zh-CN" sz="2600" b="1" dirty="0">
                <a:latin typeface="Times New Roman" pitchFamily="18" charset="0"/>
                <a:ea typeface="宋体" pitchFamily="2" charset="-122"/>
              </a:rPr>
              <a:t>工人运动已经开始走上了社会主义革命的</a:t>
            </a:r>
            <a:r>
              <a:rPr lang="zh-CN" altLang="zh-CN" sz="2600" b="1" dirty="0" smtClean="0">
                <a:latin typeface="Times New Roman" pitchFamily="18" charset="0"/>
                <a:ea typeface="宋体" pitchFamily="2" charset="-122"/>
              </a:rPr>
              <a:t>道路</a:t>
            </a:r>
            <a:endParaRPr lang="zh-CN" altLang="zh-CN" sz="2600" dirty="0">
              <a:latin typeface="Times New Roman" pitchFamily="18" charset="0"/>
              <a:ea typeface="宋体" pitchFamily="2" charset="-122"/>
            </a:endParaRPr>
          </a:p>
        </p:txBody>
      </p:sp>
      <p:grpSp>
        <p:nvGrpSpPr>
          <p:cNvPr id="17" name="组合 16"/>
          <p:cNvGrpSpPr/>
          <p:nvPr/>
        </p:nvGrpSpPr>
        <p:grpSpPr>
          <a:xfrm>
            <a:off x="205735" y="4758135"/>
            <a:ext cx="8522541" cy="388382"/>
            <a:chOff x="274384" y="6344176"/>
            <a:chExt cx="11366342" cy="517842"/>
          </a:xfrm>
        </p:grpSpPr>
        <p:sp>
          <p:nvSpPr>
            <p:cNvPr id="18" name="矩形 17">
              <a:hlinkClick r:id="rId2" action="ppaction://hlinksldjump"/>
            </p:cNvPr>
            <p:cNvSpPr/>
            <p:nvPr/>
          </p:nvSpPr>
          <p:spPr>
            <a:xfrm>
              <a:off x="4383043" y="6369576"/>
              <a:ext cx="3082696" cy="492442"/>
            </a:xfrm>
            <a:prstGeom prst="rect">
              <a:avLst/>
            </a:prstGeom>
          </p:spPr>
          <p:txBody>
            <a:bodyPr wrap="square">
              <a:spAutoFit/>
            </a:bodyPr>
            <a:lstStyle/>
            <a:p>
              <a:pPr algn="ctr">
                <a:defRPr/>
              </a:pPr>
              <a:r>
                <a:rPr lang="zh-CN" altLang="en-US" sz="1800" b="1" dirty="0" smtClean="0">
                  <a:solidFill>
                    <a:schemeClr val="bg1"/>
                  </a:solidFill>
                  <a:latin typeface="黑体" panose="02010600030101010101" pitchFamily="2" charset="-122"/>
                  <a:ea typeface="黑体" panose="02010600030101010101" pitchFamily="2" charset="-122"/>
                </a:rPr>
                <a:t>互动探究区</a:t>
              </a:r>
              <a:endParaRPr lang="zh-CN" altLang="en-US" sz="1800" b="1" dirty="0">
                <a:solidFill>
                  <a:schemeClr val="bg1"/>
                </a:solidFill>
                <a:latin typeface="黑体" panose="02010600030101010101" pitchFamily="2" charset="-122"/>
                <a:ea typeface="黑体" panose="02010600030101010101" pitchFamily="2" charset="-122"/>
              </a:endParaRPr>
            </a:p>
          </p:txBody>
        </p:sp>
        <p:sp>
          <p:nvSpPr>
            <p:cNvPr id="20" name="矩形 19">
              <a:hlinkClick r:id="rId3" action="ppaction://hlinksldjump"/>
            </p:cNvPr>
            <p:cNvSpPr/>
            <p:nvPr/>
          </p:nvSpPr>
          <p:spPr>
            <a:xfrm>
              <a:off x="8400368" y="6360284"/>
              <a:ext cx="3240358" cy="492442"/>
            </a:xfrm>
            <a:prstGeom prst="rect">
              <a:avLst/>
            </a:prstGeom>
          </p:spPr>
          <p:txBody>
            <a:bodyPr wrap="square">
              <a:spAutoFit/>
            </a:bodyPr>
            <a:lstStyle/>
            <a:p>
              <a:pPr algn="ctr">
                <a:defRPr/>
              </a:pPr>
              <a:r>
                <a:rPr lang="zh-CN" altLang="en-US" sz="1800" b="1" dirty="0" smtClean="0">
                  <a:solidFill>
                    <a:srgbClr val="FFC000"/>
                  </a:solidFill>
                  <a:latin typeface="黑体" panose="02010600030101010101" pitchFamily="2" charset="-122"/>
                  <a:ea typeface="黑体" panose="02010600030101010101" pitchFamily="2" charset="-122"/>
                </a:rPr>
                <a:t>自我检测区</a:t>
              </a:r>
              <a:endParaRPr lang="zh-CN" altLang="en-US" sz="1800" b="1" dirty="0">
                <a:solidFill>
                  <a:srgbClr val="FFC000"/>
                </a:solidFill>
                <a:latin typeface="黑体" panose="02010600030101010101" pitchFamily="2" charset="-122"/>
                <a:ea typeface="黑体" panose="02010600030101010101" pitchFamily="2" charset="-122"/>
              </a:endParaRPr>
            </a:p>
          </p:txBody>
        </p:sp>
        <p:cxnSp>
          <p:nvCxnSpPr>
            <p:cNvPr id="21" name="直接连接符 20"/>
            <p:cNvCxnSpPr/>
            <p:nvPr/>
          </p:nvCxnSpPr>
          <p:spPr>
            <a:xfrm>
              <a:off x="3865339" y="6358388"/>
              <a:ext cx="0" cy="46166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7897787" y="6367680"/>
              <a:ext cx="0" cy="46166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23" name="矩形 22">
              <a:hlinkClick r:id="rId4" action="ppaction://hlinksldjump"/>
            </p:cNvPr>
            <p:cNvSpPr/>
            <p:nvPr/>
          </p:nvSpPr>
          <p:spPr>
            <a:xfrm>
              <a:off x="274384" y="6344176"/>
              <a:ext cx="2798867" cy="492442"/>
            </a:xfrm>
            <a:prstGeom prst="rect">
              <a:avLst/>
            </a:prstGeom>
          </p:spPr>
          <p:txBody>
            <a:bodyPr wrap="square">
              <a:spAutoFit/>
            </a:bodyPr>
            <a:lstStyle/>
            <a:p>
              <a:pPr algn="ctr">
                <a:defRPr/>
              </a:pPr>
              <a:r>
                <a:rPr lang="zh-CN" altLang="en-US" sz="1800" b="1" dirty="0" smtClean="0">
                  <a:solidFill>
                    <a:schemeClr val="bg1"/>
                  </a:solidFill>
                  <a:latin typeface="黑体" panose="02010600030101010101" pitchFamily="2" charset="-122"/>
                  <a:ea typeface="黑体" panose="02010600030101010101" pitchFamily="2" charset="-122"/>
                </a:rPr>
                <a:t>自主学习区</a:t>
              </a:r>
              <a:endParaRPr lang="zh-CN" altLang="en-US" sz="1800" b="1" dirty="0">
                <a:solidFill>
                  <a:schemeClr val="bg1"/>
                </a:solidFill>
                <a:latin typeface="黑体" panose="02010600030101010101" pitchFamily="2" charset="-122"/>
                <a:ea typeface="黑体" panose="02010600030101010101" pitchFamily="2" charset="-122"/>
              </a:endParaRPr>
            </a:p>
          </p:txBody>
        </p:sp>
      </p:grpSp>
      <p:sp>
        <p:nvSpPr>
          <p:cNvPr id="24" name="TextBox 23">
            <a:hlinkClick r:id="rId3" action="ppaction://hlinksldjump"/>
          </p:cNvPr>
          <p:cNvSpPr txBox="1"/>
          <p:nvPr/>
        </p:nvSpPr>
        <p:spPr>
          <a:xfrm>
            <a:off x="5593035" y="124109"/>
            <a:ext cx="494457" cy="415499"/>
          </a:xfrm>
          <a:prstGeom prst="rect">
            <a:avLst/>
          </a:prstGeom>
          <a:solidFill>
            <a:srgbClr val="FFC000"/>
          </a:solidFill>
          <a:ln>
            <a:solidFill>
              <a:srgbClr val="92D050"/>
            </a:solidFill>
          </a:ln>
        </p:spPr>
        <p:txBody>
          <a:bodyPr wrap="square" lIns="68562" tIns="34281" rIns="68562" bIns="34281" rtlCol="0">
            <a:spAutoFit/>
          </a:bodyPr>
          <a:lstStyle/>
          <a:p>
            <a:pPr algn="ctr">
              <a:defRPr/>
            </a:pPr>
            <a:r>
              <a:rPr lang="en-US" altLang="zh-CN" sz="2200" b="1" kern="0" dirty="0">
                <a:latin typeface="Times New Roman" pitchFamily="18" charset="0"/>
                <a:cs typeface="Times New Roman" pitchFamily="18" charset="0"/>
              </a:rPr>
              <a:t>1</a:t>
            </a:r>
            <a:endParaRPr lang="zh-CN" altLang="en-US" sz="2200" b="1" kern="0" dirty="0">
              <a:latin typeface="Times New Roman" pitchFamily="18" charset="0"/>
              <a:cs typeface="Times New Roman" pitchFamily="18" charset="0"/>
            </a:endParaRPr>
          </a:p>
        </p:txBody>
      </p:sp>
      <p:sp>
        <p:nvSpPr>
          <p:cNvPr id="25" name="TextBox 24">
            <a:hlinkClick r:id="rId5" action="ppaction://hlinksldjump"/>
          </p:cNvPr>
          <p:cNvSpPr txBox="1"/>
          <p:nvPr/>
        </p:nvSpPr>
        <p:spPr>
          <a:xfrm>
            <a:off x="6092213" y="123929"/>
            <a:ext cx="478864" cy="415499"/>
          </a:xfrm>
          <a:prstGeom prst="rect">
            <a:avLst/>
          </a:prstGeom>
          <a:solidFill>
            <a:srgbClr val="FFC000"/>
          </a:solidFill>
          <a:ln>
            <a:solidFill>
              <a:srgbClr val="92D050"/>
            </a:solidFill>
          </a:ln>
        </p:spPr>
        <p:txBody>
          <a:bodyPr wrap="square" lIns="68562" tIns="34281" rIns="68562" bIns="34281" rtlCol="0">
            <a:spAutoFit/>
          </a:bodyPr>
          <a:lstStyle/>
          <a:p>
            <a:pPr algn="ctr">
              <a:defRPr/>
            </a:pPr>
            <a:r>
              <a:rPr lang="en-US" altLang="zh-CN" sz="2200" b="1" kern="0" dirty="0">
                <a:latin typeface="Times New Roman" pitchFamily="18" charset="0"/>
                <a:cs typeface="Times New Roman" pitchFamily="18" charset="0"/>
              </a:rPr>
              <a:t>2</a:t>
            </a:r>
            <a:endParaRPr lang="zh-CN" altLang="en-US" sz="2200" b="1" kern="0" dirty="0">
              <a:latin typeface="Times New Roman" pitchFamily="18" charset="0"/>
              <a:cs typeface="Times New Roman" pitchFamily="18" charset="0"/>
            </a:endParaRPr>
          </a:p>
        </p:txBody>
      </p:sp>
      <p:sp>
        <p:nvSpPr>
          <p:cNvPr id="26" name="TextBox 25">
            <a:hlinkClick r:id="rId6" action="ppaction://hlinksldjump"/>
          </p:cNvPr>
          <p:cNvSpPr txBox="1"/>
          <p:nvPr/>
        </p:nvSpPr>
        <p:spPr>
          <a:xfrm>
            <a:off x="6576659" y="123929"/>
            <a:ext cx="485837" cy="415499"/>
          </a:xfrm>
          <a:prstGeom prst="rect">
            <a:avLst/>
          </a:prstGeom>
          <a:solidFill>
            <a:srgbClr val="FFC000"/>
          </a:solidFill>
          <a:ln>
            <a:solidFill>
              <a:srgbClr val="92D050"/>
            </a:solidFill>
          </a:ln>
        </p:spPr>
        <p:txBody>
          <a:bodyPr wrap="square" lIns="68562" tIns="34281" rIns="68562" bIns="34281" rtlCol="0">
            <a:spAutoFit/>
          </a:bodyPr>
          <a:lstStyle/>
          <a:p>
            <a:pPr algn="ctr">
              <a:defRPr/>
            </a:pPr>
            <a:r>
              <a:rPr lang="en-US" altLang="zh-CN" sz="2200" b="1" kern="0" dirty="0">
                <a:latin typeface="Times New Roman" pitchFamily="18" charset="0"/>
                <a:cs typeface="Times New Roman" pitchFamily="18" charset="0"/>
              </a:rPr>
              <a:t>3</a:t>
            </a:r>
            <a:endParaRPr lang="zh-CN" altLang="en-US" sz="2200" b="1" kern="0" dirty="0">
              <a:latin typeface="Times New Roman" pitchFamily="18" charset="0"/>
              <a:cs typeface="Times New Roman" pitchFamily="18" charset="0"/>
            </a:endParaRPr>
          </a:p>
        </p:txBody>
      </p:sp>
      <p:sp>
        <p:nvSpPr>
          <p:cNvPr id="27" name="TextBox 26">
            <a:hlinkClick r:id="rId7" action="ppaction://hlinksldjump"/>
          </p:cNvPr>
          <p:cNvSpPr txBox="1"/>
          <p:nvPr/>
        </p:nvSpPr>
        <p:spPr>
          <a:xfrm>
            <a:off x="7546852" y="123478"/>
            <a:ext cx="465306" cy="415499"/>
          </a:xfrm>
          <a:prstGeom prst="rect">
            <a:avLst/>
          </a:prstGeom>
          <a:solidFill>
            <a:srgbClr val="FFFF00"/>
          </a:solidFill>
          <a:ln>
            <a:solidFill>
              <a:srgbClr val="92D050"/>
            </a:solidFill>
          </a:ln>
        </p:spPr>
        <p:txBody>
          <a:bodyPr wrap="square" lIns="68562" tIns="34281" rIns="68562" bIns="34281" rtlCol="0">
            <a:spAutoFit/>
          </a:bodyPr>
          <a:lstStyle/>
          <a:p>
            <a:pPr algn="ctr">
              <a:defRPr/>
            </a:pPr>
            <a:r>
              <a:rPr lang="en-US" altLang="zh-CN" sz="2200" b="1" kern="0" dirty="0">
                <a:latin typeface="Times New Roman" pitchFamily="18" charset="0"/>
                <a:cs typeface="Times New Roman" pitchFamily="18" charset="0"/>
              </a:rPr>
              <a:t>5</a:t>
            </a:r>
            <a:endParaRPr lang="zh-CN" altLang="en-US" sz="2200" b="1" kern="0" dirty="0">
              <a:latin typeface="Times New Roman" pitchFamily="18" charset="0"/>
              <a:cs typeface="Times New Roman" pitchFamily="18" charset="0"/>
            </a:endParaRPr>
          </a:p>
        </p:txBody>
      </p:sp>
      <p:sp>
        <p:nvSpPr>
          <p:cNvPr id="28" name="TextBox 27">
            <a:hlinkClick r:id="rId8" action="ppaction://hlinksldjump"/>
          </p:cNvPr>
          <p:cNvSpPr txBox="1"/>
          <p:nvPr/>
        </p:nvSpPr>
        <p:spPr>
          <a:xfrm>
            <a:off x="8016877" y="123478"/>
            <a:ext cx="465306" cy="415499"/>
          </a:xfrm>
          <a:prstGeom prst="rect">
            <a:avLst/>
          </a:prstGeom>
          <a:solidFill>
            <a:srgbClr val="FFC000"/>
          </a:solidFill>
          <a:ln>
            <a:solidFill>
              <a:srgbClr val="92D050"/>
            </a:solidFill>
          </a:ln>
        </p:spPr>
        <p:txBody>
          <a:bodyPr wrap="square" lIns="68562" tIns="34281" rIns="68562" bIns="34281" rtlCol="0">
            <a:spAutoFit/>
          </a:bodyPr>
          <a:lstStyle/>
          <a:p>
            <a:pPr algn="ctr">
              <a:defRPr/>
            </a:pPr>
            <a:r>
              <a:rPr lang="en-US" altLang="zh-CN" sz="2200" b="1" kern="0" dirty="0">
                <a:latin typeface="Times New Roman" pitchFamily="18" charset="0"/>
                <a:cs typeface="Times New Roman" pitchFamily="18" charset="0"/>
              </a:rPr>
              <a:t>6</a:t>
            </a:r>
            <a:endParaRPr lang="zh-CN" altLang="en-US" sz="2200" b="1" kern="0" dirty="0">
              <a:latin typeface="Times New Roman" pitchFamily="18" charset="0"/>
              <a:cs typeface="Times New Roman" pitchFamily="18" charset="0"/>
            </a:endParaRPr>
          </a:p>
        </p:txBody>
      </p:sp>
      <p:sp>
        <p:nvSpPr>
          <p:cNvPr id="29" name="TextBox 28">
            <a:hlinkClick r:id="rId9" action="ppaction://hlinksldjump"/>
          </p:cNvPr>
          <p:cNvSpPr txBox="1"/>
          <p:nvPr/>
        </p:nvSpPr>
        <p:spPr>
          <a:xfrm>
            <a:off x="7070447" y="124784"/>
            <a:ext cx="465306" cy="415499"/>
          </a:xfrm>
          <a:prstGeom prst="rect">
            <a:avLst/>
          </a:prstGeom>
          <a:solidFill>
            <a:srgbClr val="FFC000"/>
          </a:solidFill>
          <a:ln>
            <a:solidFill>
              <a:srgbClr val="92D050"/>
            </a:solidFill>
          </a:ln>
        </p:spPr>
        <p:txBody>
          <a:bodyPr wrap="square" lIns="68562" tIns="34281" rIns="68562" bIns="34281" rtlCol="0">
            <a:spAutoFit/>
          </a:bodyPr>
          <a:lstStyle/>
          <a:p>
            <a:pPr algn="ctr">
              <a:defRPr/>
            </a:pPr>
            <a:r>
              <a:rPr lang="en-US" altLang="zh-CN" sz="2200" b="1" kern="0" dirty="0">
                <a:latin typeface="Times New Roman" pitchFamily="18" charset="0"/>
                <a:cs typeface="Times New Roman" pitchFamily="18" charset="0"/>
              </a:rPr>
              <a:t>4</a:t>
            </a:r>
            <a:endParaRPr lang="zh-CN" altLang="en-US" sz="2200" b="1" kern="0" dirty="0">
              <a:latin typeface="Times New Roman" pitchFamily="18" charset="0"/>
              <a:cs typeface="Times New Roman" pitchFamily="18" charset="0"/>
            </a:endParaRPr>
          </a:p>
        </p:txBody>
      </p:sp>
      <p:sp>
        <p:nvSpPr>
          <p:cNvPr id="30" name="TextBox 29">
            <a:hlinkClick r:id="rId10" action="ppaction://hlinksldjump"/>
          </p:cNvPr>
          <p:cNvSpPr txBox="1"/>
          <p:nvPr/>
        </p:nvSpPr>
        <p:spPr>
          <a:xfrm>
            <a:off x="8481149" y="124048"/>
            <a:ext cx="465306" cy="415499"/>
          </a:xfrm>
          <a:prstGeom prst="rect">
            <a:avLst/>
          </a:prstGeom>
          <a:solidFill>
            <a:srgbClr val="FFC000"/>
          </a:solidFill>
          <a:ln>
            <a:solidFill>
              <a:srgbClr val="92D050"/>
            </a:solidFill>
          </a:ln>
        </p:spPr>
        <p:txBody>
          <a:bodyPr wrap="square" lIns="68562" tIns="34281" rIns="68562" bIns="34281" rtlCol="0">
            <a:spAutoFit/>
          </a:bodyPr>
          <a:lstStyle/>
          <a:p>
            <a:pPr algn="ctr">
              <a:defRPr/>
            </a:pPr>
            <a:r>
              <a:rPr lang="en-US" altLang="zh-CN" sz="2200" b="1" kern="0" dirty="0" smtClean="0">
                <a:latin typeface="Times New Roman" pitchFamily="18" charset="0"/>
                <a:cs typeface="Times New Roman" pitchFamily="18" charset="0"/>
              </a:rPr>
              <a:t>7</a:t>
            </a:r>
            <a:endParaRPr lang="zh-CN" altLang="en-US" sz="2200" b="1" kern="0" dirty="0">
              <a:latin typeface="Times New Roman" pitchFamily="18" charset="0"/>
              <a:cs typeface="Times New Roman" pitchFamily="18" charset="0"/>
            </a:endParaRPr>
          </a:p>
        </p:txBody>
      </p:sp>
    </p:spTree>
    <p:extLst>
      <p:ext uri="{BB962C8B-B14F-4D97-AF65-F5344CB8AC3E}">
        <p14:creationId xmlns:p14="http://schemas.microsoft.com/office/powerpoint/2010/main" xmlns="" val="959916526"/>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323528" y="896516"/>
            <a:ext cx="7918631" cy="3839494"/>
          </a:xfrm>
          <a:prstGeom prst="rect">
            <a:avLst/>
          </a:prstGeom>
          <a:noFill/>
        </p:spPr>
        <p:txBody>
          <a:bodyPr wrap="square" lIns="68562" tIns="34281" rIns="68562" bIns="34281" rtlCol="0">
            <a:spAutoFit/>
          </a:bodyPr>
          <a:lstStyle/>
          <a:p>
            <a:pPr>
              <a:lnSpc>
                <a:spcPts val="4200"/>
              </a:lnSpc>
            </a:pPr>
            <a:r>
              <a:rPr lang="zh-CN" altLang="zh-CN" sz="2600" b="1" dirty="0">
                <a:latin typeface="黑体" pitchFamily="2" charset="-122"/>
                <a:ea typeface="黑体" pitchFamily="2" charset="-122"/>
              </a:rPr>
              <a:t>二、内容：</a:t>
            </a:r>
            <a:r>
              <a:rPr lang="en-US" altLang="zh-CN" sz="2600" b="1" dirty="0">
                <a:latin typeface="黑体" pitchFamily="2" charset="-122"/>
                <a:ea typeface="黑体" pitchFamily="2" charset="-122"/>
              </a:rPr>
              <a:t>“</a:t>
            </a:r>
            <a:r>
              <a:rPr lang="zh-CN" altLang="zh-CN" sz="2600" b="1" dirty="0">
                <a:latin typeface="黑体" pitchFamily="2" charset="-122"/>
                <a:ea typeface="黑体" pitchFamily="2" charset="-122"/>
              </a:rPr>
              <a:t>人民宪章</a:t>
            </a:r>
            <a:r>
              <a:rPr lang="en-US" altLang="zh-CN" sz="2600" b="1" dirty="0">
                <a:latin typeface="黑体" pitchFamily="2" charset="-122"/>
                <a:ea typeface="黑体" pitchFamily="2" charset="-122"/>
              </a:rPr>
              <a:t>”</a:t>
            </a:r>
            <a:endParaRPr lang="zh-CN" altLang="zh-CN" sz="2600" dirty="0">
              <a:latin typeface="黑体" pitchFamily="2" charset="-122"/>
              <a:ea typeface="黑体" pitchFamily="2" charset="-122"/>
            </a:endParaRPr>
          </a:p>
          <a:p>
            <a:pPr>
              <a:lnSpc>
                <a:spcPts val="4200"/>
              </a:lnSpc>
            </a:pPr>
            <a:r>
              <a:rPr lang="en-US" altLang="zh-CN" sz="2600" b="1" dirty="0">
                <a:latin typeface="Times New Roman" pitchFamily="18" charset="0"/>
                <a:ea typeface="宋体" pitchFamily="2" charset="-122"/>
              </a:rPr>
              <a:t>1.</a:t>
            </a:r>
            <a:r>
              <a:rPr lang="zh-CN" altLang="zh-CN" sz="2600" b="1" dirty="0">
                <a:latin typeface="黑体" pitchFamily="2" charset="-122"/>
                <a:ea typeface="黑体" pitchFamily="2" charset="-122"/>
              </a:rPr>
              <a:t>提出：</a:t>
            </a:r>
            <a:r>
              <a:rPr lang="en-US" altLang="zh-CN" sz="2600" b="1" dirty="0">
                <a:latin typeface="Times New Roman" pitchFamily="18" charset="0"/>
                <a:ea typeface="宋体" pitchFamily="2" charset="-122"/>
              </a:rPr>
              <a:t>1837</a:t>
            </a:r>
            <a:r>
              <a:rPr lang="zh-CN" altLang="zh-CN" sz="2600" b="1" dirty="0">
                <a:latin typeface="Times New Roman" pitchFamily="18" charset="0"/>
                <a:ea typeface="宋体" pitchFamily="2" charset="-122"/>
              </a:rPr>
              <a:t>年</a:t>
            </a:r>
            <a:r>
              <a:rPr lang="zh-CN" altLang="zh-CN" sz="2600" b="1" dirty="0" smtClean="0">
                <a:latin typeface="Times New Roman" pitchFamily="18" charset="0"/>
                <a:ea typeface="宋体" pitchFamily="2" charset="-122"/>
              </a:rPr>
              <a:t>，</a:t>
            </a:r>
            <a:r>
              <a:rPr lang="en-US" altLang="zh-CN" sz="2600" b="1" u="sng" dirty="0" smtClean="0">
                <a:latin typeface="Times New Roman" pitchFamily="18" charset="0"/>
                <a:ea typeface="宋体" pitchFamily="2" charset="-122"/>
              </a:rPr>
              <a:t>				 </a:t>
            </a:r>
            <a:r>
              <a:rPr lang="zh-CN" altLang="zh-CN" sz="2600" b="1" dirty="0" smtClean="0">
                <a:latin typeface="Times New Roman" pitchFamily="18" charset="0"/>
                <a:ea typeface="宋体" pitchFamily="2" charset="-122"/>
              </a:rPr>
              <a:t>的</a:t>
            </a:r>
            <a:r>
              <a:rPr lang="zh-CN" altLang="zh-CN" sz="2600" b="1" dirty="0">
                <a:latin typeface="Times New Roman" pitchFamily="18" charset="0"/>
                <a:ea typeface="宋体" pitchFamily="2" charset="-122"/>
              </a:rPr>
              <a:t>工人领袖与</a:t>
            </a:r>
            <a:r>
              <a:rPr lang="zh-CN" altLang="zh-CN" sz="2600" b="1" dirty="0" smtClean="0">
                <a:latin typeface="Times New Roman" pitchFamily="18" charset="0"/>
                <a:ea typeface="宋体" pitchFamily="2" charset="-122"/>
              </a:rPr>
              <a:t>一些</a:t>
            </a:r>
            <a:endParaRPr lang="en-US" altLang="zh-CN" sz="2600" b="1" dirty="0" smtClean="0">
              <a:latin typeface="Times New Roman" pitchFamily="18" charset="0"/>
              <a:ea typeface="宋体" pitchFamily="2" charset="-122"/>
            </a:endParaRPr>
          </a:p>
          <a:p>
            <a:pPr>
              <a:lnSpc>
                <a:spcPts val="4200"/>
              </a:lnSpc>
            </a:pPr>
            <a:r>
              <a:rPr lang="en-US" altLang="zh-CN" sz="2600" b="1" u="sng" dirty="0" smtClean="0">
                <a:latin typeface="Times New Roman" pitchFamily="18" charset="0"/>
                <a:ea typeface="宋体" pitchFamily="2" charset="-122"/>
              </a:rPr>
              <a:t> 		</a:t>
            </a:r>
            <a:r>
              <a:rPr lang="zh-CN" altLang="zh-CN" sz="2600" b="1" dirty="0" smtClean="0">
                <a:latin typeface="Times New Roman" pitchFamily="18" charset="0"/>
                <a:ea typeface="宋体" pitchFamily="2" charset="-122"/>
              </a:rPr>
              <a:t>议员</a:t>
            </a:r>
            <a:r>
              <a:rPr lang="zh-CN" altLang="zh-CN" sz="2600" b="1" dirty="0">
                <a:latin typeface="Times New Roman" pitchFamily="18" charset="0"/>
                <a:ea typeface="宋体" pitchFamily="2" charset="-122"/>
              </a:rPr>
              <a:t>共同草拟。</a:t>
            </a:r>
            <a:endParaRPr lang="zh-CN" altLang="zh-CN" sz="2600" dirty="0">
              <a:latin typeface="Times New Roman" pitchFamily="18" charset="0"/>
              <a:ea typeface="宋体" pitchFamily="2" charset="-122"/>
            </a:endParaRPr>
          </a:p>
          <a:p>
            <a:pPr>
              <a:lnSpc>
                <a:spcPts val="4200"/>
              </a:lnSpc>
            </a:pPr>
            <a:r>
              <a:rPr lang="en-US" altLang="zh-CN" sz="2600" b="1" dirty="0">
                <a:latin typeface="Times New Roman" pitchFamily="18" charset="0"/>
                <a:ea typeface="宋体" pitchFamily="2" charset="-122"/>
              </a:rPr>
              <a:t>2.</a:t>
            </a:r>
            <a:r>
              <a:rPr lang="zh-CN" altLang="zh-CN" sz="2600" b="1" dirty="0">
                <a:latin typeface="黑体" pitchFamily="2" charset="-122"/>
                <a:ea typeface="黑体" pitchFamily="2" charset="-122"/>
              </a:rPr>
              <a:t>要求</a:t>
            </a:r>
            <a:endParaRPr lang="zh-CN" altLang="zh-CN" sz="2600" dirty="0">
              <a:latin typeface="黑体" pitchFamily="2" charset="-122"/>
              <a:ea typeface="黑体" pitchFamily="2" charset="-122"/>
            </a:endParaRPr>
          </a:p>
          <a:p>
            <a:pPr>
              <a:lnSpc>
                <a:spcPts val="4200"/>
              </a:lnSpc>
            </a:pPr>
            <a:r>
              <a:rPr lang="en-US" altLang="zh-CN" sz="2600" b="1" dirty="0">
                <a:latin typeface="Times New Roman" pitchFamily="18" charset="0"/>
                <a:ea typeface="宋体" pitchFamily="2" charset="-122"/>
              </a:rPr>
              <a:t>(1)</a:t>
            </a:r>
            <a:r>
              <a:rPr lang="zh-CN" altLang="zh-CN" sz="2600" b="1" dirty="0">
                <a:latin typeface="Times New Roman" pitchFamily="18" charset="0"/>
                <a:ea typeface="宋体" pitchFamily="2" charset="-122"/>
              </a:rPr>
              <a:t>凡年</a:t>
            </a:r>
            <a:r>
              <a:rPr lang="zh-CN" altLang="zh-CN" sz="2600" b="1" dirty="0" smtClean="0">
                <a:latin typeface="Times New Roman" pitchFamily="18" charset="0"/>
                <a:ea typeface="宋体" pitchFamily="2" charset="-122"/>
              </a:rPr>
              <a:t>满</a:t>
            </a:r>
            <a:r>
              <a:rPr lang="en-US" altLang="zh-CN" sz="2600" b="1" u="sng" dirty="0" smtClean="0">
                <a:latin typeface="Times New Roman" pitchFamily="18" charset="0"/>
                <a:ea typeface="宋体" pitchFamily="2" charset="-122"/>
              </a:rPr>
              <a:t>	</a:t>
            </a:r>
            <a:r>
              <a:rPr lang="zh-CN" altLang="zh-CN" sz="2600" b="1" dirty="0" smtClean="0">
                <a:latin typeface="Times New Roman" pitchFamily="18" charset="0"/>
                <a:ea typeface="宋体" pitchFamily="2" charset="-122"/>
              </a:rPr>
              <a:t>岁</a:t>
            </a:r>
            <a:r>
              <a:rPr lang="zh-CN" altLang="zh-CN" sz="2600" b="1" dirty="0">
                <a:latin typeface="Times New Roman" pitchFamily="18" charset="0"/>
                <a:ea typeface="宋体" pitchFamily="2" charset="-122"/>
              </a:rPr>
              <a:t>、身体健康而未被处过徒刑的男子，都有选举权。</a:t>
            </a:r>
            <a:endParaRPr lang="zh-CN" altLang="zh-CN" sz="2600" dirty="0">
              <a:latin typeface="Times New Roman" pitchFamily="18" charset="0"/>
              <a:ea typeface="宋体" pitchFamily="2" charset="-122"/>
            </a:endParaRPr>
          </a:p>
          <a:p>
            <a:pPr>
              <a:lnSpc>
                <a:spcPts val="4200"/>
              </a:lnSpc>
            </a:pPr>
            <a:r>
              <a:rPr lang="en-US" altLang="zh-CN" sz="2600" b="1" dirty="0">
                <a:latin typeface="Times New Roman" pitchFamily="18" charset="0"/>
                <a:ea typeface="宋体" pitchFamily="2" charset="-122"/>
              </a:rPr>
              <a:t>(2</a:t>
            </a:r>
            <a:r>
              <a:rPr lang="en-US" altLang="zh-CN" sz="2600" b="1" dirty="0" smtClean="0">
                <a:latin typeface="Times New Roman" pitchFamily="18" charset="0"/>
                <a:ea typeface="宋体" pitchFamily="2" charset="-122"/>
              </a:rPr>
              <a:t>)</a:t>
            </a:r>
            <a:r>
              <a:rPr lang="en-US" altLang="zh-CN" sz="2600" b="1" u="sng" dirty="0" smtClean="0">
                <a:latin typeface="Times New Roman" pitchFamily="18" charset="0"/>
                <a:ea typeface="宋体" pitchFamily="2" charset="-122"/>
              </a:rPr>
              <a:t>				</a:t>
            </a:r>
            <a:r>
              <a:rPr lang="zh-CN" altLang="zh-CN" sz="2600" b="1" dirty="0" smtClean="0">
                <a:latin typeface="Times New Roman" pitchFamily="18" charset="0"/>
                <a:ea typeface="宋体" pitchFamily="2" charset="-122"/>
              </a:rPr>
              <a:t>投票。</a:t>
            </a:r>
            <a:endParaRPr lang="zh-CN" altLang="zh-CN" sz="2600" dirty="0">
              <a:latin typeface="Times New Roman" pitchFamily="18" charset="0"/>
              <a:ea typeface="宋体" pitchFamily="2" charset="-122"/>
            </a:endParaRPr>
          </a:p>
        </p:txBody>
      </p:sp>
      <p:sp>
        <p:nvSpPr>
          <p:cNvPr id="9" name="矩形 8"/>
          <p:cNvSpPr/>
          <p:nvPr/>
        </p:nvSpPr>
        <p:spPr>
          <a:xfrm>
            <a:off x="3011908" y="1438672"/>
            <a:ext cx="2496196" cy="492443"/>
          </a:xfrm>
          <a:prstGeom prst="rect">
            <a:avLst/>
          </a:prstGeom>
        </p:spPr>
        <p:txBody>
          <a:bodyPr wrap="none">
            <a:spAutoFit/>
          </a:bodyPr>
          <a:lstStyle/>
          <a:p>
            <a:r>
              <a:rPr lang="zh-CN" altLang="en-US" sz="2600" b="1" dirty="0" smtClean="0">
                <a:solidFill>
                  <a:srgbClr val="0000FF"/>
                </a:solidFill>
              </a:rPr>
              <a:t>伦敦工人协会    </a:t>
            </a:r>
            <a:endParaRPr lang="zh-CN" altLang="en-US" sz="2600" b="1" dirty="0">
              <a:solidFill>
                <a:srgbClr val="0000FF"/>
              </a:solidFill>
            </a:endParaRPr>
          </a:p>
        </p:txBody>
      </p:sp>
      <p:sp>
        <p:nvSpPr>
          <p:cNvPr id="10" name="矩形 9"/>
          <p:cNvSpPr/>
          <p:nvPr/>
        </p:nvSpPr>
        <p:spPr>
          <a:xfrm>
            <a:off x="419924" y="1944816"/>
            <a:ext cx="1415772" cy="492443"/>
          </a:xfrm>
          <a:prstGeom prst="rect">
            <a:avLst/>
          </a:prstGeom>
        </p:spPr>
        <p:txBody>
          <a:bodyPr wrap="none">
            <a:spAutoFit/>
          </a:bodyPr>
          <a:lstStyle/>
          <a:p>
            <a:r>
              <a:rPr lang="zh-CN" altLang="en-US" sz="2600" b="1" smtClean="0">
                <a:solidFill>
                  <a:srgbClr val="0000FF"/>
                </a:solidFill>
              </a:rPr>
              <a:t>激进派   </a:t>
            </a:r>
            <a:endParaRPr lang="zh-CN" altLang="en-US" sz="2600" b="1" dirty="0">
              <a:solidFill>
                <a:srgbClr val="0000FF"/>
              </a:solidFill>
            </a:endParaRPr>
          </a:p>
        </p:txBody>
      </p:sp>
      <p:grpSp>
        <p:nvGrpSpPr>
          <p:cNvPr id="17" name="组合 16"/>
          <p:cNvGrpSpPr/>
          <p:nvPr/>
        </p:nvGrpSpPr>
        <p:grpSpPr>
          <a:xfrm>
            <a:off x="205735" y="4768794"/>
            <a:ext cx="8560641" cy="377723"/>
            <a:chOff x="274384" y="6358388"/>
            <a:chExt cx="11417154" cy="503630"/>
          </a:xfrm>
        </p:grpSpPr>
        <p:sp>
          <p:nvSpPr>
            <p:cNvPr id="18" name="矩形 17">
              <a:hlinkClick r:id="rId2" action="ppaction://hlinksldjump"/>
            </p:cNvPr>
            <p:cNvSpPr/>
            <p:nvPr/>
          </p:nvSpPr>
          <p:spPr>
            <a:xfrm>
              <a:off x="274384" y="6369576"/>
              <a:ext cx="2798867" cy="492442"/>
            </a:xfrm>
            <a:prstGeom prst="rect">
              <a:avLst/>
            </a:prstGeom>
          </p:spPr>
          <p:txBody>
            <a:bodyPr wrap="square">
              <a:spAutoFit/>
            </a:bodyPr>
            <a:lstStyle/>
            <a:p>
              <a:pPr algn="ctr">
                <a:defRPr/>
              </a:pPr>
              <a:r>
                <a:rPr lang="zh-CN" altLang="en-US" sz="1800" b="1" dirty="0" smtClean="0">
                  <a:solidFill>
                    <a:srgbClr val="FFC000"/>
                  </a:solidFill>
                  <a:latin typeface="黑体" panose="02010600030101010101" pitchFamily="2" charset="-122"/>
                  <a:ea typeface="黑体" panose="02010600030101010101" pitchFamily="2" charset="-122"/>
                </a:rPr>
                <a:t>自主学习区</a:t>
              </a:r>
              <a:endParaRPr lang="zh-CN" altLang="en-US" sz="1800" b="1" dirty="0">
                <a:solidFill>
                  <a:srgbClr val="FFC000"/>
                </a:solidFill>
                <a:latin typeface="黑体" panose="02010600030101010101" pitchFamily="2" charset="-122"/>
                <a:ea typeface="黑体" panose="02010600030101010101" pitchFamily="2" charset="-122"/>
              </a:endParaRPr>
            </a:p>
          </p:txBody>
        </p:sp>
        <p:sp>
          <p:nvSpPr>
            <p:cNvPr id="19" name="矩形 18">
              <a:hlinkClick r:id="rId3" action="ppaction://hlinksldjump"/>
            </p:cNvPr>
            <p:cNvSpPr/>
            <p:nvPr/>
          </p:nvSpPr>
          <p:spPr>
            <a:xfrm>
              <a:off x="4383043" y="6369576"/>
              <a:ext cx="3082696" cy="492442"/>
            </a:xfrm>
            <a:prstGeom prst="rect">
              <a:avLst/>
            </a:prstGeom>
          </p:spPr>
          <p:txBody>
            <a:bodyPr wrap="square">
              <a:spAutoFit/>
            </a:bodyPr>
            <a:lstStyle/>
            <a:p>
              <a:pPr algn="ctr">
                <a:defRPr/>
              </a:pPr>
              <a:r>
                <a:rPr lang="zh-CN" altLang="en-US" sz="1800" b="1" dirty="0" smtClean="0">
                  <a:solidFill>
                    <a:schemeClr val="bg1"/>
                  </a:solidFill>
                  <a:latin typeface="黑体" panose="02010600030101010101" pitchFamily="2" charset="-122"/>
                  <a:ea typeface="黑体" panose="02010600030101010101" pitchFamily="2" charset="-122"/>
                </a:rPr>
                <a:t>互动探究区</a:t>
              </a:r>
              <a:endParaRPr lang="zh-CN" altLang="en-US" sz="1800" b="1" dirty="0">
                <a:solidFill>
                  <a:schemeClr val="bg1"/>
                </a:solidFill>
                <a:latin typeface="黑体" panose="02010600030101010101" pitchFamily="2" charset="-122"/>
                <a:ea typeface="黑体" panose="02010600030101010101" pitchFamily="2" charset="-122"/>
              </a:endParaRPr>
            </a:p>
          </p:txBody>
        </p:sp>
        <p:sp>
          <p:nvSpPr>
            <p:cNvPr id="20" name="矩形 19">
              <a:hlinkClick r:id="rId4" action="ppaction://hlinksldjump"/>
            </p:cNvPr>
            <p:cNvSpPr/>
            <p:nvPr/>
          </p:nvSpPr>
          <p:spPr>
            <a:xfrm>
              <a:off x="8451180" y="6360284"/>
              <a:ext cx="3240358" cy="492442"/>
            </a:xfrm>
            <a:prstGeom prst="rect">
              <a:avLst/>
            </a:prstGeom>
          </p:spPr>
          <p:txBody>
            <a:bodyPr wrap="square">
              <a:spAutoFit/>
            </a:bodyPr>
            <a:lstStyle/>
            <a:p>
              <a:pPr algn="ctr">
                <a:defRPr/>
              </a:pPr>
              <a:r>
                <a:rPr lang="zh-CN" altLang="en-US" sz="1800" b="1" dirty="0" smtClean="0">
                  <a:solidFill>
                    <a:schemeClr val="bg1"/>
                  </a:solidFill>
                  <a:latin typeface="黑体" panose="02010600030101010101" pitchFamily="2" charset="-122"/>
                  <a:ea typeface="黑体" panose="02010600030101010101" pitchFamily="2" charset="-122"/>
                </a:rPr>
                <a:t>自我检测区</a:t>
              </a:r>
              <a:endParaRPr lang="zh-CN" altLang="en-US" sz="1800" b="1" dirty="0">
                <a:solidFill>
                  <a:schemeClr val="bg1"/>
                </a:solidFill>
                <a:latin typeface="黑体" panose="02010600030101010101" pitchFamily="2" charset="-122"/>
                <a:ea typeface="黑体" panose="02010600030101010101" pitchFamily="2" charset="-122"/>
              </a:endParaRPr>
            </a:p>
          </p:txBody>
        </p:sp>
        <p:cxnSp>
          <p:nvCxnSpPr>
            <p:cNvPr id="21" name="直接连接符 20"/>
            <p:cNvCxnSpPr/>
            <p:nvPr/>
          </p:nvCxnSpPr>
          <p:spPr>
            <a:xfrm>
              <a:off x="3865339" y="6358388"/>
              <a:ext cx="0" cy="46166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7897787" y="6367680"/>
              <a:ext cx="0" cy="46166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1" name="矩形 10"/>
          <p:cNvSpPr/>
          <p:nvPr/>
        </p:nvSpPr>
        <p:spPr>
          <a:xfrm>
            <a:off x="1818455" y="3075806"/>
            <a:ext cx="521297" cy="492443"/>
          </a:xfrm>
          <a:prstGeom prst="rect">
            <a:avLst/>
          </a:prstGeom>
        </p:spPr>
        <p:txBody>
          <a:bodyPr wrap="none">
            <a:spAutoFit/>
          </a:bodyPr>
          <a:lstStyle/>
          <a:p>
            <a:r>
              <a:rPr lang="en-US" altLang="zh-CN" sz="2600" b="1" dirty="0" smtClean="0">
                <a:solidFill>
                  <a:srgbClr val="0000FF"/>
                </a:solidFill>
                <a:latin typeface="Times New Roman" pitchFamily="18" charset="0"/>
                <a:cs typeface="Times New Roman" pitchFamily="18" charset="0"/>
              </a:rPr>
              <a:t>21</a:t>
            </a:r>
            <a:endParaRPr lang="zh-CN" altLang="en-US" sz="2600" b="1" dirty="0">
              <a:solidFill>
                <a:srgbClr val="0000FF"/>
              </a:solidFill>
              <a:latin typeface="Times New Roman" pitchFamily="18" charset="0"/>
              <a:cs typeface="Times New Roman" pitchFamily="18" charset="0"/>
            </a:endParaRPr>
          </a:p>
        </p:txBody>
      </p:sp>
      <p:sp>
        <p:nvSpPr>
          <p:cNvPr id="12" name="矩形 11"/>
          <p:cNvSpPr/>
          <p:nvPr/>
        </p:nvSpPr>
        <p:spPr>
          <a:xfrm>
            <a:off x="1002917" y="4136876"/>
            <a:ext cx="2109873" cy="492443"/>
          </a:xfrm>
          <a:prstGeom prst="rect">
            <a:avLst/>
          </a:prstGeom>
        </p:spPr>
        <p:txBody>
          <a:bodyPr wrap="none">
            <a:spAutoFit/>
          </a:bodyPr>
          <a:lstStyle/>
          <a:p>
            <a:r>
              <a:rPr lang="zh-CN" altLang="en-US" sz="2600" b="1" smtClean="0">
                <a:solidFill>
                  <a:srgbClr val="0000FF"/>
                </a:solidFill>
                <a:latin typeface="Times New Roman" pitchFamily="18" charset="0"/>
                <a:cs typeface="Times New Roman" pitchFamily="18" charset="0"/>
              </a:rPr>
              <a:t>无记名秘密   </a:t>
            </a:r>
            <a:endParaRPr lang="zh-CN" altLang="en-US" sz="2600" b="1" dirty="0">
              <a:solidFill>
                <a:srgbClr val="0000FF"/>
              </a:solidFill>
              <a:latin typeface="Times New Roman" pitchFamily="18" charset="0"/>
              <a:cs typeface="Times New Roman" pitchFamily="18" charset="0"/>
            </a:endParaRPr>
          </a:p>
        </p:txBody>
      </p:sp>
    </p:spTree>
    <p:extLst>
      <p:ext uri="{BB962C8B-B14F-4D97-AF65-F5344CB8AC3E}">
        <p14:creationId xmlns:p14="http://schemas.microsoft.com/office/powerpoint/2010/main" xmlns="" val="1878624130"/>
      </p:ext>
    </p:extLst>
  </p:cSld>
  <p:clrMapOvr>
    <a:masterClrMapping/>
  </p:clrMapOvr>
  <mc:AlternateContent xmlns:mc="http://schemas.openxmlformats.org/markup-compatibility/2006">
    <mc:Choice xmlns:p14="http://schemas.microsoft.com/office/powerpoint/2010/main" xmlns=""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blinds(horizontal)">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blinds(horizontal)">
                                      <p:cBhvr>
                                        <p:cTn id="17" dur="500"/>
                                        <p:tgtEl>
                                          <p:spTgt spid="11"/>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blinds(horizontal)">
                                      <p:cBhvr>
                                        <p:cTn id="2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P spid="12"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a:off x="205735" y="4758135"/>
            <a:ext cx="8522541" cy="388382"/>
            <a:chOff x="274384" y="6344176"/>
            <a:chExt cx="11366342" cy="517842"/>
          </a:xfrm>
        </p:grpSpPr>
        <p:sp>
          <p:nvSpPr>
            <p:cNvPr id="18" name="矩形 17">
              <a:hlinkClick r:id="rId2" action="ppaction://hlinksldjump"/>
            </p:cNvPr>
            <p:cNvSpPr/>
            <p:nvPr/>
          </p:nvSpPr>
          <p:spPr>
            <a:xfrm>
              <a:off x="4383043" y="6369576"/>
              <a:ext cx="3082696" cy="492442"/>
            </a:xfrm>
            <a:prstGeom prst="rect">
              <a:avLst/>
            </a:prstGeom>
          </p:spPr>
          <p:txBody>
            <a:bodyPr wrap="square">
              <a:spAutoFit/>
            </a:bodyPr>
            <a:lstStyle/>
            <a:p>
              <a:pPr algn="ctr">
                <a:defRPr/>
              </a:pPr>
              <a:r>
                <a:rPr lang="zh-CN" altLang="en-US" sz="1800" b="1" dirty="0" smtClean="0">
                  <a:solidFill>
                    <a:schemeClr val="bg1"/>
                  </a:solidFill>
                  <a:latin typeface="黑体" panose="02010600030101010101" pitchFamily="2" charset="-122"/>
                  <a:ea typeface="黑体" panose="02010600030101010101" pitchFamily="2" charset="-122"/>
                </a:rPr>
                <a:t>互动探究区</a:t>
              </a:r>
              <a:endParaRPr lang="zh-CN" altLang="en-US" sz="1800" b="1" dirty="0">
                <a:solidFill>
                  <a:schemeClr val="bg1"/>
                </a:solidFill>
                <a:latin typeface="黑体" panose="02010600030101010101" pitchFamily="2" charset="-122"/>
                <a:ea typeface="黑体" panose="02010600030101010101" pitchFamily="2" charset="-122"/>
              </a:endParaRPr>
            </a:p>
          </p:txBody>
        </p:sp>
        <p:sp>
          <p:nvSpPr>
            <p:cNvPr id="20" name="矩形 19">
              <a:hlinkClick r:id="rId3" action="ppaction://hlinksldjump"/>
            </p:cNvPr>
            <p:cNvSpPr/>
            <p:nvPr/>
          </p:nvSpPr>
          <p:spPr>
            <a:xfrm>
              <a:off x="8400368" y="6360284"/>
              <a:ext cx="3240358" cy="492442"/>
            </a:xfrm>
            <a:prstGeom prst="rect">
              <a:avLst/>
            </a:prstGeom>
          </p:spPr>
          <p:txBody>
            <a:bodyPr wrap="square">
              <a:spAutoFit/>
            </a:bodyPr>
            <a:lstStyle/>
            <a:p>
              <a:pPr algn="ctr">
                <a:defRPr/>
              </a:pPr>
              <a:r>
                <a:rPr lang="zh-CN" altLang="en-US" sz="1800" b="1" dirty="0" smtClean="0">
                  <a:solidFill>
                    <a:srgbClr val="FFC000"/>
                  </a:solidFill>
                  <a:latin typeface="黑体" panose="02010600030101010101" pitchFamily="2" charset="-122"/>
                  <a:ea typeface="黑体" panose="02010600030101010101" pitchFamily="2" charset="-122"/>
                </a:rPr>
                <a:t>自我检测区</a:t>
              </a:r>
              <a:endParaRPr lang="zh-CN" altLang="en-US" sz="1800" b="1" dirty="0">
                <a:solidFill>
                  <a:srgbClr val="FFC000"/>
                </a:solidFill>
                <a:latin typeface="黑体" panose="02010600030101010101" pitchFamily="2" charset="-122"/>
                <a:ea typeface="黑体" panose="02010600030101010101" pitchFamily="2" charset="-122"/>
              </a:endParaRPr>
            </a:p>
          </p:txBody>
        </p:sp>
        <p:cxnSp>
          <p:nvCxnSpPr>
            <p:cNvPr id="21" name="直接连接符 20"/>
            <p:cNvCxnSpPr/>
            <p:nvPr/>
          </p:nvCxnSpPr>
          <p:spPr>
            <a:xfrm>
              <a:off x="3865339" y="6358388"/>
              <a:ext cx="0" cy="46166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7897787" y="6367680"/>
              <a:ext cx="0" cy="46166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23" name="矩形 22">
              <a:hlinkClick r:id="rId4" action="ppaction://hlinksldjump"/>
            </p:cNvPr>
            <p:cNvSpPr/>
            <p:nvPr/>
          </p:nvSpPr>
          <p:spPr>
            <a:xfrm>
              <a:off x="274384" y="6344176"/>
              <a:ext cx="2798867" cy="492442"/>
            </a:xfrm>
            <a:prstGeom prst="rect">
              <a:avLst/>
            </a:prstGeom>
          </p:spPr>
          <p:txBody>
            <a:bodyPr wrap="square">
              <a:spAutoFit/>
            </a:bodyPr>
            <a:lstStyle/>
            <a:p>
              <a:pPr algn="ctr">
                <a:defRPr/>
              </a:pPr>
              <a:r>
                <a:rPr lang="zh-CN" altLang="en-US" sz="1800" b="1" dirty="0" smtClean="0">
                  <a:solidFill>
                    <a:schemeClr val="bg1"/>
                  </a:solidFill>
                  <a:latin typeface="黑体" panose="02010600030101010101" pitchFamily="2" charset="-122"/>
                  <a:ea typeface="黑体" panose="02010600030101010101" pitchFamily="2" charset="-122"/>
                </a:rPr>
                <a:t>自主学习区</a:t>
              </a:r>
              <a:endParaRPr lang="zh-CN" altLang="en-US" sz="1800" b="1" dirty="0">
                <a:solidFill>
                  <a:schemeClr val="bg1"/>
                </a:solidFill>
                <a:latin typeface="黑体" panose="02010600030101010101" pitchFamily="2" charset="-122"/>
                <a:ea typeface="黑体" panose="02010600030101010101" pitchFamily="2" charset="-122"/>
              </a:endParaRPr>
            </a:p>
          </p:txBody>
        </p:sp>
      </p:grpSp>
      <p:sp>
        <p:nvSpPr>
          <p:cNvPr id="15" name="TextBox 14"/>
          <p:cNvSpPr txBox="1"/>
          <p:nvPr/>
        </p:nvSpPr>
        <p:spPr>
          <a:xfrm>
            <a:off x="395536" y="3998456"/>
            <a:ext cx="8477803" cy="733534"/>
          </a:xfrm>
          <a:prstGeom prst="rect">
            <a:avLst/>
          </a:prstGeom>
          <a:noFill/>
        </p:spPr>
        <p:txBody>
          <a:bodyPr wrap="square" rtlCol="0">
            <a:spAutoFit/>
          </a:bodyPr>
          <a:lstStyle/>
          <a:p>
            <a:pPr algn="just">
              <a:lnSpc>
                <a:spcPts val="5000"/>
              </a:lnSpc>
              <a:spcAft>
                <a:spcPts val="0"/>
              </a:spcAft>
            </a:pPr>
            <a:r>
              <a:rPr lang="zh-CN" altLang="zh-CN" sz="2600" b="1" kern="100" dirty="0">
                <a:solidFill>
                  <a:srgbClr val="E36C0A"/>
                </a:solidFill>
                <a:latin typeface="Times New Roman"/>
                <a:ea typeface="黑体"/>
                <a:cs typeface="Times New Roman"/>
              </a:rPr>
              <a:t>答案　</a:t>
            </a:r>
            <a:r>
              <a:rPr lang="en-US" altLang="zh-CN" sz="2600" b="1" kern="100" dirty="0" smtClean="0">
                <a:latin typeface="Times New Roman"/>
                <a:cs typeface="Courier New"/>
              </a:rPr>
              <a:t>D</a:t>
            </a:r>
            <a:endParaRPr lang="zh-CN" altLang="zh-CN" sz="2600" kern="100" dirty="0">
              <a:effectLst/>
              <a:latin typeface="宋体"/>
              <a:cs typeface="Courier New"/>
            </a:endParaRPr>
          </a:p>
        </p:txBody>
      </p:sp>
      <p:sp>
        <p:nvSpPr>
          <p:cNvPr id="16" name="TextBox 15"/>
          <p:cNvSpPr txBox="1"/>
          <p:nvPr/>
        </p:nvSpPr>
        <p:spPr>
          <a:xfrm>
            <a:off x="386011" y="907096"/>
            <a:ext cx="8477803" cy="1871153"/>
          </a:xfrm>
          <a:prstGeom prst="rect">
            <a:avLst/>
          </a:prstGeom>
          <a:noFill/>
        </p:spPr>
        <p:txBody>
          <a:bodyPr wrap="square" rtlCol="0">
            <a:spAutoFit/>
          </a:bodyPr>
          <a:lstStyle/>
          <a:p>
            <a:pPr>
              <a:lnSpc>
                <a:spcPts val="4800"/>
              </a:lnSpc>
            </a:pPr>
            <a:r>
              <a:rPr lang="zh-CN" altLang="zh-CN" sz="2600" b="1" kern="100" dirty="0" smtClean="0">
                <a:solidFill>
                  <a:srgbClr val="E36C0A"/>
                </a:solidFill>
                <a:latin typeface="Times New Roman"/>
                <a:ea typeface="黑体"/>
                <a:cs typeface="Times New Roman"/>
              </a:rPr>
              <a:t>解析　</a:t>
            </a:r>
            <a:r>
              <a:rPr lang="zh-CN" altLang="zh-CN" sz="2600" dirty="0">
                <a:latin typeface="方正细黑一_GBK" pitchFamily="65" charset="-122"/>
                <a:ea typeface="方正细黑一_GBK" pitchFamily="65" charset="-122"/>
              </a:rPr>
              <a:t>宪章运动是工人阶级为争取政治地位和经济条件而独立进行的斗争，明确提出了</a:t>
            </a:r>
            <a:r>
              <a:rPr lang="en-US" altLang="zh-CN" sz="2600" dirty="0">
                <a:latin typeface="方正细黑一_GBK" pitchFamily="65" charset="-122"/>
                <a:ea typeface="方正细黑一_GBK" pitchFamily="65" charset="-122"/>
              </a:rPr>
              <a:t>“</a:t>
            </a:r>
            <a:r>
              <a:rPr lang="zh-CN" altLang="zh-CN" sz="2600" dirty="0">
                <a:latin typeface="方正细黑一_GBK" pitchFamily="65" charset="-122"/>
                <a:ea typeface="方正细黑一_GBK" pitchFamily="65" charset="-122"/>
              </a:rPr>
              <a:t>人民宪章</a:t>
            </a:r>
            <a:r>
              <a:rPr lang="en-US" altLang="zh-CN" sz="2600" dirty="0">
                <a:latin typeface="方正细黑一_GBK" pitchFamily="65" charset="-122"/>
                <a:ea typeface="方正细黑一_GBK" pitchFamily="65" charset="-122"/>
              </a:rPr>
              <a:t>”</a:t>
            </a:r>
            <a:r>
              <a:rPr lang="zh-CN" altLang="zh-CN" sz="2600" dirty="0">
                <a:latin typeface="方正细黑一_GBK" pitchFamily="65" charset="-122"/>
                <a:ea typeface="方正细黑一_GBK" pitchFamily="65" charset="-122"/>
              </a:rPr>
              <a:t>作为政治纲领，故</a:t>
            </a:r>
            <a:r>
              <a:rPr lang="en-US" altLang="zh-CN" sz="2600" dirty="0">
                <a:latin typeface="方正细黑一_GBK" pitchFamily="65" charset="-122"/>
                <a:ea typeface="方正细黑一_GBK" pitchFamily="65" charset="-122"/>
              </a:rPr>
              <a:t>A</a:t>
            </a:r>
            <a:r>
              <a:rPr lang="zh-CN" altLang="zh-CN" sz="2600" dirty="0">
                <a:latin typeface="方正细黑一_GBK" pitchFamily="65" charset="-122"/>
                <a:ea typeface="方正细黑一_GBK" pitchFamily="65" charset="-122"/>
              </a:rPr>
              <a:t>、</a:t>
            </a:r>
            <a:r>
              <a:rPr lang="en-US" altLang="zh-CN" sz="2600" dirty="0">
                <a:latin typeface="方正细黑一_GBK" pitchFamily="65" charset="-122"/>
                <a:ea typeface="方正细黑一_GBK" pitchFamily="65" charset="-122"/>
              </a:rPr>
              <a:t>B</a:t>
            </a:r>
            <a:r>
              <a:rPr lang="zh-CN" altLang="zh-CN" sz="2600" dirty="0">
                <a:latin typeface="方正细黑一_GBK" pitchFamily="65" charset="-122"/>
                <a:ea typeface="方正细黑一_GBK" pitchFamily="65" charset="-122"/>
              </a:rPr>
              <a:t>、</a:t>
            </a:r>
            <a:r>
              <a:rPr lang="en-US" altLang="zh-CN" sz="2600" dirty="0">
                <a:latin typeface="方正细黑一_GBK" pitchFamily="65" charset="-122"/>
                <a:ea typeface="方正细黑一_GBK" pitchFamily="65" charset="-122"/>
              </a:rPr>
              <a:t>C</a:t>
            </a:r>
            <a:r>
              <a:rPr lang="zh-CN" altLang="zh-CN" sz="2600" dirty="0">
                <a:latin typeface="方正细黑一_GBK" pitchFamily="65" charset="-122"/>
                <a:ea typeface="方正细黑一_GBK" pitchFamily="65" charset="-122"/>
              </a:rPr>
              <a:t>三项表述正确</a:t>
            </a:r>
            <a:r>
              <a:rPr lang="zh-CN" altLang="zh-CN" sz="2600" dirty="0" smtClean="0">
                <a:latin typeface="方正细黑一_GBK" pitchFamily="65" charset="-122"/>
                <a:ea typeface="方正细黑一_GBK" pitchFamily="65" charset="-122"/>
              </a:rPr>
              <a:t>；</a:t>
            </a:r>
            <a:endParaRPr lang="en-US" altLang="zh-CN" sz="2600" dirty="0" smtClean="0">
              <a:latin typeface="方正细黑一_GBK" pitchFamily="65" charset="-122"/>
              <a:ea typeface="方正细黑一_GBK" pitchFamily="65" charset="-122"/>
            </a:endParaRPr>
          </a:p>
        </p:txBody>
      </p:sp>
      <p:sp>
        <p:nvSpPr>
          <p:cNvPr id="24" name="TextBox 23"/>
          <p:cNvSpPr txBox="1"/>
          <p:nvPr/>
        </p:nvSpPr>
        <p:spPr>
          <a:xfrm>
            <a:off x="395536" y="2828318"/>
            <a:ext cx="8477803" cy="1255600"/>
          </a:xfrm>
          <a:prstGeom prst="rect">
            <a:avLst/>
          </a:prstGeom>
          <a:noFill/>
        </p:spPr>
        <p:txBody>
          <a:bodyPr wrap="square" rtlCol="0">
            <a:spAutoFit/>
          </a:bodyPr>
          <a:lstStyle/>
          <a:p>
            <a:pPr>
              <a:lnSpc>
                <a:spcPts val="4800"/>
              </a:lnSpc>
            </a:pPr>
            <a:r>
              <a:rPr lang="zh-CN" altLang="zh-CN" sz="2600" dirty="0">
                <a:latin typeface="方正细黑一_GBK" pitchFamily="65" charset="-122"/>
                <a:ea typeface="方正细黑一_GBK" pitchFamily="65" charset="-122"/>
              </a:rPr>
              <a:t>宪章运动以递交请愿书的斗争方式为主，没有明确提出推翻资产阶级统治的要求和主张，故</a:t>
            </a:r>
            <a:r>
              <a:rPr lang="en-US" altLang="zh-CN" sz="2600" dirty="0">
                <a:latin typeface="方正细黑一_GBK" pitchFamily="65" charset="-122"/>
                <a:ea typeface="方正细黑一_GBK" pitchFamily="65" charset="-122"/>
              </a:rPr>
              <a:t>D</a:t>
            </a:r>
            <a:r>
              <a:rPr lang="zh-CN" altLang="zh-CN" sz="2600" dirty="0">
                <a:latin typeface="方正细黑一_GBK" pitchFamily="65" charset="-122"/>
                <a:ea typeface="方正细黑一_GBK" pitchFamily="65" charset="-122"/>
              </a:rPr>
              <a:t>项表述错误。</a:t>
            </a:r>
            <a:r>
              <a:rPr lang="zh-CN" altLang="zh-CN" sz="2600" dirty="0" smtClean="0">
                <a:latin typeface="方正细黑一_GBK" pitchFamily="65" charset="-122"/>
                <a:ea typeface="方正细黑一_GBK" pitchFamily="65" charset="-122"/>
              </a:rPr>
              <a:t>。</a:t>
            </a:r>
            <a:endParaRPr lang="zh-CN" altLang="zh-CN" sz="2600" dirty="0">
              <a:latin typeface="方正细黑一_GBK" pitchFamily="65" charset="-122"/>
              <a:ea typeface="方正细黑一_GBK" pitchFamily="65" charset="-122"/>
            </a:endParaRPr>
          </a:p>
        </p:txBody>
      </p:sp>
      <p:sp>
        <p:nvSpPr>
          <p:cNvPr id="25" name="TextBox 24">
            <a:hlinkClick r:id="rId3" action="ppaction://hlinksldjump"/>
          </p:cNvPr>
          <p:cNvSpPr txBox="1"/>
          <p:nvPr/>
        </p:nvSpPr>
        <p:spPr>
          <a:xfrm>
            <a:off x="5593035" y="124109"/>
            <a:ext cx="494457" cy="415499"/>
          </a:xfrm>
          <a:prstGeom prst="rect">
            <a:avLst/>
          </a:prstGeom>
          <a:solidFill>
            <a:srgbClr val="FFC000"/>
          </a:solidFill>
          <a:ln>
            <a:solidFill>
              <a:srgbClr val="92D050"/>
            </a:solidFill>
          </a:ln>
        </p:spPr>
        <p:txBody>
          <a:bodyPr wrap="square" lIns="68562" tIns="34281" rIns="68562" bIns="34281" rtlCol="0">
            <a:spAutoFit/>
          </a:bodyPr>
          <a:lstStyle/>
          <a:p>
            <a:pPr algn="ctr">
              <a:defRPr/>
            </a:pPr>
            <a:r>
              <a:rPr lang="en-US" altLang="zh-CN" sz="2200" b="1" kern="0" dirty="0">
                <a:latin typeface="Times New Roman" pitchFamily="18" charset="0"/>
                <a:cs typeface="Times New Roman" pitchFamily="18" charset="0"/>
              </a:rPr>
              <a:t>1</a:t>
            </a:r>
            <a:endParaRPr lang="zh-CN" altLang="en-US" sz="2200" b="1" kern="0" dirty="0">
              <a:latin typeface="Times New Roman" pitchFamily="18" charset="0"/>
              <a:cs typeface="Times New Roman" pitchFamily="18" charset="0"/>
            </a:endParaRPr>
          </a:p>
        </p:txBody>
      </p:sp>
      <p:sp>
        <p:nvSpPr>
          <p:cNvPr id="26" name="TextBox 25">
            <a:hlinkClick r:id="rId5" action="ppaction://hlinksldjump"/>
          </p:cNvPr>
          <p:cNvSpPr txBox="1"/>
          <p:nvPr/>
        </p:nvSpPr>
        <p:spPr>
          <a:xfrm>
            <a:off x="6092213" y="123929"/>
            <a:ext cx="478864" cy="415499"/>
          </a:xfrm>
          <a:prstGeom prst="rect">
            <a:avLst/>
          </a:prstGeom>
          <a:solidFill>
            <a:srgbClr val="FFC000"/>
          </a:solidFill>
          <a:ln>
            <a:solidFill>
              <a:srgbClr val="92D050"/>
            </a:solidFill>
          </a:ln>
        </p:spPr>
        <p:txBody>
          <a:bodyPr wrap="square" lIns="68562" tIns="34281" rIns="68562" bIns="34281" rtlCol="0">
            <a:spAutoFit/>
          </a:bodyPr>
          <a:lstStyle/>
          <a:p>
            <a:pPr algn="ctr">
              <a:defRPr/>
            </a:pPr>
            <a:r>
              <a:rPr lang="en-US" altLang="zh-CN" sz="2200" b="1" kern="0" dirty="0">
                <a:latin typeface="Times New Roman" pitchFamily="18" charset="0"/>
                <a:cs typeface="Times New Roman" pitchFamily="18" charset="0"/>
              </a:rPr>
              <a:t>2</a:t>
            </a:r>
            <a:endParaRPr lang="zh-CN" altLang="en-US" sz="2200" b="1" kern="0" dirty="0">
              <a:latin typeface="Times New Roman" pitchFamily="18" charset="0"/>
              <a:cs typeface="Times New Roman" pitchFamily="18" charset="0"/>
            </a:endParaRPr>
          </a:p>
        </p:txBody>
      </p:sp>
      <p:sp>
        <p:nvSpPr>
          <p:cNvPr id="27" name="TextBox 26">
            <a:hlinkClick r:id="rId6" action="ppaction://hlinksldjump"/>
          </p:cNvPr>
          <p:cNvSpPr txBox="1"/>
          <p:nvPr/>
        </p:nvSpPr>
        <p:spPr>
          <a:xfrm>
            <a:off x="6576659" y="123929"/>
            <a:ext cx="485837" cy="415499"/>
          </a:xfrm>
          <a:prstGeom prst="rect">
            <a:avLst/>
          </a:prstGeom>
          <a:solidFill>
            <a:srgbClr val="FFC000"/>
          </a:solidFill>
          <a:ln>
            <a:solidFill>
              <a:srgbClr val="92D050"/>
            </a:solidFill>
          </a:ln>
        </p:spPr>
        <p:txBody>
          <a:bodyPr wrap="square" lIns="68562" tIns="34281" rIns="68562" bIns="34281" rtlCol="0">
            <a:spAutoFit/>
          </a:bodyPr>
          <a:lstStyle/>
          <a:p>
            <a:pPr algn="ctr">
              <a:defRPr/>
            </a:pPr>
            <a:r>
              <a:rPr lang="en-US" altLang="zh-CN" sz="2200" b="1" kern="0" dirty="0">
                <a:latin typeface="Times New Roman" pitchFamily="18" charset="0"/>
                <a:cs typeface="Times New Roman" pitchFamily="18" charset="0"/>
              </a:rPr>
              <a:t>3</a:t>
            </a:r>
            <a:endParaRPr lang="zh-CN" altLang="en-US" sz="2200" b="1" kern="0" dirty="0">
              <a:latin typeface="Times New Roman" pitchFamily="18" charset="0"/>
              <a:cs typeface="Times New Roman" pitchFamily="18" charset="0"/>
            </a:endParaRPr>
          </a:p>
        </p:txBody>
      </p:sp>
      <p:sp>
        <p:nvSpPr>
          <p:cNvPr id="28" name="TextBox 27">
            <a:hlinkClick r:id="rId7" action="ppaction://hlinksldjump"/>
          </p:cNvPr>
          <p:cNvSpPr txBox="1"/>
          <p:nvPr/>
        </p:nvSpPr>
        <p:spPr>
          <a:xfrm>
            <a:off x="7546852" y="123478"/>
            <a:ext cx="465306" cy="415499"/>
          </a:xfrm>
          <a:prstGeom prst="rect">
            <a:avLst/>
          </a:prstGeom>
          <a:solidFill>
            <a:srgbClr val="FFFF00"/>
          </a:solidFill>
          <a:ln>
            <a:solidFill>
              <a:srgbClr val="92D050"/>
            </a:solidFill>
          </a:ln>
        </p:spPr>
        <p:txBody>
          <a:bodyPr wrap="square" lIns="68562" tIns="34281" rIns="68562" bIns="34281" rtlCol="0">
            <a:spAutoFit/>
          </a:bodyPr>
          <a:lstStyle/>
          <a:p>
            <a:pPr algn="ctr">
              <a:defRPr/>
            </a:pPr>
            <a:r>
              <a:rPr lang="en-US" altLang="zh-CN" sz="2200" b="1" kern="0" dirty="0">
                <a:latin typeface="Times New Roman" pitchFamily="18" charset="0"/>
                <a:cs typeface="Times New Roman" pitchFamily="18" charset="0"/>
              </a:rPr>
              <a:t>5</a:t>
            </a:r>
            <a:endParaRPr lang="zh-CN" altLang="en-US" sz="2200" b="1" kern="0" dirty="0">
              <a:latin typeface="Times New Roman" pitchFamily="18" charset="0"/>
              <a:cs typeface="Times New Roman" pitchFamily="18" charset="0"/>
            </a:endParaRPr>
          </a:p>
        </p:txBody>
      </p:sp>
      <p:sp>
        <p:nvSpPr>
          <p:cNvPr id="29" name="TextBox 28">
            <a:hlinkClick r:id="rId8" action="ppaction://hlinksldjump"/>
          </p:cNvPr>
          <p:cNvSpPr txBox="1"/>
          <p:nvPr/>
        </p:nvSpPr>
        <p:spPr>
          <a:xfrm>
            <a:off x="8016877" y="123478"/>
            <a:ext cx="465306" cy="415499"/>
          </a:xfrm>
          <a:prstGeom prst="rect">
            <a:avLst/>
          </a:prstGeom>
          <a:solidFill>
            <a:srgbClr val="FFC000"/>
          </a:solidFill>
          <a:ln>
            <a:solidFill>
              <a:srgbClr val="92D050"/>
            </a:solidFill>
          </a:ln>
        </p:spPr>
        <p:txBody>
          <a:bodyPr wrap="square" lIns="68562" tIns="34281" rIns="68562" bIns="34281" rtlCol="0">
            <a:spAutoFit/>
          </a:bodyPr>
          <a:lstStyle/>
          <a:p>
            <a:pPr algn="ctr">
              <a:defRPr/>
            </a:pPr>
            <a:r>
              <a:rPr lang="en-US" altLang="zh-CN" sz="2200" b="1" kern="0" dirty="0">
                <a:latin typeface="Times New Roman" pitchFamily="18" charset="0"/>
                <a:cs typeface="Times New Roman" pitchFamily="18" charset="0"/>
              </a:rPr>
              <a:t>6</a:t>
            </a:r>
            <a:endParaRPr lang="zh-CN" altLang="en-US" sz="2200" b="1" kern="0" dirty="0">
              <a:latin typeface="Times New Roman" pitchFamily="18" charset="0"/>
              <a:cs typeface="Times New Roman" pitchFamily="18" charset="0"/>
            </a:endParaRPr>
          </a:p>
        </p:txBody>
      </p:sp>
      <p:sp>
        <p:nvSpPr>
          <p:cNvPr id="30" name="TextBox 29">
            <a:hlinkClick r:id="rId9" action="ppaction://hlinksldjump"/>
          </p:cNvPr>
          <p:cNvSpPr txBox="1"/>
          <p:nvPr/>
        </p:nvSpPr>
        <p:spPr>
          <a:xfrm>
            <a:off x="7070447" y="124784"/>
            <a:ext cx="465306" cy="415499"/>
          </a:xfrm>
          <a:prstGeom prst="rect">
            <a:avLst/>
          </a:prstGeom>
          <a:solidFill>
            <a:srgbClr val="FFC000"/>
          </a:solidFill>
          <a:ln>
            <a:solidFill>
              <a:srgbClr val="92D050"/>
            </a:solidFill>
          </a:ln>
        </p:spPr>
        <p:txBody>
          <a:bodyPr wrap="square" lIns="68562" tIns="34281" rIns="68562" bIns="34281" rtlCol="0">
            <a:spAutoFit/>
          </a:bodyPr>
          <a:lstStyle/>
          <a:p>
            <a:pPr algn="ctr">
              <a:defRPr/>
            </a:pPr>
            <a:r>
              <a:rPr lang="en-US" altLang="zh-CN" sz="2200" b="1" kern="0" dirty="0">
                <a:latin typeface="Times New Roman" pitchFamily="18" charset="0"/>
                <a:cs typeface="Times New Roman" pitchFamily="18" charset="0"/>
              </a:rPr>
              <a:t>4</a:t>
            </a:r>
            <a:endParaRPr lang="zh-CN" altLang="en-US" sz="2200" b="1" kern="0" dirty="0">
              <a:latin typeface="Times New Roman" pitchFamily="18" charset="0"/>
              <a:cs typeface="Times New Roman" pitchFamily="18" charset="0"/>
            </a:endParaRPr>
          </a:p>
        </p:txBody>
      </p:sp>
      <p:sp>
        <p:nvSpPr>
          <p:cNvPr id="31" name="TextBox 30">
            <a:hlinkClick r:id="rId10" action="ppaction://hlinksldjump"/>
          </p:cNvPr>
          <p:cNvSpPr txBox="1"/>
          <p:nvPr/>
        </p:nvSpPr>
        <p:spPr>
          <a:xfrm>
            <a:off x="8481149" y="124048"/>
            <a:ext cx="465306" cy="415499"/>
          </a:xfrm>
          <a:prstGeom prst="rect">
            <a:avLst/>
          </a:prstGeom>
          <a:solidFill>
            <a:srgbClr val="FFC000"/>
          </a:solidFill>
          <a:ln>
            <a:solidFill>
              <a:srgbClr val="92D050"/>
            </a:solidFill>
          </a:ln>
        </p:spPr>
        <p:txBody>
          <a:bodyPr wrap="square" lIns="68562" tIns="34281" rIns="68562" bIns="34281" rtlCol="0">
            <a:spAutoFit/>
          </a:bodyPr>
          <a:lstStyle/>
          <a:p>
            <a:pPr algn="ctr">
              <a:defRPr/>
            </a:pPr>
            <a:r>
              <a:rPr lang="en-US" altLang="zh-CN" sz="2200" b="1" kern="0" dirty="0" smtClean="0">
                <a:latin typeface="Times New Roman" pitchFamily="18" charset="0"/>
                <a:cs typeface="Times New Roman" pitchFamily="18" charset="0"/>
              </a:rPr>
              <a:t>7</a:t>
            </a:r>
            <a:endParaRPr lang="zh-CN" altLang="en-US" sz="2200" b="1" kern="0" dirty="0">
              <a:latin typeface="Times New Roman" pitchFamily="18" charset="0"/>
              <a:cs typeface="Times New Roman" pitchFamily="18" charset="0"/>
            </a:endParaRPr>
          </a:p>
        </p:txBody>
      </p:sp>
    </p:spTree>
    <p:extLst>
      <p:ext uri="{BB962C8B-B14F-4D97-AF65-F5344CB8AC3E}">
        <p14:creationId xmlns:p14="http://schemas.microsoft.com/office/powerpoint/2010/main" xmlns="" val="3487592771"/>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barn(inVertical)">
                                      <p:cBhvr>
                                        <p:cTn id="7" dur="500"/>
                                        <p:tgtEl>
                                          <p:spTgt spid="24"/>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barn(inVertical)">
                                      <p:cBhvr>
                                        <p:cTn id="1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24"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extBox 18"/>
          <p:cNvSpPr txBox="1"/>
          <p:nvPr/>
        </p:nvSpPr>
        <p:spPr>
          <a:xfrm>
            <a:off x="179512" y="915566"/>
            <a:ext cx="8822036" cy="3717813"/>
          </a:xfrm>
          <a:prstGeom prst="rect">
            <a:avLst/>
          </a:prstGeom>
          <a:noFill/>
        </p:spPr>
        <p:txBody>
          <a:bodyPr wrap="square" rtlCol="0">
            <a:spAutoFit/>
          </a:bodyPr>
          <a:lstStyle/>
          <a:p>
            <a:pPr>
              <a:lnSpc>
                <a:spcPts val="4800"/>
              </a:lnSpc>
            </a:pPr>
            <a:r>
              <a:rPr lang="en-US" altLang="zh-CN" sz="2600" b="1" dirty="0">
                <a:latin typeface="Times New Roman" pitchFamily="18" charset="0"/>
                <a:cs typeface="Times New Roman" pitchFamily="18" charset="0"/>
              </a:rPr>
              <a:t>6.</a:t>
            </a:r>
            <a:r>
              <a:rPr lang="zh-CN" altLang="zh-CN" sz="2600" b="1" dirty="0"/>
              <a:t>阅读下列材料：</a:t>
            </a:r>
            <a:endParaRPr lang="zh-CN" altLang="zh-CN" sz="2600" dirty="0"/>
          </a:p>
          <a:p>
            <a:pPr>
              <a:lnSpc>
                <a:spcPts val="4800"/>
              </a:lnSpc>
            </a:pPr>
            <a:r>
              <a:rPr lang="en-US" altLang="zh-CN" sz="2600" dirty="0">
                <a:latin typeface="方正细黑一_GBK" pitchFamily="65" charset="-122"/>
                <a:ea typeface="方正细黑一_GBK" pitchFamily="65" charset="-122"/>
              </a:rPr>
              <a:t>(</a:t>
            </a:r>
            <a:r>
              <a:rPr lang="zh-CN" altLang="zh-CN" sz="2600" dirty="0">
                <a:latin typeface="方正细黑一_GBK" pitchFamily="65" charset="-122"/>
                <a:ea typeface="方正细黑一_GBK" pitchFamily="65" charset="-122"/>
              </a:rPr>
              <a:t>英国宪章运动中的</a:t>
            </a:r>
            <a:r>
              <a:rPr lang="en-US" altLang="zh-CN" sz="2600" dirty="0">
                <a:latin typeface="方正细黑一_GBK" pitchFamily="65" charset="-122"/>
                <a:ea typeface="方正细黑一_GBK" pitchFamily="65" charset="-122"/>
              </a:rPr>
              <a:t>)</a:t>
            </a:r>
            <a:r>
              <a:rPr lang="zh-CN" altLang="zh-CN" sz="2600" dirty="0">
                <a:latin typeface="方正细黑一_GBK" pitchFamily="65" charset="-122"/>
                <a:ea typeface="方正细黑一_GBK" pitchFamily="65" charset="-122"/>
              </a:rPr>
              <a:t>工人们认为，</a:t>
            </a:r>
            <a:r>
              <a:rPr lang="en-US" altLang="zh-CN" sz="2600" dirty="0">
                <a:latin typeface="方正细黑一_GBK" pitchFamily="65" charset="-122"/>
                <a:ea typeface="方正细黑一_GBK" pitchFamily="65" charset="-122"/>
              </a:rPr>
              <a:t>“</a:t>
            </a:r>
            <a:r>
              <a:rPr lang="zh-CN" altLang="zh-CN" sz="2600" dirty="0">
                <a:latin typeface="方正细黑一_GBK" pitchFamily="65" charset="-122"/>
                <a:ea typeface="方正细黑一_GBK" pitchFamily="65" charset="-122"/>
              </a:rPr>
              <a:t>贫困是没有代表权的结果，而不是原因</a:t>
            </a:r>
            <a:r>
              <a:rPr lang="en-US" altLang="zh-CN" sz="2600" dirty="0">
                <a:latin typeface="方正细黑一_GBK" pitchFamily="65" charset="-122"/>
                <a:ea typeface="方正细黑一_GBK" pitchFamily="65" charset="-122"/>
              </a:rPr>
              <a:t>”</a:t>
            </a:r>
            <a:r>
              <a:rPr lang="zh-CN" altLang="zh-CN" sz="2600" dirty="0">
                <a:latin typeface="方正细黑一_GBK" pitchFamily="65" charset="-122"/>
                <a:ea typeface="方正细黑一_GBK" pitchFamily="65" charset="-122"/>
              </a:rPr>
              <a:t>，</a:t>
            </a:r>
            <a:r>
              <a:rPr lang="en-US" altLang="zh-CN" sz="2600" dirty="0">
                <a:latin typeface="方正细黑一_GBK" pitchFamily="65" charset="-122"/>
                <a:ea typeface="方正细黑一_GBK" pitchFamily="65" charset="-122"/>
              </a:rPr>
              <a:t>“</a:t>
            </a:r>
            <a:r>
              <a:rPr lang="zh-CN" altLang="zh-CN" sz="2600" dirty="0">
                <a:latin typeface="方正细黑一_GBK" pitchFamily="65" charset="-122"/>
                <a:ea typeface="方正细黑一_GBK" pitchFamily="65" charset="-122"/>
              </a:rPr>
              <a:t>假如工人有选举权，就会有一个比现在的议会更愿促进工人利益的立法机构</a:t>
            </a:r>
            <a:r>
              <a:rPr lang="en-US" altLang="zh-CN" sz="2600" dirty="0">
                <a:latin typeface="方正细黑一_GBK" pitchFamily="65" charset="-122"/>
                <a:ea typeface="方正细黑一_GBK" pitchFamily="65" charset="-122"/>
              </a:rPr>
              <a:t>……</a:t>
            </a:r>
            <a:r>
              <a:rPr lang="zh-CN" altLang="zh-CN" sz="2600" dirty="0">
                <a:latin typeface="方正细黑一_GBK" pitchFamily="65" charset="-122"/>
                <a:ea typeface="方正细黑一_GBK" pitchFamily="65" charset="-122"/>
              </a:rPr>
              <a:t>就会采取一些措施来保证更平等地分配他们创造的财富</a:t>
            </a:r>
            <a:r>
              <a:rPr lang="en-US" altLang="zh-CN" sz="2600" dirty="0">
                <a:latin typeface="方正细黑一_GBK" pitchFamily="65" charset="-122"/>
                <a:ea typeface="方正细黑一_GBK" pitchFamily="65" charset="-122"/>
              </a:rPr>
              <a:t>”</a:t>
            </a:r>
            <a:r>
              <a:rPr lang="zh-CN" altLang="zh-CN" sz="2600" dirty="0">
                <a:latin typeface="方正细黑一_GBK" pitchFamily="65" charset="-122"/>
                <a:ea typeface="方正细黑一_GBK" pitchFamily="65" charset="-122"/>
              </a:rPr>
              <a:t>，因此，</a:t>
            </a:r>
            <a:r>
              <a:rPr lang="en-US" altLang="zh-CN" sz="2600" dirty="0">
                <a:latin typeface="方正细黑一_GBK" pitchFamily="65" charset="-122"/>
                <a:ea typeface="方正细黑一_GBK" pitchFamily="65" charset="-122"/>
              </a:rPr>
              <a:t>“</a:t>
            </a:r>
            <a:r>
              <a:rPr lang="zh-CN" altLang="zh-CN" sz="2600" dirty="0">
                <a:latin typeface="方正细黑一_GBK" pitchFamily="65" charset="-122"/>
                <a:ea typeface="方正细黑一_GBK" pitchFamily="65" charset="-122"/>
              </a:rPr>
              <a:t>普选权的问题是饭碗的问题，是每日三餐粗茶淡饭的问题</a:t>
            </a:r>
            <a:r>
              <a:rPr lang="en-US" altLang="zh-CN" sz="2600" dirty="0">
                <a:latin typeface="方正细黑一_GBK" pitchFamily="65" charset="-122"/>
                <a:ea typeface="方正细黑一_GBK" pitchFamily="65" charset="-122"/>
              </a:rPr>
              <a:t>”</a:t>
            </a:r>
            <a:r>
              <a:rPr lang="zh-CN" altLang="zh-CN" sz="2600" dirty="0" smtClean="0">
                <a:latin typeface="方正细黑一_GBK" pitchFamily="65" charset="-122"/>
                <a:ea typeface="方正细黑一_GBK" pitchFamily="65" charset="-122"/>
              </a:rPr>
              <a:t>。</a:t>
            </a:r>
            <a:endParaRPr lang="zh-CN" altLang="zh-CN" sz="2600" dirty="0">
              <a:latin typeface="方正细黑一_GBK" pitchFamily="65" charset="-122"/>
              <a:ea typeface="方正细黑一_GBK" pitchFamily="65" charset="-122"/>
            </a:endParaRPr>
          </a:p>
        </p:txBody>
      </p:sp>
      <p:sp>
        <p:nvSpPr>
          <p:cNvPr id="2" name="Rectangle 2"/>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4" name="Rectangle 4"/>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pSp>
        <p:nvGrpSpPr>
          <p:cNvPr id="18" name="组合 17"/>
          <p:cNvGrpSpPr/>
          <p:nvPr/>
        </p:nvGrpSpPr>
        <p:grpSpPr>
          <a:xfrm>
            <a:off x="205735" y="4758135"/>
            <a:ext cx="8522541" cy="388382"/>
            <a:chOff x="274384" y="6344176"/>
            <a:chExt cx="11366342" cy="517842"/>
          </a:xfrm>
        </p:grpSpPr>
        <p:sp>
          <p:nvSpPr>
            <p:cNvPr id="20" name="矩形 19">
              <a:hlinkClick r:id="rId2" action="ppaction://hlinksldjump"/>
            </p:cNvPr>
            <p:cNvSpPr/>
            <p:nvPr/>
          </p:nvSpPr>
          <p:spPr>
            <a:xfrm>
              <a:off x="4383043" y="6369576"/>
              <a:ext cx="3082696" cy="492442"/>
            </a:xfrm>
            <a:prstGeom prst="rect">
              <a:avLst/>
            </a:prstGeom>
          </p:spPr>
          <p:txBody>
            <a:bodyPr wrap="square">
              <a:spAutoFit/>
            </a:bodyPr>
            <a:lstStyle/>
            <a:p>
              <a:pPr algn="ctr">
                <a:defRPr/>
              </a:pPr>
              <a:r>
                <a:rPr lang="zh-CN" altLang="en-US" sz="1800" b="1" dirty="0" smtClean="0">
                  <a:solidFill>
                    <a:schemeClr val="bg1"/>
                  </a:solidFill>
                  <a:latin typeface="黑体" panose="02010600030101010101" pitchFamily="2" charset="-122"/>
                  <a:ea typeface="黑体" panose="02010600030101010101" pitchFamily="2" charset="-122"/>
                </a:rPr>
                <a:t>互动探究区</a:t>
              </a:r>
              <a:endParaRPr lang="zh-CN" altLang="en-US" sz="1800" b="1" dirty="0">
                <a:solidFill>
                  <a:schemeClr val="bg1"/>
                </a:solidFill>
                <a:latin typeface="黑体" panose="02010600030101010101" pitchFamily="2" charset="-122"/>
                <a:ea typeface="黑体" panose="02010600030101010101" pitchFamily="2" charset="-122"/>
              </a:endParaRPr>
            </a:p>
          </p:txBody>
        </p:sp>
        <p:sp>
          <p:nvSpPr>
            <p:cNvPr id="21" name="矩形 20">
              <a:hlinkClick r:id="rId3" action="ppaction://hlinksldjump"/>
            </p:cNvPr>
            <p:cNvSpPr/>
            <p:nvPr/>
          </p:nvSpPr>
          <p:spPr>
            <a:xfrm>
              <a:off x="8400368" y="6360284"/>
              <a:ext cx="3240358" cy="492442"/>
            </a:xfrm>
            <a:prstGeom prst="rect">
              <a:avLst/>
            </a:prstGeom>
          </p:spPr>
          <p:txBody>
            <a:bodyPr wrap="square">
              <a:spAutoFit/>
            </a:bodyPr>
            <a:lstStyle/>
            <a:p>
              <a:pPr algn="ctr">
                <a:defRPr/>
              </a:pPr>
              <a:r>
                <a:rPr lang="zh-CN" altLang="en-US" sz="1800" b="1" dirty="0" smtClean="0">
                  <a:solidFill>
                    <a:srgbClr val="FFC000"/>
                  </a:solidFill>
                  <a:latin typeface="黑体" panose="02010600030101010101" pitchFamily="2" charset="-122"/>
                  <a:ea typeface="黑体" panose="02010600030101010101" pitchFamily="2" charset="-122"/>
                </a:rPr>
                <a:t>自我检测区</a:t>
              </a:r>
              <a:endParaRPr lang="zh-CN" altLang="en-US" sz="1800" b="1" dirty="0">
                <a:solidFill>
                  <a:srgbClr val="FFC000"/>
                </a:solidFill>
                <a:latin typeface="黑体" panose="02010600030101010101" pitchFamily="2" charset="-122"/>
                <a:ea typeface="黑体" panose="02010600030101010101" pitchFamily="2" charset="-122"/>
              </a:endParaRPr>
            </a:p>
          </p:txBody>
        </p:sp>
        <p:cxnSp>
          <p:nvCxnSpPr>
            <p:cNvPr id="22" name="直接连接符 21"/>
            <p:cNvCxnSpPr/>
            <p:nvPr/>
          </p:nvCxnSpPr>
          <p:spPr>
            <a:xfrm>
              <a:off x="3865339" y="6358388"/>
              <a:ext cx="0" cy="46166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a:off x="7897787" y="6367680"/>
              <a:ext cx="0" cy="46166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24" name="矩形 23">
              <a:hlinkClick r:id="rId4" action="ppaction://hlinksldjump"/>
            </p:cNvPr>
            <p:cNvSpPr/>
            <p:nvPr/>
          </p:nvSpPr>
          <p:spPr>
            <a:xfrm>
              <a:off x="274384" y="6344176"/>
              <a:ext cx="2798867" cy="492442"/>
            </a:xfrm>
            <a:prstGeom prst="rect">
              <a:avLst/>
            </a:prstGeom>
          </p:spPr>
          <p:txBody>
            <a:bodyPr wrap="square">
              <a:spAutoFit/>
            </a:bodyPr>
            <a:lstStyle/>
            <a:p>
              <a:pPr algn="ctr">
                <a:defRPr/>
              </a:pPr>
              <a:r>
                <a:rPr lang="zh-CN" altLang="en-US" sz="1800" b="1" dirty="0" smtClean="0">
                  <a:solidFill>
                    <a:schemeClr val="bg1"/>
                  </a:solidFill>
                  <a:latin typeface="黑体" panose="02010600030101010101" pitchFamily="2" charset="-122"/>
                  <a:ea typeface="黑体" panose="02010600030101010101" pitchFamily="2" charset="-122"/>
                </a:rPr>
                <a:t>自主学习区</a:t>
              </a:r>
              <a:endParaRPr lang="zh-CN" altLang="en-US" sz="1800" b="1" dirty="0">
                <a:solidFill>
                  <a:schemeClr val="bg1"/>
                </a:solidFill>
                <a:latin typeface="黑体" panose="02010600030101010101" pitchFamily="2" charset="-122"/>
                <a:ea typeface="黑体" panose="02010600030101010101" pitchFamily="2" charset="-122"/>
              </a:endParaRPr>
            </a:p>
          </p:txBody>
        </p:sp>
      </p:grpSp>
      <p:sp>
        <p:nvSpPr>
          <p:cNvPr id="25" name="TextBox 24">
            <a:hlinkClick r:id="rId3" action="ppaction://hlinksldjump"/>
          </p:cNvPr>
          <p:cNvSpPr txBox="1"/>
          <p:nvPr/>
        </p:nvSpPr>
        <p:spPr>
          <a:xfrm>
            <a:off x="5593035" y="124109"/>
            <a:ext cx="494457" cy="415499"/>
          </a:xfrm>
          <a:prstGeom prst="rect">
            <a:avLst/>
          </a:prstGeom>
          <a:solidFill>
            <a:srgbClr val="FFC000"/>
          </a:solidFill>
          <a:ln>
            <a:solidFill>
              <a:srgbClr val="92D050"/>
            </a:solidFill>
          </a:ln>
        </p:spPr>
        <p:txBody>
          <a:bodyPr wrap="square" lIns="68562" tIns="34281" rIns="68562" bIns="34281" rtlCol="0">
            <a:spAutoFit/>
          </a:bodyPr>
          <a:lstStyle/>
          <a:p>
            <a:pPr algn="ctr">
              <a:defRPr/>
            </a:pPr>
            <a:r>
              <a:rPr lang="en-US" altLang="zh-CN" sz="2200" b="1" kern="0" dirty="0">
                <a:latin typeface="Times New Roman" pitchFamily="18" charset="0"/>
                <a:cs typeface="Times New Roman" pitchFamily="18" charset="0"/>
              </a:rPr>
              <a:t>1</a:t>
            </a:r>
            <a:endParaRPr lang="zh-CN" altLang="en-US" sz="2200" b="1" kern="0" dirty="0">
              <a:latin typeface="Times New Roman" pitchFamily="18" charset="0"/>
              <a:cs typeface="Times New Roman" pitchFamily="18" charset="0"/>
            </a:endParaRPr>
          </a:p>
        </p:txBody>
      </p:sp>
      <p:sp>
        <p:nvSpPr>
          <p:cNvPr id="26" name="TextBox 25">
            <a:hlinkClick r:id="rId5" action="ppaction://hlinksldjump"/>
          </p:cNvPr>
          <p:cNvSpPr txBox="1"/>
          <p:nvPr/>
        </p:nvSpPr>
        <p:spPr>
          <a:xfrm>
            <a:off x="6092213" y="123929"/>
            <a:ext cx="478864" cy="415499"/>
          </a:xfrm>
          <a:prstGeom prst="rect">
            <a:avLst/>
          </a:prstGeom>
          <a:solidFill>
            <a:srgbClr val="FFC000"/>
          </a:solidFill>
          <a:ln>
            <a:solidFill>
              <a:srgbClr val="92D050"/>
            </a:solidFill>
          </a:ln>
        </p:spPr>
        <p:txBody>
          <a:bodyPr wrap="square" lIns="68562" tIns="34281" rIns="68562" bIns="34281" rtlCol="0">
            <a:spAutoFit/>
          </a:bodyPr>
          <a:lstStyle/>
          <a:p>
            <a:pPr algn="ctr">
              <a:defRPr/>
            </a:pPr>
            <a:r>
              <a:rPr lang="en-US" altLang="zh-CN" sz="2200" b="1" kern="0" dirty="0">
                <a:latin typeface="Times New Roman" pitchFamily="18" charset="0"/>
                <a:cs typeface="Times New Roman" pitchFamily="18" charset="0"/>
              </a:rPr>
              <a:t>2</a:t>
            </a:r>
            <a:endParaRPr lang="zh-CN" altLang="en-US" sz="2200" b="1" kern="0" dirty="0">
              <a:latin typeface="Times New Roman" pitchFamily="18" charset="0"/>
              <a:cs typeface="Times New Roman" pitchFamily="18" charset="0"/>
            </a:endParaRPr>
          </a:p>
        </p:txBody>
      </p:sp>
      <p:sp>
        <p:nvSpPr>
          <p:cNvPr id="27" name="TextBox 26">
            <a:hlinkClick r:id="rId6" action="ppaction://hlinksldjump"/>
          </p:cNvPr>
          <p:cNvSpPr txBox="1"/>
          <p:nvPr/>
        </p:nvSpPr>
        <p:spPr>
          <a:xfrm>
            <a:off x="6576659" y="123929"/>
            <a:ext cx="485837" cy="415499"/>
          </a:xfrm>
          <a:prstGeom prst="rect">
            <a:avLst/>
          </a:prstGeom>
          <a:solidFill>
            <a:srgbClr val="FFC000"/>
          </a:solidFill>
          <a:ln>
            <a:solidFill>
              <a:srgbClr val="92D050"/>
            </a:solidFill>
          </a:ln>
        </p:spPr>
        <p:txBody>
          <a:bodyPr wrap="square" lIns="68562" tIns="34281" rIns="68562" bIns="34281" rtlCol="0">
            <a:spAutoFit/>
          </a:bodyPr>
          <a:lstStyle/>
          <a:p>
            <a:pPr algn="ctr">
              <a:defRPr/>
            </a:pPr>
            <a:r>
              <a:rPr lang="en-US" altLang="zh-CN" sz="2200" b="1" kern="0" dirty="0">
                <a:latin typeface="Times New Roman" pitchFamily="18" charset="0"/>
                <a:cs typeface="Times New Roman" pitchFamily="18" charset="0"/>
              </a:rPr>
              <a:t>3</a:t>
            </a:r>
            <a:endParaRPr lang="zh-CN" altLang="en-US" sz="2200" b="1" kern="0" dirty="0">
              <a:latin typeface="Times New Roman" pitchFamily="18" charset="0"/>
              <a:cs typeface="Times New Roman" pitchFamily="18" charset="0"/>
            </a:endParaRPr>
          </a:p>
        </p:txBody>
      </p:sp>
      <p:sp>
        <p:nvSpPr>
          <p:cNvPr id="28" name="TextBox 27">
            <a:hlinkClick r:id="rId7" action="ppaction://hlinksldjump"/>
          </p:cNvPr>
          <p:cNvSpPr txBox="1"/>
          <p:nvPr/>
        </p:nvSpPr>
        <p:spPr>
          <a:xfrm>
            <a:off x="7546852" y="123478"/>
            <a:ext cx="465306" cy="415499"/>
          </a:xfrm>
          <a:prstGeom prst="rect">
            <a:avLst/>
          </a:prstGeom>
          <a:solidFill>
            <a:srgbClr val="FFC000"/>
          </a:solidFill>
          <a:ln>
            <a:solidFill>
              <a:srgbClr val="92D050"/>
            </a:solidFill>
          </a:ln>
        </p:spPr>
        <p:txBody>
          <a:bodyPr wrap="square" lIns="68562" tIns="34281" rIns="68562" bIns="34281" rtlCol="0">
            <a:spAutoFit/>
          </a:bodyPr>
          <a:lstStyle/>
          <a:p>
            <a:pPr algn="ctr">
              <a:defRPr/>
            </a:pPr>
            <a:r>
              <a:rPr lang="en-US" altLang="zh-CN" sz="2200" b="1" kern="0" dirty="0">
                <a:latin typeface="Times New Roman" pitchFamily="18" charset="0"/>
                <a:cs typeface="Times New Roman" pitchFamily="18" charset="0"/>
              </a:rPr>
              <a:t>5</a:t>
            </a:r>
            <a:endParaRPr lang="zh-CN" altLang="en-US" sz="2200" b="1" kern="0" dirty="0">
              <a:latin typeface="Times New Roman" pitchFamily="18" charset="0"/>
              <a:cs typeface="Times New Roman" pitchFamily="18" charset="0"/>
            </a:endParaRPr>
          </a:p>
        </p:txBody>
      </p:sp>
      <p:sp>
        <p:nvSpPr>
          <p:cNvPr id="29" name="TextBox 28">
            <a:hlinkClick r:id="rId8" action="ppaction://hlinksldjump"/>
          </p:cNvPr>
          <p:cNvSpPr txBox="1"/>
          <p:nvPr/>
        </p:nvSpPr>
        <p:spPr>
          <a:xfrm>
            <a:off x="8016877" y="123478"/>
            <a:ext cx="465306" cy="415499"/>
          </a:xfrm>
          <a:prstGeom prst="rect">
            <a:avLst/>
          </a:prstGeom>
          <a:solidFill>
            <a:srgbClr val="FFFF00"/>
          </a:solidFill>
          <a:ln>
            <a:solidFill>
              <a:srgbClr val="92D050"/>
            </a:solidFill>
          </a:ln>
        </p:spPr>
        <p:txBody>
          <a:bodyPr wrap="square" lIns="68562" tIns="34281" rIns="68562" bIns="34281" rtlCol="0">
            <a:spAutoFit/>
          </a:bodyPr>
          <a:lstStyle/>
          <a:p>
            <a:pPr algn="ctr">
              <a:defRPr/>
            </a:pPr>
            <a:r>
              <a:rPr lang="en-US" altLang="zh-CN" sz="2200" b="1" kern="0" dirty="0">
                <a:latin typeface="Times New Roman" pitchFamily="18" charset="0"/>
                <a:cs typeface="Times New Roman" pitchFamily="18" charset="0"/>
              </a:rPr>
              <a:t>6</a:t>
            </a:r>
            <a:endParaRPr lang="zh-CN" altLang="en-US" sz="2200" b="1" kern="0" dirty="0">
              <a:latin typeface="Times New Roman" pitchFamily="18" charset="0"/>
              <a:cs typeface="Times New Roman" pitchFamily="18" charset="0"/>
            </a:endParaRPr>
          </a:p>
        </p:txBody>
      </p:sp>
      <p:sp>
        <p:nvSpPr>
          <p:cNvPr id="31" name="TextBox 30">
            <a:hlinkClick r:id="rId9" action="ppaction://hlinksldjump"/>
          </p:cNvPr>
          <p:cNvSpPr txBox="1"/>
          <p:nvPr/>
        </p:nvSpPr>
        <p:spPr>
          <a:xfrm>
            <a:off x="7070447" y="124784"/>
            <a:ext cx="465306" cy="415499"/>
          </a:xfrm>
          <a:prstGeom prst="rect">
            <a:avLst/>
          </a:prstGeom>
          <a:solidFill>
            <a:srgbClr val="FFC000"/>
          </a:solidFill>
          <a:ln>
            <a:solidFill>
              <a:srgbClr val="92D050"/>
            </a:solidFill>
          </a:ln>
        </p:spPr>
        <p:txBody>
          <a:bodyPr wrap="square" lIns="68562" tIns="34281" rIns="68562" bIns="34281" rtlCol="0">
            <a:spAutoFit/>
          </a:bodyPr>
          <a:lstStyle/>
          <a:p>
            <a:pPr algn="ctr">
              <a:defRPr/>
            </a:pPr>
            <a:r>
              <a:rPr lang="en-US" altLang="zh-CN" sz="2200" b="1" kern="0" dirty="0">
                <a:latin typeface="Times New Roman" pitchFamily="18" charset="0"/>
                <a:cs typeface="Times New Roman" pitchFamily="18" charset="0"/>
              </a:rPr>
              <a:t>4</a:t>
            </a:r>
            <a:endParaRPr lang="zh-CN" altLang="en-US" sz="2200" b="1" kern="0" dirty="0">
              <a:latin typeface="Times New Roman" pitchFamily="18" charset="0"/>
              <a:cs typeface="Times New Roman" pitchFamily="18" charset="0"/>
            </a:endParaRPr>
          </a:p>
        </p:txBody>
      </p:sp>
      <p:sp>
        <p:nvSpPr>
          <p:cNvPr id="33" name="TextBox 32">
            <a:hlinkClick r:id="rId10" action="ppaction://hlinksldjump"/>
          </p:cNvPr>
          <p:cNvSpPr txBox="1"/>
          <p:nvPr/>
        </p:nvSpPr>
        <p:spPr>
          <a:xfrm>
            <a:off x="8481149" y="124048"/>
            <a:ext cx="465306" cy="415499"/>
          </a:xfrm>
          <a:prstGeom prst="rect">
            <a:avLst/>
          </a:prstGeom>
          <a:solidFill>
            <a:srgbClr val="FFC000"/>
          </a:solidFill>
          <a:ln>
            <a:solidFill>
              <a:srgbClr val="92D050"/>
            </a:solidFill>
          </a:ln>
        </p:spPr>
        <p:txBody>
          <a:bodyPr wrap="square" lIns="68562" tIns="34281" rIns="68562" bIns="34281" rtlCol="0">
            <a:spAutoFit/>
          </a:bodyPr>
          <a:lstStyle/>
          <a:p>
            <a:pPr algn="ctr">
              <a:defRPr/>
            </a:pPr>
            <a:r>
              <a:rPr lang="en-US" altLang="zh-CN" sz="2200" b="1" kern="0" dirty="0" smtClean="0">
                <a:latin typeface="Times New Roman" pitchFamily="18" charset="0"/>
                <a:cs typeface="Times New Roman" pitchFamily="18" charset="0"/>
              </a:rPr>
              <a:t>7</a:t>
            </a:r>
            <a:endParaRPr lang="zh-CN" altLang="en-US" sz="2200" b="1" kern="0" dirty="0">
              <a:latin typeface="Times New Roman" pitchFamily="18" charset="0"/>
              <a:cs typeface="Times New Roman" pitchFamily="18" charset="0"/>
            </a:endParaRPr>
          </a:p>
        </p:txBody>
      </p:sp>
    </p:spTree>
    <p:extLst>
      <p:ext uri="{BB962C8B-B14F-4D97-AF65-F5344CB8AC3E}">
        <p14:creationId xmlns:p14="http://schemas.microsoft.com/office/powerpoint/2010/main" xmlns="" val="4068700935"/>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extBox 18"/>
          <p:cNvSpPr txBox="1"/>
          <p:nvPr/>
        </p:nvSpPr>
        <p:spPr>
          <a:xfrm>
            <a:off x="414677" y="843558"/>
            <a:ext cx="8117763" cy="1453411"/>
          </a:xfrm>
          <a:prstGeom prst="rect">
            <a:avLst/>
          </a:prstGeom>
          <a:noFill/>
        </p:spPr>
        <p:txBody>
          <a:bodyPr wrap="square" rtlCol="0">
            <a:spAutoFit/>
          </a:bodyPr>
          <a:lstStyle/>
          <a:p>
            <a:pPr>
              <a:lnSpc>
                <a:spcPts val="3700"/>
              </a:lnSpc>
            </a:pPr>
            <a:r>
              <a:rPr lang="zh-CN" altLang="zh-CN" sz="2600" b="1" dirty="0">
                <a:latin typeface="+mj-ea"/>
                <a:ea typeface="+mj-ea"/>
              </a:rPr>
              <a:t>请回答：</a:t>
            </a:r>
            <a:endParaRPr lang="zh-CN" altLang="zh-CN" sz="2600" dirty="0">
              <a:latin typeface="+mj-ea"/>
              <a:ea typeface="+mj-ea"/>
            </a:endParaRPr>
          </a:p>
          <a:p>
            <a:pPr>
              <a:lnSpc>
                <a:spcPts val="3700"/>
              </a:lnSpc>
            </a:pPr>
            <a:r>
              <a:rPr lang="en-US" altLang="zh-CN" sz="2600" b="1" dirty="0">
                <a:latin typeface="+mj-ea"/>
                <a:ea typeface="+mj-ea"/>
              </a:rPr>
              <a:t>(1)</a:t>
            </a:r>
            <a:r>
              <a:rPr lang="zh-CN" altLang="zh-CN" sz="2600" b="1" dirty="0">
                <a:latin typeface="+mj-ea"/>
                <a:ea typeface="+mj-ea"/>
              </a:rPr>
              <a:t>结合所学知识，思考宪章派是如何理解普选权与改善经济状况之间的关系的</a:t>
            </a:r>
            <a:r>
              <a:rPr lang="zh-CN" altLang="zh-CN" sz="2600" b="1" dirty="0" smtClean="0">
                <a:latin typeface="+mj-ea"/>
                <a:ea typeface="+mj-ea"/>
              </a:rPr>
              <a:t>？</a:t>
            </a:r>
            <a:endParaRPr lang="zh-CN" altLang="zh-CN" sz="2600" dirty="0">
              <a:latin typeface="+mj-ea"/>
              <a:ea typeface="+mj-ea"/>
            </a:endParaRPr>
          </a:p>
        </p:txBody>
      </p:sp>
      <p:sp>
        <p:nvSpPr>
          <p:cNvPr id="15" name="TextBox 14"/>
          <p:cNvSpPr txBox="1"/>
          <p:nvPr/>
        </p:nvSpPr>
        <p:spPr>
          <a:xfrm>
            <a:off x="414677" y="2355726"/>
            <a:ext cx="8477803" cy="1937133"/>
          </a:xfrm>
          <a:prstGeom prst="rect">
            <a:avLst/>
          </a:prstGeom>
          <a:noFill/>
        </p:spPr>
        <p:txBody>
          <a:bodyPr wrap="square" rtlCol="0">
            <a:spAutoFit/>
          </a:bodyPr>
          <a:lstStyle/>
          <a:p>
            <a:pPr>
              <a:lnSpc>
                <a:spcPts val="5000"/>
              </a:lnSpc>
            </a:pPr>
            <a:r>
              <a:rPr lang="zh-CN" altLang="zh-CN" sz="2600" b="1" kern="100" dirty="0">
                <a:solidFill>
                  <a:srgbClr val="E36C0A"/>
                </a:solidFill>
                <a:latin typeface="Times New Roman"/>
                <a:ea typeface="黑体"/>
                <a:cs typeface="Times New Roman"/>
              </a:rPr>
              <a:t>答案　</a:t>
            </a:r>
            <a:r>
              <a:rPr lang="zh-CN" altLang="zh-CN" sz="2600" b="1" dirty="0"/>
              <a:t>宪章派认为造成工人阶级生活贫困的根源在于工人阶级没有政治权利，没有政治地位。因而，要改善贫困的经济状况就必须获得政治权利</a:t>
            </a:r>
            <a:r>
              <a:rPr lang="zh-CN" altLang="zh-CN" sz="2600" b="1" dirty="0" smtClean="0"/>
              <a:t>。</a:t>
            </a:r>
            <a:endParaRPr lang="zh-CN" altLang="zh-CN" sz="2600" dirty="0"/>
          </a:p>
        </p:txBody>
      </p:sp>
      <p:grpSp>
        <p:nvGrpSpPr>
          <p:cNvPr id="16" name="组合 15"/>
          <p:cNvGrpSpPr/>
          <p:nvPr/>
        </p:nvGrpSpPr>
        <p:grpSpPr>
          <a:xfrm>
            <a:off x="205735" y="4758135"/>
            <a:ext cx="8522541" cy="388382"/>
            <a:chOff x="274384" y="6344176"/>
            <a:chExt cx="11366342" cy="517842"/>
          </a:xfrm>
        </p:grpSpPr>
        <p:sp>
          <p:nvSpPr>
            <p:cNvPr id="17" name="矩形 16">
              <a:hlinkClick r:id="rId2" action="ppaction://hlinksldjump"/>
            </p:cNvPr>
            <p:cNvSpPr/>
            <p:nvPr/>
          </p:nvSpPr>
          <p:spPr>
            <a:xfrm>
              <a:off x="4383043" y="6369576"/>
              <a:ext cx="3082696" cy="492442"/>
            </a:xfrm>
            <a:prstGeom prst="rect">
              <a:avLst/>
            </a:prstGeom>
          </p:spPr>
          <p:txBody>
            <a:bodyPr wrap="square">
              <a:spAutoFit/>
            </a:bodyPr>
            <a:lstStyle/>
            <a:p>
              <a:pPr algn="ctr">
                <a:defRPr/>
              </a:pPr>
              <a:r>
                <a:rPr lang="zh-CN" altLang="en-US" sz="1800" b="1" dirty="0" smtClean="0">
                  <a:solidFill>
                    <a:schemeClr val="bg1"/>
                  </a:solidFill>
                  <a:latin typeface="黑体" panose="02010600030101010101" pitchFamily="2" charset="-122"/>
                  <a:ea typeface="黑体" panose="02010600030101010101" pitchFamily="2" charset="-122"/>
                </a:rPr>
                <a:t>互动探究区</a:t>
              </a:r>
              <a:endParaRPr lang="zh-CN" altLang="en-US" sz="1800" b="1" dirty="0">
                <a:solidFill>
                  <a:schemeClr val="bg1"/>
                </a:solidFill>
                <a:latin typeface="黑体" panose="02010600030101010101" pitchFamily="2" charset="-122"/>
                <a:ea typeface="黑体" panose="02010600030101010101" pitchFamily="2" charset="-122"/>
              </a:endParaRPr>
            </a:p>
          </p:txBody>
        </p:sp>
        <p:sp>
          <p:nvSpPr>
            <p:cNvPr id="18" name="矩形 17">
              <a:hlinkClick r:id="rId3" action="ppaction://hlinksldjump"/>
            </p:cNvPr>
            <p:cNvSpPr/>
            <p:nvPr/>
          </p:nvSpPr>
          <p:spPr>
            <a:xfrm>
              <a:off x="8400368" y="6360284"/>
              <a:ext cx="3240358" cy="492442"/>
            </a:xfrm>
            <a:prstGeom prst="rect">
              <a:avLst/>
            </a:prstGeom>
          </p:spPr>
          <p:txBody>
            <a:bodyPr wrap="square">
              <a:spAutoFit/>
            </a:bodyPr>
            <a:lstStyle/>
            <a:p>
              <a:pPr algn="ctr">
                <a:defRPr/>
              </a:pPr>
              <a:r>
                <a:rPr lang="zh-CN" altLang="en-US" sz="1800" b="1" dirty="0" smtClean="0">
                  <a:solidFill>
                    <a:srgbClr val="FFC000"/>
                  </a:solidFill>
                  <a:latin typeface="黑体" panose="02010600030101010101" pitchFamily="2" charset="-122"/>
                  <a:ea typeface="黑体" panose="02010600030101010101" pitchFamily="2" charset="-122"/>
                </a:rPr>
                <a:t>自我检测区</a:t>
              </a:r>
              <a:endParaRPr lang="zh-CN" altLang="en-US" sz="1800" b="1" dirty="0">
                <a:solidFill>
                  <a:srgbClr val="FFC000"/>
                </a:solidFill>
                <a:latin typeface="黑体" panose="02010600030101010101" pitchFamily="2" charset="-122"/>
                <a:ea typeface="黑体" panose="02010600030101010101" pitchFamily="2" charset="-122"/>
              </a:endParaRPr>
            </a:p>
          </p:txBody>
        </p:sp>
        <p:cxnSp>
          <p:nvCxnSpPr>
            <p:cNvPr id="20" name="直接连接符 19"/>
            <p:cNvCxnSpPr/>
            <p:nvPr/>
          </p:nvCxnSpPr>
          <p:spPr>
            <a:xfrm>
              <a:off x="3865339" y="6358388"/>
              <a:ext cx="0" cy="46166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a:off x="7897787" y="6367680"/>
              <a:ext cx="0" cy="46166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22" name="矩形 21">
              <a:hlinkClick r:id="rId4" action="ppaction://hlinksldjump"/>
            </p:cNvPr>
            <p:cNvSpPr/>
            <p:nvPr/>
          </p:nvSpPr>
          <p:spPr>
            <a:xfrm>
              <a:off x="274384" y="6344176"/>
              <a:ext cx="2798867" cy="492442"/>
            </a:xfrm>
            <a:prstGeom prst="rect">
              <a:avLst/>
            </a:prstGeom>
          </p:spPr>
          <p:txBody>
            <a:bodyPr wrap="square">
              <a:spAutoFit/>
            </a:bodyPr>
            <a:lstStyle/>
            <a:p>
              <a:pPr algn="ctr">
                <a:defRPr/>
              </a:pPr>
              <a:r>
                <a:rPr lang="zh-CN" altLang="en-US" sz="1800" b="1" dirty="0" smtClean="0">
                  <a:solidFill>
                    <a:schemeClr val="bg1"/>
                  </a:solidFill>
                  <a:latin typeface="黑体" panose="02010600030101010101" pitchFamily="2" charset="-122"/>
                  <a:ea typeface="黑体" panose="02010600030101010101" pitchFamily="2" charset="-122"/>
                </a:rPr>
                <a:t>自主学习区</a:t>
              </a:r>
              <a:endParaRPr lang="zh-CN" altLang="en-US" sz="1800" b="1" dirty="0">
                <a:solidFill>
                  <a:schemeClr val="bg1"/>
                </a:solidFill>
                <a:latin typeface="黑体" panose="02010600030101010101" pitchFamily="2" charset="-122"/>
                <a:ea typeface="黑体" panose="02010600030101010101" pitchFamily="2" charset="-122"/>
              </a:endParaRPr>
            </a:p>
          </p:txBody>
        </p:sp>
      </p:grpSp>
      <p:sp>
        <p:nvSpPr>
          <p:cNvPr id="23" name="TextBox 22">
            <a:hlinkClick r:id="rId3" action="ppaction://hlinksldjump"/>
          </p:cNvPr>
          <p:cNvSpPr txBox="1"/>
          <p:nvPr/>
        </p:nvSpPr>
        <p:spPr>
          <a:xfrm>
            <a:off x="5593035" y="124109"/>
            <a:ext cx="494457" cy="415499"/>
          </a:xfrm>
          <a:prstGeom prst="rect">
            <a:avLst/>
          </a:prstGeom>
          <a:solidFill>
            <a:srgbClr val="FFC000"/>
          </a:solidFill>
          <a:ln>
            <a:solidFill>
              <a:srgbClr val="92D050"/>
            </a:solidFill>
          </a:ln>
        </p:spPr>
        <p:txBody>
          <a:bodyPr wrap="square" lIns="68562" tIns="34281" rIns="68562" bIns="34281" rtlCol="0">
            <a:spAutoFit/>
          </a:bodyPr>
          <a:lstStyle/>
          <a:p>
            <a:pPr algn="ctr">
              <a:defRPr/>
            </a:pPr>
            <a:r>
              <a:rPr lang="en-US" altLang="zh-CN" sz="2200" b="1" kern="0" dirty="0">
                <a:latin typeface="Times New Roman" pitchFamily="18" charset="0"/>
                <a:cs typeface="Times New Roman" pitchFamily="18" charset="0"/>
              </a:rPr>
              <a:t>1</a:t>
            </a:r>
            <a:endParaRPr lang="zh-CN" altLang="en-US" sz="2200" b="1" kern="0" dirty="0">
              <a:latin typeface="Times New Roman" pitchFamily="18" charset="0"/>
              <a:cs typeface="Times New Roman" pitchFamily="18" charset="0"/>
            </a:endParaRPr>
          </a:p>
        </p:txBody>
      </p:sp>
      <p:sp>
        <p:nvSpPr>
          <p:cNvPr id="24" name="TextBox 23">
            <a:hlinkClick r:id="rId5" action="ppaction://hlinksldjump"/>
          </p:cNvPr>
          <p:cNvSpPr txBox="1"/>
          <p:nvPr/>
        </p:nvSpPr>
        <p:spPr>
          <a:xfrm>
            <a:off x="6092213" y="123929"/>
            <a:ext cx="478864" cy="415499"/>
          </a:xfrm>
          <a:prstGeom prst="rect">
            <a:avLst/>
          </a:prstGeom>
          <a:solidFill>
            <a:srgbClr val="FFC000"/>
          </a:solidFill>
          <a:ln>
            <a:solidFill>
              <a:srgbClr val="92D050"/>
            </a:solidFill>
          </a:ln>
        </p:spPr>
        <p:txBody>
          <a:bodyPr wrap="square" lIns="68562" tIns="34281" rIns="68562" bIns="34281" rtlCol="0">
            <a:spAutoFit/>
          </a:bodyPr>
          <a:lstStyle/>
          <a:p>
            <a:pPr algn="ctr">
              <a:defRPr/>
            </a:pPr>
            <a:r>
              <a:rPr lang="en-US" altLang="zh-CN" sz="2200" b="1" kern="0" dirty="0">
                <a:latin typeface="Times New Roman" pitchFamily="18" charset="0"/>
                <a:cs typeface="Times New Roman" pitchFamily="18" charset="0"/>
              </a:rPr>
              <a:t>2</a:t>
            </a:r>
            <a:endParaRPr lang="zh-CN" altLang="en-US" sz="2200" b="1" kern="0" dirty="0">
              <a:latin typeface="Times New Roman" pitchFamily="18" charset="0"/>
              <a:cs typeface="Times New Roman" pitchFamily="18" charset="0"/>
            </a:endParaRPr>
          </a:p>
        </p:txBody>
      </p:sp>
      <p:sp>
        <p:nvSpPr>
          <p:cNvPr id="25" name="TextBox 24">
            <a:hlinkClick r:id="rId6" action="ppaction://hlinksldjump"/>
          </p:cNvPr>
          <p:cNvSpPr txBox="1"/>
          <p:nvPr/>
        </p:nvSpPr>
        <p:spPr>
          <a:xfrm>
            <a:off x="6576659" y="123929"/>
            <a:ext cx="485837" cy="415499"/>
          </a:xfrm>
          <a:prstGeom prst="rect">
            <a:avLst/>
          </a:prstGeom>
          <a:solidFill>
            <a:srgbClr val="FFC000"/>
          </a:solidFill>
          <a:ln>
            <a:solidFill>
              <a:srgbClr val="92D050"/>
            </a:solidFill>
          </a:ln>
        </p:spPr>
        <p:txBody>
          <a:bodyPr wrap="square" lIns="68562" tIns="34281" rIns="68562" bIns="34281" rtlCol="0">
            <a:spAutoFit/>
          </a:bodyPr>
          <a:lstStyle/>
          <a:p>
            <a:pPr algn="ctr">
              <a:defRPr/>
            </a:pPr>
            <a:r>
              <a:rPr lang="en-US" altLang="zh-CN" sz="2200" b="1" kern="0" dirty="0">
                <a:latin typeface="Times New Roman" pitchFamily="18" charset="0"/>
                <a:cs typeface="Times New Roman" pitchFamily="18" charset="0"/>
              </a:rPr>
              <a:t>3</a:t>
            </a:r>
            <a:endParaRPr lang="zh-CN" altLang="en-US" sz="2200" b="1" kern="0" dirty="0">
              <a:latin typeface="Times New Roman" pitchFamily="18" charset="0"/>
              <a:cs typeface="Times New Roman" pitchFamily="18" charset="0"/>
            </a:endParaRPr>
          </a:p>
        </p:txBody>
      </p:sp>
      <p:sp>
        <p:nvSpPr>
          <p:cNvPr id="26" name="TextBox 25">
            <a:hlinkClick r:id="rId7" action="ppaction://hlinksldjump"/>
          </p:cNvPr>
          <p:cNvSpPr txBox="1"/>
          <p:nvPr/>
        </p:nvSpPr>
        <p:spPr>
          <a:xfrm>
            <a:off x="7546852" y="123478"/>
            <a:ext cx="465306" cy="415499"/>
          </a:xfrm>
          <a:prstGeom prst="rect">
            <a:avLst/>
          </a:prstGeom>
          <a:solidFill>
            <a:srgbClr val="FFC000"/>
          </a:solidFill>
          <a:ln>
            <a:solidFill>
              <a:srgbClr val="92D050"/>
            </a:solidFill>
          </a:ln>
        </p:spPr>
        <p:txBody>
          <a:bodyPr wrap="square" lIns="68562" tIns="34281" rIns="68562" bIns="34281" rtlCol="0">
            <a:spAutoFit/>
          </a:bodyPr>
          <a:lstStyle/>
          <a:p>
            <a:pPr algn="ctr">
              <a:defRPr/>
            </a:pPr>
            <a:r>
              <a:rPr lang="en-US" altLang="zh-CN" sz="2200" b="1" kern="0" dirty="0">
                <a:latin typeface="Times New Roman" pitchFamily="18" charset="0"/>
                <a:cs typeface="Times New Roman" pitchFamily="18" charset="0"/>
              </a:rPr>
              <a:t>5</a:t>
            </a:r>
            <a:endParaRPr lang="zh-CN" altLang="en-US" sz="2200" b="1" kern="0" dirty="0">
              <a:latin typeface="Times New Roman" pitchFamily="18" charset="0"/>
              <a:cs typeface="Times New Roman" pitchFamily="18" charset="0"/>
            </a:endParaRPr>
          </a:p>
        </p:txBody>
      </p:sp>
      <p:sp>
        <p:nvSpPr>
          <p:cNvPr id="27" name="TextBox 26">
            <a:hlinkClick r:id="rId8" action="ppaction://hlinksldjump"/>
          </p:cNvPr>
          <p:cNvSpPr txBox="1"/>
          <p:nvPr/>
        </p:nvSpPr>
        <p:spPr>
          <a:xfrm>
            <a:off x="8016877" y="123478"/>
            <a:ext cx="465306" cy="415499"/>
          </a:xfrm>
          <a:prstGeom prst="rect">
            <a:avLst/>
          </a:prstGeom>
          <a:solidFill>
            <a:srgbClr val="FFFF00"/>
          </a:solidFill>
          <a:ln>
            <a:solidFill>
              <a:srgbClr val="92D050"/>
            </a:solidFill>
          </a:ln>
        </p:spPr>
        <p:txBody>
          <a:bodyPr wrap="square" lIns="68562" tIns="34281" rIns="68562" bIns="34281" rtlCol="0">
            <a:spAutoFit/>
          </a:bodyPr>
          <a:lstStyle/>
          <a:p>
            <a:pPr algn="ctr">
              <a:defRPr/>
            </a:pPr>
            <a:r>
              <a:rPr lang="en-US" altLang="zh-CN" sz="2200" b="1" kern="0" dirty="0">
                <a:latin typeface="Times New Roman" pitchFamily="18" charset="0"/>
                <a:cs typeface="Times New Roman" pitchFamily="18" charset="0"/>
              </a:rPr>
              <a:t>6</a:t>
            </a:r>
            <a:endParaRPr lang="zh-CN" altLang="en-US" sz="2200" b="1" kern="0" dirty="0">
              <a:latin typeface="Times New Roman" pitchFamily="18" charset="0"/>
              <a:cs typeface="Times New Roman" pitchFamily="18" charset="0"/>
            </a:endParaRPr>
          </a:p>
        </p:txBody>
      </p:sp>
      <p:sp>
        <p:nvSpPr>
          <p:cNvPr id="28" name="TextBox 27">
            <a:hlinkClick r:id="rId9" action="ppaction://hlinksldjump"/>
          </p:cNvPr>
          <p:cNvSpPr txBox="1"/>
          <p:nvPr/>
        </p:nvSpPr>
        <p:spPr>
          <a:xfrm>
            <a:off x="7070447" y="124784"/>
            <a:ext cx="465306" cy="415499"/>
          </a:xfrm>
          <a:prstGeom prst="rect">
            <a:avLst/>
          </a:prstGeom>
          <a:solidFill>
            <a:srgbClr val="FFC000"/>
          </a:solidFill>
          <a:ln>
            <a:solidFill>
              <a:srgbClr val="92D050"/>
            </a:solidFill>
          </a:ln>
        </p:spPr>
        <p:txBody>
          <a:bodyPr wrap="square" lIns="68562" tIns="34281" rIns="68562" bIns="34281" rtlCol="0">
            <a:spAutoFit/>
          </a:bodyPr>
          <a:lstStyle/>
          <a:p>
            <a:pPr algn="ctr">
              <a:defRPr/>
            </a:pPr>
            <a:r>
              <a:rPr lang="en-US" altLang="zh-CN" sz="2200" b="1" kern="0" dirty="0">
                <a:latin typeface="Times New Roman" pitchFamily="18" charset="0"/>
                <a:cs typeface="Times New Roman" pitchFamily="18" charset="0"/>
              </a:rPr>
              <a:t>4</a:t>
            </a:r>
            <a:endParaRPr lang="zh-CN" altLang="en-US" sz="2200" b="1" kern="0" dirty="0">
              <a:latin typeface="Times New Roman" pitchFamily="18" charset="0"/>
              <a:cs typeface="Times New Roman" pitchFamily="18" charset="0"/>
            </a:endParaRPr>
          </a:p>
        </p:txBody>
      </p:sp>
      <p:sp>
        <p:nvSpPr>
          <p:cNvPr id="29" name="TextBox 28">
            <a:hlinkClick r:id="rId10" action="ppaction://hlinksldjump"/>
          </p:cNvPr>
          <p:cNvSpPr txBox="1"/>
          <p:nvPr/>
        </p:nvSpPr>
        <p:spPr>
          <a:xfrm>
            <a:off x="8481149" y="124048"/>
            <a:ext cx="465306" cy="415499"/>
          </a:xfrm>
          <a:prstGeom prst="rect">
            <a:avLst/>
          </a:prstGeom>
          <a:solidFill>
            <a:srgbClr val="FFC000"/>
          </a:solidFill>
          <a:ln>
            <a:solidFill>
              <a:srgbClr val="92D050"/>
            </a:solidFill>
          </a:ln>
        </p:spPr>
        <p:txBody>
          <a:bodyPr wrap="square" lIns="68562" tIns="34281" rIns="68562" bIns="34281" rtlCol="0">
            <a:spAutoFit/>
          </a:bodyPr>
          <a:lstStyle/>
          <a:p>
            <a:pPr algn="ctr">
              <a:defRPr/>
            </a:pPr>
            <a:r>
              <a:rPr lang="en-US" altLang="zh-CN" sz="2200" b="1" kern="0" dirty="0" smtClean="0">
                <a:latin typeface="Times New Roman" pitchFamily="18" charset="0"/>
                <a:cs typeface="Times New Roman" pitchFamily="18" charset="0"/>
              </a:rPr>
              <a:t>7</a:t>
            </a:r>
            <a:endParaRPr lang="zh-CN" altLang="en-US" sz="2200" b="1" kern="0" dirty="0">
              <a:latin typeface="Times New Roman" pitchFamily="18" charset="0"/>
              <a:cs typeface="Times New Roman" pitchFamily="18" charset="0"/>
            </a:endParaRPr>
          </a:p>
        </p:txBody>
      </p:sp>
    </p:spTree>
    <p:extLst>
      <p:ext uri="{BB962C8B-B14F-4D97-AF65-F5344CB8AC3E}">
        <p14:creationId xmlns:p14="http://schemas.microsoft.com/office/powerpoint/2010/main" xmlns="" val="897117746"/>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arn(inVertical)">
                                      <p:cBhvr>
                                        <p:cTn id="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extBox 18"/>
          <p:cNvSpPr txBox="1"/>
          <p:nvPr/>
        </p:nvSpPr>
        <p:spPr>
          <a:xfrm>
            <a:off x="434539" y="1275606"/>
            <a:ext cx="10258141" cy="492443"/>
          </a:xfrm>
          <a:prstGeom prst="rect">
            <a:avLst/>
          </a:prstGeom>
          <a:noFill/>
        </p:spPr>
        <p:txBody>
          <a:bodyPr wrap="square" rtlCol="0">
            <a:spAutoFit/>
          </a:bodyPr>
          <a:lstStyle/>
          <a:p>
            <a:r>
              <a:rPr lang="en-US" altLang="zh-CN" sz="2600" b="1" dirty="0">
                <a:latin typeface="Times New Roman" pitchFamily="18" charset="0"/>
                <a:ea typeface="宋体" pitchFamily="2" charset="-122"/>
              </a:rPr>
              <a:t>(2)</a:t>
            </a:r>
            <a:r>
              <a:rPr lang="zh-CN" altLang="zh-CN" sz="2600" b="1" dirty="0">
                <a:latin typeface="Times New Roman" pitchFamily="18" charset="0"/>
                <a:ea typeface="宋体" pitchFamily="2" charset="-122"/>
              </a:rPr>
              <a:t>《人民宪章》关于选举权是如何规定的？</a:t>
            </a:r>
            <a:endParaRPr lang="zh-CN" altLang="zh-CN" sz="2600" dirty="0">
              <a:latin typeface="Times New Roman" pitchFamily="18" charset="0"/>
              <a:ea typeface="宋体" pitchFamily="2" charset="-122"/>
            </a:endParaRPr>
          </a:p>
        </p:txBody>
      </p:sp>
      <p:sp>
        <p:nvSpPr>
          <p:cNvPr id="22" name="TextBox 21"/>
          <p:cNvSpPr txBox="1"/>
          <p:nvPr/>
        </p:nvSpPr>
        <p:spPr>
          <a:xfrm>
            <a:off x="395536" y="1995686"/>
            <a:ext cx="8477803" cy="1408142"/>
          </a:xfrm>
          <a:prstGeom prst="rect">
            <a:avLst/>
          </a:prstGeom>
          <a:noFill/>
        </p:spPr>
        <p:txBody>
          <a:bodyPr wrap="square" rtlCol="0">
            <a:spAutoFit/>
          </a:bodyPr>
          <a:lstStyle/>
          <a:p>
            <a:pPr>
              <a:lnSpc>
                <a:spcPts val="5500"/>
              </a:lnSpc>
            </a:pPr>
            <a:r>
              <a:rPr lang="zh-CN" altLang="en-US" sz="2600" b="1" kern="100" dirty="0" smtClean="0">
                <a:solidFill>
                  <a:srgbClr val="E36C0A"/>
                </a:solidFill>
                <a:latin typeface="Times New Roman"/>
                <a:ea typeface="黑体"/>
                <a:cs typeface="Times New Roman"/>
              </a:rPr>
              <a:t>答案</a:t>
            </a:r>
            <a:r>
              <a:rPr lang="zh-CN" altLang="zh-CN" sz="2600" b="1" kern="100" dirty="0" smtClean="0">
                <a:solidFill>
                  <a:srgbClr val="E36C0A"/>
                </a:solidFill>
                <a:latin typeface="Times New Roman"/>
                <a:ea typeface="黑体"/>
                <a:cs typeface="Times New Roman"/>
              </a:rPr>
              <a:t>　</a:t>
            </a:r>
            <a:r>
              <a:rPr lang="zh-CN" altLang="zh-CN" sz="2600" b="1" dirty="0"/>
              <a:t>年满</a:t>
            </a:r>
            <a:r>
              <a:rPr lang="en-US" altLang="zh-CN" sz="2600" b="1" dirty="0"/>
              <a:t>21</a:t>
            </a:r>
            <a:r>
              <a:rPr lang="zh-CN" altLang="zh-CN" sz="2600" b="1" dirty="0"/>
              <a:t>岁的男子享有普选权、秘密投票、废除议员候选人的财产资格限制等</a:t>
            </a:r>
            <a:r>
              <a:rPr lang="zh-CN" altLang="zh-CN" sz="2600" b="1" dirty="0" smtClean="0"/>
              <a:t>。</a:t>
            </a:r>
            <a:endParaRPr lang="zh-CN" altLang="zh-CN" sz="2600" dirty="0"/>
          </a:p>
        </p:txBody>
      </p:sp>
      <p:grpSp>
        <p:nvGrpSpPr>
          <p:cNvPr id="16" name="组合 15"/>
          <p:cNvGrpSpPr/>
          <p:nvPr/>
        </p:nvGrpSpPr>
        <p:grpSpPr>
          <a:xfrm>
            <a:off x="205735" y="4758135"/>
            <a:ext cx="8522541" cy="388382"/>
            <a:chOff x="274384" y="6344176"/>
            <a:chExt cx="11366342" cy="517842"/>
          </a:xfrm>
        </p:grpSpPr>
        <p:sp>
          <p:nvSpPr>
            <p:cNvPr id="17" name="矩形 16">
              <a:hlinkClick r:id="rId2" action="ppaction://hlinksldjump"/>
            </p:cNvPr>
            <p:cNvSpPr/>
            <p:nvPr/>
          </p:nvSpPr>
          <p:spPr>
            <a:xfrm>
              <a:off x="4383043" y="6369576"/>
              <a:ext cx="3082696" cy="492442"/>
            </a:xfrm>
            <a:prstGeom prst="rect">
              <a:avLst/>
            </a:prstGeom>
          </p:spPr>
          <p:txBody>
            <a:bodyPr wrap="square">
              <a:spAutoFit/>
            </a:bodyPr>
            <a:lstStyle/>
            <a:p>
              <a:pPr algn="ctr">
                <a:defRPr/>
              </a:pPr>
              <a:r>
                <a:rPr lang="zh-CN" altLang="en-US" sz="1800" b="1" dirty="0" smtClean="0">
                  <a:solidFill>
                    <a:schemeClr val="bg1"/>
                  </a:solidFill>
                  <a:latin typeface="黑体" panose="02010600030101010101" pitchFamily="2" charset="-122"/>
                  <a:ea typeface="黑体" panose="02010600030101010101" pitchFamily="2" charset="-122"/>
                </a:rPr>
                <a:t>互动探究区</a:t>
              </a:r>
              <a:endParaRPr lang="zh-CN" altLang="en-US" sz="1800" b="1" dirty="0">
                <a:solidFill>
                  <a:schemeClr val="bg1"/>
                </a:solidFill>
                <a:latin typeface="黑体" panose="02010600030101010101" pitchFamily="2" charset="-122"/>
                <a:ea typeface="黑体" panose="02010600030101010101" pitchFamily="2" charset="-122"/>
              </a:endParaRPr>
            </a:p>
          </p:txBody>
        </p:sp>
        <p:sp>
          <p:nvSpPr>
            <p:cNvPr id="18" name="矩形 17">
              <a:hlinkClick r:id="rId3" action="ppaction://hlinksldjump"/>
            </p:cNvPr>
            <p:cNvSpPr/>
            <p:nvPr/>
          </p:nvSpPr>
          <p:spPr>
            <a:xfrm>
              <a:off x="8400368" y="6360284"/>
              <a:ext cx="3240358" cy="492442"/>
            </a:xfrm>
            <a:prstGeom prst="rect">
              <a:avLst/>
            </a:prstGeom>
          </p:spPr>
          <p:txBody>
            <a:bodyPr wrap="square">
              <a:spAutoFit/>
            </a:bodyPr>
            <a:lstStyle/>
            <a:p>
              <a:pPr algn="ctr">
                <a:defRPr/>
              </a:pPr>
              <a:r>
                <a:rPr lang="zh-CN" altLang="en-US" sz="1800" b="1" dirty="0" smtClean="0">
                  <a:solidFill>
                    <a:srgbClr val="FFC000"/>
                  </a:solidFill>
                  <a:latin typeface="黑体" panose="02010600030101010101" pitchFamily="2" charset="-122"/>
                  <a:ea typeface="黑体" panose="02010600030101010101" pitchFamily="2" charset="-122"/>
                </a:rPr>
                <a:t>自我检测区</a:t>
              </a:r>
              <a:endParaRPr lang="zh-CN" altLang="en-US" sz="1800" b="1" dirty="0">
                <a:solidFill>
                  <a:srgbClr val="FFC000"/>
                </a:solidFill>
                <a:latin typeface="黑体" panose="02010600030101010101" pitchFamily="2" charset="-122"/>
                <a:ea typeface="黑体" panose="02010600030101010101" pitchFamily="2" charset="-122"/>
              </a:endParaRPr>
            </a:p>
          </p:txBody>
        </p:sp>
        <p:cxnSp>
          <p:nvCxnSpPr>
            <p:cNvPr id="20" name="直接连接符 19"/>
            <p:cNvCxnSpPr/>
            <p:nvPr/>
          </p:nvCxnSpPr>
          <p:spPr>
            <a:xfrm>
              <a:off x="3865339" y="6358388"/>
              <a:ext cx="0" cy="46166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a:off x="7897787" y="6367680"/>
              <a:ext cx="0" cy="46166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23" name="矩形 22">
              <a:hlinkClick r:id="rId4" action="ppaction://hlinksldjump"/>
            </p:cNvPr>
            <p:cNvSpPr/>
            <p:nvPr/>
          </p:nvSpPr>
          <p:spPr>
            <a:xfrm>
              <a:off x="274384" y="6344176"/>
              <a:ext cx="2798867" cy="492442"/>
            </a:xfrm>
            <a:prstGeom prst="rect">
              <a:avLst/>
            </a:prstGeom>
          </p:spPr>
          <p:txBody>
            <a:bodyPr wrap="square">
              <a:spAutoFit/>
            </a:bodyPr>
            <a:lstStyle/>
            <a:p>
              <a:pPr algn="ctr">
                <a:defRPr/>
              </a:pPr>
              <a:r>
                <a:rPr lang="zh-CN" altLang="en-US" sz="1800" b="1" dirty="0" smtClean="0">
                  <a:solidFill>
                    <a:schemeClr val="bg1"/>
                  </a:solidFill>
                  <a:latin typeface="黑体" panose="02010600030101010101" pitchFamily="2" charset="-122"/>
                  <a:ea typeface="黑体" panose="02010600030101010101" pitchFamily="2" charset="-122"/>
                </a:rPr>
                <a:t>自主学习区</a:t>
              </a:r>
              <a:endParaRPr lang="zh-CN" altLang="en-US" sz="1800" b="1" dirty="0">
                <a:solidFill>
                  <a:schemeClr val="bg1"/>
                </a:solidFill>
                <a:latin typeface="黑体" panose="02010600030101010101" pitchFamily="2" charset="-122"/>
                <a:ea typeface="黑体" panose="02010600030101010101" pitchFamily="2" charset="-122"/>
              </a:endParaRPr>
            </a:p>
          </p:txBody>
        </p:sp>
      </p:grpSp>
      <p:sp>
        <p:nvSpPr>
          <p:cNvPr id="24" name="TextBox 23">
            <a:hlinkClick r:id="rId3" action="ppaction://hlinksldjump"/>
          </p:cNvPr>
          <p:cNvSpPr txBox="1"/>
          <p:nvPr/>
        </p:nvSpPr>
        <p:spPr>
          <a:xfrm>
            <a:off x="5593035" y="124109"/>
            <a:ext cx="494457" cy="415499"/>
          </a:xfrm>
          <a:prstGeom prst="rect">
            <a:avLst/>
          </a:prstGeom>
          <a:solidFill>
            <a:srgbClr val="FFC000"/>
          </a:solidFill>
          <a:ln>
            <a:solidFill>
              <a:srgbClr val="92D050"/>
            </a:solidFill>
          </a:ln>
        </p:spPr>
        <p:txBody>
          <a:bodyPr wrap="square" lIns="68562" tIns="34281" rIns="68562" bIns="34281" rtlCol="0">
            <a:spAutoFit/>
          </a:bodyPr>
          <a:lstStyle/>
          <a:p>
            <a:pPr algn="ctr">
              <a:defRPr/>
            </a:pPr>
            <a:r>
              <a:rPr lang="en-US" altLang="zh-CN" sz="2200" b="1" kern="0" dirty="0">
                <a:latin typeface="Times New Roman" pitchFamily="18" charset="0"/>
                <a:cs typeface="Times New Roman" pitchFamily="18" charset="0"/>
              </a:rPr>
              <a:t>1</a:t>
            </a:r>
            <a:endParaRPr lang="zh-CN" altLang="en-US" sz="2200" b="1" kern="0" dirty="0">
              <a:latin typeface="Times New Roman" pitchFamily="18" charset="0"/>
              <a:cs typeface="Times New Roman" pitchFamily="18" charset="0"/>
            </a:endParaRPr>
          </a:p>
        </p:txBody>
      </p:sp>
      <p:sp>
        <p:nvSpPr>
          <p:cNvPr id="25" name="TextBox 24">
            <a:hlinkClick r:id="rId5" action="ppaction://hlinksldjump"/>
          </p:cNvPr>
          <p:cNvSpPr txBox="1"/>
          <p:nvPr/>
        </p:nvSpPr>
        <p:spPr>
          <a:xfrm>
            <a:off x="6092213" y="123929"/>
            <a:ext cx="478864" cy="415499"/>
          </a:xfrm>
          <a:prstGeom prst="rect">
            <a:avLst/>
          </a:prstGeom>
          <a:solidFill>
            <a:srgbClr val="FFC000"/>
          </a:solidFill>
          <a:ln>
            <a:solidFill>
              <a:srgbClr val="92D050"/>
            </a:solidFill>
          </a:ln>
        </p:spPr>
        <p:txBody>
          <a:bodyPr wrap="square" lIns="68562" tIns="34281" rIns="68562" bIns="34281" rtlCol="0">
            <a:spAutoFit/>
          </a:bodyPr>
          <a:lstStyle/>
          <a:p>
            <a:pPr algn="ctr">
              <a:defRPr/>
            </a:pPr>
            <a:r>
              <a:rPr lang="en-US" altLang="zh-CN" sz="2200" b="1" kern="0" dirty="0">
                <a:latin typeface="Times New Roman" pitchFamily="18" charset="0"/>
                <a:cs typeface="Times New Roman" pitchFamily="18" charset="0"/>
              </a:rPr>
              <a:t>2</a:t>
            </a:r>
            <a:endParaRPr lang="zh-CN" altLang="en-US" sz="2200" b="1" kern="0" dirty="0">
              <a:latin typeface="Times New Roman" pitchFamily="18" charset="0"/>
              <a:cs typeface="Times New Roman" pitchFamily="18" charset="0"/>
            </a:endParaRPr>
          </a:p>
        </p:txBody>
      </p:sp>
      <p:sp>
        <p:nvSpPr>
          <p:cNvPr id="26" name="TextBox 25">
            <a:hlinkClick r:id="rId6" action="ppaction://hlinksldjump"/>
          </p:cNvPr>
          <p:cNvSpPr txBox="1"/>
          <p:nvPr/>
        </p:nvSpPr>
        <p:spPr>
          <a:xfrm>
            <a:off x="6576659" y="123929"/>
            <a:ext cx="485837" cy="415499"/>
          </a:xfrm>
          <a:prstGeom prst="rect">
            <a:avLst/>
          </a:prstGeom>
          <a:solidFill>
            <a:srgbClr val="FFC000"/>
          </a:solidFill>
          <a:ln>
            <a:solidFill>
              <a:srgbClr val="92D050"/>
            </a:solidFill>
          </a:ln>
        </p:spPr>
        <p:txBody>
          <a:bodyPr wrap="square" lIns="68562" tIns="34281" rIns="68562" bIns="34281" rtlCol="0">
            <a:spAutoFit/>
          </a:bodyPr>
          <a:lstStyle/>
          <a:p>
            <a:pPr algn="ctr">
              <a:defRPr/>
            </a:pPr>
            <a:r>
              <a:rPr lang="en-US" altLang="zh-CN" sz="2200" b="1" kern="0" dirty="0">
                <a:latin typeface="Times New Roman" pitchFamily="18" charset="0"/>
                <a:cs typeface="Times New Roman" pitchFamily="18" charset="0"/>
              </a:rPr>
              <a:t>3</a:t>
            </a:r>
            <a:endParaRPr lang="zh-CN" altLang="en-US" sz="2200" b="1" kern="0" dirty="0">
              <a:latin typeface="Times New Roman" pitchFamily="18" charset="0"/>
              <a:cs typeface="Times New Roman" pitchFamily="18" charset="0"/>
            </a:endParaRPr>
          </a:p>
        </p:txBody>
      </p:sp>
      <p:sp>
        <p:nvSpPr>
          <p:cNvPr id="27" name="TextBox 26">
            <a:hlinkClick r:id="rId7" action="ppaction://hlinksldjump"/>
          </p:cNvPr>
          <p:cNvSpPr txBox="1"/>
          <p:nvPr/>
        </p:nvSpPr>
        <p:spPr>
          <a:xfrm>
            <a:off x="7546852" y="123478"/>
            <a:ext cx="465306" cy="415499"/>
          </a:xfrm>
          <a:prstGeom prst="rect">
            <a:avLst/>
          </a:prstGeom>
          <a:solidFill>
            <a:srgbClr val="FFC000"/>
          </a:solidFill>
          <a:ln>
            <a:solidFill>
              <a:srgbClr val="92D050"/>
            </a:solidFill>
          </a:ln>
        </p:spPr>
        <p:txBody>
          <a:bodyPr wrap="square" lIns="68562" tIns="34281" rIns="68562" bIns="34281" rtlCol="0">
            <a:spAutoFit/>
          </a:bodyPr>
          <a:lstStyle/>
          <a:p>
            <a:pPr algn="ctr">
              <a:defRPr/>
            </a:pPr>
            <a:r>
              <a:rPr lang="en-US" altLang="zh-CN" sz="2200" b="1" kern="0" dirty="0">
                <a:latin typeface="Times New Roman" pitchFamily="18" charset="0"/>
                <a:cs typeface="Times New Roman" pitchFamily="18" charset="0"/>
              </a:rPr>
              <a:t>5</a:t>
            </a:r>
            <a:endParaRPr lang="zh-CN" altLang="en-US" sz="2200" b="1" kern="0" dirty="0">
              <a:latin typeface="Times New Roman" pitchFamily="18" charset="0"/>
              <a:cs typeface="Times New Roman" pitchFamily="18" charset="0"/>
            </a:endParaRPr>
          </a:p>
        </p:txBody>
      </p:sp>
      <p:sp>
        <p:nvSpPr>
          <p:cNvPr id="28" name="TextBox 27">
            <a:hlinkClick r:id="rId8" action="ppaction://hlinksldjump"/>
          </p:cNvPr>
          <p:cNvSpPr txBox="1"/>
          <p:nvPr/>
        </p:nvSpPr>
        <p:spPr>
          <a:xfrm>
            <a:off x="8016877" y="123478"/>
            <a:ext cx="465306" cy="415499"/>
          </a:xfrm>
          <a:prstGeom prst="rect">
            <a:avLst/>
          </a:prstGeom>
          <a:solidFill>
            <a:srgbClr val="FFFF00"/>
          </a:solidFill>
          <a:ln>
            <a:solidFill>
              <a:srgbClr val="92D050"/>
            </a:solidFill>
          </a:ln>
        </p:spPr>
        <p:txBody>
          <a:bodyPr wrap="square" lIns="68562" tIns="34281" rIns="68562" bIns="34281" rtlCol="0">
            <a:spAutoFit/>
          </a:bodyPr>
          <a:lstStyle/>
          <a:p>
            <a:pPr algn="ctr">
              <a:defRPr/>
            </a:pPr>
            <a:r>
              <a:rPr lang="en-US" altLang="zh-CN" sz="2200" b="1" kern="0" dirty="0">
                <a:latin typeface="Times New Roman" pitchFamily="18" charset="0"/>
                <a:cs typeface="Times New Roman" pitchFamily="18" charset="0"/>
              </a:rPr>
              <a:t>6</a:t>
            </a:r>
            <a:endParaRPr lang="zh-CN" altLang="en-US" sz="2200" b="1" kern="0" dirty="0">
              <a:latin typeface="Times New Roman" pitchFamily="18" charset="0"/>
              <a:cs typeface="Times New Roman" pitchFamily="18" charset="0"/>
            </a:endParaRPr>
          </a:p>
        </p:txBody>
      </p:sp>
      <p:sp>
        <p:nvSpPr>
          <p:cNvPr id="29" name="TextBox 28">
            <a:hlinkClick r:id="rId9" action="ppaction://hlinksldjump"/>
          </p:cNvPr>
          <p:cNvSpPr txBox="1"/>
          <p:nvPr/>
        </p:nvSpPr>
        <p:spPr>
          <a:xfrm>
            <a:off x="7070447" y="124784"/>
            <a:ext cx="465306" cy="415499"/>
          </a:xfrm>
          <a:prstGeom prst="rect">
            <a:avLst/>
          </a:prstGeom>
          <a:solidFill>
            <a:srgbClr val="FFC000"/>
          </a:solidFill>
          <a:ln>
            <a:solidFill>
              <a:srgbClr val="92D050"/>
            </a:solidFill>
          </a:ln>
        </p:spPr>
        <p:txBody>
          <a:bodyPr wrap="square" lIns="68562" tIns="34281" rIns="68562" bIns="34281" rtlCol="0">
            <a:spAutoFit/>
          </a:bodyPr>
          <a:lstStyle/>
          <a:p>
            <a:pPr algn="ctr">
              <a:defRPr/>
            </a:pPr>
            <a:r>
              <a:rPr lang="en-US" altLang="zh-CN" sz="2200" b="1" kern="0" dirty="0">
                <a:latin typeface="Times New Roman" pitchFamily="18" charset="0"/>
                <a:cs typeface="Times New Roman" pitchFamily="18" charset="0"/>
              </a:rPr>
              <a:t>4</a:t>
            </a:r>
            <a:endParaRPr lang="zh-CN" altLang="en-US" sz="2200" b="1" kern="0" dirty="0">
              <a:latin typeface="Times New Roman" pitchFamily="18" charset="0"/>
              <a:cs typeface="Times New Roman" pitchFamily="18" charset="0"/>
            </a:endParaRPr>
          </a:p>
        </p:txBody>
      </p:sp>
      <p:sp>
        <p:nvSpPr>
          <p:cNvPr id="30" name="TextBox 29">
            <a:hlinkClick r:id="rId10" action="ppaction://hlinksldjump"/>
          </p:cNvPr>
          <p:cNvSpPr txBox="1"/>
          <p:nvPr/>
        </p:nvSpPr>
        <p:spPr>
          <a:xfrm>
            <a:off x="8481149" y="124048"/>
            <a:ext cx="465306" cy="415499"/>
          </a:xfrm>
          <a:prstGeom prst="rect">
            <a:avLst/>
          </a:prstGeom>
          <a:solidFill>
            <a:srgbClr val="FFC000"/>
          </a:solidFill>
          <a:ln>
            <a:solidFill>
              <a:srgbClr val="92D050"/>
            </a:solidFill>
          </a:ln>
        </p:spPr>
        <p:txBody>
          <a:bodyPr wrap="square" lIns="68562" tIns="34281" rIns="68562" bIns="34281" rtlCol="0">
            <a:spAutoFit/>
          </a:bodyPr>
          <a:lstStyle/>
          <a:p>
            <a:pPr algn="ctr">
              <a:defRPr/>
            </a:pPr>
            <a:r>
              <a:rPr lang="en-US" altLang="zh-CN" sz="2200" b="1" kern="0" dirty="0" smtClean="0">
                <a:latin typeface="Times New Roman" pitchFamily="18" charset="0"/>
                <a:cs typeface="Times New Roman" pitchFamily="18" charset="0"/>
              </a:rPr>
              <a:t>7</a:t>
            </a:r>
            <a:endParaRPr lang="zh-CN" altLang="en-US" sz="2200" b="1" kern="0" dirty="0">
              <a:latin typeface="Times New Roman" pitchFamily="18" charset="0"/>
              <a:cs typeface="Times New Roman" pitchFamily="18" charset="0"/>
            </a:endParaRPr>
          </a:p>
        </p:txBody>
      </p:sp>
    </p:spTree>
    <p:extLst>
      <p:ext uri="{BB962C8B-B14F-4D97-AF65-F5344CB8AC3E}">
        <p14:creationId xmlns:p14="http://schemas.microsoft.com/office/powerpoint/2010/main" xmlns="" val="125719651"/>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barn(inVertical)">
                                      <p:cBhvr>
                                        <p:cTn id="7"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extBox 18"/>
          <p:cNvSpPr txBox="1"/>
          <p:nvPr/>
        </p:nvSpPr>
        <p:spPr>
          <a:xfrm>
            <a:off x="434539" y="1275606"/>
            <a:ext cx="10258141" cy="492443"/>
          </a:xfrm>
          <a:prstGeom prst="rect">
            <a:avLst/>
          </a:prstGeom>
          <a:noFill/>
        </p:spPr>
        <p:txBody>
          <a:bodyPr wrap="square" rtlCol="0">
            <a:spAutoFit/>
          </a:bodyPr>
          <a:lstStyle/>
          <a:p>
            <a:r>
              <a:rPr lang="en-US" altLang="zh-CN" sz="2600" b="1" dirty="0">
                <a:latin typeface="Times New Roman" pitchFamily="18" charset="0"/>
                <a:ea typeface="宋体" pitchFamily="2" charset="-122"/>
              </a:rPr>
              <a:t>(3)</a:t>
            </a:r>
            <a:r>
              <a:rPr lang="zh-CN" altLang="zh-CN" sz="2600" b="1" dirty="0">
                <a:latin typeface="Times New Roman" pitchFamily="18" charset="0"/>
                <a:ea typeface="宋体" pitchFamily="2" charset="-122"/>
              </a:rPr>
              <a:t>为取得普选权，宪章派采取了哪些</a:t>
            </a:r>
            <a:r>
              <a:rPr lang="zh-CN" altLang="zh-CN" sz="2600" b="1" dirty="0" smtClean="0">
                <a:latin typeface="Times New Roman" pitchFamily="18" charset="0"/>
                <a:ea typeface="宋体" pitchFamily="2" charset="-122"/>
              </a:rPr>
              <a:t>方式？</a:t>
            </a:r>
            <a:endParaRPr lang="zh-CN" altLang="zh-CN" sz="2600" dirty="0">
              <a:latin typeface="Times New Roman" pitchFamily="18" charset="0"/>
              <a:ea typeface="宋体" pitchFamily="2" charset="-122"/>
            </a:endParaRPr>
          </a:p>
        </p:txBody>
      </p:sp>
      <p:sp>
        <p:nvSpPr>
          <p:cNvPr id="22" name="TextBox 21"/>
          <p:cNvSpPr txBox="1"/>
          <p:nvPr/>
        </p:nvSpPr>
        <p:spPr>
          <a:xfrm>
            <a:off x="395536" y="2037063"/>
            <a:ext cx="8477803" cy="702821"/>
          </a:xfrm>
          <a:prstGeom prst="rect">
            <a:avLst/>
          </a:prstGeom>
          <a:noFill/>
        </p:spPr>
        <p:txBody>
          <a:bodyPr wrap="square" rtlCol="0">
            <a:spAutoFit/>
          </a:bodyPr>
          <a:lstStyle/>
          <a:p>
            <a:pPr>
              <a:lnSpc>
                <a:spcPts val="5500"/>
              </a:lnSpc>
            </a:pPr>
            <a:r>
              <a:rPr lang="zh-CN" altLang="en-US" sz="2600" b="1" kern="100" dirty="0" smtClean="0">
                <a:solidFill>
                  <a:srgbClr val="E36C0A"/>
                </a:solidFill>
                <a:latin typeface="Times New Roman"/>
                <a:ea typeface="黑体"/>
                <a:cs typeface="Times New Roman"/>
              </a:rPr>
              <a:t>答案</a:t>
            </a:r>
            <a:r>
              <a:rPr lang="zh-CN" altLang="zh-CN" sz="2600" b="1" kern="100" dirty="0" smtClean="0">
                <a:solidFill>
                  <a:srgbClr val="E36C0A"/>
                </a:solidFill>
                <a:latin typeface="Times New Roman"/>
                <a:ea typeface="黑体"/>
                <a:cs typeface="Times New Roman"/>
              </a:rPr>
              <a:t>　</a:t>
            </a:r>
            <a:r>
              <a:rPr lang="zh-CN" altLang="zh-CN" sz="2600" b="1" dirty="0"/>
              <a:t>示威游行、罢工、向议会递交请愿书</a:t>
            </a:r>
            <a:r>
              <a:rPr lang="zh-CN" altLang="zh-CN" sz="2600" b="1" dirty="0" smtClean="0"/>
              <a:t>。</a:t>
            </a:r>
            <a:endParaRPr lang="zh-CN" altLang="zh-CN" sz="2600" dirty="0"/>
          </a:p>
        </p:txBody>
      </p:sp>
      <p:grpSp>
        <p:nvGrpSpPr>
          <p:cNvPr id="16" name="组合 15"/>
          <p:cNvGrpSpPr/>
          <p:nvPr/>
        </p:nvGrpSpPr>
        <p:grpSpPr>
          <a:xfrm>
            <a:off x="205735" y="4758135"/>
            <a:ext cx="8522541" cy="388382"/>
            <a:chOff x="274384" y="6344176"/>
            <a:chExt cx="11366342" cy="517842"/>
          </a:xfrm>
        </p:grpSpPr>
        <p:sp>
          <p:nvSpPr>
            <p:cNvPr id="17" name="矩形 16">
              <a:hlinkClick r:id="rId2" action="ppaction://hlinksldjump"/>
            </p:cNvPr>
            <p:cNvSpPr/>
            <p:nvPr/>
          </p:nvSpPr>
          <p:spPr>
            <a:xfrm>
              <a:off x="4383043" y="6369576"/>
              <a:ext cx="3082696" cy="492442"/>
            </a:xfrm>
            <a:prstGeom prst="rect">
              <a:avLst/>
            </a:prstGeom>
          </p:spPr>
          <p:txBody>
            <a:bodyPr wrap="square">
              <a:spAutoFit/>
            </a:bodyPr>
            <a:lstStyle/>
            <a:p>
              <a:pPr algn="ctr">
                <a:defRPr/>
              </a:pPr>
              <a:r>
                <a:rPr lang="zh-CN" altLang="en-US" sz="1800" b="1" dirty="0" smtClean="0">
                  <a:solidFill>
                    <a:schemeClr val="bg1"/>
                  </a:solidFill>
                  <a:latin typeface="黑体" panose="02010600030101010101" pitchFamily="2" charset="-122"/>
                  <a:ea typeface="黑体" panose="02010600030101010101" pitchFamily="2" charset="-122"/>
                </a:rPr>
                <a:t>互动探究区</a:t>
              </a:r>
              <a:endParaRPr lang="zh-CN" altLang="en-US" sz="1800" b="1" dirty="0">
                <a:solidFill>
                  <a:schemeClr val="bg1"/>
                </a:solidFill>
                <a:latin typeface="黑体" panose="02010600030101010101" pitchFamily="2" charset="-122"/>
                <a:ea typeface="黑体" panose="02010600030101010101" pitchFamily="2" charset="-122"/>
              </a:endParaRPr>
            </a:p>
          </p:txBody>
        </p:sp>
        <p:sp>
          <p:nvSpPr>
            <p:cNvPr id="18" name="矩形 17">
              <a:hlinkClick r:id="rId3" action="ppaction://hlinksldjump"/>
            </p:cNvPr>
            <p:cNvSpPr/>
            <p:nvPr/>
          </p:nvSpPr>
          <p:spPr>
            <a:xfrm>
              <a:off x="8400368" y="6360284"/>
              <a:ext cx="3240358" cy="492442"/>
            </a:xfrm>
            <a:prstGeom prst="rect">
              <a:avLst/>
            </a:prstGeom>
          </p:spPr>
          <p:txBody>
            <a:bodyPr wrap="square">
              <a:spAutoFit/>
            </a:bodyPr>
            <a:lstStyle/>
            <a:p>
              <a:pPr algn="ctr">
                <a:defRPr/>
              </a:pPr>
              <a:r>
                <a:rPr lang="zh-CN" altLang="en-US" sz="1800" b="1" dirty="0" smtClean="0">
                  <a:solidFill>
                    <a:srgbClr val="FFC000"/>
                  </a:solidFill>
                  <a:latin typeface="黑体" panose="02010600030101010101" pitchFamily="2" charset="-122"/>
                  <a:ea typeface="黑体" panose="02010600030101010101" pitchFamily="2" charset="-122"/>
                </a:rPr>
                <a:t>自我检测区</a:t>
              </a:r>
              <a:endParaRPr lang="zh-CN" altLang="en-US" sz="1800" b="1" dirty="0">
                <a:solidFill>
                  <a:srgbClr val="FFC000"/>
                </a:solidFill>
                <a:latin typeface="黑体" panose="02010600030101010101" pitchFamily="2" charset="-122"/>
                <a:ea typeface="黑体" panose="02010600030101010101" pitchFamily="2" charset="-122"/>
              </a:endParaRPr>
            </a:p>
          </p:txBody>
        </p:sp>
        <p:cxnSp>
          <p:nvCxnSpPr>
            <p:cNvPr id="20" name="直接连接符 19"/>
            <p:cNvCxnSpPr/>
            <p:nvPr/>
          </p:nvCxnSpPr>
          <p:spPr>
            <a:xfrm>
              <a:off x="3865339" y="6358388"/>
              <a:ext cx="0" cy="46166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a:off x="7897787" y="6367680"/>
              <a:ext cx="0" cy="46166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23" name="矩形 22">
              <a:hlinkClick r:id="rId4" action="ppaction://hlinksldjump"/>
            </p:cNvPr>
            <p:cNvSpPr/>
            <p:nvPr/>
          </p:nvSpPr>
          <p:spPr>
            <a:xfrm>
              <a:off x="274384" y="6344176"/>
              <a:ext cx="2798867" cy="492442"/>
            </a:xfrm>
            <a:prstGeom prst="rect">
              <a:avLst/>
            </a:prstGeom>
          </p:spPr>
          <p:txBody>
            <a:bodyPr wrap="square">
              <a:spAutoFit/>
            </a:bodyPr>
            <a:lstStyle/>
            <a:p>
              <a:pPr algn="ctr">
                <a:defRPr/>
              </a:pPr>
              <a:r>
                <a:rPr lang="zh-CN" altLang="en-US" sz="1800" b="1" dirty="0" smtClean="0">
                  <a:solidFill>
                    <a:schemeClr val="bg1"/>
                  </a:solidFill>
                  <a:latin typeface="黑体" panose="02010600030101010101" pitchFamily="2" charset="-122"/>
                  <a:ea typeface="黑体" panose="02010600030101010101" pitchFamily="2" charset="-122"/>
                </a:rPr>
                <a:t>自主学习区</a:t>
              </a:r>
              <a:endParaRPr lang="zh-CN" altLang="en-US" sz="1800" b="1" dirty="0">
                <a:solidFill>
                  <a:schemeClr val="bg1"/>
                </a:solidFill>
                <a:latin typeface="黑体" panose="02010600030101010101" pitchFamily="2" charset="-122"/>
                <a:ea typeface="黑体" panose="02010600030101010101" pitchFamily="2" charset="-122"/>
              </a:endParaRPr>
            </a:p>
          </p:txBody>
        </p:sp>
      </p:grpSp>
      <p:sp>
        <p:nvSpPr>
          <p:cNvPr id="24" name="TextBox 23">
            <a:hlinkClick r:id="rId3" action="ppaction://hlinksldjump"/>
          </p:cNvPr>
          <p:cNvSpPr txBox="1"/>
          <p:nvPr/>
        </p:nvSpPr>
        <p:spPr>
          <a:xfrm>
            <a:off x="5593035" y="124109"/>
            <a:ext cx="494457" cy="415499"/>
          </a:xfrm>
          <a:prstGeom prst="rect">
            <a:avLst/>
          </a:prstGeom>
          <a:solidFill>
            <a:srgbClr val="FFC000"/>
          </a:solidFill>
          <a:ln>
            <a:solidFill>
              <a:srgbClr val="92D050"/>
            </a:solidFill>
          </a:ln>
        </p:spPr>
        <p:txBody>
          <a:bodyPr wrap="square" lIns="68562" tIns="34281" rIns="68562" bIns="34281" rtlCol="0">
            <a:spAutoFit/>
          </a:bodyPr>
          <a:lstStyle/>
          <a:p>
            <a:pPr algn="ctr">
              <a:defRPr/>
            </a:pPr>
            <a:r>
              <a:rPr lang="en-US" altLang="zh-CN" sz="2200" b="1" kern="0" dirty="0">
                <a:latin typeface="Times New Roman" pitchFamily="18" charset="0"/>
                <a:cs typeface="Times New Roman" pitchFamily="18" charset="0"/>
              </a:rPr>
              <a:t>1</a:t>
            </a:r>
            <a:endParaRPr lang="zh-CN" altLang="en-US" sz="2200" b="1" kern="0" dirty="0">
              <a:latin typeface="Times New Roman" pitchFamily="18" charset="0"/>
              <a:cs typeface="Times New Roman" pitchFamily="18" charset="0"/>
            </a:endParaRPr>
          </a:p>
        </p:txBody>
      </p:sp>
      <p:sp>
        <p:nvSpPr>
          <p:cNvPr id="25" name="TextBox 24">
            <a:hlinkClick r:id="rId5" action="ppaction://hlinksldjump"/>
          </p:cNvPr>
          <p:cNvSpPr txBox="1"/>
          <p:nvPr/>
        </p:nvSpPr>
        <p:spPr>
          <a:xfrm>
            <a:off x="6092213" y="123929"/>
            <a:ext cx="478864" cy="415499"/>
          </a:xfrm>
          <a:prstGeom prst="rect">
            <a:avLst/>
          </a:prstGeom>
          <a:solidFill>
            <a:srgbClr val="FFC000"/>
          </a:solidFill>
          <a:ln>
            <a:solidFill>
              <a:srgbClr val="92D050"/>
            </a:solidFill>
          </a:ln>
        </p:spPr>
        <p:txBody>
          <a:bodyPr wrap="square" lIns="68562" tIns="34281" rIns="68562" bIns="34281" rtlCol="0">
            <a:spAutoFit/>
          </a:bodyPr>
          <a:lstStyle/>
          <a:p>
            <a:pPr algn="ctr">
              <a:defRPr/>
            </a:pPr>
            <a:r>
              <a:rPr lang="en-US" altLang="zh-CN" sz="2200" b="1" kern="0" dirty="0">
                <a:latin typeface="Times New Roman" pitchFamily="18" charset="0"/>
                <a:cs typeface="Times New Roman" pitchFamily="18" charset="0"/>
              </a:rPr>
              <a:t>2</a:t>
            </a:r>
            <a:endParaRPr lang="zh-CN" altLang="en-US" sz="2200" b="1" kern="0" dirty="0">
              <a:latin typeface="Times New Roman" pitchFamily="18" charset="0"/>
              <a:cs typeface="Times New Roman" pitchFamily="18" charset="0"/>
            </a:endParaRPr>
          </a:p>
        </p:txBody>
      </p:sp>
      <p:sp>
        <p:nvSpPr>
          <p:cNvPr id="26" name="TextBox 25">
            <a:hlinkClick r:id="rId6" action="ppaction://hlinksldjump"/>
          </p:cNvPr>
          <p:cNvSpPr txBox="1"/>
          <p:nvPr/>
        </p:nvSpPr>
        <p:spPr>
          <a:xfrm>
            <a:off x="6576659" y="123929"/>
            <a:ext cx="485837" cy="415499"/>
          </a:xfrm>
          <a:prstGeom prst="rect">
            <a:avLst/>
          </a:prstGeom>
          <a:solidFill>
            <a:srgbClr val="FFC000"/>
          </a:solidFill>
          <a:ln>
            <a:solidFill>
              <a:srgbClr val="92D050"/>
            </a:solidFill>
          </a:ln>
        </p:spPr>
        <p:txBody>
          <a:bodyPr wrap="square" lIns="68562" tIns="34281" rIns="68562" bIns="34281" rtlCol="0">
            <a:spAutoFit/>
          </a:bodyPr>
          <a:lstStyle/>
          <a:p>
            <a:pPr algn="ctr">
              <a:defRPr/>
            </a:pPr>
            <a:r>
              <a:rPr lang="en-US" altLang="zh-CN" sz="2200" b="1" kern="0" dirty="0">
                <a:latin typeface="Times New Roman" pitchFamily="18" charset="0"/>
                <a:cs typeface="Times New Roman" pitchFamily="18" charset="0"/>
              </a:rPr>
              <a:t>3</a:t>
            </a:r>
            <a:endParaRPr lang="zh-CN" altLang="en-US" sz="2200" b="1" kern="0" dirty="0">
              <a:latin typeface="Times New Roman" pitchFamily="18" charset="0"/>
              <a:cs typeface="Times New Roman" pitchFamily="18" charset="0"/>
            </a:endParaRPr>
          </a:p>
        </p:txBody>
      </p:sp>
      <p:sp>
        <p:nvSpPr>
          <p:cNvPr id="27" name="TextBox 26">
            <a:hlinkClick r:id="rId7" action="ppaction://hlinksldjump"/>
          </p:cNvPr>
          <p:cNvSpPr txBox="1"/>
          <p:nvPr/>
        </p:nvSpPr>
        <p:spPr>
          <a:xfrm>
            <a:off x="7546852" y="123478"/>
            <a:ext cx="465306" cy="415499"/>
          </a:xfrm>
          <a:prstGeom prst="rect">
            <a:avLst/>
          </a:prstGeom>
          <a:solidFill>
            <a:srgbClr val="FFC000"/>
          </a:solidFill>
          <a:ln>
            <a:solidFill>
              <a:srgbClr val="92D050"/>
            </a:solidFill>
          </a:ln>
        </p:spPr>
        <p:txBody>
          <a:bodyPr wrap="square" lIns="68562" tIns="34281" rIns="68562" bIns="34281" rtlCol="0">
            <a:spAutoFit/>
          </a:bodyPr>
          <a:lstStyle/>
          <a:p>
            <a:pPr algn="ctr">
              <a:defRPr/>
            </a:pPr>
            <a:r>
              <a:rPr lang="en-US" altLang="zh-CN" sz="2200" b="1" kern="0" dirty="0">
                <a:latin typeface="Times New Roman" pitchFamily="18" charset="0"/>
                <a:cs typeface="Times New Roman" pitchFamily="18" charset="0"/>
              </a:rPr>
              <a:t>5</a:t>
            </a:r>
            <a:endParaRPr lang="zh-CN" altLang="en-US" sz="2200" b="1" kern="0" dirty="0">
              <a:latin typeface="Times New Roman" pitchFamily="18" charset="0"/>
              <a:cs typeface="Times New Roman" pitchFamily="18" charset="0"/>
            </a:endParaRPr>
          </a:p>
        </p:txBody>
      </p:sp>
      <p:sp>
        <p:nvSpPr>
          <p:cNvPr id="28" name="TextBox 27">
            <a:hlinkClick r:id="rId8" action="ppaction://hlinksldjump"/>
          </p:cNvPr>
          <p:cNvSpPr txBox="1"/>
          <p:nvPr/>
        </p:nvSpPr>
        <p:spPr>
          <a:xfrm>
            <a:off x="8016877" y="123478"/>
            <a:ext cx="465306" cy="415499"/>
          </a:xfrm>
          <a:prstGeom prst="rect">
            <a:avLst/>
          </a:prstGeom>
          <a:solidFill>
            <a:srgbClr val="FFFF00"/>
          </a:solidFill>
          <a:ln>
            <a:solidFill>
              <a:srgbClr val="92D050"/>
            </a:solidFill>
          </a:ln>
        </p:spPr>
        <p:txBody>
          <a:bodyPr wrap="square" lIns="68562" tIns="34281" rIns="68562" bIns="34281" rtlCol="0">
            <a:spAutoFit/>
          </a:bodyPr>
          <a:lstStyle/>
          <a:p>
            <a:pPr algn="ctr">
              <a:defRPr/>
            </a:pPr>
            <a:r>
              <a:rPr lang="en-US" altLang="zh-CN" sz="2200" b="1" kern="0" dirty="0">
                <a:latin typeface="Times New Roman" pitchFamily="18" charset="0"/>
                <a:cs typeface="Times New Roman" pitchFamily="18" charset="0"/>
              </a:rPr>
              <a:t>6</a:t>
            </a:r>
            <a:endParaRPr lang="zh-CN" altLang="en-US" sz="2200" b="1" kern="0" dirty="0">
              <a:latin typeface="Times New Roman" pitchFamily="18" charset="0"/>
              <a:cs typeface="Times New Roman" pitchFamily="18" charset="0"/>
            </a:endParaRPr>
          </a:p>
        </p:txBody>
      </p:sp>
      <p:sp>
        <p:nvSpPr>
          <p:cNvPr id="29" name="TextBox 28">
            <a:hlinkClick r:id="rId9" action="ppaction://hlinksldjump"/>
          </p:cNvPr>
          <p:cNvSpPr txBox="1"/>
          <p:nvPr/>
        </p:nvSpPr>
        <p:spPr>
          <a:xfrm>
            <a:off x="7070447" y="124784"/>
            <a:ext cx="465306" cy="415499"/>
          </a:xfrm>
          <a:prstGeom prst="rect">
            <a:avLst/>
          </a:prstGeom>
          <a:solidFill>
            <a:srgbClr val="FFC000"/>
          </a:solidFill>
          <a:ln>
            <a:solidFill>
              <a:srgbClr val="92D050"/>
            </a:solidFill>
          </a:ln>
        </p:spPr>
        <p:txBody>
          <a:bodyPr wrap="square" lIns="68562" tIns="34281" rIns="68562" bIns="34281" rtlCol="0">
            <a:spAutoFit/>
          </a:bodyPr>
          <a:lstStyle/>
          <a:p>
            <a:pPr algn="ctr">
              <a:defRPr/>
            </a:pPr>
            <a:r>
              <a:rPr lang="en-US" altLang="zh-CN" sz="2200" b="1" kern="0" dirty="0">
                <a:latin typeface="Times New Roman" pitchFamily="18" charset="0"/>
                <a:cs typeface="Times New Roman" pitchFamily="18" charset="0"/>
              </a:rPr>
              <a:t>4</a:t>
            </a:r>
            <a:endParaRPr lang="zh-CN" altLang="en-US" sz="2200" b="1" kern="0" dirty="0">
              <a:latin typeface="Times New Roman" pitchFamily="18" charset="0"/>
              <a:cs typeface="Times New Roman" pitchFamily="18" charset="0"/>
            </a:endParaRPr>
          </a:p>
        </p:txBody>
      </p:sp>
      <p:sp>
        <p:nvSpPr>
          <p:cNvPr id="30" name="TextBox 29">
            <a:hlinkClick r:id="rId10" action="ppaction://hlinksldjump"/>
          </p:cNvPr>
          <p:cNvSpPr txBox="1"/>
          <p:nvPr/>
        </p:nvSpPr>
        <p:spPr>
          <a:xfrm>
            <a:off x="8481149" y="124048"/>
            <a:ext cx="465306" cy="415499"/>
          </a:xfrm>
          <a:prstGeom prst="rect">
            <a:avLst/>
          </a:prstGeom>
          <a:solidFill>
            <a:srgbClr val="FFC000"/>
          </a:solidFill>
          <a:ln>
            <a:solidFill>
              <a:srgbClr val="92D050"/>
            </a:solidFill>
          </a:ln>
        </p:spPr>
        <p:txBody>
          <a:bodyPr wrap="square" lIns="68562" tIns="34281" rIns="68562" bIns="34281" rtlCol="0">
            <a:spAutoFit/>
          </a:bodyPr>
          <a:lstStyle/>
          <a:p>
            <a:pPr algn="ctr">
              <a:defRPr/>
            </a:pPr>
            <a:r>
              <a:rPr lang="en-US" altLang="zh-CN" sz="2200" b="1" kern="0" dirty="0" smtClean="0">
                <a:latin typeface="Times New Roman" pitchFamily="18" charset="0"/>
                <a:cs typeface="Times New Roman" pitchFamily="18" charset="0"/>
              </a:rPr>
              <a:t>7</a:t>
            </a:r>
            <a:endParaRPr lang="zh-CN" altLang="en-US" sz="2200" b="1" kern="0" dirty="0">
              <a:latin typeface="Times New Roman" pitchFamily="18" charset="0"/>
              <a:cs typeface="Times New Roman" pitchFamily="18" charset="0"/>
            </a:endParaRPr>
          </a:p>
        </p:txBody>
      </p:sp>
    </p:spTree>
    <p:extLst>
      <p:ext uri="{BB962C8B-B14F-4D97-AF65-F5344CB8AC3E}">
        <p14:creationId xmlns:p14="http://schemas.microsoft.com/office/powerpoint/2010/main" xmlns="" val="1507366555"/>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barn(inVertical)">
                                      <p:cBhvr>
                                        <p:cTn id="7"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extBox 18"/>
          <p:cNvSpPr txBox="1"/>
          <p:nvPr/>
        </p:nvSpPr>
        <p:spPr>
          <a:xfrm>
            <a:off x="179512" y="888444"/>
            <a:ext cx="8822036" cy="3862596"/>
          </a:xfrm>
          <a:prstGeom prst="rect">
            <a:avLst/>
          </a:prstGeom>
          <a:noFill/>
        </p:spPr>
        <p:txBody>
          <a:bodyPr wrap="square" rtlCol="0">
            <a:spAutoFit/>
          </a:bodyPr>
          <a:lstStyle/>
          <a:p>
            <a:pPr>
              <a:lnSpc>
                <a:spcPts val="4200"/>
              </a:lnSpc>
            </a:pPr>
            <a:r>
              <a:rPr lang="en-US" altLang="zh-CN" sz="2600" b="1" dirty="0">
                <a:latin typeface="Times New Roman" pitchFamily="18" charset="0"/>
                <a:cs typeface="Times New Roman" pitchFamily="18" charset="0"/>
              </a:rPr>
              <a:t>7.</a:t>
            </a:r>
            <a:r>
              <a:rPr lang="zh-CN" altLang="zh-CN" sz="2600" b="1" dirty="0"/>
              <a:t>阅读下列材料，完成问题。</a:t>
            </a:r>
            <a:endParaRPr lang="zh-CN" altLang="zh-CN" sz="2600" dirty="0"/>
          </a:p>
          <a:p>
            <a:pPr>
              <a:lnSpc>
                <a:spcPts val="4200"/>
              </a:lnSpc>
            </a:pPr>
            <a:r>
              <a:rPr lang="zh-CN" altLang="zh-CN" sz="2600" b="1" dirty="0">
                <a:solidFill>
                  <a:schemeClr val="accent6">
                    <a:lumMod val="75000"/>
                  </a:schemeClr>
                </a:solidFill>
                <a:latin typeface="黑体" pitchFamily="2" charset="-122"/>
                <a:ea typeface="黑体" pitchFamily="2" charset="-122"/>
              </a:rPr>
              <a:t>材料一</a:t>
            </a:r>
            <a:r>
              <a:rPr lang="zh-CN" altLang="zh-CN" sz="2600" b="1" dirty="0"/>
              <a:t>　</a:t>
            </a:r>
            <a:r>
              <a:rPr lang="zh-CN" altLang="zh-CN" sz="2600" dirty="0">
                <a:latin typeface="方正细黑一_GBK" pitchFamily="65" charset="-122"/>
                <a:ea typeface="方正细黑一_GBK" pitchFamily="65" charset="-122"/>
              </a:rPr>
              <a:t>人口的集中固然对有产阶级起了鼓舞和促进发展的作用，但是它更促进了工人的发展。工人们开始感觉到自己是一个整体，是一个阶级；他们已经意识到，他们分散时虽然是软弱的，但联合在一起就是一种力量。这促进了他们和资产阶级的分离，促进了工人所特有的、也是在他们的生活条件下所应该有的那些见解和思想的形成，他们意识到了</a:t>
            </a:r>
            <a:r>
              <a:rPr lang="zh-CN" altLang="zh-CN" sz="2600" dirty="0" smtClean="0">
                <a:latin typeface="方正细黑一_GBK" pitchFamily="65" charset="-122"/>
                <a:ea typeface="方正细黑一_GBK" pitchFamily="65" charset="-122"/>
              </a:rPr>
              <a:t>自</a:t>
            </a:r>
            <a:endParaRPr lang="zh-CN" altLang="zh-CN" sz="2600" dirty="0">
              <a:latin typeface="+mj-ea"/>
              <a:ea typeface="+mj-ea"/>
            </a:endParaRPr>
          </a:p>
        </p:txBody>
      </p:sp>
      <p:sp>
        <p:nvSpPr>
          <p:cNvPr id="2" name="Rectangle 2"/>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4" name="Rectangle 4"/>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pSp>
        <p:nvGrpSpPr>
          <p:cNvPr id="18" name="组合 17"/>
          <p:cNvGrpSpPr/>
          <p:nvPr/>
        </p:nvGrpSpPr>
        <p:grpSpPr>
          <a:xfrm>
            <a:off x="205735" y="4758135"/>
            <a:ext cx="8522541" cy="388382"/>
            <a:chOff x="274384" y="6344176"/>
            <a:chExt cx="11366342" cy="517842"/>
          </a:xfrm>
        </p:grpSpPr>
        <p:sp>
          <p:nvSpPr>
            <p:cNvPr id="20" name="矩形 19">
              <a:hlinkClick r:id="rId2" action="ppaction://hlinksldjump"/>
            </p:cNvPr>
            <p:cNvSpPr/>
            <p:nvPr/>
          </p:nvSpPr>
          <p:spPr>
            <a:xfrm>
              <a:off x="4383043" y="6369576"/>
              <a:ext cx="3082696" cy="492442"/>
            </a:xfrm>
            <a:prstGeom prst="rect">
              <a:avLst/>
            </a:prstGeom>
          </p:spPr>
          <p:txBody>
            <a:bodyPr wrap="square">
              <a:spAutoFit/>
            </a:bodyPr>
            <a:lstStyle/>
            <a:p>
              <a:pPr algn="ctr">
                <a:defRPr/>
              </a:pPr>
              <a:r>
                <a:rPr lang="zh-CN" altLang="en-US" sz="1800" b="1" dirty="0" smtClean="0">
                  <a:solidFill>
                    <a:schemeClr val="bg1"/>
                  </a:solidFill>
                  <a:latin typeface="黑体" panose="02010600030101010101" pitchFamily="2" charset="-122"/>
                  <a:ea typeface="黑体" panose="02010600030101010101" pitchFamily="2" charset="-122"/>
                </a:rPr>
                <a:t>互动探究区</a:t>
              </a:r>
              <a:endParaRPr lang="zh-CN" altLang="en-US" sz="1800" b="1" dirty="0">
                <a:solidFill>
                  <a:schemeClr val="bg1"/>
                </a:solidFill>
                <a:latin typeface="黑体" panose="02010600030101010101" pitchFamily="2" charset="-122"/>
                <a:ea typeface="黑体" panose="02010600030101010101" pitchFamily="2" charset="-122"/>
              </a:endParaRPr>
            </a:p>
          </p:txBody>
        </p:sp>
        <p:sp>
          <p:nvSpPr>
            <p:cNvPr id="21" name="矩形 20">
              <a:hlinkClick r:id="rId3" action="ppaction://hlinksldjump"/>
            </p:cNvPr>
            <p:cNvSpPr/>
            <p:nvPr/>
          </p:nvSpPr>
          <p:spPr>
            <a:xfrm>
              <a:off x="8400368" y="6360284"/>
              <a:ext cx="3240358" cy="492442"/>
            </a:xfrm>
            <a:prstGeom prst="rect">
              <a:avLst/>
            </a:prstGeom>
          </p:spPr>
          <p:txBody>
            <a:bodyPr wrap="square">
              <a:spAutoFit/>
            </a:bodyPr>
            <a:lstStyle/>
            <a:p>
              <a:pPr algn="ctr">
                <a:defRPr/>
              </a:pPr>
              <a:r>
                <a:rPr lang="zh-CN" altLang="en-US" sz="1800" b="1" dirty="0" smtClean="0">
                  <a:solidFill>
                    <a:srgbClr val="FFC000"/>
                  </a:solidFill>
                  <a:latin typeface="黑体" panose="02010600030101010101" pitchFamily="2" charset="-122"/>
                  <a:ea typeface="黑体" panose="02010600030101010101" pitchFamily="2" charset="-122"/>
                </a:rPr>
                <a:t>自我检测区</a:t>
              </a:r>
              <a:endParaRPr lang="zh-CN" altLang="en-US" sz="1800" b="1" dirty="0">
                <a:solidFill>
                  <a:srgbClr val="FFC000"/>
                </a:solidFill>
                <a:latin typeface="黑体" panose="02010600030101010101" pitchFamily="2" charset="-122"/>
                <a:ea typeface="黑体" panose="02010600030101010101" pitchFamily="2" charset="-122"/>
              </a:endParaRPr>
            </a:p>
          </p:txBody>
        </p:sp>
        <p:cxnSp>
          <p:nvCxnSpPr>
            <p:cNvPr id="22" name="直接连接符 21"/>
            <p:cNvCxnSpPr/>
            <p:nvPr/>
          </p:nvCxnSpPr>
          <p:spPr>
            <a:xfrm>
              <a:off x="3865339" y="6358388"/>
              <a:ext cx="0" cy="46166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a:off x="7897787" y="6367680"/>
              <a:ext cx="0" cy="46166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24" name="矩形 23">
              <a:hlinkClick r:id="rId4" action="ppaction://hlinksldjump"/>
            </p:cNvPr>
            <p:cNvSpPr/>
            <p:nvPr/>
          </p:nvSpPr>
          <p:spPr>
            <a:xfrm>
              <a:off x="274384" y="6344176"/>
              <a:ext cx="2798867" cy="492442"/>
            </a:xfrm>
            <a:prstGeom prst="rect">
              <a:avLst/>
            </a:prstGeom>
          </p:spPr>
          <p:txBody>
            <a:bodyPr wrap="square">
              <a:spAutoFit/>
            </a:bodyPr>
            <a:lstStyle/>
            <a:p>
              <a:pPr algn="ctr">
                <a:defRPr/>
              </a:pPr>
              <a:r>
                <a:rPr lang="zh-CN" altLang="en-US" sz="1800" b="1" dirty="0" smtClean="0">
                  <a:solidFill>
                    <a:schemeClr val="bg1"/>
                  </a:solidFill>
                  <a:latin typeface="黑体" panose="02010600030101010101" pitchFamily="2" charset="-122"/>
                  <a:ea typeface="黑体" panose="02010600030101010101" pitchFamily="2" charset="-122"/>
                </a:rPr>
                <a:t>自主学习区</a:t>
              </a:r>
              <a:endParaRPr lang="zh-CN" altLang="en-US" sz="1800" b="1" dirty="0">
                <a:solidFill>
                  <a:schemeClr val="bg1"/>
                </a:solidFill>
                <a:latin typeface="黑体" panose="02010600030101010101" pitchFamily="2" charset="-122"/>
                <a:ea typeface="黑体" panose="02010600030101010101" pitchFamily="2" charset="-122"/>
              </a:endParaRPr>
            </a:p>
          </p:txBody>
        </p:sp>
      </p:grpSp>
      <p:sp>
        <p:nvSpPr>
          <p:cNvPr id="17" name="TextBox 16">
            <a:hlinkClick r:id="rId3" action="ppaction://hlinksldjump"/>
          </p:cNvPr>
          <p:cNvSpPr txBox="1"/>
          <p:nvPr/>
        </p:nvSpPr>
        <p:spPr>
          <a:xfrm>
            <a:off x="5593035" y="124109"/>
            <a:ext cx="494457" cy="415499"/>
          </a:xfrm>
          <a:prstGeom prst="rect">
            <a:avLst/>
          </a:prstGeom>
          <a:solidFill>
            <a:srgbClr val="FFC000"/>
          </a:solidFill>
          <a:ln>
            <a:solidFill>
              <a:srgbClr val="92D050"/>
            </a:solidFill>
          </a:ln>
        </p:spPr>
        <p:txBody>
          <a:bodyPr wrap="square" lIns="68562" tIns="34281" rIns="68562" bIns="34281" rtlCol="0">
            <a:spAutoFit/>
          </a:bodyPr>
          <a:lstStyle/>
          <a:p>
            <a:pPr algn="ctr">
              <a:defRPr/>
            </a:pPr>
            <a:r>
              <a:rPr lang="en-US" altLang="zh-CN" sz="2200" b="1" kern="0" dirty="0">
                <a:latin typeface="Times New Roman" pitchFamily="18" charset="0"/>
                <a:cs typeface="Times New Roman" pitchFamily="18" charset="0"/>
              </a:rPr>
              <a:t>1</a:t>
            </a:r>
            <a:endParaRPr lang="zh-CN" altLang="en-US" sz="2200" b="1" kern="0" dirty="0">
              <a:latin typeface="Times New Roman" pitchFamily="18" charset="0"/>
              <a:cs typeface="Times New Roman" pitchFamily="18" charset="0"/>
            </a:endParaRPr>
          </a:p>
        </p:txBody>
      </p:sp>
      <p:sp>
        <p:nvSpPr>
          <p:cNvPr id="25" name="TextBox 24">
            <a:hlinkClick r:id="rId5" action="ppaction://hlinksldjump"/>
          </p:cNvPr>
          <p:cNvSpPr txBox="1"/>
          <p:nvPr/>
        </p:nvSpPr>
        <p:spPr>
          <a:xfrm>
            <a:off x="6092213" y="123929"/>
            <a:ext cx="478864" cy="415499"/>
          </a:xfrm>
          <a:prstGeom prst="rect">
            <a:avLst/>
          </a:prstGeom>
          <a:solidFill>
            <a:srgbClr val="FFC000"/>
          </a:solidFill>
          <a:ln>
            <a:solidFill>
              <a:srgbClr val="92D050"/>
            </a:solidFill>
          </a:ln>
        </p:spPr>
        <p:txBody>
          <a:bodyPr wrap="square" lIns="68562" tIns="34281" rIns="68562" bIns="34281" rtlCol="0">
            <a:spAutoFit/>
          </a:bodyPr>
          <a:lstStyle/>
          <a:p>
            <a:pPr algn="ctr">
              <a:defRPr/>
            </a:pPr>
            <a:r>
              <a:rPr lang="en-US" altLang="zh-CN" sz="2200" b="1" kern="0" dirty="0">
                <a:latin typeface="Times New Roman" pitchFamily="18" charset="0"/>
                <a:cs typeface="Times New Roman" pitchFamily="18" charset="0"/>
              </a:rPr>
              <a:t>2</a:t>
            </a:r>
            <a:endParaRPr lang="zh-CN" altLang="en-US" sz="2200" b="1" kern="0" dirty="0">
              <a:latin typeface="Times New Roman" pitchFamily="18" charset="0"/>
              <a:cs typeface="Times New Roman" pitchFamily="18" charset="0"/>
            </a:endParaRPr>
          </a:p>
        </p:txBody>
      </p:sp>
      <p:sp>
        <p:nvSpPr>
          <p:cNvPr id="26" name="TextBox 25">
            <a:hlinkClick r:id="rId6" action="ppaction://hlinksldjump"/>
          </p:cNvPr>
          <p:cNvSpPr txBox="1"/>
          <p:nvPr/>
        </p:nvSpPr>
        <p:spPr>
          <a:xfrm>
            <a:off x="6576659" y="123929"/>
            <a:ext cx="485837" cy="415499"/>
          </a:xfrm>
          <a:prstGeom prst="rect">
            <a:avLst/>
          </a:prstGeom>
          <a:solidFill>
            <a:srgbClr val="FFC000"/>
          </a:solidFill>
          <a:ln>
            <a:solidFill>
              <a:srgbClr val="92D050"/>
            </a:solidFill>
          </a:ln>
        </p:spPr>
        <p:txBody>
          <a:bodyPr wrap="square" lIns="68562" tIns="34281" rIns="68562" bIns="34281" rtlCol="0">
            <a:spAutoFit/>
          </a:bodyPr>
          <a:lstStyle/>
          <a:p>
            <a:pPr algn="ctr">
              <a:defRPr/>
            </a:pPr>
            <a:r>
              <a:rPr lang="en-US" altLang="zh-CN" sz="2200" b="1" kern="0" dirty="0">
                <a:latin typeface="Times New Roman" pitchFamily="18" charset="0"/>
                <a:cs typeface="Times New Roman" pitchFamily="18" charset="0"/>
              </a:rPr>
              <a:t>3</a:t>
            </a:r>
            <a:endParaRPr lang="zh-CN" altLang="en-US" sz="2200" b="1" kern="0" dirty="0">
              <a:latin typeface="Times New Roman" pitchFamily="18" charset="0"/>
              <a:cs typeface="Times New Roman" pitchFamily="18" charset="0"/>
            </a:endParaRPr>
          </a:p>
        </p:txBody>
      </p:sp>
      <p:sp>
        <p:nvSpPr>
          <p:cNvPr id="27" name="TextBox 26">
            <a:hlinkClick r:id="rId7" action="ppaction://hlinksldjump"/>
          </p:cNvPr>
          <p:cNvSpPr txBox="1"/>
          <p:nvPr/>
        </p:nvSpPr>
        <p:spPr>
          <a:xfrm>
            <a:off x="7546852" y="123478"/>
            <a:ext cx="465306" cy="415499"/>
          </a:xfrm>
          <a:prstGeom prst="rect">
            <a:avLst/>
          </a:prstGeom>
          <a:solidFill>
            <a:srgbClr val="FFC000"/>
          </a:solidFill>
          <a:ln>
            <a:solidFill>
              <a:srgbClr val="92D050"/>
            </a:solidFill>
          </a:ln>
        </p:spPr>
        <p:txBody>
          <a:bodyPr wrap="square" lIns="68562" tIns="34281" rIns="68562" bIns="34281" rtlCol="0">
            <a:spAutoFit/>
          </a:bodyPr>
          <a:lstStyle/>
          <a:p>
            <a:pPr algn="ctr">
              <a:defRPr/>
            </a:pPr>
            <a:r>
              <a:rPr lang="en-US" altLang="zh-CN" sz="2200" b="1" kern="0" dirty="0">
                <a:latin typeface="Times New Roman" pitchFamily="18" charset="0"/>
                <a:cs typeface="Times New Roman" pitchFamily="18" charset="0"/>
              </a:rPr>
              <a:t>5</a:t>
            </a:r>
            <a:endParaRPr lang="zh-CN" altLang="en-US" sz="2200" b="1" kern="0" dirty="0">
              <a:latin typeface="Times New Roman" pitchFamily="18" charset="0"/>
              <a:cs typeface="Times New Roman" pitchFamily="18" charset="0"/>
            </a:endParaRPr>
          </a:p>
        </p:txBody>
      </p:sp>
      <p:sp>
        <p:nvSpPr>
          <p:cNvPr id="28" name="TextBox 27">
            <a:hlinkClick r:id="rId8" action="ppaction://hlinksldjump"/>
          </p:cNvPr>
          <p:cNvSpPr txBox="1"/>
          <p:nvPr/>
        </p:nvSpPr>
        <p:spPr>
          <a:xfrm>
            <a:off x="8016877" y="123478"/>
            <a:ext cx="465306" cy="415499"/>
          </a:xfrm>
          <a:prstGeom prst="rect">
            <a:avLst/>
          </a:prstGeom>
          <a:solidFill>
            <a:srgbClr val="FFC000"/>
          </a:solidFill>
          <a:ln>
            <a:solidFill>
              <a:srgbClr val="92D050"/>
            </a:solidFill>
          </a:ln>
        </p:spPr>
        <p:txBody>
          <a:bodyPr wrap="square" lIns="68562" tIns="34281" rIns="68562" bIns="34281" rtlCol="0">
            <a:spAutoFit/>
          </a:bodyPr>
          <a:lstStyle/>
          <a:p>
            <a:pPr algn="ctr">
              <a:defRPr/>
            </a:pPr>
            <a:r>
              <a:rPr lang="en-US" altLang="zh-CN" sz="2200" b="1" kern="0" dirty="0">
                <a:latin typeface="Times New Roman" pitchFamily="18" charset="0"/>
                <a:cs typeface="Times New Roman" pitchFamily="18" charset="0"/>
              </a:rPr>
              <a:t>6</a:t>
            </a:r>
            <a:endParaRPr lang="zh-CN" altLang="en-US" sz="2200" b="1" kern="0" dirty="0">
              <a:latin typeface="Times New Roman" pitchFamily="18" charset="0"/>
              <a:cs typeface="Times New Roman" pitchFamily="18" charset="0"/>
            </a:endParaRPr>
          </a:p>
        </p:txBody>
      </p:sp>
      <p:sp>
        <p:nvSpPr>
          <p:cNvPr id="29" name="TextBox 28">
            <a:hlinkClick r:id="rId9" action="ppaction://hlinksldjump"/>
          </p:cNvPr>
          <p:cNvSpPr txBox="1"/>
          <p:nvPr/>
        </p:nvSpPr>
        <p:spPr>
          <a:xfrm>
            <a:off x="7070447" y="124784"/>
            <a:ext cx="465306" cy="415499"/>
          </a:xfrm>
          <a:prstGeom prst="rect">
            <a:avLst/>
          </a:prstGeom>
          <a:solidFill>
            <a:srgbClr val="FFC000"/>
          </a:solidFill>
          <a:ln>
            <a:solidFill>
              <a:srgbClr val="92D050"/>
            </a:solidFill>
          </a:ln>
        </p:spPr>
        <p:txBody>
          <a:bodyPr wrap="square" lIns="68562" tIns="34281" rIns="68562" bIns="34281" rtlCol="0">
            <a:spAutoFit/>
          </a:bodyPr>
          <a:lstStyle/>
          <a:p>
            <a:pPr algn="ctr">
              <a:defRPr/>
            </a:pPr>
            <a:r>
              <a:rPr lang="en-US" altLang="zh-CN" sz="2200" b="1" kern="0" dirty="0">
                <a:latin typeface="Times New Roman" pitchFamily="18" charset="0"/>
                <a:cs typeface="Times New Roman" pitchFamily="18" charset="0"/>
              </a:rPr>
              <a:t>4</a:t>
            </a:r>
            <a:endParaRPr lang="zh-CN" altLang="en-US" sz="2200" b="1" kern="0" dirty="0">
              <a:latin typeface="Times New Roman" pitchFamily="18" charset="0"/>
              <a:cs typeface="Times New Roman" pitchFamily="18" charset="0"/>
            </a:endParaRPr>
          </a:p>
        </p:txBody>
      </p:sp>
      <p:sp>
        <p:nvSpPr>
          <p:cNvPr id="31" name="TextBox 30">
            <a:hlinkClick r:id="rId10" action="ppaction://hlinksldjump"/>
          </p:cNvPr>
          <p:cNvSpPr txBox="1"/>
          <p:nvPr/>
        </p:nvSpPr>
        <p:spPr>
          <a:xfrm>
            <a:off x="8481149" y="124048"/>
            <a:ext cx="465306" cy="415499"/>
          </a:xfrm>
          <a:prstGeom prst="rect">
            <a:avLst/>
          </a:prstGeom>
          <a:solidFill>
            <a:srgbClr val="FFFF00"/>
          </a:solidFill>
          <a:ln>
            <a:solidFill>
              <a:srgbClr val="92D050"/>
            </a:solidFill>
          </a:ln>
        </p:spPr>
        <p:txBody>
          <a:bodyPr wrap="square" lIns="68562" tIns="34281" rIns="68562" bIns="34281" rtlCol="0">
            <a:spAutoFit/>
          </a:bodyPr>
          <a:lstStyle/>
          <a:p>
            <a:pPr algn="ctr">
              <a:defRPr/>
            </a:pPr>
            <a:r>
              <a:rPr lang="en-US" altLang="zh-CN" sz="2200" b="1" kern="0" dirty="0" smtClean="0">
                <a:latin typeface="Times New Roman" pitchFamily="18" charset="0"/>
                <a:cs typeface="Times New Roman" pitchFamily="18" charset="0"/>
              </a:rPr>
              <a:t>7</a:t>
            </a:r>
            <a:endParaRPr lang="zh-CN" altLang="en-US" sz="2200" b="1" kern="0" dirty="0">
              <a:latin typeface="Times New Roman" pitchFamily="18" charset="0"/>
              <a:cs typeface="Times New Roman" pitchFamily="18" charset="0"/>
            </a:endParaRPr>
          </a:p>
        </p:txBody>
      </p:sp>
    </p:spTree>
    <p:extLst>
      <p:ext uri="{BB962C8B-B14F-4D97-AF65-F5344CB8AC3E}">
        <p14:creationId xmlns:p14="http://schemas.microsoft.com/office/powerpoint/2010/main" xmlns="" val="1970931276"/>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extBox 18"/>
          <p:cNvSpPr txBox="1"/>
          <p:nvPr/>
        </p:nvSpPr>
        <p:spPr>
          <a:xfrm>
            <a:off x="179512" y="1126382"/>
            <a:ext cx="8822036" cy="3245568"/>
          </a:xfrm>
          <a:prstGeom prst="rect">
            <a:avLst/>
          </a:prstGeom>
          <a:noFill/>
        </p:spPr>
        <p:txBody>
          <a:bodyPr wrap="square" rtlCol="0">
            <a:spAutoFit/>
          </a:bodyPr>
          <a:lstStyle/>
          <a:p>
            <a:pPr>
              <a:lnSpc>
                <a:spcPts val="4200"/>
              </a:lnSpc>
            </a:pPr>
            <a:r>
              <a:rPr lang="zh-CN" altLang="zh-CN" sz="2600" dirty="0" smtClean="0">
                <a:latin typeface="方正细黑一_GBK" pitchFamily="65" charset="-122"/>
                <a:ea typeface="方正细黑一_GBK" pitchFamily="65" charset="-122"/>
              </a:rPr>
              <a:t>己</a:t>
            </a:r>
            <a:r>
              <a:rPr lang="zh-CN" altLang="zh-CN" sz="2600" dirty="0">
                <a:latin typeface="方正细黑一_GBK" pitchFamily="65" charset="-122"/>
                <a:ea typeface="方正细黑一_GBK" pitchFamily="65" charset="-122"/>
              </a:rPr>
              <a:t>受压迫的地位，他们开始在社会上和政治上发生影响和作用。大城市是工人运动的发源地：在这里，工人第一次开始考虑到自己的状况并为改变这种状况而斗争；在这里，第一次出现了无产阶级和资产阶级利益的对立；在这里，产生了工会、宪章主义和社会主义</a:t>
            </a:r>
            <a:r>
              <a:rPr lang="zh-CN" altLang="zh-CN" sz="2600" dirty="0" smtClean="0">
                <a:latin typeface="方正细黑一_GBK" pitchFamily="65" charset="-122"/>
                <a:ea typeface="方正细黑一_GBK" pitchFamily="65" charset="-122"/>
              </a:rPr>
              <a:t>。</a:t>
            </a:r>
            <a:endParaRPr lang="en-US" altLang="zh-CN" sz="2600" dirty="0" smtClean="0">
              <a:latin typeface="方正细黑一_GBK" pitchFamily="65" charset="-122"/>
              <a:ea typeface="方正细黑一_GBK" pitchFamily="65" charset="-122"/>
            </a:endParaRPr>
          </a:p>
          <a:p>
            <a:pPr algn="r">
              <a:lnSpc>
                <a:spcPts val="4200"/>
              </a:lnSpc>
            </a:pPr>
            <a:r>
              <a:rPr lang="en-US" altLang="zh-CN" sz="2600" b="1" dirty="0" smtClean="0">
                <a:latin typeface="+mj-ea"/>
                <a:ea typeface="+mj-ea"/>
              </a:rPr>
              <a:t>——</a:t>
            </a:r>
            <a:r>
              <a:rPr lang="zh-CN" altLang="zh-CN" sz="2600" b="1" dirty="0">
                <a:latin typeface="+mj-ea"/>
                <a:ea typeface="+mj-ea"/>
              </a:rPr>
              <a:t>恩格斯《英国工人阶级状况》</a:t>
            </a:r>
            <a:r>
              <a:rPr lang="en-US" altLang="zh-CN" sz="2600" b="1" dirty="0">
                <a:latin typeface="+mj-ea"/>
                <a:ea typeface="+mj-ea"/>
              </a:rPr>
              <a:t>(1845</a:t>
            </a:r>
            <a:r>
              <a:rPr lang="zh-CN" altLang="zh-CN" sz="2600" b="1" dirty="0">
                <a:latin typeface="+mj-ea"/>
                <a:ea typeface="+mj-ea"/>
              </a:rPr>
              <a:t>年</a:t>
            </a:r>
            <a:r>
              <a:rPr lang="en-US" altLang="zh-CN" sz="2600" b="1" dirty="0">
                <a:latin typeface="+mj-ea"/>
                <a:ea typeface="+mj-ea"/>
              </a:rPr>
              <a:t>)</a:t>
            </a:r>
            <a:endParaRPr lang="zh-CN" altLang="zh-CN" sz="2600" dirty="0">
              <a:latin typeface="+mj-ea"/>
              <a:ea typeface="+mj-ea"/>
            </a:endParaRPr>
          </a:p>
        </p:txBody>
      </p:sp>
      <p:sp>
        <p:nvSpPr>
          <p:cNvPr id="2" name="Rectangle 2"/>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4" name="Rectangle 4"/>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pSp>
        <p:nvGrpSpPr>
          <p:cNvPr id="18" name="组合 17"/>
          <p:cNvGrpSpPr/>
          <p:nvPr/>
        </p:nvGrpSpPr>
        <p:grpSpPr>
          <a:xfrm>
            <a:off x="205735" y="4758135"/>
            <a:ext cx="8522541" cy="388382"/>
            <a:chOff x="274384" y="6344176"/>
            <a:chExt cx="11366342" cy="517842"/>
          </a:xfrm>
        </p:grpSpPr>
        <p:sp>
          <p:nvSpPr>
            <p:cNvPr id="20" name="矩形 19">
              <a:hlinkClick r:id="rId2" action="ppaction://hlinksldjump"/>
            </p:cNvPr>
            <p:cNvSpPr/>
            <p:nvPr/>
          </p:nvSpPr>
          <p:spPr>
            <a:xfrm>
              <a:off x="4383043" y="6369576"/>
              <a:ext cx="3082696" cy="492442"/>
            </a:xfrm>
            <a:prstGeom prst="rect">
              <a:avLst/>
            </a:prstGeom>
          </p:spPr>
          <p:txBody>
            <a:bodyPr wrap="square">
              <a:spAutoFit/>
            </a:bodyPr>
            <a:lstStyle/>
            <a:p>
              <a:pPr algn="ctr">
                <a:defRPr/>
              </a:pPr>
              <a:r>
                <a:rPr lang="zh-CN" altLang="en-US" sz="1800" b="1" dirty="0" smtClean="0">
                  <a:solidFill>
                    <a:schemeClr val="bg1"/>
                  </a:solidFill>
                  <a:latin typeface="黑体" panose="02010600030101010101" pitchFamily="2" charset="-122"/>
                  <a:ea typeface="黑体" panose="02010600030101010101" pitchFamily="2" charset="-122"/>
                </a:rPr>
                <a:t>互动探究区</a:t>
              </a:r>
              <a:endParaRPr lang="zh-CN" altLang="en-US" sz="1800" b="1" dirty="0">
                <a:solidFill>
                  <a:schemeClr val="bg1"/>
                </a:solidFill>
                <a:latin typeface="黑体" panose="02010600030101010101" pitchFamily="2" charset="-122"/>
                <a:ea typeface="黑体" panose="02010600030101010101" pitchFamily="2" charset="-122"/>
              </a:endParaRPr>
            </a:p>
          </p:txBody>
        </p:sp>
        <p:sp>
          <p:nvSpPr>
            <p:cNvPr id="21" name="矩形 20">
              <a:hlinkClick r:id="rId3" action="ppaction://hlinksldjump"/>
            </p:cNvPr>
            <p:cNvSpPr/>
            <p:nvPr/>
          </p:nvSpPr>
          <p:spPr>
            <a:xfrm>
              <a:off x="8400368" y="6360284"/>
              <a:ext cx="3240358" cy="492442"/>
            </a:xfrm>
            <a:prstGeom prst="rect">
              <a:avLst/>
            </a:prstGeom>
          </p:spPr>
          <p:txBody>
            <a:bodyPr wrap="square">
              <a:spAutoFit/>
            </a:bodyPr>
            <a:lstStyle/>
            <a:p>
              <a:pPr algn="ctr">
                <a:defRPr/>
              </a:pPr>
              <a:r>
                <a:rPr lang="zh-CN" altLang="en-US" sz="1800" b="1" dirty="0" smtClean="0">
                  <a:solidFill>
                    <a:srgbClr val="FFC000"/>
                  </a:solidFill>
                  <a:latin typeface="黑体" panose="02010600030101010101" pitchFamily="2" charset="-122"/>
                  <a:ea typeface="黑体" panose="02010600030101010101" pitchFamily="2" charset="-122"/>
                </a:rPr>
                <a:t>自我检测区</a:t>
              </a:r>
              <a:endParaRPr lang="zh-CN" altLang="en-US" sz="1800" b="1" dirty="0">
                <a:solidFill>
                  <a:srgbClr val="FFC000"/>
                </a:solidFill>
                <a:latin typeface="黑体" panose="02010600030101010101" pitchFamily="2" charset="-122"/>
                <a:ea typeface="黑体" panose="02010600030101010101" pitchFamily="2" charset="-122"/>
              </a:endParaRPr>
            </a:p>
          </p:txBody>
        </p:sp>
        <p:cxnSp>
          <p:nvCxnSpPr>
            <p:cNvPr id="22" name="直接连接符 21"/>
            <p:cNvCxnSpPr/>
            <p:nvPr/>
          </p:nvCxnSpPr>
          <p:spPr>
            <a:xfrm>
              <a:off x="3865339" y="6358388"/>
              <a:ext cx="0" cy="46166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a:off x="7897787" y="6367680"/>
              <a:ext cx="0" cy="46166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24" name="矩形 23">
              <a:hlinkClick r:id="rId4" action="ppaction://hlinksldjump"/>
            </p:cNvPr>
            <p:cNvSpPr/>
            <p:nvPr/>
          </p:nvSpPr>
          <p:spPr>
            <a:xfrm>
              <a:off x="274384" y="6344176"/>
              <a:ext cx="2798867" cy="492442"/>
            </a:xfrm>
            <a:prstGeom prst="rect">
              <a:avLst/>
            </a:prstGeom>
          </p:spPr>
          <p:txBody>
            <a:bodyPr wrap="square">
              <a:spAutoFit/>
            </a:bodyPr>
            <a:lstStyle/>
            <a:p>
              <a:pPr algn="ctr">
                <a:defRPr/>
              </a:pPr>
              <a:r>
                <a:rPr lang="zh-CN" altLang="en-US" sz="1800" b="1" dirty="0" smtClean="0">
                  <a:solidFill>
                    <a:schemeClr val="bg1"/>
                  </a:solidFill>
                  <a:latin typeface="黑体" panose="02010600030101010101" pitchFamily="2" charset="-122"/>
                  <a:ea typeface="黑体" panose="02010600030101010101" pitchFamily="2" charset="-122"/>
                </a:rPr>
                <a:t>自主学习区</a:t>
              </a:r>
              <a:endParaRPr lang="zh-CN" altLang="en-US" sz="1800" b="1" dirty="0">
                <a:solidFill>
                  <a:schemeClr val="bg1"/>
                </a:solidFill>
                <a:latin typeface="黑体" panose="02010600030101010101" pitchFamily="2" charset="-122"/>
                <a:ea typeface="黑体" panose="02010600030101010101" pitchFamily="2" charset="-122"/>
              </a:endParaRPr>
            </a:p>
          </p:txBody>
        </p:sp>
      </p:grpSp>
      <p:sp>
        <p:nvSpPr>
          <p:cNvPr id="17" name="TextBox 16">
            <a:hlinkClick r:id="rId3" action="ppaction://hlinksldjump"/>
          </p:cNvPr>
          <p:cNvSpPr txBox="1"/>
          <p:nvPr/>
        </p:nvSpPr>
        <p:spPr>
          <a:xfrm>
            <a:off x="5593035" y="124109"/>
            <a:ext cx="494457" cy="415499"/>
          </a:xfrm>
          <a:prstGeom prst="rect">
            <a:avLst/>
          </a:prstGeom>
          <a:solidFill>
            <a:srgbClr val="FFC000"/>
          </a:solidFill>
          <a:ln>
            <a:solidFill>
              <a:srgbClr val="92D050"/>
            </a:solidFill>
          </a:ln>
        </p:spPr>
        <p:txBody>
          <a:bodyPr wrap="square" lIns="68562" tIns="34281" rIns="68562" bIns="34281" rtlCol="0">
            <a:spAutoFit/>
          </a:bodyPr>
          <a:lstStyle/>
          <a:p>
            <a:pPr algn="ctr">
              <a:defRPr/>
            </a:pPr>
            <a:r>
              <a:rPr lang="en-US" altLang="zh-CN" sz="2200" b="1" kern="0" dirty="0">
                <a:latin typeface="Times New Roman" pitchFamily="18" charset="0"/>
                <a:cs typeface="Times New Roman" pitchFamily="18" charset="0"/>
              </a:rPr>
              <a:t>1</a:t>
            </a:r>
            <a:endParaRPr lang="zh-CN" altLang="en-US" sz="2200" b="1" kern="0" dirty="0">
              <a:latin typeface="Times New Roman" pitchFamily="18" charset="0"/>
              <a:cs typeface="Times New Roman" pitchFamily="18" charset="0"/>
            </a:endParaRPr>
          </a:p>
        </p:txBody>
      </p:sp>
      <p:sp>
        <p:nvSpPr>
          <p:cNvPr id="25" name="TextBox 24">
            <a:hlinkClick r:id="rId5" action="ppaction://hlinksldjump"/>
          </p:cNvPr>
          <p:cNvSpPr txBox="1"/>
          <p:nvPr/>
        </p:nvSpPr>
        <p:spPr>
          <a:xfrm>
            <a:off x="6092213" y="123929"/>
            <a:ext cx="478864" cy="415499"/>
          </a:xfrm>
          <a:prstGeom prst="rect">
            <a:avLst/>
          </a:prstGeom>
          <a:solidFill>
            <a:srgbClr val="FFC000"/>
          </a:solidFill>
          <a:ln>
            <a:solidFill>
              <a:srgbClr val="92D050"/>
            </a:solidFill>
          </a:ln>
        </p:spPr>
        <p:txBody>
          <a:bodyPr wrap="square" lIns="68562" tIns="34281" rIns="68562" bIns="34281" rtlCol="0">
            <a:spAutoFit/>
          </a:bodyPr>
          <a:lstStyle/>
          <a:p>
            <a:pPr algn="ctr">
              <a:defRPr/>
            </a:pPr>
            <a:r>
              <a:rPr lang="en-US" altLang="zh-CN" sz="2200" b="1" kern="0" dirty="0">
                <a:latin typeface="Times New Roman" pitchFamily="18" charset="0"/>
                <a:cs typeface="Times New Roman" pitchFamily="18" charset="0"/>
              </a:rPr>
              <a:t>2</a:t>
            </a:r>
            <a:endParaRPr lang="zh-CN" altLang="en-US" sz="2200" b="1" kern="0" dirty="0">
              <a:latin typeface="Times New Roman" pitchFamily="18" charset="0"/>
              <a:cs typeface="Times New Roman" pitchFamily="18" charset="0"/>
            </a:endParaRPr>
          </a:p>
        </p:txBody>
      </p:sp>
      <p:sp>
        <p:nvSpPr>
          <p:cNvPr id="26" name="TextBox 25">
            <a:hlinkClick r:id="rId6" action="ppaction://hlinksldjump"/>
          </p:cNvPr>
          <p:cNvSpPr txBox="1"/>
          <p:nvPr/>
        </p:nvSpPr>
        <p:spPr>
          <a:xfrm>
            <a:off x="6576659" y="123929"/>
            <a:ext cx="485837" cy="415499"/>
          </a:xfrm>
          <a:prstGeom prst="rect">
            <a:avLst/>
          </a:prstGeom>
          <a:solidFill>
            <a:srgbClr val="FFC000"/>
          </a:solidFill>
          <a:ln>
            <a:solidFill>
              <a:srgbClr val="92D050"/>
            </a:solidFill>
          </a:ln>
        </p:spPr>
        <p:txBody>
          <a:bodyPr wrap="square" lIns="68562" tIns="34281" rIns="68562" bIns="34281" rtlCol="0">
            <a:spAutoFit/>
          </a:bodyPr>
          <a:lstStyle/>
          <a:p>
            <a:pPr algn="ctr">
              <a:defRPr/>
            </a:pPr>
            <a:r>
              <a:rPr lang="en-US" altLang="zh-CN" sz="2200" b="1" kern="0" dirty="0">
                <a:latin typeface="Times New Roman" pitchFamily="18" charset="0"/>
                <a:cs typeface="Times New Roman" pitchFamily="18" charset="0"/>
              </a:rPr>
              <a:t>3</a:t>
            </a:r>
            <a:endParaRPr lang="zh-CN" altLang="en-US" sz="2200" b="1" kern="0" dirty="0">
              <a:latin typeface="Times New Roman" pitchFamily="18" charset="0"/>
              <a:cs typeface="Times New Roman" pitchFamily="18" charset="0"/>
            </a:endParaRPr>
          </a:p>
        </p:txBody>
      </p:sp>
      <p:sp>
        <p:nvSpPr>
          <p:cNvPr id="27" name="TextBox 26">
            <a:hlinkClick r:id="rId7" action="ppaction://hlinksldjump"/>
          </p:cNvPr>
          <p:cNvSpPr txBox="1"/>
          <p:nvPr/>
        </p:nvSpPr>
        <p:spPr>
          <a:xfrm>
            <a:off x="7546852" y="123478"/>
            <a:ext cx="465306" cy="415499"/>
          </a:xfrm>
          <a:prstGeom prst="rect">
            <a:avLst/>
          </a:prstGeom>
          <a:solidFill>
            <a:srgbClr val="FFC000"/>
          </a:solidFill>
          <a:ln>
            <a:solidFill>
              <a:srgbClr val="92D050"/>
            </a:solidFill>
          </a:ln>
        </p:spPr>
        <p:txBody>
          <a:bodyPr wrap="square" lIns="68562" tIns="34281" rIns="68562" bIns="34281" rtlCol="0">
            <a:spAutoFit/>
          </a:bodyPr>
          <a:lstStyle/>
          <a:p>
            <a:pPr algn="ctr">
              <a:defRPr/>
            </a:pPr>
            <a:r>
              <a:rPr lang="en-US" altLang="zh-CN" sz="2200" b="1" kern="0" dirty="0">
                <a:latin typeface="Times New Roman" pitchFamily="18" charset="0"/>
                <a:cs typeface="Times New Roman" pitchFamily="18" charset="0"/>
              </a:rPr>
              <a:t>5</a:t>
            </a:r>
            <a:endParaRPr lang="zh-CN" altLang="en-US" sz="2200" b="1" kern="0" dirty="0">
              <a:latin typeface="Times New Roman" pitchFamily="18" charset="0"/>
              <a:cs typeface="Times New Roman" pitchFamily="18" charset="0"/>
            </a:endParaRPr>
          </a:p>
        </p:txBody>
      </p:sp>
      <p:sp>
        <p:nvSpPr>
          <p:cNvPr id="28" name="TextBox 27">
            <a:hlinkClick r:id="rId8" action="ppaction://hlinksldjump"/>
          </p:cNvPr>
          <p:cNvSpPr txBox="1"/>
          <p:nvPr/>
        </p:nvSpPr>
        <p:spPr>
          <a:xfrm>
            <a:off x="8016877" y="123478"/>
            <a:ext cx="465306" cy="415499"/>
          </a:xfrm>
          <a:prstGeom prst="rect">
            <a:avLst/>
          </a:prstGeom>
          <a:solidFill>
            <a:srgbClr val="FFC000"/>
          </a:solidFill>
          <a:ln>
            <a:solidFill>
              <a:srgbClr val="92D050"/>
            </a:solidFill>
          </a:ln>
        </p:spPr>
        <p:txBody>
          <a:bodyPr wrap="square" lIns="68562" tIns="34281" rIns="68562" bIns="34281" rtlCol="0">
            <a:spAutoFit/>
          </a:bodyPr>
          <a:lstStyle/>
          <a:p>
            <a:pPr algn="ctr">
              <a:defRPr/>
            </a:pPr>
            <a:r>
              <a:rPr lang="en-US" altLang="zh-CN" sz="2200" b="1" kern="0" dirty="0">
                <a:latin typeface="Times New Roman" pitchFamily="18" charset="0"/>
                <a:cs typeface="Times New Roman" pitchFamily="18" charset="0"/>
              </a:rPr>
              <a:t>6</a:t>
            </a:r>
            <a:endParaRPr lang="zh-CN" altLang="en-US" sz="2200" b="1" kern="0" dirty="0">
              <a:latin typeface="Times New Roman" pitchFamily="18" charset="0"/>
              <a:cs typeface="Times New Roman" pitchFamily="18" charset="0"/>
            </a:endParaRPr>
          </a:p>
        </p:txBody>
      </p:sp>
      <p:sp>
        <p:nvSpPr>
          <p:cNvPr id="29" name="TextBox 28">
            <a:hlinkClick r:id="rId9" action="ppaction://hlinksldjump"/>
          </p:cNvPr>
          <p:cNvSpPr txBox="1"/>
          <p:nvPr/>
        </p:nvSpPr>
        <p:spPr>
          <a:xfrm>
            <a:off x="7070447" y="124784"/>
            <a:ext cx="465306" cy="415499"/>
          </a:xfrm>
          <a:prstGeom prst="rect">
            <a:avLst/>
          </a:prstGeom>
          <a:solidFill>
            <a:srgbClr val="FFC000"/>
          </a:solidFill>
          <a:ln>
            <a:solidFill>
              <a:srgbClr val="92D050"/>
            </a:solidFill>
          </a:ln>
        </p:spPr>
        <p:txBody>
          <a:bodyPr wrap="square" lIns="68562" tIns="34281" rIns="68562" bIns="34281" rtlCol="0">
            <a:spAutoFit/>
          </a:bodyPr>
          <a:lstStyle/>
          <a:p>
            <a:pPr algn="ctr">
              <a:defRPr/>
            </a:pPr>
            <a:r>
              <a:rPr lang="en-US" altLang="zh-CN" sz="2200" b="1" kern="0" dirty="0">
                <a:latin typeface="Times New Roman" pitchFamily="18" charset="0"/>
                <a:cs typeface="Times New Roman" pitchFamily="18" charset="0"/>
              </a:rPr>
              <a:t>4</a:t>
            </a:r>
            <a:endParaRPr lang="zh-CN" altLang="en-US" sz="2200" b="1" kern="0" dirty="0">
              <a:latin typeface="Times New Roman" pitchFamily="18" charset="0"/>
              <a:cs typeface="Times New Roman" pitchFamily="18" charset="0"/>
            </a:endParaRPr>
          </a:p>
        </p:txBody>
      </p:sp>
      <p:sp>
        <p:nvSpPr>
          <p:cNvPr id="31" name="TextBox 30">
            <a:hlinkClick r:id="rId10" action="ppaction://hlinksldjump"/>
          </p:cNvPr>
          <p:cNvSpPr txBox="1"/>
          <p:nvPr/>
        </p:nvSpPr>
        <p:spPr>
          <a:xfrm>
            <a:off x="8481149" y="124048"/>
            <a:ext cx="465306" cy="415499"/>
          </a:xfrm>
          <a:prstGeom prst="rect">
            <a:avLst/>
          </a:prstGeom>
          <a:solidFill>
            <a:srgbClr val="FFFF00"/>
          </a:solidFill>
          <a:ln>
            <a:solidFill>
              <a:srgbClr val="92D050"/>
            </a:solidFill>
          </a:ln>
        </p:spPr>
        <p:txBody>
          <a:bodyPr wrap="square" lIns="68562" tIns="34281" rIns="68562" bIns="34281" rtlCol="0">
            <a:spAutoFit/>
          </a:bodyPr>
          <a:lstStyle/>
          <a:p>
            <a:pPr algn="ctr">
              <a:defRPr/>
            </a:pPr>
            <a:r>
              <a:rPr lang="en-US" altLang="zh-CN" sz="2200" b="1" kern="0" dirty="0" smtClean="0">
                <a:latin typeface="Times New Roman" pitchFamily="18" charset="0"/>
                <a:cs typeface="Times New Roman" pitchFamily="18" charset="0"/>
              </a:rPr>
              <a:t>7</a:t>
            </a:r>
            <a:endParaRPr lang="zh-CN" altLang="en-US" sz="2200" b="1" kern="0" dirty="0">
              <a:latin typeface="Times New Roman" pitchFamily="18" charset="0"/>
              <a:cs typeface="Times New Roman" pitchFamily="18" charset="0"/>
            </a:endParaRPr>
          </a:p>
        </p:txBody>
      </p:sp>
    </p:spTree>
    <p:extLst>
      <p:ext uri="{BB962C8B-B14F-4D97-AF65-F5344CB8AC3E}">
        <p14:creationId xmlns:p14="http://schemas.microsoft.com/office/powerpoint/2010/main" xmlns="" val="2140900960"/>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extBox 18"/>
          <p:cNvSpPr txBox="1"/>
          <p:nvPr/>
        </p:nvSpPr>
        <p:spPr>
          <a:xfrm>
            <a:off x="142452" y="564034"/>
            <a:ext cx="8822036" cy="4183838"/>
          </a:xfrm>
          <a:prstGeom prst="rect">
            <a:avLst/>
          </a:prstGeom>
          <a:noFill/>
        </p:spPr>
        <p:txBody>
          <a:bodyPr wrap="square" rtlCol="0">
            <a:spAutoFit/>
          </a:bodyPr>
          <a:lstStyle/>
          <a:p>
            <a:pPr>
              <a:lnSpc>
                <a:spcPts val="3600"/>
              </a:lnSpc>
            </a:pPr>
            <a:r>
              <a:rPr lang="zh-CN" altLang="zh-CN" sz="2400" b="1" dirty="0">
                <a:solidFill>
                  <a:schemeClr val="accent6">
                    <a:lumMod val="75000"/>
                  </a:schemeClr>
                </a:solidFill>
                <a:latin typeface="黑体" pitchFamily="2" charset="-122"/>
                <a:ea typeface="黑体" pitchFamily="2" charset="-122"/>
              </a:rPr>
              <a:t>材料二</a:t>
            </a:r>
            <a:r>
              <a:rPr lang="zh-CN" altLang="zh-CN" sz="2400" b="1" dirty="0"/>
              <a:t>　</a:t>
            </a:r>
            <a:r>
              <a:rPr lang="en-US" altLang="zh-CN" sz="2400" dirty="0">
                <a:latin typeface="方正细黑一_GBK" pitchFamily="65" charset="-122"/>
                <a:ea typeface="方正细黑一_GBK" pitchFamily="65" charset="-122"/>
              </a:rPr>
              <a:t>1884</a:t>
            </a:r>
            <a:r>
              <a:rPr lang="zh-CN" altLang="zh-CN" sz="2400" dirty="0">
                <a:latin typeface="方正细黑一_GBK" pitchFamily="65" charset="-122"/>
                <a:ea typeface="方正细黑一_GBK" pitchFamily="65" charset="-122"/>
              </a:rPr>
              <a:t>年，英国费边社的基本纲领提出：</a:t>
            </a:r>
            <a:r>
              <a:rPr lang="en-US" altLang="zh-CN" sz="2400" dirty="0">
                <a:latin typeface="方正细黑一_GBK" pitchFamily="65" charset="-122"/>
                <a:ea typeface="方正细黑一_GBK" pitchFamily="65" charset="-122"/>
              </a:rPr>
              <a:t>“</a:t>
            </a:r>
            <a:r>
              <a:rPr lang="zh-CN" altLang="zh-CN" sz="2400" dirty="0">
                <a:latin typeface="方正细黑一_GBK" pitchFamily="65" charset="-122"/>
                <a:ea typeface="方正细黑一_GBK" pitchFamily="65" charset="-122"/>
              </a:rPr>
              <a:t>费边社的目的是以下列方式来改革社会：从个人和阶级所有制下解放土地和工业资本，把它们交给社会所有，以谋公众的福利。只有通过这个方式，全国各种自然的和既得的利益才能公平地为全国人民所分享</a:t>
            </a:r>
            <a:r>
              <a:rPr lang="en-US" altLang="zh-CN" sz="2400" dirty="0">
                <a:latin typeface="方正细黑一_GBK" pitchFamily="65" charset="-122"/>
                <a:ea typeface="方正细黑一_GBK" pitchFamily="65" charset="-122"/>
              </a:rPr>
              <a:t>……</a:t>
            </a:r>
            <a:r>
              <a:rPr lang="zh-CN" altLang="zh-CN" sz="2400" dirty="0">
                <a:latin typeface="方正细黑一_GBK" pitchFamily="65" charset="-122"/>
                <a:ea typeface="方正细黑一_GBK" pitchFamily="65" charset="-122"/>
              </a:rPr>
              <a:t>为了这些目的，费边社应注意传播社会主义思想，鼓吹以社会主义为根据的社会和政治改革，包括确立男女平等的公民权利，同时推广有关个人与社会在经济、伦理和政治方面的关系的知识，以便实现这些目标。</a:t>
            </a:r>
            <a:r>
              <a:rPr lang="en-US" altLang="zh-CN" sz="2400" dirty="0" smtClean="0">
                <a:latin typeface="方正细黑一_GBK" pitchFamily="65" charset="-122"/>
                <a:ea typeface="方正细黑一_GBK" pitchFamily="65" charset="-122"/>
              </a:rPr>
              <a:t>”</a:t>
            </a:r>
            <a:endParaRPr lang="zh-CN" altLang="zh-CN" sz="2400" dirty="0" smtClean="0">
              <a:latin typeface="方正细黑一_GBK" pitchFamily="65" charset="-122"/>
              <a:ea typeface="方正细黑一_GBK" pitchFamily="65" charset="-122"/>
            </a:endParaRPr>
          </a:p>
          <a:p>
            <a:pPr algn="r">
              <a:lnSpc>
                <a:spcPts val="3600"/>
              </a:lnSpc>
            </a:pPr>
            <a:r>
              <a:rPr lang="en-US" altLang="zh-CN" sz="2400" b="1" dirty="0" smtClean="0">
                <a:latin typeface="+mj-ea"/>
                <a:ea typeface="+mj-ea"/>
              </a:rPr>
              <a:t>——</a:t>
            </a:r>
            <a:r>
              <a:rPr lang="zh-CN" altLang="zh-CN" sz="2400" b="1" dirty="0" smtClean="0">
                <a:latin typeface="+mj-ea"/>
                <a:ea typeface="+mj-ea"/>
              </a:rPr>
              <a:t>摘编自蒋相泽主编《世界通史资料选辑》</a:t>
            </a:r>
            <a:r>
              <a:rPr lang="en-US" altLang="zh-CN" sz="2400" b="1" dirty="0" smtClean="0">
                <a:latin typeface="+mj-ea"/>
                <a:ea typeface="+mj-ea"/>
              </a:rPr>
              <a:t>(</a:t>
            </a:r>
            <a:r>
              <a:rPr lang="zh-CN" altLang="zh-CN" sz="2400" b="1" dirty="0" smtClean="0">
                <a:latin typeface="+mj-ea"/>
                <a:ea typeface="+mj-ea"/>
              </a:rPr>
              <a:t>近代部分</a:t>
            </a:r>
            <a:r>
              <a:rPr lang="en-US" altLang="zh-CN" sz="2400" b="1" dirty="0" smtClean="0">
                <a:latin typeface="+mj-ea"/>
                <a:ea typeface="+mj-ea"/>
              </a:rPr>
              <a:t>)</a:t>
            </a:r>
            <a:endParaRPr lang="zh-CN" altLang="zh-CN" sz="2400" dirty="0">
              <a:latin typeface="+mj-ea"/>
              <a:ea typeface="+mj-ea"/>
            </a:endParaRPr>
          </a:p>
        </p:txBody>
      </p:sp>
      <p:sp>
        <p:nvSpPr>
          <p:cNvPr id="2" name="Rectangle 2"/>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4" name="Rectangle 4"/>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pSp>
        <p:nvGrpSpPr>
          <p:cNvPr id="18" name="组合 17"/>
          <p:cNvGrpSpPr/>
          <p:nvPr/>
        </p:nvGrpSpPr>
        <p:grpSpPr>
          <a:xfrm>
            <a:off x="205735" y="4758135"/>
            <a:ext cx="8522541" cy="388382"/>
            <a:chOff x="274384" y="6344176"/>
            <a:chExt cx="11366342" cy="517842"/>
          </a:xfrm>
        </p:grpSpPr>
        <p:sp>
          <p:nvSpPr>
            <p:cNvPr id="20" name="矩形 19">
              <a:hlinkClick r:id="rId2" action="ppaction://hlinksldjump"/>
            </p:cNvPr>
            <p:cNvSpPr/>
            <p:nvPr/>
          </p:nvSpPr>
          <p:spPr>
            <a:xfrm>
              <a:off x="4383043" y="6369576"/>
              <a:ext cx="3082696" cy="492442"/>
            </a:xfrm>
            <a:prstGeom prst="rect">
              <a:avLst/>
            </a:prstGeom>
          </p:spPr>
          <p:txBody>
            <a:bodyPr wrap="square">
              <a:spAutoFit/>
            </a:bodyPr>
            <a:lstStyle/>
            <a:p>
              <a:pPr algn="ctr">
                <a:defRPr/>
              </a:pPr>
              <a:r>
                <a:rPr lang="zh-CN" altLang="en-US" sz="1800" b="1" dirty="0" smtClean="0">
                  <a:solidFill>
                    <a:schemeClr val="bg1"/>
                  </a:solidFill>
                  <a:latin typeface="黑体" panose="02010600030101010101" pitchFamily="2" charset="-122"/>
                  <a:ea typeface="黑体" panose="02010600030101010101" pitchFamily="2" charset="-122"/>
                </a:rPr>
                <a:t>互动探究区</a:t>
              </a:r>
              <a:endParaRPr lang="zh-CN" altLang="en-US" sz="1800" b="1" dirty="0">
                <a:solidFill>
                  <a:schemeClr val="bg1"/>
                </a:solidFill>
                <a:latin typeface="黑体" panose="02010600030101010101" pitchFamily="2" charset="-122"/>
                <a:ea typeface="黑体" panose="02010600030101010101" pitchFamily="2" charset="-122"/>
              </a:endParaRPr>
            </a:p>
          </p:txBody>
        </p:sp>
        <p:sp>
          <p:nvSpPr>
            <p:cNvPr id="21" name="矩形 20">
              <a:hlinkClick r:id="rId3" action="ppaction://hlinksldjump"/>
            </p:cNvPr>
            <p:cNvSpPr/>
            <p:nvPr/>
          </p:nvSpPr>
          <p:spPr>
            <a:xfrm>
              <a:off x="8400368" y="6360284"/>
              <a:ext cx="3240358" cy="492442"/>
            </a:xfrm>
            <a:prstGeom prst="rect">
              <a:avLst/>
            </a:prstGeom>
          </p:spPr>
          <p:txBody>
            <a:bodyPr wrap="square">
              <a:spAutoFit/>
            </a:bodyPr>
            <a:lstStyle/>
            <a:p>
              <a:pPr algn="ctr">
                <a:defRPr/>
              </a:pPr>
              <a:r>
                <a:rPr lang="zh-CN" altLang="en-US" sz="1800" b="1" dirty="0" smtClean="0">
                  <a:solidFill>
                    <a:srgbClr val="FFC000"/>
                  </a:solidFill>
                  <a:latin typeface="黑体" panose="02010600030101010101" pitchFamily="2" charset="-122"/>
                  <a:ea typeface="黑体" panose="02010600030101010101" pitchFamily="2" charset="-122"/>
                </a:rPr>
                <a:t>自我检测区</a:t>
              </a:r>
              <a:endParaRPr lang="zh-CN" altLang="en-US" sz="1800" b="1" dirty="0">
                <a:solidFill>
                  <a:srgbClr val="FFC000"/>
                </a:solidFill>
                <a:latin typeface="黑体" panose="02010600030101010101" pitchFamily="2" charset="-122"/>
                <a:ea typeface="黑体" panose="02010600030101010101" pitchFamily="2" charset="-122"/>
              </a:endParaRPr>
            </a:p>
          </p:txBody>
        </p:sp>
        <p:cxnSp>
          <p:nvCxnSpPr>
            <p:cNvPr id="22" name="直接连接符 21"/>
            <p:cNvCxnSpPr/>
            <p:nvPr/>
          </p:nvCxnSpPr>
          <p:spPr>
            <a:xfrm>
              <a:off x="3865339" y="6358388"/>
              <a:ext cx="0" cy="46166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a:off x="7897787" y="6367680"/>
              <a:ext cx="0" cy="46166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24" name="矩形 23">
              <a:hlinkClick r:id="rId4" action="ppaction://hlinksldjump"/>
            </p:cNvPr>
            <p:cNvSpPr/>
            <p:nvPr/>
          </p:nvSpPr>
          <p:spPr>
            <a:xfrm>
              <a:off x="274384" y="6344176"/>
              <a:ext cx="2798867" cy="492442"/>
            </a:xfrm>
            <a:prstGeom prst="rect">
              <a:avLst/>
            </a:prstGeom>
          </p:spPr>
          <p:txBody>
            <a:bodyPr wrap="square">
              <a:spAutoFit/>
            </a:bodyPr>
            <a:lstStyle/>
            <a:p>
              <a:pPr algn="ctr">
                <a:defRPr/>
              </a:pPr>
              <a:r>
                <a:rPr lang="zh-CN" altLang="en-US" sz="1800" b="1" dirty="0" smtClean="0">
                  <a:solidFill>
                    <a:schemeClr val="bg1"/>
                  </a:solidFill>
                  <a:latin typeface="黑体" panose="02010600030101010101" pitchFamily="2" charset="-122"/>
                  <a:ea typeface="黑体" panose="02010600030101010101" pitchFamily="2" charset="-122"/>
                </a:rPr>
                <a:t>自主学习区</a:t>
              </a:r>
              <a:endParaRPr lang="zh-CN" altLang="en-US" sz="1800" b="1" dirty="0">
                <a:solidFill>
                  <a:schemeClr val="bg1"/>
                </a:solidFill>
                <a:latin typeface="黑体" panose="02010600030101010101" pitchFamily="2" charset="-122"/>
                <a:ea typeface="黑体" panose="02010600030101010101" pitchFamily="2" charset="-122"/>
              </a:endParaRPr>
            </a:p>
          </p:txBody>
        </p:sp>
      </p:grpSp>
      <p:sp>
        <p:nvSpPr>
          <p:cNvPr id="30" name="TextBox 29">
            <a:hlinkClick r:id="rId3" action="ppaction://hlinksldjump"/>
          </p:cNvPr>
          <p:cNvSpPr txBox="1"/>
          <p:nvPr/>
        </p:nvSpPr>
        <p:spPr>
          <a:xfrm>
            <a:off x="5593035" y="124109"/>
            <a:ext cx="494457" cy="415499"/>
          </a:xfrm>
          <a:prstGeom prst="rect">
            <a:avLst/>
          </a:prstGeom>
          <a:solidFill>
            <a:srgbClr val="FFC000"/>
          </a:solidFill>
          <a:ln>
            <a:solidFill>
              <a:srgbClr val="92D050"/>
            </a:solidFill>
          </a:ln>
        </p:spPr>
        <p:txBody>
          <a:bodyPr wrap="square" lIns="68562" tIns="34281" rIns="68562" bIns="34281" rtlCol="0">
            <a:spAutoFit/>
          </a:bodyPr>
          <a:lstStyle/>
          <a:p>
            <a:pPr algn="ctr">
              <a:defRPr/>
            </a:pPr>
            <a:r>
              <a:rPr lang="en-US" altLang="zh-CN" sz="2200" b="1" kern="0" dirty="0">
                <a:latin typeface="Times New Roman" pitchFamily="18" charset="0"/>
                <a:cs typeface="Times New Roman" pitchFamily="18" charset="0"/>
              </a:rPr>
              <a:t>1</a:t>
            </a:r>
            <a:endParaRPr lang="zh-CN" altLang="en-US" sz="2200" b="1" kern="0" dirty="0">
              <a:latin typeface="Times New Roman" pitchFamily="18" charset="0"/>
              <a:cs typeface="Times New Roman" pitchFamily="18" charset="0"/>
            </a:endParaRPr>
          </a:p>
        </p:txBody>
      </p:sp>
      <p:sp>
        <p:nvSpPr>
          <p:cNvPr id="32" name="TextBox 31">
            <a:hlinkClick r:id="rId5" action="ppaction://hlinksldjump"/>
          </p:cNvPr>
          <p:cNvSpPr txBox="1"/>
          <p:nvPr/>
        </p:nvSpPr>
        <p:spPr>
          <a:xfrm>
            <a:off x="6092213" y="123929"/>
            <a:ext cx="478864" cy="415499"/>
          </a:xfrm>
          <a:prstGeom prst="rect">
            <a:avLst/>
          </a:prstGeom>
          <a:solidFill>
            <a:srgbClr val="FFC000"/>
          </a:solidFill>
          <a:ln>
            <a:solidFill>
              <a:srgbClr val="92D050"/>
            </a:solidFill>
          </a:ln>
        </p:spPr>
        <p:txBody>
          <a:bodyPr wrap="square" lIns="68562" tIns="34281" rIns="68562" bIns="34281" rtlCol="0">
            <a:spAutoFit/>
          </a:bodyPr>
          <a:lstStyle/>
          <a:p>
            <a:pPr algn="ctr">
              <a:defRPr/>
            </a:pPr>
            <a:r>
              <a:rPr lang="en-US" altLang="zh-CN" sz="2200" b="1" kern="0" dirty="0">
                <a:latin typeface="Times New Roman" pitchFamily="18" charset="0"/>
                <a:cs typeface="Times New Roman" pitchFamily="18" charset="0"/>
              </a:rPr>
              <a:t>2</a:t>
            </a:r>
            <a:endParaRPr lang="zh-CN" altLang="en-US" sz="2200" b="1" kern="0" dirty="0">
              <a:latin typeface="Times New Roman" pitchFamily="18" charset="0"/>
              <a:cs typeface="Times New Roman" pitchFamily="18" charset="0"/>
            </a:endParaRPr>
          </a:p>
        </p:txBody>
      </p:sp>
      <p:sp>
        <p:nvSpPr>
          <p:cNvPr id="33" name="TextBox 32">
            <a:hlinkClick r:id="rId6" action="ppaction://hlinksldjump"/>
          </p:cNvPr>
          <p:cNvSpPr txBox="1"/>
          <p:nvPr/>
        </p:nvSpPr>
        <p:spPr>
          <a:xfrm>
            <a:off x="6576659" y="123929"/>
            <a:ext cx="485837" cy="415499"/>
          </a:xfrm>
          <a:prstGeom prst="rect">
            <a:avLst/>
          </a:prstGeom>
          <a:solidFill>
            <a:srgbClr val="FFC000"/>
          </a:solidFill>
          <a:ln>
            <a:solidFill>
              <a:srgbClr val="92D050"/>
            </a:solidFill>
          </a:ln>
        </p:spPr>
        <p:txBody>
          <a:bodyPr wrap="square" lIns="68562" tIns="34281" rIns="68562" bIns="34281" rtlCol="0">
            <a:spAutoFit/>
          </a:bodyPr>
          <a:lstStyle/>
          <a:p>
            <a:pPr algn="ctr">
              <a:defRPr/>
            </a:pPr>
            <a:r>
              <a:rPr lang="en-US" altLang="zh-CN" sz="2200" b="1" kern="0" dirty="0">
                <a:latin typeface="Times New Roman" pitchFamily="18" charset="0"/>
                <a:cs typeface="Times New Roman" pitchFamily="18" charset="0"/>
              </a:rPr>
              <a:t>3</a:t>
            </a:r>
            <a:endParaRPr lang="zh-CN" altLang="en-US" sz="2200" b="1" kern="0" dirty="0">
              <a:latin typeface="Times New Roman" pitchFamily="18" charset="0"/>
              <a:cs typeface="Times New Roman" pitchFamily="18" charset="0"/>
            </a:endParaRPr>
          </a:p>
        </p:txBody>
      </p:sp>
      <p:sp>
        <p:nvSpPr>
          <p:cNvPr id="34" name="TextBox 33">
            <a:hlinkClick r:id="rId7" action="ppaction://hlinksldjump"/>
          </p:cNvPr>
          <p:cNvSpPr txBox="1"/>
          <p:nvPr/>
        </p:nvSpPr>
        <p:spPr>
          <a:xfrm>
            <a:off x="7546852" y="123478"/>
            <a:ext cx="465306" cy="415499"/>
          </a:xfrm>
          <a:prstGeom prst="rect">
            <a:avLst/>
          </a:prstGeom>
          <a:solidFill>
            <a:srgbClr val="FFC000"/>
          </a:solidFill>
          <a:ln>
            <a:solidFill>
              <a:srgbClr val="92D050"/>
            </a:solidFill>
          </a:ln>
        </p:spPr>
        <p:txBody>
          <a:bodyPr wrap="square" lIns="68562" tIns="34281" rIns="68562" bIns="34281" rtlCol="0">
            <a:spAutoFit/>
          </a:bodyPr>
          <a:lstStyle/>
          <a:p>
            <a:pPr algn="ctr">
              <a:defRPr/>
            </a:pPr>
            <a:r>
              <a:rPr lang="en-US" altLang="zh-CN" sz="2200" b="1" kern="0" dirty="0">
                <a:latin typeface="Times New Roman" pitchFamily="18" charset="0"/>
                <a:cs typeface="Times New Roman" pitchFamily="18" charset="0"/>
              </a:rPr>
              <a:t>5</a:t>
            </a:r>
            <a:endParaRPr lang="zh-CN" altLang="en-US" sz="2200" b="1" kern="0" dirty="0">
              <a:latin typeface="Times New Roman" pitchFamily="18" charset="0"/>
              <a:cs typeface="Times New Roman" pitchFamily="18" charset="0"/>
            </a:endParaRPr>
          </a:p>
        </p:txBody>
      </p:sp>
      <p:sp>
        <p:nvSpPr>
          <p:cNvPr id="35" name="TextBox 34">
            <a:hlinkClick r:id="rId8" action="ppaction://hlinksldjump"/>
          </p:cNvPr>
          <p:cNvSpPr txBox="1"/>
          <p:nvPr/>
        </p:nvSpPr>
        <p:spPr>
          <a:xfrm>
            <a:off x="8016877" y="123478"/>
            <a:ext cx="465306" cy="415499"/>
          </a:xfrm>
          <a:prstGeom prst="rect">
            <a:avLst/>
          </a:prstGeom>
          <a:solidFill>
            <a:srgbClr val="FFC000"/>
          </a:solidFill>
          <a:ln>
            <a:solidFill>
              <a:srgbClr val="92D050"/>
            </a:solidFill>
          </a:ln>
        </p:spPr>
        <p:txBody>
          <a:bodyPr wrap="square" lIns="68562" tIns="34281" rIns="68562" bIns="34281" rtlCol="0">
            <a:spAutoFit/>
          </a:bodyPr>
          <a:lstStyle/>
          <a:p>
            <a:pPr algn="ctr">
              <a:defRPr/>
            </a:pPr>
            <a:r>
              <a:rPr lang="en-US" altLang="zh-CN" sz="2200" b="1" kern="0" dirty="0">
                <a:latin typeface="Times New Roman" pitchFamily="18" charset="0"/>
                <a:cs typeface="Times New Roman" pitchFamily="18" charset="0"/>
              </a:rPr>
              <a:t>6</a:t>
            </a:r>
            <a:endParaRPr lang="zh-CN" altLang="en-US" sz="2200" b="1" kern="0" dirty="0">
              <a:latin typeface="Times New Roman" pitchFamily="18" charset="0"/>
              <a:cs typeface="Times New Roman" pitchFamily="18" charset="0"/>
            </a:endParaRPr>
          </a:p>
        </p:txBody>
      </p:sp>
      <p:sp>
        <p:nvSpPr>
          <p:cNvPr id="36" name="TextBox 35">
            <a:hlinkClick r:id="rId9" action="ppaction://hlinksldjump"/>
          </p:cNvPr>
          <p:cNvSpPr txBox="1"/>
          <p:nvPr/>
        </p:nvSpPr>
        <p:spPr>
          <a:xfrm>
            <a:off x="7070447" y="124784"/>
            <a:ext cx="465306" cy="415499"/>
          </a:xfrm>
          <a:prstGeom prst="rect">
            <a:avLst/>
          </a:prstGeom>
          <a:solidFill>
            <a:srgbClr val="FFC000"/>
          </a:solidFill>
          <a:ln>
            <a:solidFill>
              <a:srgbClr val="92D050"/>
            </a:solidFill>
          </a:ln>
        </p:spPr>
        <p:txBody>
          <a:bodyPr wrap="square" lIns="68562" tIns="34281" rIns="68562" bIns="34281" rtlCol="0">
            <a:spAutoFit/>
          </a:bodyPr>
          <a:lstStyle/>
          <a:p>
            <a:pPr algn="ctr">
              <a:defRPr/>
            </a:pPr>
            <a:r>
              <a:rPr lang="en-US" altLang="zh-CN" sz="2200" b="1" kern="0" dirty="0">
                <a:latin typeface="Times New Roman" pitchFamily="18" charset="0"/>
                <a:cs typeface="Times New Roman" pitchFamily="18" charset="0"/>
              </a:rPr>
              <a:t>4</a:t>
            </a:r>
            <a:endParaRPr lang="zh-CN" altLang="en-US" sz="2200" b="1" kern="0" dirty="0">
              <a:latin typeface="Times New Roman" pitchFamily="18" charset="0"/>
              <a:cs typeface="Times New Roman" pitchFamily="18" charset="0"/>
            </a:endParaRPr>
          </a:p>
        </p:txBody>
      </p:sp>
      <p:sp>
        <p:nvSpPr>
          <p:cNvPr id="37" name="TextBox 36">
            <a:hlinkClick r:id="rId10" action="ppaction://hlinksldjump"/>
          </p:cNvPr>
          <p:cNvSpPr txBox="1"/>
          <p:nvPr/>
        </p:nvSpPr>
        <p:spPr>
          <a:xfrm>
            <a:off x="8481149" y="124048"/>
            <a:ext cx="465306" cy="415499"/>
          </a:xfrm>
          <a:prstGeom prst="rect">
            <a:avLst/>
          </a:prstGeom>
          <a:solidFill>
            <a:srgbClr val="FFFF00"/>
          </a:solidFill>
          <a:ln>
            <a:solidFill>
              <a:srgbClr val="92D050"/>
            </a:solidFill>
          </a:ln>
        </p:spPr>
        <p:txBody>
          <a:bodyPr wrap="square" lIns="68562" tIns="34281" rIns="68562" bIns="34281" rtlCol="0">
            <a:spAutoFit/>
          </a:bodyPr>
          <a:lstStyle/>
          <a:p>
            <a:pPr algn="ctr">
              <a:defRPr/>
            </a:pPr>
            <a:r>
              <a:rPr lang="en-US" altLang="zh-CN" sz="2200" b="1" kern="0" dirty="0" smtClean="0">
                <a:latin typeface="Times New Roman" pitchFamily="18" charset="0"/>
                <a:cs typeface="Times New Roman" pitchFamily="18" charset="0"/>
              </a:rPr>
              <a:t>7</a:t>
            </a:r>
            <a:endParaRPr lang="zh-CN" altLang="en-US" sz="2200" b="1" kern="0" dirty="0">
              <a:latin typeface="Times New Roman" pitchFamily="18" charset="0"/>
              <a:cs typeface="Times New Roman" pitchFamily="18" charset="0"/>
            </a:endParaRPr>
          </a:p>
        </p:txBody>
      </p:sp>
    </p:spTree>
    <p:extLst>
      <p:ext uri="{BB962C8B-B14F-4D97-AF65-F5344CB8AC3E}">
        <p14:creationId xmlns:p14="http://schemas.microsoft.com/office/powerpoint/2010/main" xmlns="" val="265066628"/>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extBox 18"/>
          <p:cNvSpPr txBox="1"/>
          <p:nvPr/>
        </p:nvSpPr>
        <p:spPr>
          <a:xfrm>
            <a:off x="486685" y="787483"/>
            <a:ext cx="8117763" cy="2000291"/>
          </a:xfrm>
          <a:prstGeom prst="rect">
            <a:avLst/>
          </a:prstGeom>
          <a:noFill/>
        </p:spPr>
        <p:txBody>
          <a:bodyPr wrap="square" rtlCol="0">
            <a:spAutoFit/>
          </a:bodyPr>
          <a:lstStyle/>
          <a:p>
            <a:pPr>
              <a:lnSpc>
                <a:spcPts val="5200"/>
              </a:lnSpc>
            </a:pPr>
            <a:r>
              <a:rPr lang="zh-CN" altLang="zh-CN" sz="2600" b="1" dirty="0">
                <a:latin typeface="Times New Roman" pitchFamily="18" charset="0"/>
                <a:ea typeface="宋体" pitchFamily="2" charset="-122"/>
              </a:rPr>
              <a:t>请回答：</a:t>
            </a:r>
            <a:endParaRPr lang="zh-CN" altLang="zh-CN" sz="2600" dirty="0">
              <a:latin typeface="Times New Roman" pitchFamily="18" charset="0"/>
              <a:ea typeface="宋体" pitchFamily="2" charset="-122"/>
            </a:endParaRPr>
          </a:p>
          <a:p>
            <a:pPr>
              <a:lnSpc>
                <a:spcPts val="5200"/>
              </a:lnSpc>
            </a:pPr>
            <a:r>
              <a:rPr lang="en-US" altLang="zh-CN" sz="2600" b="1" dirty="0">
                <a:latin typeface="Times New Roman" pitchFamily="18" charset="0"/>
                <a:ea typeface="宋体" pitchFamily="2" charset="-122"/>
              </a:rPr>
              <a:t>(1)</a:t>
            </a:r>
            <a:r>
              <a:rPr lang="zh-CN" altLang="zh-CN" sz="2600" b="1" dirty="0">
                <a:latin typeface="Times New Roman" pitchFamily="18" charset="0"/>
                <a:ea typeface="宋体" pitchFamily="2" charset="-122"/>
              </a:rPr>
              <a:t>根据材料一，概括指出恩格斯写作《英国工人阶级状况》的历史背景</a:t>
            </a:r>
            <a:r>
              <a:rPr lang="zh-CN" altLang="zh-CN" sz="2600" b="1" dirty="0" smtClean="0">
                <a:latin typeface="Times New Roman" pitchFamily="18" charset="0"/>
                <a:ea typeface="宋体" pitchFamily="2" charset="-122"/>
              </a:rPr>
              <a:t>。</a:t>
            </a:r>
            <a:endParaRPr lang="zh-CN" altLang="zh-CN" sz="2600" dirty="0">
              <a:latin typeface="Times New Roman" pitchFamily="18" charset="0"/>
              <a:ea typeface="宋体" pitchFamily="2" charset="-122"/>
            </a:endParaRPr>
          </a:p>
        </p:txBody>
      </p:sp>
      <p:sp>
        <p:nvSpPr>
          <p:cNvPr id="15" name="TextBox 14"/>
          <p:cNvSpPr txBox="1"/>
          <p:nvPr/>
        </p:nvSpPr>
        <p:spPr>
          <a:xfrm>
            <a:off x="486685" y="2791227"/>
            <a:ext cx="8477803" cy="1302216"/>
          </a:xfrm>
          <a:prstGeom prst="rect">
            <a:avLst/>
          </a:prstGeom>
          <a:noFill/>
        </p:spPr>
        <p:txBody>
          <a:bodyPr wrap="square" rtlCol="0">
            <a:spAutoFit/>
          </a:bodyPr>
          <a:lstStyle/>
          <a:p>
            <a:pPr>
              <a:lnSpc>
                <a:spcPts val="5000"/>
              </a:lnSpc>
            </a:pPr>
            <a:r>
              <a:rPr lang="zh-CN" altLang="zh-CN" sz="2600" b="1" kern="100" dirty="0">
                <a:solidFill>
                  <a:srgbClr val="E36C0A"/>
                </a:solidFill>
                <a:latin typeface="Times New Roman"/>
                <a:ea typeface="黑体"/>
                <a:cs typeface="Times New Roman"/>
              </a:rPr>
              <a:t>答案　</a:t>
            </a:r>
            <a:r>
              <a:rPr lang="zh-CN" altLang="zh-CN" sz="2600" b="1" dirty="0"/>
              <a:t>工业城市的兴起；工人阶级的阶级意识形成；无产阶级与资产阶级的矛盾加剧</a:t>
            </a:r>
            <a:r>
              <a:rPr lang="zh-CN" altLang="zh-CN" sz="2600" b="1" dirty="0" smtClean="0"/>
              <a:t>。</a:t>
            </a:r>
            <a:endParaRPr lang="zh-CN" altLang="zh-CN" sz="2600" dirty="0"/>
          </a:p>
        </p:txBody>
      </p:sp>
      <p:grpSp>
        <p:nvGrpSpPr>
          <p:cNvPr id="16" name="组合 15"/>
          <p:cNvGrpSpPr/>
          <p:nvPr/>
        </p:nvGrpSpPr>
        <p:grpSpPr>
          <a:xfrm>
            <a:off x="205735" y="4758135"/>
            <a:ext cx="8522541" cy="388382"/>
            <a:chOff x="274384" y="6344176"/>
            <a:chExt cx="11366342" cy="517842"/>
          </a:xfrm>
        </p:grpSpPr>
        <p:sp>
          <p:nvSpPr>
            <p:cNvPr id="17" name="矩形 16">
              <a:hlinkClick r:id="rId2" action="ppaction://hlinksldjump"/>
            </p:cNvPr>
            <p:cNvSpPr/>
            <p:nvPr/>
          </p:nvSpPr>
          <p:spPr>
            <a:xfrm>
              <a:off x="4383043" y="6369576"/>
              <a:ext cx="3082696" cy="492442"/>
            </a:xfrm>
            <a:prstGeom prst="rect">
              <a:avLst/>
            </a:prstGeom>
          </p:spPr>
          <p:txBody>
            <a:bodyPr wrap="square">
              <a:spAutoFit/>
            </a:bodyPr>
            <a:lstStyle/>
            <a:p>
              <a:pPr algn="ctr">
                <a:defRPr/>
              </a:pPr>
              <a:r>
                <a:rPr lang="zh-CN" altLang="en-US" sz="1800" b="1" dirty="0" smtClean="0">
                  <a:solidFill>
                    <a:schemeClr val="bg1"/>
                  </a:solidFill>
                  <a:latin typeface="黑体" panose="02010600030101010101" pitchFamily="2" charset="-122"/>
                  <a:ea typeface="黑体" panose="02010600030101010101" pitchFamily="2" charset="-122"/>
                </a:rPr>
                <a:t>互动探究区</a:t>
              </a:r>
              <a:endParaRPr lang="zh-CN" altLang="en-US" sz="1800" b="1" dirty="0">
                <a:solidFill>
                  <a:schemeClr val="bg1"/>
                </a:solidFill>
                <a:latin typeface="黑体" panose="02010600030101010101" pitchFamily="2" charset="-122"/>
                <a:ea typeface="黑体" panose="02010600030101010101" pitchFamily="2" charset="-122"/>
              </a:endParaRPr>
            </a:p>
          </p:txBody>
        </p:sp>
        <p:sp>
          <p:nvSpPr>
            <p:cNvPr id="18" name="矩形 17">
              <a:hlinkClick r:id="rId3" action="ppaction://hlinksldjump"/>
            </p:cNvPr>
            <p:cNvSpPr/>
            <p:nvPr/>
          </p:nvSpPr>
          <p:spPr>
            <a:xfrm>
              <a:off x="8400368" y="6360284"/>
              <a:ext cx="3240358" cy="492442"/>
            </a:xfrm>
            <a:prstGeom prst="rect">
              <a:avLst/>
            </a:prstGeom>
          </p:spPr>
          <p:txBody>
            <a:bodyPr wrap="square">
              <a:spAutoFit/>
            </a:bodyPr>
            <a:lstStyle/>
            <a:p>
              <a:pPr algn="ctr">
                <a:defRPr/>
              </a:pPr>
              <a:r>
                <a:rPr lang="zh-CN" altLang="en-US" sz="1800" b="1" dirty="0" smtClean="0">
                  <a:solidFill>
                    <a:srgbClr val="FFC000"/>
                  </a:solidFill>
                  <a:latin typeface="黑体" panose="02010600030101010101" pitchFamily="2" charset="-122"/>
                  <a:ea typeface="黑体" panose="02010600030101010101" pitchFamily="2" charset="-122"/>
                </a:rPr>
                <a:t>自我检测区</a:t>
              </a:r>
              <a:endParaRPr lang="zh-CN" altLang="en-US" sz="1800" b="1" dirty="0">
                <a:solidFill>
                  <a:srgbClr val="FFC000"/>
                </a:solidFill>
                <a:latin typeface="黑体" panose="02010600030101010101" pitchFamily="2" charset="-122"/>
                <a:ea typeface="黑体" panose="02010600030101010101" pitchFamily="2" charset="-122"/>
              </a:endParaRPr>
            </a:p>
          </p:txBody>
        </p:sp>
        <p:cxnSp>
          <p:nvCxnSpPr>
            <p:cNvPr id="20" name="直接连接符 19"/>
            <p:cNvCxnSpPr/>
            <p:nvPr/>
          </p:nvCxnSpPr>
          <p:spPr>
            <a:xfrm>
              <a:off x="3865339" y="6358388"/>
              <a:ext cx="0" cy="46166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a:off x="7897787" y="6367680"/>
              <a:ext cx="0" cy="46166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22" name="矩形 21">
              <a:hlinkClick r:id="rId4" action="ppaction://hlinksldjump"/>
            </p:cNvPr>
            <p:cNvSpPr/>
            <p:nvPr/>
          </p:nvSpPr>
          <p:spPr>
            <a:xfrm>
              <a:off x="274384" y="6344176"/>
              <a:ext cx="2798867" cy="492442"/>
            </a:xfrm>
            <a:prstGeom prst="rect">
              <a:avLst/>
            </a:prstGeom>
          </p:spPr>
          <p:txBody>
            <a:bodyPr wrap="square">
              <a:spAutoFit/>
            </a:bodyPr>
            <a:lstStyle/>
            <a:p>
              <a:pPr algn="ctr">
                <a:defRPr/>
              </a:pPr>
              <a:r>
                <a:rPr lang="zh-CN" altLang="en-US" sz="1800" b="1" dirty="0" smtClean="0">
                  <a:solidFill>
                    <a:schemeClr val="bg1"/>
                  </a:solidFill>
                  <a:latin typeface="黑体" panose="02010600030101010101" pitchFamily="2" charset="-122"/>
                  <a:ea typeface="黑体" panose="02010600030101010101" pitchFamily="2" charset="-122"/>
                </a:rPr>
                <a:t>自主学习区</a:t>
              </a:r>
              <a:endParaRPr lang="zh-CN" altLang="en-US" sz="1800" b="1" dirty="0">
                <a:solidFill>
                  <a:schemeClr val="bg1"/>
                </a:solidFill>
                <a:latin typeface="黑体" panose="02010600030101010101" pitchFamily="2" charset="-122"/>
                <a:ea typeface="黑体" panose="02010600030101010101" pitchFamily="2" charset="-122"/>
              </a:endParaRPr>
            </a:p>
          </p:txBody>
        </p:sp>
      </p:grpSp>
      <p:sp>
        <p:nvSpPr>
          <p:cNvPr id="23" name="TextBox 22">
            <a:hlinkClick r:id="rId3" action="ppaction://hlinksldjump"/>
          </p:cNvPr>
          <p:cNvSpPr txBox="1"/>
          <p:nvPr/>
        </p:nvSpPr>
        <p:spPr>
          <a:xfrm>
            <a:off x="5593035" y="124109"/>
            <a:ext cx="494457" cy="415499"/>
          </a:xfrm>
          <a:prstGeom prst="rect">
            <a:avLst/>
          </a:prstGeom>
          <a:solidFill>
            <a:srgbClr val="FFC000"/>
          </a:solidFill>
          <a:ln>
            <a:solidFill>
              <a:srgbClr val="92D050"/>
            </a:solidFill>
          </a:ln>
        </p:spPr>
        <p:txBody>
          <a:bodyPr wrap="square" lIns="68562" tIns="34281" rIns="68562" bIns="34281" rtlCol="0">
            <a:spAutoFit/>
          </a:bodyPr>
          <a:lstStyle/>
          <a:p>
            <a:pPr algn="ctr">
              <a:defRPr/>
            </a:pPr>
            <a:r>
              <a:rPr lang="en-US" altLang="zh-CN" sz="2200" b="1" kern="0" dirty="0">
                <a:latin typeface="Times New Roman" pitchFamily="18" charset="0"/>
                <a:cs typeface="Times New Roman" pitchFamily="18" charset="0"/>
              </a:rPr>
              <a:t>1</a:t>
            </a:r>
            <a:endParaRPr lang="zh-CN" altLang="en-US" sz="2200" b="1" kern="0" dirty="0">
              <a:latin typeface="Times New Roman" pitchFamily="18" charset="0"/>
              <a:cs typeface="Times New Roman" pitchFamily="18" charset="0"/>
            </a:endParaRPr>
          </a:p>
        </p:txBody>
      </p:sp>
      <p:sp>
        <p:nvSpPr>
          <p:cNvPr id="24" name="TextBox 23">
            <a:hlinkClick r:id="rId5" action="ppaction://hlinksldjump"/>
          </p:cNvPr>
          <p:cNvSpPr txBox="1"/>
          <p:nvPr/>
        </p:nvSpPr>
        <p:spPr>
          <a:xfrm>
            <a:off x="6092213" y="123929"/>
            <a:ext cx="478864" cy="415499"/>
          </a:xfrm>
          <a:prstGeom prst="rect">
            <a:avLst/>
          </a:prstGeom>
          <a:solidFill>
            <a:srgbClr val="FFC000"/>
          </a:solidFill>
          <a:ln>
            <a:solidFill>
              <a:srgbClr val="92D050"/>
            </a:solidFill>
          </a:ln>
        </p:spPr>
        <p:txBody>
          <a:bodyPr wrap="square" lIns="68562" tIns="34281" rIns="68562" bIns="34281" rtlCol="0">
            <a:spAutoFit/>
          </a:bodyPr>
          <a:lstStyle/>
          <a:p>
            <a:pPr algn="ctr">
              <a:defRPr/>
            </a:pPr>
            <a:r>
              <a:rPr lang="en-US" altLang="zh-CN" sz="2200" b="1" kern="0" dirty="0">
                <a:latin typeface="Times New Roman" pitchFamily="18" charset="0"/>
                <a:cs typeface="Times New Roman" pitchFamily="18" charset="0"/>
              </a:rPr>
              <a:t>2</a:t>
            </a:r>
            <a:endParaRPr lang="zh-CN" altLang="en-US" sz="2200" b="1" kern="0" dirty="0">
              <a:latin typeface="Times New Roman" pitchFamily="18" charset="0"/>
              <a:cs typeface="Times New Roman" pitchFamily="18" charset="0"/>
            </a:endParaRPr>
          </a:p>
        </p:txBody>
      </p:sp>
      <p:sp>
        <p:nvSpPr>
          <p:cNvPr id="25" name="TextBox 24">
            <a:hlinkClick r:id="rId6" action="ppaction://hlinksldjump"/>
          </p:cNvPr>
          <p:cNvSpPr txBox="1"/>
          <p:nvPr/>
        </p:nvSpPr>
        <p:spPr>
          <a:xfrm>
            <a:off x="6576659" y="123929"/>
            <a:ext cx="485837" cy="415499"/>
          </a:xfrm>
          <a:prstGeom prst="rect">
            <a:avLst/>
          </a:prstGeom>
          <a:solidFill>
            <a:srgbClr val="FFC000"/>
          </a:solidFill>
          <a:ln>
            <a:solidFill>
              <a:srgbClr val="92D050"/>
            </a:solidFill>
          </a:ln>
        </p:spPr>
        <p:txBody>
          <a:bodyPr wrap="square" lIns="68562" tIns="34281" rIns="68562" bIns="34281" rtlCol="0">
            <a:spAutoFit/>
          </a:bodyPr>
          <a:lstStyle/>
          <a:p>
            <a:pPr algn="ctr">
              <a:defRPr/>
            </a:pPr>
            <a:r>
              <a:rPr lang="en-US" altLang="zh-CN" sz="2200" b="1" kern="0" dirty="0">
                <a:latin typeface="Times New Roman" pitchFamily="18" charset="0"/>
                <a:cs typeface="Times New Roman" pitchFamily="18" charset="0"/>
              </a:rPr>
              <a:t>3</a:t>
            </a:r>
            <a:endParaRPr lang="zh-CN" altLang="en-US" sz="2200" b="1" kern="0" dirty="0">
              <a:latin typeface="Times New Roman" pitchFamily="18" charset="0"/>
              <a:cs typeface="Times New Roman" pitchFamily="18" charset="0"/>
            </a:endParaRPr>
          </a:p>
        </p:txBody>
      </p:sp>
      <p:sp>
        <p:nvSpPr>
          <p:cNvPr id="26" name="TextBox 25">
            <a:hlinkClick r:id="rId7" action="ppaction://hlinksldjump"/>
          </p:cNvPr>
          <p:cNvSpPr txBox="1"/>
          <p:nvPr/>
        </p:nvSpPr>
        <p:spPr>
          <a:xfrm>
            <a:off x="7546852" y="123478"/>
            <a:ext cx="465306" cy="415499"/>
          </a:xfrm>
          <a:prstGeom prst="rect">
            <a:avLst/>
          </a:prstGeom>
          <a:solidFill>
            <a:srgbClr val="FFC000"/>
          </a:solidFill>
          <a:ln>
            <a:solidFill>
              <a:srgbClr val="92D050"/>
            </a:solidFill>
          </a:ln>
        </p:spPr>
        <p:txBody>
          <a:bodyPr wrap="square" lIns="68562" tIns="34281" rIns="68562" bIns="34281" rtlCol="0">
            <a:spAutoFit/>
          </a:bodyPr>
          <a:lstStyle/>
          <a:p>
            <a:pPr algn="ctr">
              <a:defRPr/>
            </a:pPr>
            <a:r>
              <a:rPr lang="en-US" altLang="zh-CN" sz="2200" b="1" kern="0" dirty="0">
                <a:latin typeface="Times New Roman" pitchFamily="18" charset="0"/>
                <a:cs typeface="Times New Roman" pitchFamily="18" charset="0"/>
              </a:rPr>
              <a:t>5</a:t>
            </a:r>
            <a:endParaRPr lang="zh-CN" altLang="en-US" sz="2200" b="1" kern="0" dirty="0">
              <a:latin typeface="Times New Roman" pitchFamily="18" charset="0"/>
              <a:cs typeface="Times New Roman" pitchFamily="18" charset="0"/>
            </a:endParaRPr>
          </a:p>
        </p:txBody>
      </p:sp>
      <p:sp>
        <p:nvSpPr>
          <p:cNvPr id="27" name="TextBox 26">
            <a:hlinkClick r:id="rId8" action="ppaction://hlinksldjump"/>
          </p:cNvPr>
          <p:cNvSpPr txBox="1"/>
          <p:nvPr/>
        </p:nvSpPr>
        <p:spPr>
          <a:xfrm>
            <a:off x="8016877" y="123478"/>
            <a:ext cx="465306" cy="415499"/>
          </a:xfrm>
          <a:prstGeom prst="rect">
            <a:avLst/>
          </a:prstGeom>
          <a:solidFill>
            <a:srgbClr val="FFC000"/>
          </a:solidFill>
          <a:ln>
            <a:solidFill>
              <a:srgbClr val="92D050"/>
            </a:solidFill>
          </a:ln>
        </p:spPr>
        <p:txBody>
          <a:bodyPr wrap="square" lIns="68562" tIns="34281" rIns="68562" bIns="34281" rtlCol="0">
            <a:spAutoFit/>
          </a:bodyPr>
          <a:lstStyle/>
          <a:p>
            <a:pPr algn="ctr">
              <a:defRPr/>
            </a:pPr>
            <a:r>
              <a:rPr lang="en-US" altLang="zh-CN" sz="2200" b="1" kern="0" dirty="0">
                <a:latin typeface="Times New Roman" pitchFamily="18" charset="0"/>
                <a:cs typeface="Times New Roman" pitchFamily="18" charset="0"/>
              </a:rPr>
              <a:t>6</a:t>
            </a:r>
            <a:endParaRPr lang="zh-CN" altLang="en-US" sz="2200" b="1" kern="0" dirty="0">
              <a:latin typeface="Times New Roman" pitchFamily="18" charset="0"/>
              <a:cs typeface="Times New Roman" pitchFamily="18" charset="0"/>
            </a:endParaRPr>
          </a:p>
        </p:txBody>
      </p:sp>
      <p:sp>
        <p:nvSpPr>
          <p:cNvPr id="28" name="TextBox 27">
            <a:hlinkClick r:id="rId9" action="ppaction://hlinksldjump"/>
          </p:cNvPr>
          <p:cNvSpPr txBox="1"/>
          <p:nvPr/>
        </p:nvSpPr>
        <p:spPr>
          <a:xfrm>
            <a:off x="7070447" y="124784"/>
            <a:ext cx="465306" cy="415499"/>
          </a:xfrm>
          <a:prstGeom prst="rect">
            <a:avLst/>
          </a:prstGeom>
          <a:solidFill>
            <a:srgbClr val="FFC000"/>
          </a:solidFill>
          <a:ln>
            <a:solidFill>
              <a:srgbClr val="92D050"/>
            </a:solidFill>
          </a:ln>
        </p:spPr>
        <p:txBody>
          <a:bodyPr wrap="square" lIns="68562" tIns="34281" rIns="68562" bIns="34281" rtlCol="0">
            <a:spAutoFit/>
          </a:bodyPr>
          <a:lstStyle/>
          <a:p>
            <a:pPr algn="ctr">
              <a:defRPr/>
            </a:pPr>
            <a:r>
              <a:rPr lang="en-US" altLang="zh-CN" sz="2200" b="1" kern="0" dirty="0">
                <a:latin typeface="Times New Roman" pitchFamily="18" charset="0"/>
                <a:cs typeface="Times New Roman" pitchFamily="18" charset="0"/>
              </a:rPr>
              <a:t>4</a:t>
            </a:r>
            <a:endParaRPr lang="zh-CN" altLang="en-US" sz="2200" b="1" kern="0" dirty="0">
              <a:latin typeface="Times New Roman" pitchFamily="18" charset="0"/>
              <a:cs typeface="Times New Roman" pitchFamily="18" charset="0"/>
            </a:endParaRPr>
          </a:p>
        </p:txBody>
      </p:sp>
      <p:sp>
        <p:nvSpPr>
          <p:cNvPr id="29" name="TextBox 28">
            <a:hlinkClick r:id="rId10" action="ppaction://hlinksldjump"/>
          </p:cNvPr>
          <p:cNvSpPr txBox="1"/>
          <p:nvPr/>
        </p:nvSpPr>
        <p:spPr>
          <a:xfrm>
            <a:off x="8481149" y="124048"/>
            <a:ext cx="465306" cy="415499"/>
          </a:xfrm>
          <a:prstGeom prst="rect">
            <a:avLst/>
          </a:prstGeom>
          <a:solidFill>
            <a:srgbClr val="FFFF00"/>
          </a:solidFill>
          <a:ln>
            <a:solidFill>
              <a:srgbClr val="92D050"/>
            </a:solidFill>
          </a:ln>
        </p:spPr>
        <p:txBody>
          <a:bodyPr wrap="square" lIns="68562" tIns="34281" rIns="68562" bIns="34281" rtlCol="0">
            <a:spAutoFit/>
          </a:bodyPr>
          <a:lstStyle/>
          <a:p>
            <a:pPr algn="ctr">
              <a:defRPr/>
            </a:pPr>
            <a:r>
              <a:rPr lang="en-US" altLang="zh-CN" sz="2200" b="1" kern="0" dirty="0" smtClean="0">
                <a:latin typeface="Times New Roman" pitchFamily="18" charset="0"/>
                <a:cs typeface="Times New Roman" pitchFamily="18" charset="0"/>
              </a:rPr>
              <a:t>7</a:t>
            </a:r>
            <a:endParaRPr lang="zh-CN" altLang="en-US" sz="2200" b="1" kern="0" dirty="0">
              <a:latin typeface="Times New Roman" pitchFamily="18" charset="0"/>
              <a:cs typeface="Times New Roman" pitchFamily="18" charset="0"/>
            </a:endParaRPr>
          </a:p>
        </p:txBody>
      </p:sp>
    </p:spTree>
    <p:extLst>
      <p:ext uri="{BB962C8B-B14F-4D97-AF65-F5344CB8AC3E}">
        <p14:creationId xmlns:p14="http://schemas.microsoft.com/office/powerpoint/2010/main" xmlns="" val="1625771877"/>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arn(inVertical)">
                                      <p:cBhvr>
                                        <p:cTn id="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extBox 21"/>
          <p:cNvSpPr txBox="1"/>
          <p:nvPr/>
        </p:nvSpPr>
        <p:spPr>
          <a:xfrm>
            <a:off x="395536" y="2230760"/>
            <a:ext cx="8477803" cy="1251048"/>
          </a:xfrm>
          <a:prstGeom prst="rect">
            <a:avLst/>
          </a:prstGeom>
          <a:noFill/>
        </p:spPr>
        <p:txBody>
          <a:bodyPr wrap="square" rtlCol="0">
            <a:spAutoFit/>
          </a:bodyPr>
          <a:lstStyle/>
          <a:p>
            <a:pPr>
              <a:lnSpc>
                <a:spcPts val="4800"/>
              </a:lnSpc>
            </a:pPr>
            <a:r>
              <a:rPr lang="zh-CN" altLang="en-US" sz="2600" b="1" kern="100" dirty="0" smtClean="0">
                <a:solidFill>
                  <a:srgbClr val="E36C0A"/>
                </a:solidFill>
                <a:latin typeface="Times New Roman"/>
                <a:ea typeface="黑体"/>
                <a:cs typeface="Times New Roman"/>
              </a:rPr>
              <a:t>答案</a:t>
            </a:r>
            <a:r>
              <a:rPr lang="zh-CN" altLang="zh-CN" sz="2600" b="1" kern="100" dirty="0" smtClean="0">
                <a:solidFill>
                  <a:srgbClr val="E36C0A"/>
                </a:solidFill>
                <a:latin typeface="Times New Roman"/>
                <a:ea typeface="黑体"/>
                <a:cs typeface="Times New Roman"/>
              </a:rPr>
              <a:t>　</a:t>
            </a:r>
            <a:r>
              <a:rPr lang="zh-CN" altLang="zh-CN" sz="2600" b="1" dirty="0"/>
              <a:t>斗争目标：</a:t>
            </a:r>
            <a:r>
              <a:rPr lang="en-US" altLang="zh-CN" sz="2600" b="1" dirty="0"/>
              <a:t>①</a:t>
            </a:r>
            <a:r>
              <a:rPr lang="zh-CN" altLang="zh-CN" sz="2600" b="1" dirty="0"/>
              <a:t>费边社：消灭私有制。</a:t>
            </a:r>
            <a:r>
              <a:rPr lang="en-US" altLang="zh-CN" sz="2600" b="1" dirty="0"/>
              <a:t>②</a:t>
            </a:r>
            <a:r>
              <a:rPr lang="zh-CN" altLang="zh-CN" sz="2600" b="1" dirty="0"/>
              <a:t>宪章派：争取普选权</a:t>
            </a:r>
            <a:r>
              <a:rPr lang="zh-CN" altLang="zh-CN" sz="2600" b="1" dirty="0" smtClean="0"/>
              <a:t>。</a:t>
            </a:r>
            <a:endParaRPr lang="zh-CN" altLang="zh-CN" sz="2600" dirty="0"/>
          </a:p>
        </p:txBody>
      </p:sp>
      <p:grpSp>
        <p:nvGrpSpPr>
          <p:cNvPr id="16" name="组合 15"/>
          <p:cNvGrpSpPr/>
          <p:nvPr/>
        </p:nvGrpSpPr>
        <p:grpSpPr>
          <a:xfrm>
            <a:off x="205735" y="4758135"/>
            <a:ext cx="8522541" cy="388382"/>
            <a:chOff x="274384" y="6344176"/>
            <a:chExt cx="11366342" cy="517842"/>
          </a:xfrm>
        </p:grpSpPr>
        <p:sp>
          <p:nvSpPr>
            <p:cNvPr id="17" name="矩形 16">
              <a:hlinkClick r:id="rId2" action="ppaction://hlinksldjump"/>
            </p:cNvPr>
            <p:cNvSpPr/>
            <p:nvPr/>
          </p:nvSpPr>
          <p:spPr>
            <a:xfrm>
              <a:off x="4383043" y="6369576"/>
              <a:ext cx="3082696" cy="492442"/>
            </a:xfrm>
            <a:prstGeom prst="rect">
              <a:avLst/>
            </a:prstGeom>
          </p:spPr>
          <p:txBody>
            <a:bodyPr wrap="square">
              <a:spAutoFit/>
            </a:bodyPr>
            <a:lstStyle/>
            <a:p>
              <a:pPr algn="ctr">
                <a:defRPr/>
              </a:pPr>
              <a:r>
                <a:rPr lang="zh-CN" altLang="en-US" sz="1800" b="1" dirty="0" smtClean="0">
                  <a:solidFill>
                    <a:schemeClr val="bg1"/>
                  </a:solidFill>
                  <a:latin typeface="黑体" panose="02010600030101010101" pitchFamily="2" charset="-122"/>
                  <a:ea typeface="黑体" panose="02010600030101010101" pitchFamily="2" charset="-122"/>
                </a:rPr>
                <a:t>互动探究区</a:t>
              </a:r>
              <a:endParaRPr lang="zh-CN" altLang="en-US" sz="1800" b="1" dirty="0">
                <a:solidFill>
                  <a:schemeClr val="bg1"/>
                </a:solidFill>
                <a:latin typeface="黑体" panose="02010600030101010101" pitchFamily="2" charset="-122"/>
                <a:ea typeface="黑体" panose="02010600030101010101" pitchFamily="2" charset="-122"/>
              </a:endParaRPr>
            </a:p>
          </p:txBody>
        </p:sp>
        <p:sp>
          <p:nvSpPr>
            <p:cNvPr id="18" name="矩形 17">
              <a:hlinkClick r:id="rId3" action="ppaction://hlinksldjump"/>
            </p:cNvPr>
            <p:cNvSpPr/>
            <p:nvPr/>
          </p:nvSpPr>
          <p:spPr>
            <a:xfrm>
              <a:off x="8400368" y="6360284"/>
              <a:ext cx="3240358" cy="492442"/>
            </a:xfrm>
            <a:prstGeom prst="rect">
              <a:avLst/>
            </a:prstGeom>
          </p:spPr>
          <p:txBody>
            <a:bodyPr wrap="square">
              <a:spAutoFit/>
            </a:bodyPr>
            <a:lstStyle/>
            <a:p>
              <a:pPr algn="ctr">
                <a:defRPr/>
              </a:pPr>
              <a:r>
                <a:rPr lang="zh-CN" altLang="en-US" sz="1800" b="1" dirty="0" smtClean="0">
                  <a:solidFill>
                    <a:srgbClr val="FFC000"/>
                  </a:solidFill>
                  <a:latin typeface="黑体" panose="02010600030101010101" pitchFamily="2" charset="-122"/>
                  <a:ea typeface="黑体" panose="02010600030101010101" pitchFamily="2" charset="-122"/>
                </a:rPr>
                <a:t>自我检测区</a:t>
              </a:r>
              <a:endParaRPr lang="zh-CN" altLang="en-US" sz="1800" b="1" dirty="0">
                <a:solidFill>
                  <a:srgbClr val="FFC000"/>
                </a:solidFill>
                <a:latin typeface="黑体" panose="02010600030101010101" pitchFamily="2" charset="-122"/>
                <a:ea typeface="黑体" panose="02010600030101010101" pitchFamily="2" charset="-122"/>
              </a:endParaRPr>
            </a:p>
          </p:txBody>
        </p:sp>
        <p:cxnSp>
          <p:nvCxnSpPr>
            <p:cNvPr id="20" name="直接连接符 19"/>
            <p:cNvCxnSpPr/>
            <p:nvPr/>
          </p:nvCxnSpPr>
          <p:spPr>
            <a:xfrm>
              <a:off x="3865339" y="6358388"/>
              <a:ext cx="0" cy="46166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a:off x="7897787" y="6367680"/>
              <a:ext cx="0" cy="46166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23" name="矩形 22">
              <a:hlinkClick r:id="rId4" action="ppaction://hlinksldjump"/>
            </p:cNvPr>
            <p:cNvSpPr/>
            <p:nvPr/>
          </p:nvSpPr>
          <p:spPr>
            <a:xfrm>
              <a:off x="274384" y="6344176"/>
              <a:ext cx="2798867" cy="492442"/>
            </a:xfrm>
            <a:prstGeom prst="rect">
              <a:avLst/>
            </a:prstGeom>
          </p:spPr>
          <p:txBody>
            <a:bodyPr wrap="square">
              <a:spAutoFit/>
            </a:bodyPr>
            <a:lstStyle/>
            <a:p>
              <a:pPr algn="ctr">
                <a:defRPr/>
              </a:pPr>
              <a:r>
                <a:rPr lang="zh-CN" altLang="en-US" sz="1800" b="1" dirty="0" smtClean="0">
                  <a:solidFill>
                    <a:schemeClr val="bg1"/>
                  </a:solidFill>
                  <a:latin typeface="黑体" panose="02010600030101010101" pitchFamily="2" charset="-122"/>
                  <a:ea typeface="黑体" panose="02010600030101010101" pitchFamily="2" charset="-122"/>
                </a:rPr>
                <a:t>自主学习区</a:t>
              </a:r>
              <a:endParaRPr lang="zh-CN" altLang="en-US" sz="1800" b="1" dirty="0">
                <a:solidFill>
                  <a:schemeClr val="bg1"/>
                </a:solidFill>
                <a:latin typeface="黑体" panose="02010600030101010101" pitchFamily="2" charset="-122"/>
                <a:ea typeface="黑体" panose="02010600030101010101" pitchFamily="2" charset="-122"/>
              </a:endParaRPr>
            </a:p>
          </p:txBody>
        </p:sp>
      </p:grpSp>
      <p:sp>
        <p:nvSpPr>
          <p:cNvPr id="24" name="TextBox 23"/>
          <p:cNvSpPr txBox="1"/>
          <p:nvPr/>
        </p:nvSpPr>
        <p:spPr>
          <a:xfrm>
            <a:off x="414677" y="950276"/>
            <a:ext cx="8117763" cy="1333442"/>
          </a:xfrm>
          <a:prstGeom prst="rect">
            <a:avLst/>
          </a:prstGeom>
          <a:noFill/>
        </p:spPr>
        <p:txBody>
          <a:bodyPr wrap="square" rtlCol="0">
            <a:spAutoFit/>
          </a:bodyPr>
          <a:lstStyle/>
          <a:p>
            <a:pPr>
              <a:lnSpc>
                <a:spcPts val="5200"/>
              </a:lnSpc>
            </a:pPr>
            <a:r>
              <a:rPr lang="en-US" altLang="zh-CN" sz="2600" b="1" dirty="0">
                <a:latin typeface="Times New Roman" pitchFamily="18" charset="0"/>
                <a:ea typeface="宋体" pitchFamily="2" charset="-122"/>
              </a:rPr>
              <a:t>(2)</a:t>
            </a:r>
            <a:r>
              <a:rPr lang="zh-CN" altLang="zh-CN" sz="2600" b="1" dirty="0">
                <a:latin typeface="Times New Roman" pitchFamily="18" charset="0"/>
                <a:ea typeface="宋体" pitchFamily="2" charset="-122"/>
              </a:rPr>
              <a:t>根据材料一、二并结合所学知识，指出英国费边社与宪章派在斗争目标、斗争方式上的不同</a:t>
            </a:r>
            <a:r>
              <a:rPr lang="zh-CN" altLang="zh-CN" sz="2600" b="1" dirty="0" smtClean="0">
                <a:latin typeface="Times New Roman" pitchFamily="18" charset="0"/>
                <a:ea typeface="宋体" pitchFamily="2" charset="-122"/>
              </a:rPr>
              <a:t>。</a:t>
            </a:r>
            <a:endParaRPr lang="zh-CN" altLang="zh-CN" sz="2600" dirty="0">
              <a:latin typeface="Times New Roman" pitchFamily="18" charset="0"/>
              <a:ea typeface="宋体" pitchFamily="2" charset="-122"/>
            </a:endParaRPr>
          </a:p>
        </p:txBody>
      </p:sp>
      <p:sp>
        <p:nvSpPr>
          <p:cNvPr id="25" name="TextBox 24"/>
          <p:cNvSpPr txBox="1"/>
          <p:nvPr/>
        </p:nvSpPr>
        <p:spPr>
          <a:xfrm>
            <a:off x="333053" y="3538743"/>
            <a:ext cx="8477803" cy="1183722"/>
          </a:xfrm>
          <a:prstGeom prst="rect">
            <a:avLst/>
          </a:prstGeom>
          <a:noFill/>
        </p:spPr>
        <p:txBody>
          <a:bodyPr wrap="square" rtlCol="0">
            <a:spAutoFit/>
          </a:bodyPr>
          <a:lstStyle/>
          <a:p>
            <a:pPr>
              <a:lnSpc>
                <a:spcPts val="4500"/>
              </a:lnSpc>
            </a:pPr>
            <a:r>
              <a:rPr lang="zh-CN" altLang="zh-CN" sz="2600" b="1" dirty="0"/>
              <a:t>斗争方式：</a:t>
            </a:r>
            <a:r>
              <a:rPr lang="en-US" altLang="zh-CN" sz="2600" b="1" dirty="0"/>
              <a:t>①</a:t>
            </a:r>
            <a:r>
              <a:rPr lang="zh-CN" altLang="zh-CN" sz="2600" b="1" dirty="0"/>
              <a:t>费边社：社会改良。</a:t>
            </a:r>
            <a:r>
              <a:rPr lang="en-US" altLang="zh-CN" sz="2600" b="1" dirty="0"/>
              <a:t>②</a:t>
            </a:r>
            <a:r>
              <a:rPr lang="zh-CN" altLang="zh-CN" sz="2600" b="1" dirty="0"/>
              <a:t>宪章派：罢工示威、工人运动</a:t>
            </a:r>
            <a:r>
              <a:rPr lang="zh-CN" altLang="zh-CN" sz="2600" b="1" dirty="0" smtClean="0"/>
              <a:t>。</a:t>
            </a:r>
            <a:endParaRPr lang="zh-CN" altLang="zh-CN" sz="2600" dirty="0"/>
          </a:p>
        </p:txBody>
      </p:sp>
      <p:sp>
        <p:nvSpPr>
          <p:cNvPr id="26" name="TextBox 25">
            <a:hlinkClick r:id="rId3" action="ppaction://hlinksldjump"/>
          </p:cNvPr>
          <p:cNvSpPr txBox="1"/>
          <p:nvPr/>
        </p:nvSpPr>
        <p:spPr>
          <a:xfrm>
            <a:off x="5593035" y="124109"/>
            <a:ext cx="494457" cy="415499"/>
          </a:xfrm>
          <a:prstGeom prst="rect">
            <a:avLst/>
          </a:prstGeom>
          <a:solidFill>
            <a:srgbClr val="FFC000"/>
          </a:solidFill>
          <a:ln>
            <a:solidFill>
              <a:srgbClr val="92D050"/>
            </a:solidFill>
          </a:ln>
        </p:spPr>
        <p:txBody>
          <a:bodyPr wrap="square" lIns="68562" tIns="34281" rIns="68562" bIns="34281" rtlCol="0">
            <a:spAutoFit/>
          </a:bodyPr>
          <a:lstStyle/>
          <a:p>
            <a:pPr algn="ctr">
              <a:defRPr/>
            </a:pPr>
            <a:r>
              <a:rPr lang="en-US" altLang="zh-CN" sz="2200" b="1" kern="0" dirty="0">
                <a:latin typeface="Times New Roman" pitchFamily="18" charset="0"/>
                <a:cs typeface="Times New Roman" pitchFamily="18" charset="0"/>
              </a:rPr>
              <a:t>1</a:t>
            </a:r>
            <a:endParaRPr lang="zh-CN" altLang="en-US" sz="2200" b="1" kern="0" dirty="0">
              <a:latin typeface="Times New Roman" pitchFamily="18" charset="0"/>
              <a:cs typeface="Times New Roman" pitchFamily="18" charset="0"/>
            </a:endParaRPr>
          </a:p>
        </p:txBody>
      </p:sp>
      <p:sp>
        <p:nvSpPr>
          <p:cNvPr id="27" name="TextBox 26">
            <a:hlinkClick r:id="rId5" action="ppaction://hlinksldjump"/>
          </p:cNvPr>
          <p:cNvSpPr txBox="1"/>
          <p:nvPr/>
        </p:nvSpPr>
        <p:spPr>
          <a:xfrm>
            <a:off x="6092213" y="123929"/>
            <a:ext cx="478864" cy="415499"/>
          </a:xfrm>
          <a:prstGeom prst="rect">
            <a:avLst/>
          </a:prstGeom>
          <a:solidFill>
            <a:srgbClr val="FFC000"/>
          </a:solidFill>
          <a:ln>
            <a:solidFill>
              <a:srgbClr val="92D050"/>
            </a:solidFill>
          </a:ln>
        </p:spPr>
        <p:txBody>
          <a:bodyPr wrap="square" lIns="68562" tIns="34281" rIns="68562" bIns="34281" rtlCol="0">
            <a:spAutoFit/>
          </a:bodyPr>
          <a:lstStyle/>
          <a:p>
            <a:pPr algn="ctr">
              <a:defRPr/>
            </a:pPr>
            <a:r>
              <a:rPr lang="en-US" altLang="zh-CN" sz="2200" b="1" kern="0" dirty="0">
                <a:latin typeface="Times New Roman" pitchFamily="18" charset="0"/>
                <a:cs typeface="Times New Roman" pitchFamily="18" charset="0"/>
              </a:rPr>
              <a:t>2</a:t>
            </a:r>
            <a:endParaRPr lang="zh-CN" altLang="en-US" sz="2200" b="1" kern="0" dirty="0">
              <a:latin typeface="Times New Roman" pitchFamily="18" charset="0"/>
              <a:cs typeface="Times New Roman" pitchFamily="18" charset="0"/>
            </a:endParaRPr>
          </a:p>
        </p:txBody>
      </p:sp>
      <p:sp>
        <p:nvSpPr>
          <p:cNvPr id="28" name="TextBox 27">
            <a:hlinkClick r:id="rId6" action="ppaction://hlinksldjump"/>
          </p:cNvPr>
          <p:cNvSpPr txBox="1"/>
          <p:nvPr/>
        </p:nvSpPr>
        <p:spPr>
          <a:xfrm>
            <a:off x="6576659" y="123929"/>
            <a:ext cx="485837" cy="415499"/>
          </a:xfrm>
          <a:prstGeom prst="rect">
            <a:avLst/>
          </a:prstGeom>
          <a:solidFill>
            <a:srgbClr val="FFC000"/>
          </a:solidFill>
          <a:ln>
            <a:solidFill>
              <a:srgbClr val="92D050"/>
            </a:solidFill>
          </a:ln>
        </p:spPr>
        <p:txBody>
          <a:bodyPr wrap="square" lIns="68562" tIns="34281" rIns="68562" bIns="34281" rtlCol="0">
            <a:spAutoFit/>
          </a:bodyPr>
          <a:lstStyle/>
          <a:p>
            <a:pPr algn="ctr">
              <a:defRPr/>
            </a:pPr>
            <a:r>
              <a:rPr lang="en-US" altLang="zh-CN" sz="2200" b="1" kern="0" dirty="0">
                <a:latin typeface="Times New Roman" pitchFamily="18" charset="0"/>
                <a:cs typeface="Times New Roman" pitchFamily="18" charset="0"/>
              </a:rPr>
              <a:t>3</a:t>
            </a:r>
            <a:endParaRPr lang="zh-CN" altLang="en-US" sz="2200" b="1" kern="0" dirty="0">
              <a:latin typeface="Times New Roman" pitchFamily="18" charset="0"/>
              <a:cs typeface="Times New Roman" pitchFamily="18" charset="0"/>
            </a:endParaRPr>
          </a:p>
        </p:txBody>
      </p:sp>
      <p:sp>
        <p:nvSpPr>
          <p:cNvPr id="29" name="TextBox 28">
            <a:hlinkClick r:id="rId7" action="ppaction://hlinksldjump"/>
          </p:cNvPr>
          <p:cNvSpPr txBox="1"/>
          <p:nvPr/>
        </p:nvSpPr>
        <p:spPr>
          <a:xfrm>
            <a:off x="7546852" y="123478"/>
            <a:ext cx="465306" cy="415499"/>
          </a:xfrm>
          <a:prstGeom prst="rect">
            <a:avLst/>
          </a:prstGeom>
          <a:solidFill>
            <a:srgbClr val="FFC000"/>
          </a:solidFill>
          <a:ln>
            <a:solidFill>
              <a:srgbClr val="92D050"/>
            </a:solidFill>
          </a:ln>
        </p:spPr>
        <p:txBody>
          <a:bodyPr wrap="square" lIns="68562" tIns="34281" rIns="68562" bIns="34281" rtlCol="0">
            <a:spAutoFit/>
          </a:bodyPr>
          <a:lstStyle/>
          <a:p>
            <a:pPr algn="ctr">
              <a:defRPr/>
            </a:pPr>
            <a:r>
              <a:rPr lang="en-US" altLang="zh-CN" sz="2200" b="1" kern="0" dirty="0">
                <a:latin typeface="Times New Roman" pitchFamily="18" charset="0"/>
                <a:cs typeface="Times New Roman" pitchFamily="18" charset="0"/>
              </a:rPr>
              <a:t>5</a:t>
            </a:r>
            <a:endParaRPr lang="zh-CN" altLang="en-US" sz="2200" b="1" kern="0" dirty="0">
              <a:latin typeface="Times New Roman" pitchFamily="18" charset="0"/>
              <a:cs typeface="Times New Roman" pitchFamily="18" charset="0"/>
            </a:endParaRPr>
          </a:p>
        </p:txBody>
      </p:sp>
      <p:sp>
        <p:nvSpPr>
          <p:cNvPr id="30" name="TextBox 29">
            <a:hlinkClick r:id="rId8" action="ppaction://hlinksldjump"/>
          </p:cNvPr>
          <p:cNvSpPr txBox="1"/>
          <p:nvPr/>
        </p:nvSpPr>
        <p:spPr>
          <a:xfrm>
            <a:off x="8016877" y="123478"/>
            <a:ext cx="465306" cy="415499"/>
          </a:xfrm>
          <a:prstGeom prst="rect">
            <a:avLst/>
          </a:prstGeom>
          <a:solidFill>
            <a:srgbClr val="FFC000"/>
          </a:solidFill>
          <a:ln>
            <a:solidFill>
              <a:srgbClr val="92D050"/>
            </a:solidFill>
          </a:ln>
        </p:spPr>
        <p:txBody>
          <a:bodyPr wrap="square" lIns="68562" tIns="34281" rIns="68562" bIns="34281" rtlCol="0">
            <a:spAutoFit/>
          </a:bodyPr>
          <a:lstStyle/>
          <a:p>
            <a:pPr algn="ctr">
              <a:defRPr/>
            </a:pPr>
            <a:r>
              <a:rPr lang="en-US" altLang="zh-CN" sz="2200" b="1" kern="0" dirty="0">
                <a:latin typeface="Times New Roman" pitchFamily="18" charset="0"/>
                <a:cs typeface="Times New Roman" pitchFamily="18" charset="0"/>
              </a:rPr>
              <a:t>6</a:t>
            </a:r>
            <a:endParaRPr lang="zh-CN" altLang="en-US" sz="2200" b="1" kern="0" dirty="0">
              <a:latin typeface="Times New Roman" pitchFamily="18" charset="0"/>
              <a:cs typeface="Times New Roman" pitchFamily="18" charset="0"/>
            </a:endParaRPr>
          </a:p>
        </p:txBody>
      </p:sp>
      <p:sp>
        <p:nvSpPr>
          <p:cNvPr id="31" name="TextBox 30">
            <a:hlinkClick r:id="rId9" action="ppaction://hlinksldjump"/>
          </p:cNvPr>
          <p:cNvSpPr txBox="1"/>
          <p:nvPr/>
        </p:nvSpPr>
        <p:spPr>
          <a:xfrm>
            <a:off x="7070447" y="124784"/>
            <a:ext cx="465306" cy="415499"/>
          </a:xfrm>
          <a:prstGeom prst="rect">
            <a:avLst/>
          </a:prstGeom>
          <a:solidFill>
            <a:srgbClr val="FFC000"/>
          </a:solidFill>
          <a:ln>
            <a:solidFill>
              <a:srgbClr val="92D050"/>
            </a:solidFill>
          </a:ln>
        </p:spPr>
        <p:txBody>
          <a:bodyPr wrap="square" lIns="68562" tIns="34281" rIns="68562" bIns="34281" rtlCol="0">
            <a:spAutoFit/>
          </a:bodyPr>
          <a:lstStyle/>
          <a:p>
            <a:pPr algn="ctr">
              <a:defRPr/>
            </a:pPr>
            <a:r>
              <a:rPr lang="en-US" altLang="zh-CN" sz="2200" b="1" kern="0" dirty="0">
                <a:latin typeface="Times New Roman" pitchFamily="18" charset="0"/>
                <a:cs typeface="Times New Roman" pitchFamily="18" charset="0"/>
              </a:rPr>
              <a:t>4</a:t>
            </a:r>
            <a:endParaRPr lang="zh-CN" altLang="en-US" sz="2200" b="1" kern="0" dirty="0">
              <a:latin typeface="Times New Roman" pitchFamily="18" charset="0"/>
              <a:cs typeface="Times New Roman" pitchFamily="18" charset="0"/>
            </a:endParaRPr>
          </a:p>
        </p:txBody>
      </p:sp>
      <p:sp>
        <p:nvSpPr>
          <p:cNvPr id="33" name="TextBox 32">
            <a:hlinkClick r:id="rId10" action="ppaction://hlinksldjump"/>
          </p:cNvPr>
          <p:cNvSpPr txBox="1"/>
          <p:nvPr/>
        </p:nvSpPr>
        <p:spPr>
          <a:xfrm>
            <a:off x="8481149" y="124048"/>
            <a:ext cx="465306" cy="415499"/>
          </a:xfrm>
          <a:prstGeom prst="rect">
            <a:avLst/>
          </a:prstGeom>
          <a:solidFill>
            <a:srgbClr val="FFFF00"/>
          </a:solidFill>
          <a:ln>
            <a:solidFill>
              <a:srgbClr val="92D050"/>
            </a:solidFill>
          </a:ln>
        </p:spPr>
        <p:txBody>
          <a:bodyPr wrap="square" lIns="68562" tIns="34281" rIns="68562" bIns="34281" rtlCol="0">
            <a:spAutoFit/>
          </a:bodyPr>
          <a:lstStyle/>
          <a:p>
            <a:pPr algn="ctr">
              <a:defRPr/>
            </a:pPr>
            <a:r>
              <a:rPr lang="en-US" altLang="zh-CN" sz="2200" b="1" kern="0" dirty="0" smtClean="0">
                <a:latin typeface="Times New Roman" pitchFamily="18" charset="0"/>
                <a:cs typeface="Times New Roman" pitchFamily="18" charset="0"/>
              </a:rPr>
              <a:t>7</a:t>
            </a:r>
            <a:endParaRPr lang="zh-CN" altLang="en-US" sz="2200" b="1" kern="0" dirty="0">
              <a:latin typeface="Times New Roman" pitchFamily="18" charset="0"/>
              <a:cs typeface="Times New Roman" pitchFamily="18" charset="0"/>
            </a:endParaRPr>
          </a:p>
        </p:txBody>
      </p:sp>
    </p:spTree>
    <p:extLst>
      <p:ext uri="{BB962C8B-B14F-4D97-AF65-F5344CB8AC3E}">
        <p14:creationId xmlns:p14="http://schemas.microsoft.com/office/powerpoint/2010/main" xmlns="" val="2617869465"/>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barn(inVertical)">
                                      <p:cBhvr>
                                        <p:cTn id="7" dur="500"/>
                                        <p:tgtEl>
                                          <p:spTgt spid="22"/>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25"/>
                                        </p:tgtEl>
                                        <p:attrNameLst>
                                          <p:attrName>style.visibility</p:attrName>
                                        </p:attrNameLst>
                                      </p:cBhvr>
                                      <p:to>
                                        <p:strVal val="visible"/>
                                      </p:to>
                                    </p:set>
                                    <p:animEffect transition="in" filter="barn(inVertical)">
                                      <p:cBhvr>
                                        <p:cTn id="12"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467544" y="1635646"/>
            <a:ext cx="7918631" cy="2736628"/>
          </a:xfrm>
          <a:prstGeom prst="rect">
            <a:avLst/>
          </a:prstGeom>
          <a:noFill/>
        </p:spPr>
        <p:txBody>
          <a:bodyPr wrap="square" lIns="68562" tIns="34281" rIns="68562" bIns="34281" rtlCol="0">
            <a:spAutoFit/>
          </a:bodyPr>
          <a:lstStyle/>
          <a:p>
            <a:pPr>
              <a:lnSpc>
                <a:spcPts val="5200"/>
              </a:lnSpc>
            </a:pPr>
            <a:r>
              <a:rPr lang="en-US" altLang="zh-CN" sz="2600" b="1" dirty="0">
                <a:latin typeface="Times New Roman" pitchFamily="18" charset="0"/>
                <a:ea typeface="宋体" pitchFamily="2" charset="-122"/>
              </a:rPr>
              <a:t>(3)</a:t>
            </a:r>
            <a:r>
              <a:rPr lang="zh-CN" altLang="zh-CN" sz="2600" b="1" dirty="0">
                <a:latin typeface="Times New Roman" pitchFamily="18" charset="0"/>
                <a:ea typeface="宋体" pitchFamily="2" charset="-122"/>
              </a:rPr>
              <a:t>议会议员不</a:t>
            </a:r>
            <a:r>
              <a:rPr lang="zh-CN" altLang="zh-CN" sz="2600" b="1" dirty="0" smtClean="0">
                <a:latin typeface="Times New Roman" pitchFamily="18" charset="0"/>
                <a:ea typeface="宋体" pitchFamily="2" charset="-122"/>
              </a:rPr>
              <a:t>应有</a:t>
            </a:r>
            <a:r>
              <a:rPr lang="en-US" altLang="zh-CN" sz="2600" b="1" u="sng" dirty="0" smtClean="0">
                <a:latin typeface="Times New Roman" pitchFamily="18" charset="0"/>
                <a:ea typeface="宋体" pitchFamily="2" charset="-122"/>
              </a:rPr>
              <a:t>			</a:t>
            </a:r>
            <a:r>
              <a:rPr lang="zh-CN" altLang="zh-CN" sz="2600" b="1" dirty="0" smtClean="0">
                <a:latin typeface="Times New Roman" pitchFamily="18" charset="0"/>
                <a:ea typeface="宋体" pitchFamily="2" charset="-122"/>
              </a:rPr>
              <a:t>或</a:t>
            </a:r>
            <a:r>
              <a:rPr lang="zh-CN" altLang="zh-CN" sz="2600" b="1" dirty="0">
                <a:latin typeface="Times New Roman" pitchFamily="18" charset="0"/>
                <a:ea typeface="宋体" pitchFamily="2" charset="-122"/>
              </a:rPr>
              <a:t>其他任何限制。</a:t>
            </a:r>
            <a:endParaRPr lang="zh-CN" altLang="zh-CN" sz="2600" dirty="0">
              <a:latin typeface="Times New Roman" pitchFamily="18" charset="0"/>
              <a:ea typeface="宋体" pitchFamily="2" charset="-122"/>
            </a:endParaRPr>
          </a:p>
          <a:p>
            <a:pPr>
              <a:lnSpc>
                <a:spcPts val="5200"/>
              </a:lnSpc>
            </a:pPr>
            <a:r>
              <a:rPr lang="en-US" altLang="zh-CN" sz="2600" b="1" dirty="0">
                <a:latin typeface="Times New Roman" pitchFamily="18" charset="0"/>
                <a:ea typeface="宋体" pitchFamily="2" charset="-122"/>
              </a:rPr>
              <a:t>(4)</a:t>
            </a:r>
            <a:r>
              <a:rPr lang="zh-CN" altLang="zh-CN" sz="2600" b="1" dirty="0">
                <a:latin typeface="Times New Roman" pitchFamily="18" charset="0"/>
                <a:ea typeface="宋体" pitchFamily="2" charset="-122"/>
              </a:rPr>
              <a:t>议员应</a:t>
            </a:r>
            <a:r>
              <a:rPr lang="zh-CN" altLang="zh-CN" sz="2600" b="1" dirty="0" smtClean="0">
                <a:latin typeface="Times New Roman" pitchFamily="18" charset="0"/>
                <a:ea typeface="宋体" pitchFamily="2" charset="-122"/>
              </a:rPr>
              <a:t>领取</a:t>
            </a:r>
            <a:r>
              <a:rPr lang="en-US" altLang="zh-CN" sz="2600" b="1" u="sng" dirty="0" smtClean="0">
                <a:latin typeface="Times New Roman" pitchFamily="18" charset="0"/>
                <a:ea typeface="宋体" pitchFamily="2" charset="-122"/>
              </a:rPr>
              <a:t>		</a:t>
            </a:r>
            <a:r>
              <a:rPr lang="zh-CN" altLang="zh-CN" sz="2600" b="1" dirty="0" smtClean="0">
                <a:latin typeface="Times New Roman" pitchFamily="18" charset="0"/>
                <a:ea typeface="宋体" pitchFamily="2" charset="-122"/>
              </a:rPr>
              <a:t>。</a:t>
            </a:r>
            <a:endParaRPr lang="zh-CN" altLang="zh-CN" sz="2600" dirty="0">
              <a:latin typeface="Times New Roman" pitchFamily="18" charset="0"/>
              <a:ea typeface="宋体" pitchFamily="2" charset="-122"/>
            </a:endParaRPr>
          </a:p>
          <a:p>
            <a:pPr>
              <a:lnSpc>
                <a:spcPts val="5200"/>
              </a:lnSpc>
            </a:pPr>
            <a:r>
              <a:rPr lang="en-US" altLang="zh-CN" sz="2600" b="1" dirty="0">
                <a:latin typeface="Times New Roman" pitchFamily="18" charset="0"/>
                <a:ea typeface="宋体" pitchFamily="2" charset="-122"/>
              </a:rPr>
              <a:t>(5)</a:t>
            </a:r>
            <a:r>
              <a:rPr lang="zh-CN" altLang="zh-CN" sz="2600" b="1" dirty="0">
                <a:latin typeface="Times New Roman" pitchFamily="18" charset="0"/>
                <a:ea typeface="宋体" pitchFamily="2" charset="-122"/>
              </a:rPr>
              <a:t>按照各地区选民的</a:t>
            </a:r>
            <a:r>
              <a:rPr lang="zh-CN" altLang="zh-CN" sz="2600" b="1" dirty="0" smtClean="0">
                <a:latin typeface="Times New Roman" pitchFamily="18" charset="0"/>
                <a:ea typeface="宋体" pitchFamily="2" charset="-122"/>
              </a:rPr>
              <a:t>人数</a:t>
            </a:r>
            <a:r>
              <a:rPr lang="en-US" altLang="zh-CN" sz="2600" b="1" u="sng" dirty="0" smtClean="0">
                <a:latin typeface="Times New Roman" pitchFamily="18" charset="0"/>
                <a:ea typeface="宋体" pitchFamily="2" charset="-122"/>
              </a:rPr>
              <a:t>				</a:t>
            </a:r>
            <a:r>
              <a:rPr lang="zh-CN" altLang="zh-CN" sz="2600" b="1" dirty="0" smtClean="0">
                <a:latin typeface="Times New Roman" pitchFamily="18" charset="0"/>
                <a:ea typeface="宋体" pitchFamily="2" charset="-122"/>
              </a:rPr>
              <a:t>。</a:t>
            </a:r>
            <a:endParaRPr lang="zh-CN" altLang="zh-CN" sz="2600" dirty="0">
              <a:latin typeface="Times New Roman" pitchFamily="18" charset="0"/>
              <a:ea typeface="宋体" pitchFamily="2" charset="-122"/>
            </a:endParaRPr>
          </a:p>
          <a:p>
            <a:pPr>
              <a:lnSpc>
                <a:spcPts val="5200"/>
              </a:lnSpc>
            </a:pPr>
            <a:r>
              <a:rPr lang="en-US" altLang="zh-CN" sz="2600" b="1" dirty="0">
                <a:latin typeface="Times New Roman" pitchFamily="18" charset="0"/>
                <a:ea typeface="宋体" pitchFamily="2" charset="-122"/>
              </a:rPr>
              <a:t>(6)</a:t>
            </a:r>
            <a:r>
              <a:rPr lang="zh-CN" altLang="zh-CN" sz="2600" b="1" dirty="0">
                <a:latin typeface="Times New Roman" pitchFamily="18" charset="0"/>
                <a:ea typeface="宋体" pitchFamily="2" charset="-122"/>
              </a:rPr>
              <a:t>议会</a:t>
            </a:r>
            <a:r>
              <a:rPr lang="zh-CN" altLang="zh-CN" sz="2600" b="1" dirty="0" smtClean="0">
                <a:latin typeface="Times New Roman" pitchFamily="18" charset="0"/>
                <a:ea typeface="宋体" pitchFamily="2" charset="-122"/>
              </a:rPr>
              <a:t>每年</a:t>
            </a:r>
            <a:r>
              <a:rPr lang="en-US" altLang="zh-CN" sz="2600" b="1" u="sng" dirty="0" smtClean="0">
                <a:latin typeface="Times New Roman" pitchFamily="18" charset="0"/>
                <a:ea typeface="宋体" pitchFamily="2" charset="-122"/>
              </a:rPr>
              <a:t>			</a:t>
            </a:r>
            <a:r>
              <a:rPr lang="zh-CN" altLang="zh-CN" sz="2600" b="1" dirty="0" smtClean="0">
                <a:latin typeface="Times New Roman" pitchFamily="18" charset="0"/>
                <a:ea typeface="宋体" pitchFamily="2" charset="-122"/>
              </a:rPr>
              <a:t>。</a:t>
            </a:r>
            <a:endParaRPr lang="zh-CN" altLang="zh-CN" sz="2600" dirty="0">
              <a:latin typeface="Times New Roman" pitchFamily="18" charset="0"/>
              <a:ea typeface="宋体" pitchFamily="2" charset="-122"/>
            </a:endParaRPr>
          </a:p>
        </p:txBody>
      </p:sp>
      <p:sp>
        <p:nvSpPr>
          <p:cNvPr id="9" name="矩形 8"/>
          <p:cNvSpPr/>
          <p:nvPr/>
        </p:nvSpPr>
        <p:spPr>
          <a:xfrm>
            <a:off x="3181240" y="1762700"/>
            <a:ext cx="1750800" cy="492443"/>
          </a:xfrm>
          <a:prstGeom prst="rect">
            <a:avLst/>
          </a:prstGeom>
        </p:spPr>
        <p:txBody>
          <a:bodyPr wrap="none">
            <a:spAutoFit/>
          </a:bodyPr>
          <a:lstStyle/>
          <a:p>
            <a:r>
              <a:rPr lang="zh-CN" altLang="en-US" sz="2600" b="1" dirty="0" smtClean="0">
                <a:solidFill>
                  <a:srgbClr val="0000FF"/>
                </a:solidFill>
              </a:rPr>
              <a:t>财产资格   </a:t>
            </a:r>
            <a:endParaRPr lang="zh-CN" altLang="en-US" sz="2600" b="1" dirty="0">
              <a:solidFill>
                <a:srgbClr val="0000FF"/>
              </a:solidFill>
            </a:endParaRPr>
          </a:p>
        </p:txBody>
      </p:sp>
      <p:sp>
        <p:nvSpPr>
          <p:cNvPr id="10" name="矩形 9"/>
          <p:cNvSpPr/>
          <p:nvPr/>
        </p:nvSpPr>
        <p:spPr>
          <a:xfrm>
            <a:off x="2513718" y="2429822"/>
            <a:ext cx="1156086" cy="492443"/>
          </a:xfrm>
          <a:prstGeom prst="rect">
            <a:avLst/>
          </a:prstGeom>
        </p:spPr>
        <p:txBody>
          <a:bodyPr wrap="none">
            <a:spAutoFit/>
          </a:bodyPr>
          <a:lstStyle/>
          <a:p>
            <a:r>
              <a:rPr lang="zh-CN" altLang="en-US" sz="2600" b="1" smtClean="0">
                <a:solidFill>
                  <a:srgbClr val="0000FF"/>
                </a:solidFill>
              </a:rPr>
              <a:t>薪金    </a:t>
            </a:r>
            <a:endParaRPr lang="zh-CN" altLang="en-US" sz="2600" b="1" dirty="0">
              <a:solidFill>
                <a:srgbClr val="0000FF"/>
              </a:solidFill>
            </a:endParaRPr>
          </a:p>
        </p:txBody>
      </p:sp>
      <p:grpSp>
        <p:nvGrpSpPr>
          <p:cNvPr id="17" name="组合 16"/>
          <p:cNvGrpSpPr/>
          <p:nvPr/>
        </p:nvGrpSpPr>
        <p:grpSpPr>
          <a:xfrm>
            <a:off x="205735" y="4768794"/>
            <a:ext cx="8560641" cy="377723"/>
            <a:chOff x="274384" y="6358388"/>
            <a:chExt cx="11417154" cy="503630"/>
          </a:xfrm>
        </p:grpSpPr>
        <p:sp>
          <p:nvSpPr>
            <p:cNvPr id="18" name="矩形 17">
              <a:hlinkClick r:id="rId2" action="ppaction://hlinksldjump"/>
            </p:cNvPr>
            <p:cNvSpPr/>
            <p:nvPr/>
          </p:nvSpPr>
          <p:spPr>
            <a:xfrm>
              <a:off x="274384" y="6369576"/>
              <a:ext cx="2798867" cy="492442"/>
            </a:xfrm>
            <a:prstGeom prst="rect">
              <a:avLst/>
            </a:prstGeom>
          </p:spPr>
          <p:txBody>
            <a:bodyPr wrap="square">
              <a:spAutoFit/>
            </a:bodyPr>
            <a:lstStyle/>
            <a:p>
              <a:pPr algn="ctr">
                <a:defRPr/>
              </a:pPr>
              <a:r>
                <a:rPr lang="zh-CN" altLang="en-US" sz="1800" b="1" dirty="0" smtClean="0">
                  <a:solidFill>
                    <a:srgbClr val="FFC000"/>
                  </a:solidFill>
                  <a:latin typeface="黑体" panose="02010600030101010101" pitchFamily="2" charset="-122"/>
                  <a:ea typeface="黑体" panose="02010600030101010101" pitchFamily="2" charset="-122"/>
                </a:rPr>
                <a:t>自主学习区</a:t>
              </a:r>
              <a:endParaRPr lang="zh-CN" altLang="en-US" sz="1800" b="1" dirty="0">
                <a:solidFill>
                  <a:srgbClr val="FFC000"/>
                </a:solidFill>
                <a:latin typeface="黑体" panose="02010600030101010101" pitchFamily="2" charset="-122"/>
                <a:ea typeface="黑体" panose="02010600030101010101" pitchFamily="2" charset="-122"/>
              </a:endParaRPr>
            </a:p>
          </p:txBody>
        </p:sp>
        <p:sp>
          <p:nvSpPr>
            <p:cNvPr id="19" name="矩形 18">
              <a:hlinkClick r:id="rId3" action="ppaction://hlinksldjump"/>
            </p:cNvPr>
            <p:cNvSpPr/>
            <p:nvPr/>
          </p:nvSpPr>
          <p:spPr>
            <a:xfrm>
              <a:off x="4383043" y="6369576"/>
              <a:ext cx="3082696" cy="492442"/>
            </a:xfrm>
            <a:prstGeom prst="rect">
              <a:avLst/>
            </a:prstGeom>
          </p:spPr>
          <p:txBody>
            <a:bodyPr wrap="square">
              <a:spAutoFit/>
            </a:bodyPr>
            <a:lstStyle/>
            <a:p>
              <a:pPr algn="ctr">
                <a:defRPr/>
              </a:pPr>
              <a:r>
                <a:rPr lang="zh-CN" altLang="en-US" sz="1800" b="1" dirty="0" smtClean="0">
                  <a:solidFill>
                    <a:schemeClr val="bg1"/>
                  </a:solidFill>
                  <a:latin typeface="黑体" panose="02010600030101010101" pitchFamily="2" charset="-122"/>
                  <a:ea typeface="黑体" panose="02010600030101010101" pitchFamily="2" charset="-122"/>
                </a:rPr>
                <a:t>互动探究区</a:t>
              </a:r>
              <a:endParaRPr lang="zh-CN" altLang="en-US" sz="1800" b="1" dirty="0">
                <a:solidFill>
                  <a:schemeClr val="bg1"/>
                </a:solidFill>
                <a:latin typeface="黑体" panose="02010600030101010101" pitchFamily="2" charset="-122"/>
                <a:ea typeface="黑体" panose="02010600030101010101" pitchFamily="2" charset="-122"/>
              </a:endParaRPr>
            </a:p>
          </p:txBody>
        </p:sp>
        <p:sp>
          <p:nvSpPr>
            <p:cNvPr id="20" name="矩形 19">
              <a:hlinkClick r:id="rId4" action="ppaction://hlinksldjump"/>
            </p:cNvPr>
            <p:cNvSpPr/>
            <p:nvPr/>
          </p:nvSpPr>
          <p:spPr>
            <a:xfrm>
              <a:off x="8451180" y="6360284"/>
              <a:ext cx="3240358" cy="492442"/>
            </a:xfrm>
            <a:prstGeom prst="rect">
              <a:avLst/>
            </a:prstGeom>
          </p:spPr>
          <p:txBody>
            <a:bodyPr wrap="square">
              <a:spAutoFit/>
            </a:bodyPr>
            <a:lstStyle/>
            <a:p>
              <a:pPr algn="ctr">
                <a:defRPr/>
              </a:pPr>
              <a:r>
                <a:rPr lang="zh-CN" altLang="en-US" sz="1800" b="1" dirty="0" smtClean="0">
                  <a:solidFill>
                    <a:schemeClr val="bg1"/>
                  </a:solidFill>
                  <a:latin typeface="黑体" panose="02010600030101010101" pitchFamily="2" charset="-122"/>
                  <a:ea typeface="黑体" panose="02010600030101010101" pitchFamily="2" charset="-122"/>
                </a:rPr>
                <a:t>自我检测区</a:t>
              </a:r>
              <a:endParaRPr lang="zh-CN" altLang="en-US" sz="1800" b="1" dirty="0">
                <a:solidFill>
                  <a:schemeClr val="bg1"/>
                </a:solidFill>
                <a:latin typeface="黑体" panose="02010600030101010101" pitchFamily="2" charset="-122"/>
                <a:ea typeface="黑体" panose="02010600030101010101" pitchFamily="2" charset="-122"/>
              </a:endParaRPr>
            </a:p>
          </p:txBody>
        </p:sp>
        <p:cxnSp>
          <p:nvCxnSpPr>
            <p:cNvPr id="21" name="直接连接符 20"/>
            <p:cNvCxnSpPr/>
            <p:nvPr/>
          </p:nvCxnSpPr>
          <p:spPr>
            <a:xfrm>
              <a:off x="3865339" y="6358388"/>
              <a:ext cx="0" cy="46166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7897787" y="6367680"/>
              <a:ext cx="0" cy="46166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2" name="矩形 11"/>
          <p:cNvSpPr/>
          <p:nvPr/>
        </p:nvSpPr>
        <p:spPr>
          <a:xfrm>
            <a:off x="4182856" y="3096944"/>
            <a:ext cx="2755883" cy="492443"/>
          </a:xfrm>
          <a:prstGeom prst="rect">
            <a:avLst/>
          </a:prstGeom>
        </p:spPr>
        <p:txBody>
          <a:bodyPr wrap="none">
            <a:spAutoFit/>
          </a:bodyPr>
          <a:lstStyle/>
          <a:p>
            <a:r>
              <a:rPr lang="zh-CN" altLang="en-US" sz="2600" b="1" dirty="0" smtClean="0">
                <a:solidFill>
                  <a:srgbClr val="0000FF"/>
                </a:solidFill>
              </a:rPr>
              <a:t>平均分配选举区   </a:t>
            </a:r>
            <a:endParaRPr lang="zh-CN" altLang="en-US" sz="2600" b="1" dirty="0">
              <a:solidFill>
                <a:srgbClr val="0000FF"/>
              </a:solidFill>
            </a:endParaRPr>
          </a:p>
        </p:txBody>
      </p:sp>
      <p:sp>
        <p:nvSpPr>
          <p:cNvPr id="13" name="矩形 12"/>
          <p:cNvSpPr/>
          <p:nvPr/>
        </p:nvSpPr>
        <p:spPr>
          <a:xfrm>
            <a:off x="2264186" y="3745016"/>
            <a:ext cx="1750800" cy="492443"/>
          </a:xfrm>
          <a:prstGeom prst="rect">
            <a:avLst/>
          </a:prstGeom>
        </p:spPr>
        <p:txBody>
          <a:bodyPr wrap="none">
            <a:spAutoFit/>
          </a:bodyPr>
          <a:lstStyle/>
          <a:p>
            <a:r>
              <a:rPr lang="zh-CN" altLang="en-US" sz="2600" b="1" smtClean="0">
                <a:solidFill>
                  <a:srgbClr val="0000FF"/>
                </a:solidFill>
              </a:rPr>
              <a:t>改选一次   </a:t>
            </a:r>
            <a:endParaRPr lang="zh-CN" altLang="en-US" sz="2600" b="1" dirty="0">
              <a:solidFill>
                <a:srgbClr val="0000FF"/>
              </a:solidFill>
            </a:endParaRPr>
          </a:p>
        </p:txBody>
      </p:sp>
    </p:spTree>
    <p:extLst>
      <p:ext uri="{BB962C8B-B14F-4D97-AF65-F5344CB8AC3E}">
        <p14:creationId xmlns:p14="http://schemas.microsoft.com/office/powerpoint/2010/main" xmlns="" val="1055376635"/>
      </p:ext>
    </p:extLst>
  </p:cSld>
  <p:clrMapOvr>
    <a:masterClrMapping/>
  </p:clrMapOvr>
  <mc:AlternateContent xmlns:mc="http://schemas.openxmlformats.org/markup-compatibility/2006">
    <mc:Choice xmlns:p14="http://schemas.microsoft.com/office/powerpoint/2010/main" xmlns=""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blinds(horizontal)">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blinds(horizontal)">
                                      <p:cBhvr>
                                        <p:cTn id="17" dur="500"/>
                                        <p:tgtEl>
                                          <p:spTgt spid="12"/>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blinds(horizontal)">
                                      <p:cBhvr>
                                        <p:cTn id="22"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2" grpId="0"/>
      <p:bldP spid="13"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05713" y="2595650"/>
            <a:ext cx="8314759" cy="1920316"/>
          </a:xfrm>
          <a:prstGeom prst="rect">
            <a:avLst/>
          </a:prstGeom>
          <a:noFill/>
        </p:spPr>
        <p:txBody>
          <a:bodyPr wrap="square" lIns="68562" tIns="34281" rIns="68562" bIns="34281" rtlCol="0">
            <a:spAutoFit/>
          </a:bodyPr>
          <a:lstStyle/>
          <a:p>
            <a:pPr algn="just">
              <a:lnSpc>
                <a:spcPts val="5000"/>
              </a:lnSpc>
            </a:pPr>
            <a:r>
              <a:rPr lang="zh-CN" altLang="zh-CN" sz="2600" b="1" dirty="0">
                <a:latin typeface="黑体" pitchFamily="2" charset="-122"/>
                <a:ea typeface="黑体" pitchFamily="2" charset="-122"/>
              </a:rPr>
              <a:t>提示</a:t>
            </a:r>
            <a:r>
              <a:rPr lang="zh-CN" altLang="zh-CN" sz="2600" b="1" dirty="0"/>
              <a:t>　</a:t>
            </a:r>
            <a:r>
              <a:rPr lang="zh-CN" altLang="zh-CN" sz="2600" dirty="0">
                <a:latin typeface="方正细黑一_GBK" pitchFamily="65" charset="-122"/>
                <a:ea typeface="方正细黑一_GBK" pitchFamily="65" charset="-122"/>
              </a:rPr>
              <a:t>人民宪章的内容反映了工人阶级要求获得普选权的要求，以及反对选举权有财产资格限制和要求议员支薪等主张</a:t>
            </a:r>
            <a:r>
              <a:rPr lang="zh-CN" altLang="zh-CN" sz="2600" dirty="0" smtClean="0">
                <a:latin typeface="方正细黑一_GBK" pitchFamily="65" charset="-122"/>
                <a:ea typeface="方正细黑一_GBK" pitchFamily="65" charset="-122"/>
              </a:rPr>
              <a:t>。</a:t>
            </a:r>
            <a:endParaRPr lang="zh-CN" altLang="zh-CN" sz="2600" dirty="0">
              <a:latin typeface="方正细黑一_GBK" pitchFamily="65" charset="-122"/>
              <a:ea typeface="方正细黑一_GBK" pitchFamily="65" charset="-122"/>
            </a:endParaRPr>
          </a:p>
        </p:txBody>
      </p:sp>
      <p:sp>
        <p:nvSpPr>
          <p:cNvPr id="22" name="TextBox 21"/>
          <p:cNvSpPr txBox="1"/>
          <p:nvPr/>
        </p:nvSpPr>
        <p:spPr>
          <a:xfrm>
            <a:off x="671358" y="1867335"/>
            <a:ext cx="2316466" cy="469341"/>
          </a:xfrm>
          <a:prstGeom prst="rect">
            <a:avLst/>
          </a:prstGeom>
          <a:noFill/>
          <a:ln>
            <a:noFill/>
          </a:ln>
        </p:spPr>
        <p:txBody>
          <a:bodyPr wrap="square" lIns="68562" tIns="34281" rIns="68562" bIns="34281" rtlCol="0">
            <a:spAutoFit/>
          </a:bodyPr>
          <a:lstStyle/>
          <a:p>
            <a:r>
              <a:rPr lang="zh-CN" altLang="en-US" sz="2600" b="1" dirty="0">
                <a:solidFill>
                  <a:srgbClr val="00B0F0"/>
                </a:solidFill>
                <a:latin typeface="黑体" panose="02010600030101010101" pitchFamily="2" charset="-122"/>
                <a:ea typeface="黑体" panose="02010600030101010101" pitchFamily="2" charset="-122"/>
              </a:rPr>
              <a:t> </a:t>
            </a:r>
            <a:r>
              <a:rPr lang="zh-CN" altLang="en-US" sz="2600" b="1" dirty="0" smtClean="0">
                <a:solidFill>
                  <a:srgbClr val="00B0F0"/>
                </a:solidFill>
                <a:latin typeface="黑体" panose="02010600030101010101" pitchFamily="2" charset="-122"/>
                <a:ea typeface="黑体" panose="02010600030101010101" pitchFamily="2" charset="-122"/>
              </a:rPr>
              <a:t>课中思考题  </a:t>
            </a:r>
            <a:endParaRPr lang="zh-CN" altLang="zh-CN" sz="2600" b="1" dirty="0">
              <a:solidFill>
                <a:srgbClr val="00B0F0"/>
              </a:solidFill>
              <a:latin typeface="黑体" panose="02010600030101010101" pitchFamily="2" charset="-122"/>
              <a:ea typeface="黑体" panose="02010600030101010101" pitchFamily="2" charset="-122"/>
            </a:endParaRPr>
          </a:p>
        </p:txBody>
      </p:sp>
      <p:sp>
        <p:nvSpPr>
          <p:cNvPr id="23" name="菱形 22"/>
          <p:cNvSpPr/>
          <p:nvPr/>
        </p:nvSpPr>
        <p:spPr>
          <a:xfrm>
            <a:off x="611543" y="2012581"/>
            <a:ext cx="215968" cy="240194"/>
          </a:xfrm>
          <a:prstGeom prst="diamond">
            <a:avLst/>
          </a:prstGeom>
          <a:solidFill>
            <a:srgbClr val="00B0F0"/>
          </a:solidFill>
          <a:ln>
            <a:noFill/>
          </a:ln>
        </p:spPr>
        <p:style>
          <a:lnRef idx="2">
            <a:schemeClr val="accent5">
              <a:shade val="50000"/>
            </a:schemeClr>
          </a:lnRef>
          <a:fillRef idx="1">
            <a:schemeClr val="accent5"/>
          </a:fillRef>
          <a:effectRef idx="0">
            <a:schemeClr val="accent5"/>
          </a:effectRef>
          <a:fontRef idx="minor">
            <a:schemeClr val="lt1"/>
          </a:fontRef>
        </p:style>
        <p:txBody>
          <a:bodyPr lIns="68562" tIns="34281" rIns="68562" bIns="34281" rtlCol="0" anchor="ctr"/>
          <a:lstStyle/>
          <a:p>
            <a:pPr algn="ctr"/>
            <a:endParaRPr lang="zh-CN" altLang="en-US" sz="2600"/>
          </a:p>
        </p:txBody>
      </p:sp>
      <p:grpSp>
        <p:nvGrpSpPr>
          <p:cNvPr id="11" name="组合 10"/>
          <p:cNvGrpSpPr/>
          <p:nvPr/>
        </p:nvGrpSpPr>
        <p:grpSpPr>
          <a:xfrm>
            <a:off x="205735" y="4768794"/>
            <a:ext cx="8560641" cy="377723"/>
            <a:chOff x="274384" y="6358388"/>
            <a:chExt cx="11417154" cy="503630"/>
          </a:xfrm>
        </p:grpSpPr>
        <p:sp>
          <p:nvSpPr>
            <p:cNvPr id="12" name="矩形 11">
              <a:hlinkClick r:id="rId2" action="ppaction://hlinksldjump"/>
            </p:cNvPr>
            <p:cNvSpPr/>
            <p:nvPr/>
          </p:nvSpPr>
          <p:spPr>
            <a:xfrm>
              <a:off x="274384" y="6369576"/>
              <a:ext cx="2798867" cy="492442"/>
            </a:xfrm>
            <a:prstGeom prst="rect">
              <a:avLst/>
            </a:prstGeom>
          </p:spPr>
          <p:txBody>
            <a:bodyPr wrap="square">
              <a:spAutoFit/>
            </a:bodyPr>
            <a:lstStyle/>
            <a:p>
              <a:pPr algn="ctr">
                <a:defRPr/>
              </a:pPr>
              <a:r>
                <a:rPr lang="zh-CN" altLang="en-US" sz="1800" b="1" dirty="0" smtClean="0">
                  <a:solidFill>
                    <a:srgbClr val="FFC000"/>
                  </a:solidFill>
                  <a:latin typeface="黑体" panose="02010600030101010101" pitchFamily="2" charset="-122"/>
                  <a:ea typeface="黑体" panose="02010600030101010101" pitchFamily="2" charset="-122"/>
                </a:rPr>
                <a:t>自主学习区</a:t>
              </a:r>
              <a:endParaRPr lang="zh-CN" altLang="en-US" sz="1800" b="1" dirty="0">
                <a:solidFill>
                  <a:srgbClr val="FFC000"/>
                </a:solidFill>
                <a:latin typeface="黑体" panose="02010600030101010101" pitchFamily="2" charset="-122"/>
                <a:ea typeface="黑体" panose="02010600030101010101" pitchFamily="2" charset="-122"/>
              </a:endParaRPr>
            </a:p>
          </p:txBody>
        </p:sp>
        <p:sp>
          <p:nvSpPr>
            <p:cNvPr id="13" name="矩形 12">
              <a:hlinkClick r:id="rId3" action="ppaction://hlinksldjump"/>
            </p:cNvPr>
            <p:cNvSpPr/>
            <p:nvPr/>
          </p:nvSpPr>
          <p:spPr>
            <a:xfrm>
              <a:off x="4383043" y="6369576"/>
              <a:ext cx="3082696" cy="492442"/>
            </a:xfrm>
            <a:prstGeom prst="rect">
              <a:avLst/>
            </a:prstGeom>
          </p:spPr>
          <p:txBody>
            <a:bodyPr wrap="square">
              <a:spAutoFit/>
            </a:bodyPr>
            <a:lstStyle/>
            <a:p>
              <a:pPr algn="ctr">
                <a:defRPr/>
              </a:pPr>
              <a:r>
                <a:rPr lang="zh-CN" altLang="en-US" sz="1800" b="1" dirty="0" smtClean="0">
                  <a:solidFill>
                    <a:schemeClr val="bg1"/>
                  </a:solidFill>
                  <a:latin typeface="黑体" panose="02010600030101010101" pitchFamily="2" charset="-122"/>
                  <a:ea typeface="黑体" panose="02010600030101010101" pitchFamily="2" charset="-122"/>
                </a:rPr>
                <a:t>互动探究区</a:t>
              </a:r>
              <a:endParaRPr lang="zh-CN" altLang="en-US" sz="1800" b="1" dirty="0">
                <a:solidFill>
                  <a:schemeClr val="bg1"/>
                </a:solidFill>
                <a:latin typeface="黑体" panose="02010600030101010101" pitchFamily="2" charset="-122"/>
                <a:ea typeface="黑体" panose="02010600030101010101" pitchFamily="2" charset="-122"/>
              </a:endParaRPr>
            </a:p>
          </p:txBody>
        </p:sp>
        <p:sp>
          <p:nvSpPr>
            <p:cNvPr id="14" name="矩形 13">
              <a:hlinkClick r:id="rId4" action="ppaction://hlinksldjump"/>
            </p:cNvPr>
            <p:cNvSpPr/>
            <p:nvPr/>
          </p:nvSpPr>
          <p:spPr>
            <a:xfrm>
              <a:off x="8451180" y="6360284"/>
              <a:ext cx="3240358" cy="492442"/>
            </a:xfrm>
            <a:prstGeom prst="rect">
              <a:avLst/>
            </a:prstGeom>
          </p:spPr>
          <p:txBody>
            <a:bodyPr wrap="square">
              <a:spAutoFit/>
            </a:bodyPr>
            <a:lstStyle/>
            <a:p>
              <a:pPr algn="ctr">
                <a:defRPr/>
              </a:pPr>
              <a:r>
                <a:rPr lang="zh-CN" altLang="en-US" sz="1800" b="1" dirty="0" smtClean="0">
                  <a:solidFill>
                    <a:schemeClr val="bg1"/>
                  </a:solidFill>
                  <a:latin typeface="黑体" panose="02010600030101010101" pitchFamily="2" charset="-122"/>
                  <a:ea typeface="黑体" panose="02010600030101010101" pitchFamily="2" charset="-122"/>
                </a:rPr>
                <a:t>自我检测区</a:t>
              </a:r>
              <a:endParaRPr lang="zh-CN" altLang="en-US" sz="1800" b="1" dirty="0">
                <a:solidFill>
                  <a:schemeClr val="bg1"/>
                </a:solidFill>
                <a:latin typeface="黑体" panose="02010600030101010101" pitchFamily="2" charset="-122"/>
                <a:ea typeface="黑体" panose="02010600030101010101" pitchFamily="2" charset="-122"/>
              </a:endParaRPr>
            </a:p>
          </p:txBody>
        </p:sp>
        <p:cxnSp>
          <p:nvCxnSpPr>
            <p:cNvPr id="19" name="直接连接符 18"/>
            <p:cNvCxnSpPr/>
            <p:nvPr/>
          </p:nvCxnSpPr>
          <p:spPr>
            <a:xfrm>
              <a:off x="3865339" y="6358388"/>
              <a:ext cx="0" cy="46166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a:off x="7897787" y="6367680"/>
              <a:ext cx="0" cy="46166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25" name="TextBox 24"/>
          <p:cNvSpPr txBox="1"/>
          <p:nvPr/>
        </p:nvSpPr>
        <p:spPr>
          <a:xfrm>
            <a:off x="547936" y="952912"/>
            <a:ext cx="8314759" cy="610726"/>
          </a:xfrm>
          <a:prstGeom prst="rect">
            <a:avLst/>
          </a:prstGeom>
          <a:noFill/>
        </p:spPr>
        <p:txBody>
          <a:bodyPr wrap="square" lIns="68562" tIns="34281" rIns="68562" bIns="34281" rtlCol="0">
            <a:spAutoFit/>
          </a:bodyPr>
          <a:lstStyle/>
          <a:p>
            <a:pPr algn="just">
              <a:lnSpc>
                <a:spcPts val="5000"/>
              </a:lnSpc>
            </a:pPr>
            <a:r>
              <a:rPr lang="zh-CN" altLang="en-US" sz="2800" b="1" dirty="0" smtClean="0">
                <a:solidFill>
                  <a:schemeClr val="accent6">
                    <a:lumMod val="75000"/>
                  </a:schemeClr>
                </a:solidFill>
                <a:latin typeface="黑体" pitchFamily="2" charset="-122"/>
                <a:ea typeface="黑体" pitchFamily="2" charset="-122"/>
              </a:rPr>
              <a:t>教材栏目内容指导</a:t>
            </a:r>
            <a:endParaRPr lang="zh-CN" altLang="zh-CN" sz="2800" b="1" dirty="0">
              <a:solidFill>
                <a:schemeClr val="accent6">
                  <a:lumMod val="75000"/>
                </a:schemeClr>
              </a:solidFill>
              <a:latin typeface="黑体" pitchFamily="2" charset="-122"/>
              <a:ea typeface="黑体" pitchFamily="2" charset="-122"/>
            </a:endParaRPr>
          </a:p>
        </p:txBody>
      </p:sp>
    </p:spTree>
    <p:extLst>
      <p:ext uri="{BB962C8B-B14F-4D97-AF65-F5344CB8AC3E}">
        <p14:creationId xmlns:p14="http://schemas.microsoft.com/office/powerpoint/2010/main" xmlns="" val="1887673506"/>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363316" y="843558"/>
            <a:ext cx="8572597" cy="4019031"/>
          </a:xfrm>
          <a:prstGeom prst="rect">
            <a:avLst/>
          </a:prstGeom>
          <a:noFill/>
        </p:spPr>
        <p:txBody>
          <a:bodyPr wrap="square" lIns="68562" tIns="34281" rIns="68562" bIns="34281" rtlCol="0">
            <a:spAutoFit/>
          </a:bodyPr>
          <a:lstStyle/>
          <a:p>
            <a:pPr>
              <a:lnSpc>
                <a:spcPts val="4400"/>
              </a:lnSpc>
            </a:pPr>
            <a:r>
              <a:rPr lang="zh-CN" altLang="zh-CN" sz="2600" b="1" dirty="0">
                <a:latin typeface="黑体" pitchFamily="2" charset="-122"/>
                <a:ea typeface="黑体" pitchFamily="2" charset="-122"/>
              </a:rPr>
              <a:t>三、过程：三次请愿运动</a:t>
            </a:r>
            <a:endParaRPr lang="zh-CN" altLang="zh-CN" sz="2600" dirty="0">
              <a:latin typeface="黑体" pitchFamily="2" charset="-122"/>
              <a:ea typeface="黑体" pitchFamily="2" charset="-122"/>
            </a:endParaRPr>
          </a:p>
          <a:p>
            <a:pPr>
              <a:lnSpc>
                <a:spcPts val="4400"/>
              </a:lnSpc>
            </a:pPr>
            <a:r>
              <a:rPr lang="en-US" altLang="zh-CN" sz="2600" b="1" dirty="0">
                <a:latin typeface="Times New Roman" pitchFamily="18" charset="0"/>
                <a:ea typeface="宋体" pitchFamily="2" charset="-122"/>
              </a:rPr>
              <a:t>1.</a:t>
            </a:r>
            <a:r>
              <a:rPr lang="zh-CN" altLang="zh-CN" sz="2600" b="1" dirty="0">
                <a:latin typeface="黑体" pitchFamily="2" charset="-122"/>
                <a:ea typeface="黑体" pitchFamily="2" charset="-122"/>
              </a:rPr>
              <a:t>第一次：</a:t>
            </a:r>
            <a:r>
              <a:rPr lang="en-US" altLang="zh-CN" sz="2600" b="1" dirty="0">
                <a:latin typeface="Times New Roman" pitchFamily="18" charset="0"/>
                <a:ea typeface="宋体" pitchFamily="2" charset="-122"/>
              </a:rPr>
              <a:t>1839</a:t>
            </a:r>
            <a:r>
              <a:rPr lang="zh-CN" altLang="zh-CN" sz="2600" b="1" dirty="0">
                <a:latin typeface="Times New Roman" pitchFamily="18" charset="0"/>
                <a:ea typeface="宋体" pitchFamily="2" charset="-122"/>
              </a:rPr>
              <a:t>年，宪章派向议会递交请愿书，但</a:t>
            </a:r>
            <a:r>
              <a:rPr lang="zh-CN" altLang="zh-CN" sz="2600" b="1" dirty="0" smtClean="0">
                <a:latin typeface="Times New Roman" pitchFamily="18" charset="0"/>
                <a:ea typeface="宋体" pitchFamily="2" charset="-122"/>
              </a:rPr>
              <a:t>遭到</a:t>
            </a:r>
            <a:endParaRPr lang="en-US" altLang="zh-CN" sz="2600" b="1" dirty="0" smtClean="0">
              <a:latin typeface="Times New Roman" pitchFamily="18" charset="0"/>
              <a:ea typeface="宋体" pitchFamily="2" charset="-122"/>
            </a:endParaRPr>
          </a:p>
          <a:p>
            <a:pPr>
              <a:lnSpc>
                <a:spcPts val="4400"/>
              </a:lnSpc>
            </a:pPr>
            <a:r>
              <a:rPr lang="en-US" altLang="zh-CN" sz="2600" b="1" u="sng" dirty="0" smtClean="0">
                <a:latin typeface="Times New Roman" pitchFamily="18" charset="0"/>
                <a:ea typeface="宋体" pitchFamily="2" charset="-122"/>
              </a:rPr>
              <a:t>         </a:t>
            </a:r>
            <a:r>
              <a:rPr lang="zh-CN" altLang="zh-CN" sz="2600" b="1" dirty="0" smtClean="0">
                <a:latin typeface="Times New Roman" pitchFamily="18" charset="0"/>
                <a:ea typeface="宋体" pitchFamily="2" charset="-122"/>
              </a:rPr>
              <a:t>否决</a:t>
            </a:r>
            <a:r>
              <a:rPr lang="zh-CN" altLang="zh-CN" sz="2600" b="1" dirty="0">
                <a:latin typeface="Times New Roman" pitchFamily="18" charset="0"/>
                <a:ea typeface="宋体" pitchFamily="2" charset="-122"/>
              </a:rPr>
              <a:t>。</a:t>
            </a:r>
            <a:endParaRPr lang="zh-CN" altLang="zh-CN" sz="2600" dirty="0">
              <a:latin typeface="Times New Roman" pitchFamily="18" charset="0"/>
              <a:ea typeface="宋体" pitchFamily="2" charset="-122"/>
            </a:endParaRPr>
          </a:p>
          <a:p>
            <a:pPr>
              <a:lnSpc>
                <a:spcPts val="4400"/>
              </a:lnSpc>
            </a:pPr>
            <a:r>
              <a:rPr lang="en-US" altLang="zh-CN" sz="2600" b="1" dirty="0">
                <a:latin typeface="Times New Roman" pitchFamily="18" charset="0"/>
                <a:ea typeface="宋体" pitchFamily="2" charset="-122"/>
              </a:rPr>
              <a:t>2.</a:t>
            </a:r>
            <a:r>
              <a:rPr lang="zh-CN" altLang="zh-CN" sz="2600" b="1" dirty="0">
                <a:latin typeface="黑体" pitchFamily="2" charset="-122"/>
                <a:ea typeface="黑体" pitchFamily="2" charset="-122"/>
              </a:rPr>
              <a:t>第二次</a:t>
            </a:r>
            <a:r>
              <a:rPr lang="zh-CN" altLang="zh-CN" sz="2600" b="1" dirty="0" smtClean="0">
                <a:latin typeface="黑体" pitchFamily="2" charset="-122"/>
                <a:ea typeface="黑体" pitchFamily="2" charset="-122"/>
              </a:rPr>
              <a:t>：</a:t>
            </a:r>
            <a:r>
              <a:rPr lang="en-US" altLang="zh-CN" sz="2600" b="1" u="sng" dirty="0" smtClean="0">
                <a:latin typeface="Times New Roman" pitchFamily="18" charset="0"/>
                <a:ea typeface="宋体" pitchFamily="2" charset="-122"/>
              </a:rPr>
              <a:t>	    </a:t>
            </a:r>
            <a:r>
              <a:rPr lang="zh-CN" altLang="zh-CN" sz="2600" b="1" dirty="0" smtClean="0">
                <a:latin typeface="Times New Roman" pitchFamily="18" charset="0"/>
                <a:ea typeface="宋体" pitchFamily="2" charset="-122"/>
              </a:rPr>
              <a:t>年</a:t>
            </a:r>
            <a:r>
              <a:rPr lang="zh-CN" altLang="zh-CN" sz="2600" b="1" dirty="0">
                <a:latin typeface="Times New Roman" pitchFamily="18" charset="0"/>
                <a:ea typeface="宋体" pitchFamily="2" charset="-122"/>
              </a:rPr>
              <a:t>，第二次递交请愿书提出</a:t>
            </a:r>
            <a:r>
              <a:rPr lang="zh-CN" altLang="zh-CN" sz="2600" b="1" dirty="0" smtClean="0">
                <a:latin typeface="Times New Roman" pitchFamily="18" charset="0"/>
                <a:ea typeface="宋体" pitchFamily="2" charset="-122"/>
              </a:rPr>
              <a:t>了</a:t>
            </a:r>
            <a:r>
              <a:rPr lang="en-US" altLang="zh-CN" sz="2600" b="1" u="sng" dirty="0" smtClean="0">
                <a:latin typeface="Times New Roman" pitchFamily="18" charset="0"/>
                <a:ea typeface="宋体" pitchFamily="2" charset="-122"/>
              </a:rPr>
              <a:t>	   	      </a:t>
            </a:r>
            <a:r>
              <a:rPr lang="zh-CN" altLang="zh-CN" sz="2600" b="1" dirty="0" smtClean="0">
                <a:latin typeface="Times New Roman" pitchFamily="18" charset="0"/>
                <a:ea typeface="宋体" pitchFamily="2" charset="-122"/>
              </a:rPr>
              <a:t>要求</a:t>
            </a:r>
            <a:r>
              <a:rPr lang="zh-CN" altLang="zh-CN" sz="2600" b="1" dirty="0">
                <a:latin typeface="Times New Roman" pitchFamily="18" charset="0"/>
                <a:ea typeface="宋体" pitchFamily="2" charset="-122"/>
              </a:rPr>
              <a:t>，再次遭拒绝和镇压。</a:t>
            </a:r>
            <a:endParaRPr lang="zh-CN" altLang="zh-CN" sz="2600" dirty="0">
              <a:latin typeface="Times New Roman" pitchFamily="18" charset="0"/>
              <a:ea typeface="宋体" pitchFamily="2" charset="-122"/>
            </a:endParaRPr>
          </a:p>
          <a:p>
            <a:pPr>
              <a:lnSpc>
                <a:spcPts val="4400"/>
              </a:lnSpc>
            </a:pPr>
            <a:r>
              <a:rPr lang="en-US" altLang="zh-CN" sz="2600" b="1" dirty="0">
                <a:latin typeface="Times New Roman" pitchFamily="18" charset="0"/>
                <a:ea typeface="宋体" pitchFamily="2" charset="-122"/>
              </a:rPr>
              <a:t>3.</a:t>
            </a:r>
            <a:r>
              <a:rPr lang="zh-CN" altLang="zh-CN" sz="2600" b="1" dirty="0">
                <a:latin typeface="黑体" pitchFamily="2" charset="-122"/>
                <a:ea typeface="黑体" pitchFamily="2" charset="-122"/>
              </a:rPr>
              <a:t>第三次</a:t>
            </a:r>
            <a:r>
              <a:rPr lang="zh-CN" altLang="zh-CN" sz="2600" b="1" dirty="0" smtClean="0">
                <a:latin typeface="黑体" pitchFamily="2" charset="-122"/>
                <a:ea typeface="黑体" pitchFamily="2" charset="-122"/>
              </a:rPr>
              <a:t>：</a:t>
            </a:r>
            <a:r>
              <a:rPr lang="en-US" altLang="zh-CN" sz="2600" b="1" u="sng" dirty="0" smtClean="0">
                <a:latin typeface="Times New Roman" pitchFamily="18" charset="0"/>
                <a:ea typeface="宋体" pitchFamily="2" charset="-122"/>
              </a:rPr>
              <a:t>	       </a:t>
            </a:r>
            <a:r>
              <a:rPr lang="zh-CN" altLang="zh-CN" sz="2600" b="1" dirty="0" smtClean="0">
                <a:latin typeface="Times New Roman" pitchFamily="18" charset="0"/>
                <a:ea typeface="宋体" pitchFamily="2" charset="-122"/>
              </a:rPr>
              <a:t>年</a:t>
            </a:r>
            <a:r>
              <a:rPr lang="zh-CN" altLang="zh-CN" sz="2600" b="1" dirty="0">
                <a:latin typeface="Times New Roman" pitchFamily="18" charset="0"/>
                <a:ea typeface="宋体" pitchFamily="2" charset="-122"/>
              </a:rPr>
              <a:t>，第三次请愿，因领导人的动摇</a:t>
            </a:r>
            <a:r>
              <a:rPr lang="zh-CN" altLang="zh-CN" sz="2600" b="1" dirty="0" smtClean="0">
                <a:latin typeface="Times New Roman" pitchFamily="18" charset="0"/>
                <a:ea typeface="宋体" pitchFamily="2" charset="-122"/>
              </a:rPr>
              <a:t>而</a:t>
            </a:r>
            <a:endParaRPr lang="en-US" altLang="zh-CN" sz="2600" b="1" dirty="0" smtClean="0">
              <a:latin typeface="Times New Roman" pitchFamily="18" charset="0"/>
              <a:ea typeface="宋体" pitchFamily="2" charset="-122"/>
            </a:endParaRPr>
          </a:p>
          <a:p>
            <a:pPr>
              <a:lnSpc>
                <a:spcPts val="4400"/>
              </a:lnSpc>
            </a:pPr>
            <a:r>
              <a:rPr lang="zh-CN" altLang="zh-CN" sz="2600" b="1" dirty="0" smtClean="0">
                <a:latin typeface="Times New Roman" pitchFamily="18" charset="0"/>
                <a:ea typeface="宋体" pitchFamily="2" charset="-122"/>
              </a:rPr>
              <a:t>夭折</a:t>
            </a:r>
            <a:r>
              <a:rPr lang="zh-CN" altLang="zh-CN" sz="2600" b="1" dirty="0">
                <a:latin typeface="Times New Roman" pitchFamily="18" charset="0"/>
                <a:ea typeface="宋体" pitchFamily="2" charset="-122"/>
              </a:rPr>
              <a:t>。</a:t>
            </a:r>
            <a:endParaRPr lang="zh-CN" altLang="zh-CN" sz="2600" dirty="0">
              <a:latin typeface="Times New Roman" pitchFamily="18" charset="0"/>
              <a:ea typeface="宋体" pitchFamily="2" charset="-122"/>
            </a:endParaRPr>
          </a:p>
        </p:txBody>
      </p:sp>
      <p:sp>
        <p:nvSpPr>
          <p:cNvPr id="9" name="矩形 8"/>
          <p:cNvSpPr/>
          <p:nvPr/>
        </p:nvSpPr>
        <p:spPr>
          <a:xfrm>
            <a:off x="376486" y="1995686"/>
            <a:ext cx="1080745" cy="492443"/>
          </a:xfrm>
          <a:prstGeom prst="rect">
            <a:avLst/>
          </a:prstGeom>
        </p:spPr>
        <p:txBody>
          <a:bodyPr wrap="none">
            <a:spAutoFit/>
          </a:bodyPr>
          <a:lstStyle/>
          <a:p>
            <a:r>
              <a:rPr lang="zh-CN" altLang="en-US" sz="2600" b="1" smtClean="0">
                <a:solidFill>
                  <a:srgbClr val="0000FF"/>
                </a:solidFill>
              </a:rPr>
              <a:t>下院   </a:t>
            </a:r>
            <a:endParaRPr lang="zh-CN" altLang="en-US" sz="2600" b="1" dirty="0">
              <a:solidFill>
                <a:srgbClr val="0000FF"/>
              </a:solidFill>
            </a:endParaRPr>
          </a:p>
        </p:txBody>
      </p:sp>
      <p:sp>
        <p:nvSpPr>
          <p:cNvPr id="10" name="矩形 9"/>
          <p:cNvSpPr/>
          <p:nvPr/>
        </p:nvSpPr>
        <p:spPr>
          <a:xfrm>
            <a:off x="1970187" y="2624708"/>
            <a:ext cx="857927" cy="492443"/>
          </a:xfrm>
          <a:prstGeom prst="rect">
            <a:avLst/>
          </a:prstGeom>
        </p:spPr>
        <p:txBody>
          <a:bodyPr wrap="none">
            <a:spAutoFit/>
          </a:bodyPr>
          <a:lstStyle/>
          <a:p>
            <a:r>
              <a:rPr lang="en-US" altLang="zh-CN" sz="2600" b="1" dirty="0" smtClean="0">
                <a:solidFill>
                  <a:srgbClr val="0000FF"/>
                </a:solidFill>
                <a:latin typeface="Times New Roman" pitchFamily="18" charset="0"/>
                <a:cs typeface="Times New Roman" pitchFamily="18" charset="0"/>
              </a:rPr>
              <a:t>1842</a:t>
            </a:r>
            <a:endParaRPr lang="zh-CN" altLang="en-US" sz="2600" b="1" dirty="0">
              <a:solidFill>
                <a:srgbClr val="0000FF"/>
              </a:solidFill>
              <a:latin typeface="Times New Roman" pitchFamily="18" charset="0"/>
              <a:cs typeface="Times New Roman" pitchFamily="18" charset="0"/>
            </a:endParaRPr>
          </a:p>
        </p:txBody>
      </p:sp>
      <p:grpSp>
        <p:nvGrpSpPr>
          <p:cNvPr id="17" name="组合 16"/>
          <p:cNvGrpSpPr/>
          <p:nvPr/>
        </p:nvGrpSpPr>
        <p:grpSpPr>
          <a:xfrm>
            <a:off x="205735" y="4768794"/>
            <a:ext cx="8560641" cy="377723"/>
            <a:chOff x="274384" y="6358388"/>
            <a:chExt cx="11417154" cy="503630"/>
          </a:xfrm>
        </p:grpSpPr>
        <p:sp>
          <p:nvSpPr>
            <p:cNvPr id="18" name="矩形 17">
              <a:hlinkClick r:id="rId2" action="ppaction://hlinksldjump"/>
            </p:cNvPr>
            <p:cNvSpPr/>
            <p:nvPr/>
          </p:nvSpPr>
          <p:spPr>
            <a:xfrm>
              <a:off x="274384" y="6369576"/>
              <a:ext cx="2798867" cy="492442"/>
            </a:xfrm>
            <a:prstGeom prst="rect">
              <a:avLst/>
            </a:prstGeom>
          </p:spPr>
          <p:txBody>
            <a:bodyPr wrap="square">
              <a:spAutoFit/>
            </a:bodyPr>
            <a:lstStyle/>
            <a:p>
              <a:pPr algn="ctr">
                <a:defRPr/>
              </a:pPr>
              <a:r>
                <a:rPr lang="zh-CN" altLang="en-US" sz="1800" b="1" dirty="0" smtClean="0">
                  <a:solidFill>
                    <a:srgbClr val="FFC000"/>
                  </a:solidFill>
                  <a:latin typeface="黑体" panose="02010600030101010101" pitchFamily="2" charset="-122"/>
                  <a:ea typeface="黑体" panose="02010600030101010101" pitchFamily="2" charset="-122"/>
                </a:rPr>
                <a:t>自主学习区</a:t>
              </a:r>
              <a:endParaRPr lang="zh-CN" altLang="en-US" sz="1800" b="1" dirty="0">
                <a:solidFill>
                  <a:srgbClr val="FFC000"/>
                </a:solidFill>
                <a:latin typeface="黑体" panose="02010600030101010101" pitchFamily="2" charset="-122"/>
                <a:ea typeface="黑体" panose="02010600030101010101" pitchFamily="2" charset="-122"/>
              </a:endParaRPr>
            </a:p>
          </p:txBody>
        </p:sp>
        <p:sp>
          <p:nvSpPr>
            <p:cNvPr id="19" name="矩形 18">
              <a:hlinkClick r:id="rId3" action="ppaction://hlinksldjump"/>
            </p:cNvPr>
            <p:cNvSpPr/>
            <p:nvPr/>
          </p:nvSpPr>
          <p:spPr>
            <a:xfrm>
              <a:off x="4383043" y="6369576"/>
              <a:ext cx="3082696" cy="492442"/>
            </a:xfrm>
            <a:prstGeom prst="rect">
              <a:avLst/>
            </a:prstGeom>
          </p:spPr>
          <p:txBody>
            <a:bodyPr wrap="square">
              <a:spAutoFit/>
            </a:bodyPr>
            <a:lstStyle/>
            <a:p>
              <a:pPr algn="ctr">
                <a:defRPr/>
              </a:pPr>
              <a:r>
                <a:rPr lang="zh-CN" altLang="en-US" sz="1800" b="1" dirty="0" smtClean="0">
                  <a:solidFill>
                    <a:schemeClr val="bg1"/>
                  </a:solidFill>
                  <a:latin typeface="黑体" panose="02010600030101010101" pitchFamily="2" charset="-122"/>
                  <a:ea typeface="黑体" panose="02010600030101010101" pitchFamily="2" charset="-122"/>
                </a:rPr>
                <a:t>互动探究区</a:t>
              </a:r>
              <a:endParaRPr lang="zh-CN" altLang="en-US" sz="1800" b="1" dirty="0">
                <a:solidFill>
                  <a:schemeClr val="bg1"/>
                </a:solidFill>
                <a:latin typeface="黑体" panose="02010600030101010101" pitchFamily="2" charset="-122"/>
                <a:ea typeface="黑体" panose="02010600030101010101" pitchFamily="2" charset="-122"/>
              </a:endParaRPr>
            </a:p>
          </p:txBody>
        </p:sp>
        <p:sp>
          <p:nvSpPr>
            <p:cNvPr id="20" name="矩形 19">
              <a:hlinkClick r:id="rId4" action="ppaction://hlinksldjump"/>
            </p:cNvPr>
            <p:cNvSpPr/>
            <p:nvPr/>
          </p:nvSpPr>
          <p:spPr>
            <a:xfrm>
              <a:off x="8451180" y="6360284"/>
              <a:ext cx="3240358" cy="492442"/>
            </a:xfrm>
            <a:prstGeom prst="rect">
              <a:avLst/>
            </a:prstGeom>
          </p:spPr>
          <p:txBody>
            <a:bodyPr wrap="square">
              <a:spAutoFit/>
            </a:bodyPr>
            <a:lstStyle/>
            <a:p>
              <a:pPr algn="ctr">
                <a:defRPr/>
              </a:pPr>
              <a:r>
                <a:rPr lang="zh-CN" altLang="en-US" sz="1800" b="1" dirty="0" smtClean="0">
                  <a:solidFill>
                    <a:schemeClr val="bg1"/>
                  </a:solidFill>
                  <a:latin typeface="黑体" panose="02010600030101010101" pitchFamily="2" charset="-122"/>
                  <a:ea typeface="黑体" panose="02010600030101010101" pitchFamily="2" charset="-122"/>
                </a:rPr>
                <a:t>自我检测区</a:t>
              </a:r>
              <a:endParaRPr lang="zh-CN" altLang="en-US" sz="1800" b="1" dirty="0">
                <a:solidFill>
                  <a:schemeClr val="bg1"/>
                </a:solidFill>
                <a:latin typeface="黑体" panose="02010600030101010101" pitchFamily="2" charset="-122"/>
                <a:ea typeface="黑体" panose="02010600030101010101" pitchFamily="2" charset="-122"/>
              </a:endParaRPr>
            </a:p>
          </p:txBody>
        </p:sp>
        <p:cxnSp>
          <p:nvCxnSpPr>
            <p:cNvPr id="21" name="直接连接符 20"/>
            <p:cNvCxnSpPr/>
            <p:nvPr/>
          </p:nvCxnSpPr>
          <p:spPr>
            <a:xfrm>
              <a:off x="3865339" y="6358388"/>
              <a:ext cx="0" cy="46166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7897787" y="6367681"/>
              <a:ext cx="0" cy="46166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2" name="矩形 11"/>
          <p:cNvSpPr/>
          <p:nvPr/>
        </p:nvSpPr>
        <p:spPr>
          <a:xfrm>
            <a:off x="7026239" y="2571750"/>
            <a:ext cx="1750800" cy="492443"/>
          </a:xfrm>
          <a:prstGeom prst="rect">
            <a:avLst/>
          </a:prstGeom>
        </p:spPr>
        <p:txBody>
          <a:bodyPr wrap="none">
            <a:spAutoFit/>
          </a:bodyPr>
          <a:lstStyle/>
          <a:p>
            <a:r>
              <a:rPr lang="zh-CN" altLang="en-US" sz="2600" b="1" dirty="0" smtClean="0">
                <a:solidFill>
                  <a:srgbClr val="0000FF"/>
                </a:solidFill>
              </a:rPr>
              <a:t>社会经济   </a:t>
            </a:r>
            <a:endParaRPr lang="zh-CN" altLang="en-US" sz="2600" b="1" dirty="0">
              <a:solidFill>
                <a:srgbClr val="0000FF"/>
              </a:solidFill>
            </a:endParaRPr>
          </a:p>
        </p:txBody>
      </p:sp>
      <p:sp>
        <p:nvSpPr>
          <p:cNvPr id="13" name="矩形 12"/>
          <p:cNvSpPr/>
          <p:nvPr/>
        </p:nvSpPr>
        <p:spPr>
          <a:xfrm>
            <a:off x="2129897" y="3682533"/>
            <a:ext cx="857927" cy="492443"/>
          </a:xfrm>
          <a:prstGeom prst="rect">
            <a:avLst/>
          </a:prstGeom>
        </p:spPr>
        <p:txBody>
          <a:bodyPr wrap="none">
            <a:spAutoFit/>
          </a:bodyPr>
          <a:lstStyle/>
          <a:p>
            <a:r>
              <a:rPr lang="en-US" altLang="zh-CN" sz="2600" b="1" dirty="0" smtClean="0">
                <a:solidFill>
                  <a:srgbClr val="0000FF"/>
                </a:solidFill>
                <a:latin typeface="Times New Roman" pitchFamily="18" charset="0"/>
                <a:cs typeface="Times New Roman" pitchFamily="18" charset="0"/>
              </a:rPr>
              <a:t>1848</a:t>
            </a:r>
            <a:endParaRPr lang="zh-CN" altLang="en-US" sz="2600" b="1" dirty="0">
              <a:solidFill>
                <a:srgbClr val="0000FF"/>
              </a:solidFill>
              <a:latin typeface="Times New Roman" pitchFamily="18" charset="0"/>
              <a:cs typeface="Times New Roman" pitchFamily="18" charset="0"/>
            </a:endParaRPr>
          </a:p>
        </p:txBody>
      </p:sp>
    </p:spTree>
    <p:extLst>
      <p:ext uri="{BB962C8B-B14F-4D97-AF65-F5344CB8AC3E}">
        <p14:creationId xmlns:p14="http://schemas.microsoft.com/office/powerpoint/2010/main" xmlns="" val="3562366449"/>
      </p:ext>
    </p:extLst>
  </p:cSld>
  <p:clrMapOvr>
    <a:masterClrMapping/>
  </p:clrMapOvr>
  <mc:AlternateContent xmlns:mc="http://schemas.openxmlformats.org/markup-compatibility/2006">
    <mc:Choice xmlns:p14="http://schemas.microsoft.com/office/powerpoint/2010/main" xmlns=""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blinds(horizontal)">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blinds(horizontal)">
                                      <p:cBhvr>
                                        <p:cTn id="17" dur="500"/>
                                        <p:tgtEl>
                                          <p:spTgt spid="12"/>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blinds(horizontal)">
                                      <p:cBhvr>
                                        <p:cTn id="22"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2" grpId="0"/>
      <p:bldP spid="1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323528" y="1419622"/>
            <a:ext cx="8572597" cy="2736628"/>
          </a:xfrm>
          <a:prstGeom prst="rect">
            <a:avLst/>
          </a:prstGeom>
          <a:noFill/>
        </p:spPr>
        <p:txBody>
          <a:bodyPr wrap="square" lIns="68562" tIns="34281" rIns="68562" bIns="34281" rtlCol="0">
            <a:spAutoFit/>
          </a:bodyPr>
          <a:lstStyle/>
          <a:p>
            <a:pPr>
              <a:lnSpc>
                <a:spcPts val="5200"/>
              </a:lnSpc>
            </a:pPr>
            <a:r>
              <a:rPr lang="zh-CN" altLang="zh-CN" sz="2600" b="1" dirty="0">
                <a:latin typeface="黑体" pitchFamily="2" charset="-122"/>
                <a:ea typeface="黑体" pitchFamily="2" charset="-122"/>
              </a:rPr>
              <a:t>四、影响</a:t>
            </a:r>
            <a:endParaRPr lang="zh-CN" altLang="zh-CN" sz="2600" dirty="0">
              <a:latin typeface="黑体" pitchFamily="2" charset="-122"/>
              <a:ea typeface="黑体" pitchFamily="2" charset="-122"/>
            </a:endParaRPr>
          </a:p>
          <a:p>
            <a:pPr>
              <a:lnSpc>
                <a:spcPts val="5200"/>
              </a:lnSpc>
            </a:pPr>
            <a:r>
              <a:rPr lang="en-US" altLang="zh-CN" sz="2600" b="1" dirty="0">
                <a:latin typeface="Times New Roman" pitchFamily="18" charset="0"/>
                <a:ea typeface="宋体" pitchFamily="2" charset="-122"/>
              </a:rPr>
              <a:t>1.</a:t>
            </a:r>
            <a:r>
              <a:rPr lang="zh-CN" altLang="zh-CN" sz="2600" b="1" dirty="0">
                <a:latin typeface="Times New Roman" pitchFamily="18" charset="0"/>
                <a:ea typeface="宋体" pitchFamily="2" charset="-122"/>
              </a:rPr>
              <a:t>工人阶级独立地提出</a:t>
            </a:r>
            <a:r>
              <a:rPr lang="zh-CN" altLang="zh-CN" sz="2600" b="1" dirty="0" smtClean="0">
                <a:latin typeface="Times New Roman" pitchFamily="18" charset="0"/>
                <a:ea typeface="宋体" pitchFamily="2" charset="-122"/>
              </a:rPr>
              <a:t>了</a:t>
            </a:r>
            <a:r>
              <a:rPr lang="en-US" altLang="zh-CN" sz="2600" b="1" u="sng" dirty="0" smtClean="0">
                <a:latin typeface="Times New Roman" pitchFamily="18" charset="0"/>
                <a:ea typeface="宋体" pitchFamily="2" charset="-122"/>
              </a:rPr>
              <a:t>		</a:t>
            </a:r>
            <a:r>
              <a:rPr lang="zh-CN" altLang="zh-CN" sz="2600" b="1" dirty="0" smtClean="0">
                <a:latin typeface="Times New Roman" pitchFamily="18" charset="0"/>
                <a:ea typeface="宋体" pitchFamily="2" charset="-122"/>
              </a:rPr>
              <a:t>的</a:t>
            </a:r>
            <a:r>
              <a:rPr lang="zh-CN" altLang="zh-CN" sz="2600" b="1" dirty="0">
                <a:latin typeface="Times New Roman" pitchFamily="18" charset="0"/>
                <a:ea typeface="宋体" pitchFamily="2" charset="-122"/>
              </a:rPr>
              <a:t>要求，展示了惊天动地的力量。</a:t>
            </a:r>
            <a:endParaRPr lang="zh-CN" altLang="zh-CN" sz="2600" dirty="0">
              <a:latin typeface="Times New Roman" pitchFamily="18" charset="0"/>
              <a:ea typeface="宋体" pitchFamily="2" charset="-122"/>
            </a:endParaRPr>
          </a:p>
          <a:p>
            <a:pPr>
              <a:lnSpc>
                <a:spcPts val="5200"/>
              </a:lnSpc>
            </a:pPr>
            <a:r>
              <a:rPr lang="en-US" altLang="zh-CN" sz="2600" b="1" dirty="0">
                <a:latin typeface="Times New Roman" pitchFamily="18" charset="0"/>
                <a:ea typeface="宋体" pitchFamily="2" charset="-122"/>
              </a:rPr>
              <a:t>2.</a:t>
            </a:r>
            <a:r>
              <a:rPr lang="zh-CN" altLang="zh-CN" sz="2600" b="1" dirty="0">
                <a:latin typeface="Times New Roman" pitchFamily="18" charset="0"/>
                <a:ea typeface="宋体" pitchFamily="2" charset="-122"/>
              </a:rPr>
              <a:t>推动了英国社会政治制度</a:t>
            </a:r>
            <a:r>
              <a:rPr lang="zh-CN" altLang="zh-CN" sz="2600" b="1" dirty="0" smtClean="0">
                <a:latin typeface="Times New Roman" pitchFamily="18" charset="0"/>
                <a:ea typeface="宋体" pitchFamily="2" charset="-122"/>
              </a:rPr>
              <a:t>的</a:t>
            </a:r>
            <a:r>
              <a:rPr lang="en-US" altLang="zh-CN" sz="2600" b="1" u="sng" dirty="0" smtClean="0">
                <a:latin typeface="Times New Roman" pitchFamily="18" charset="0"/>
                <a:ea typeface="宋体" pitchFamily="2" charset="-122"/>
              </a:rPr>
              <a:t>			</a:t>
            </a:r>
            <a:r>
              <a:rPr lang="zh-CN" altLang="zh-CN" sz="2600" b="1" dirty="0" smtClean="0">
                <a:latin typeface="Times New Roman" pitchFamily="18" charset="0"/>
                <a:ea typeface="宋体" pitchFamily="2" charset="-122"/>
              </a:rPr>
              <a:t>。</a:t>
            </a:r>
            <a:endParaRPr lang="zh-CN" altLang="zh-CN" sz="2600" dirty="0">
              <a:latin typeface="Times New Roman" pitchFamily="18" charset="0"/>
              <a:ea typeface="宋体" pitchFamily="2" charset="-122"/>
            </a:endParaRPr>
          </a:p>
        </p:txBody>
      </p:sp>
      <p:sp>
        <p:nvSpPr>
          <p:cNvPr id="9" name="矩形 8"/>
          <p:cNvSpPr/>
          <p:nvPr/>
        </p:nvSpPr>
        <p:spPr>
          <a:xfrm>
            <a:off x="3957841" y="2204273"/>
            <a:ext cx="1415772" cy="492443"/>
          </a:xfrm>
          <a:prstGeom prst="rect">
            <a:avLst/>
          </a:prstGeom>
        </p:spPr>
        <p:txBody>
          <a:bodyPr wrap="none">
            <a:spAutoFit/>
          </a:bodyPr>
          <a:lstStyle/>
          <a:p>
            <a:r>
              <a:rPr lang="zh-CN" altLang="en-US" sz="2600" b="1" smtClean="0">
                <a:solidFill>
                  <a:srgbClr val="0000FF"/>
                </a:solidFill>
              </a:rPr>
              <a:t>选举权   </a:t>
            </a:r>
            <a:endParaRPr lang="zh-CN" altLang="en-US" sz="2600" b="1" dirty="0">
              <a:solidFill>
                <a:srgbClr val="0000FF"/>
              </a:solidFill>
            </a:endParaRPr>
          </a:p>
        </p:txBody>
      </p:sp>
      <p:sp>
        <p:nvSpPr>
          <p:cNvPr id="10" name="矩形 9"/>
          <p:cNvSpPr/>
          <p:nvPr/>
        </p:nvSpPr>
        <p:spPr>
          <a:xfrm>
            <a:off x="4822904" y="3528992"/>
            <a:ext cx="1774845" cy="492443"/>
          </a:xfrm>
          <a:prstGeom prst="rect">
            <a:avLst/>
          </a:prstGeom>
        </p:spPr>
        <p:txBody>
          <a:bodyPr wrap="none">
            <a:spAutoFit/>
          </a:bodyPr>
          <a:lstStyle/>
          <a:p>
            <a:r>
              <a:rPr lang="zh-CN" altLang="en-US" sz="2600" b="1" dirty="0" smtClean="0">
                <a:solidFill>
                  <a:srgbClr val="0000FF"/>
                </a:solidFill>
                <a:latin typeface="Times New Roman" pitchFamily="18" charset="0"/>
                <a:cs typeface="Times New Roman" pitchFamily="18" charset="0"/>
              </a:rPr>
              <a:t>民主改造   </a:t>
            </a:r>
            <a:endParaRPr lang="zh-CN" altLang="en-US" sz="2600" b="1" dirty="0">
              <a:solidFill>
                <a:srgbClr val="0000FF"/>
              </a:solidFill>
              <a:latin typeface="Times New Roman" pitchFamily="18" charset="0"/>
              <a:cs typeface="Times New Roman" pitchFamily="18" charset="0"/>
            </a:endParaRPr>
          </a:p>
        </p:txBody>
      </p:sp>
      <p:grpSp>
        <p:nvGrpSpPr>
          <p:cNvPr id="17" name="组合 16"/>
          <p:cNvGrpSpPr/>
          <p:nvPr/>
        </p:nvGrpSpPr>
        <p:grpSpPr>
          <a:xfrm>
            <a:off x="205735" y="4768794"/>
            <a:ext cx="8560641" cy="377723"/>
            <a:chOff x="274384" y="6358388"/>
            <a:chExt cx="11417154" cy="503630"/>
          </a:xfrm>
        </p:grpSpPr>
        <p:sp>
          <p:nvSpPr>
            <p:cNvPr id="18" name="矩形 17">
              <a:hlinkClick r:id="rId2" action="ppaction://hlinksldjump"/>
            </p:cNvPr>
            <p:cNvSpPr/>
            <p:nvPr/>
          </p:nvSpPr>
          <p:spPr>
            <a:xfrm>
              <a:off x="274384" y="6369576"/>
              <a:ext cx="2798867" cy="492442"/>
            </a:xfrm>
            <a:prstGeom prst="rect">
              <a:avLst/>
            </a:prstGeom>
          </p:spPr>
          <p:txBody>
            <a:bodyPr wrap="square">
              <a:spAutoFit/>
            </a:bodyPr>
            <a:lstStyle/>
            <a:p>
              <a:pPr algn="ctr">
                <a:defRPr/>
              </a:pPr>
              <a:r>
                <a:rPr lang="zh-CN" altLang="en-US" sz="1800" b="1" dirty="0" smtClean="0">
                  <a:solidFill>
                    <a:srgbClr val="FFC000"/>
                  </a:solidFill>
                  <a:latin typeface="黑体" panose="02010600030101010101" pitchFamily="2" charset="-122"/>
                  <a:ea typeface="黑体" panose="02010600030101010101" pitchFamily="2" charset="-122"/>
                </a:rPr>
                <a:t>自主学习区</a:t>
              </a:r>
              <a:endParaRPr lang="zh-CN" altLang="en-US" sz="1800" b="1" dirty="0">
                <a:solidFill>
                  <a:srgbClr val="FFC000"/>
                </a:solidFill>
                <a:latin typeface="黑体" panose="02010600030101010101" pitchFamily="2" charset="-122"/>
                <a:ea typeface="黑体" panose="02010600030101010101" pitchFamily="2" charset="-122"/>
              </a:endParaRPr>
            </a:p>
          </p:txBody>
        </p:sp>
        <p:sp>
          <p:nvSpPr>
            <p:cNvPr id="19" name="矩形 18">
              <a:hlinkClick r:id="rId3" action="ppaction://hlinksldjump"/>
            </p:cNvPr>
            <p:cNvSpPr/>
            <p:nvPr/>
          </p:nvSpPr>
          <p:spPr>
            <a:xfrm>
              <a:off x="4383043" y="6369576"/>
              <a:ext cx="3082696" cy="492442"/>
            </a:xfrm>
            <a:prstGeom prst="rect">
              <a:avLst/>
            </a:prstGeom>
          </p:spPr>
          <p:txBody>
            <a:bodyPr wrap="square">
              <a:spAutoFit/>
            </a:bodyPr>
            <a:lstStyle/>
            <a:p>
              <a:pPr algn="ctr">
                <a:defRPr/>
              </a:pPr>
              <a:r>
                <a:rPr lang="zh-CN" altLang="en-US" sz="1800" b="1" dirty="0" smtClean="0">
                  <a:solidFill>
                    <a:schemeClr val="bg1"/>
                  </a:solidFill>
                  <a:latin typeface="黑体" panose="02010600030101010101" pitchFamily="2" charset="-122"/>
                  <a:ea typeface="黑体" panose="02010600030101010101" pitchFamily="2" charset="-122"/>
                </a:rPr>
                <a:t>互动探究区</a:t>
              </a:r>
              <a:endParaRPr lang="zh-CN" altLang="en-US" sz="1800" b="1" dirty="0">
                <a:solidFill>
                  <a:schemeClr val="bg1"/>
                </a:solidFill>
                <a:latin typeface="黑体" panose="02010600030101010101" pitchFamily="2" charset="-122"/>
                <a:ea typeface="黑体" panose="02010600030101010101" pitchFamily="2" charset="-122"/>
              </a:endParaRPr>
            </a:p>
          </p:txBody>
        </p:sp>
        <p:sp>
          <p:nvSpPr>
            <p:cNvPr id="20" name="矩形 19">
              <a:hlinkClick r:id="rId4" action="ppaction://hlinksldjump"/>
            </p:cNvPr>
            <p:cNvSpPr/>
            <p:nvPr/>
          </p:nvSpPr>
          <p:spPr>
            <a:xfrm>
              <a:off x="8451180" y="6360284"/>
              <a:ext cx="3240358" cy="492442"/>
            </a:xfrm>
            <a:prstGeom prst="rect">
              <a:avLst/>
            </a:prstGeom>
          </p:spPr>
          <p:txBody>
            <a:bodyPr wrap="square">
              <a:spAutoFit/>
            </a:bodyPr>
            <a:lstStyle/>
            <a:p>
              <a:pPr algn="ctr">
                <a:defRPr/>
              </a:pPr>
              <a:r>
                <a:rPr lang="zh-CN" altLang="en-US" sz="1800" b="1" dirty="0" smtClean="0">
                  <a:solidFill>
                    <a:schemeClr val="bg1"/>
                  </a:solidFill>
                  <a:latin typeface="黑体" panose="02010600030101010101" pitchFamily="2" charset="-122"/>
                  <a:ea typeface="黑体" panose="02010600030101010101" pitchFamily="2" charset="-122"/>
                </a:rPr>
                <a:t>自我检测区</a:t>
              </a:r>
              <a:endParaRPr lang="zh-CN" altLang="en-US" sz="1800" b="1" dirty="0">
                <a:solidFill>
                  <a:schemeClr val="bg1"/>
                </a:solidFill>
                <a:latin typeface="黑体" panose="02010600030101010101" pitchFamily="2" charset="-122"/>
                <a:ea typeface="黑体" panose="02010600030101010101" pitchFamily="2" charset="-122"/>
              </a:endParaRPr>
            </a:p>
          </p:txBody>
        </p:sp>
        <p:cxnSp>
          <p:nvCxnSpPr>
            <p:cNvPr id="21" name="直接连接符 20"/>
            <p:cNvCxnSpPr/>
            <p:nvPr/>
          </p:nvCxnSpPr>
          <p:spPr>
            <a:xfrm>
              <a:off x="3865339" y="6358388"/>
              <a:ext cx="0" cy="46166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7897787" y="6367681"/>
              <a:ext cx="0" cy="46166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xmlns="" val="3411174612"/>
      </p:ext>
    </p:extLst>
  </p:cSld>
  <p:clrMapOvr>
    <a:masterClrMapping/>
  </p:clrMapOvr>
  <mc:AlternateContent xmlns:mc="http://schemas.openxmlformats.org/markup-compatibility/2006">
    <mc:Choice xmlns:p14="http://schemas.microsoft.com/office/powerpoint/2010/main" xmlns=""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blinds(horizontal)">
                                      <p:cBhvr>
                                        <p:cTn id="1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303019" y="2715766"/>
            <a:ext cx="8757271" cy="1149335"/>
          </a:xfrm>
          <a:prstGeom prst="rect">
            <a:avLst/>
          </a:prstGeom>
          <a:noFill/>
        </p:spPr>
        <p:txBody>
          <a:bodyPr wrap="square" lIns="68562" tIns="34281" rIns="68562" bIns="34281" rtlCol="0">
            <a:spAutoFit/>
          </a:bodyPr>
          <a:lstStyle/>
          <a:p>
            <a:pPr>
              <a:lnSpc>
                <a:spcPts val="4400"/>
              </a:lnSpc>
            </a:pPr>
            <a:r>
              <a:rPr lang="zh-CN" altLang="zh-CN" sz="2600" b="1" dirty="0">
                <a:latin typeface="黑体" pitchFamily="2" charset="-122"/>
                <a:ea typeface="黑体" pitchFamily="2" charset="-122"/>
              </a:rPr>
              <a:t>提示</a:t>
            </a:r>
            <a:r>
              <a:rPr lang="zh-CN" altLang="zh-CN" sz="2600" b="1" dirty="0"/>
              <a:t>　</a:t>
            </a:r>
            <a:r>
              <a:rPr lang="zh-CN" altLang="zh-CN" sz="2600" dirty="0">
                <a:latin typeface="方正细黑一_GBK" pitchFamily="65" charset="-122"/>
                <a:ea typeface="方正细黑一_GBK" pitchFamily="65" charset="-122"/>
              </a:rPr>
              <a:t>工人阶级经济地位低下，政治上又处于无权的地位，处境十分艰难</a:t>
            </a:r>
            <a:r>
              <a:rPr lang="zh-CN" altLang="zh-CN" sz="2600" dirty="0" smtClean="0">
                <a:latin typeface="方正细黑一_GBK" pitchFamily="65" charset="-122"/>
                <a:ea typeface="方正细黑一_GBK" pitchFamily="65" charset="-122"/>
              </a:rPr>
              <a:t>。</a:t>
            </a:r>
            <a:endParaRPr lang="zh-CN" altLang="zh-CN" sz="2600" dirty="0">
              <a:latin typeface="方正细黑一_GBK" pitchFamily="65" charset="-122"/>
              <a:ea typeface="方正细黑一_GBK" pitchFamily="65" charset="-122"/>
            </a:endParaRPr>
          </a:p>
        </p:txBody>
      </p:sp>
      <p:sp>
        <p:nvSpPr>
          <p:cNvPr id="11" name="TextBox 10"/>
          <p:cNvSpPr txBox="1"/>
          <p:nvPr/>
        </p:nvSpPr>
        <p:spPr>
          <a:xfrm>
            <a:off x="527398" y="2077219"/>
            <a:ext cx="2316410" cy="469341"/>
          </a:xfrm>
          <a:prstGeom prst="rect">
            <a:avLst/>
          </a:prstGeom>
          <a:noFill/>
          <a:ln>
            <a:noFill/>
          </a:ln>
        </p:spPr>
        <p:txBody>
          <a:bodyPr wrap="square" lIns="68562" tIns="34281" rIns="68562" bIns="34281" rtlCol="0">
            <a:spAutoFit/>
          </a:bodyPr>
          <a:lstStyle/>
          <a:p>
            <a:r>
              <a:rPr lang="zh-CN" altLang="en-US" sz="2600" b="1" dirty="0">
                <a:solidFill>
                  <a:srgbClr val="00B0F0"/>
                </a:solidFill>
                <a:latin typeface="黑体" panose="02010600030101010101" pitchFamily="2" charset="-122"/>
                <a:ea typeface="黑体" panose="02010600030101010101" pitchFamily="2" charset="-122"/>
              </a:rPr>
              <a:t> </a:t>
            </a:r>
            <a:r>
              <a:rPr lang="zh-CN" altLang="en-US" sz="2600" b="1" dirty="0" smtClean="0">
                <a:solidFill>
                  <a:srgbClr val="00B0F0"/>
                </a:solidFill>
                <a:latin typeface="黑体" panose="02010600030101010101" pitchFamily="2" charset="-122"/>
                <a:ea typeface="黑体" panose="02010600030101010101" pitchFamily="2" charset="-122"/>
              </a:rPr>
              <a:t>阅读与思考 </a:t>
            </a:r>
            <a:endParaRPr lang="zh-CN" altLang="zh-CN" sz="2600" b="1" dirty="0">
              <a:solidFill>
                <a:srgbClr val="00B0F0"/>
              </a:solidFill>
              <a:latin typeface="黑体" panose="02010600030101010101" pitchFamily="2" charset="-122"/>
              <a:ea typeface="黑体" panose="02010600030101010101" pitchFamily="2" charset="-122"/>
            </a:endParaRPr>
          </a:p>
        </p:txBody>
      </p:sp>
      <p:sp>
        <p:nvSpPr>
          <p:cNvPr id="12" name="菱形 11"/>
          <p:cNvSpPr/>
          <p:nvPr/>
        </p:nvSpPr>
        <p:spPr>
          <a:xfrm>
            <a:off x="467583" y="2246795"/>
            <a:ext cx="221727" cy="240194"/>
          </a:xfrm>
          <a:prstGeom prst="diamond">
            <a:avLst/>
          </a:prstGeom>
          <a:solidFill>
            <a:srgbClr val="00B0F0"/>
          </a:solidFill>
          <a:ln>
            <a:noFill/>
          </a:ln>
        </p:spPr>
        <p:style>
          <a:lnRef idx="2">
            <a:schemeClr val="accent5">
              <a:shade val="50000"/>
            </a:schemeClr>
          </a:lnRef>
          <a:fillRef idx="1">
            <a:schemeClr val="accent5"/>
          </a:fillRef>
          <a:effectRef idx="0">
            <a:schemeClr val="accent5"/>
          </a:effectRef>
          <a:fontRef idx="minor">
            <a:schemeClr val="lt1"/>
          </a:fontRef>
        </p:style>
        <p:txBody>
          <a:bodyPr lIns="68562" tIns="34281" rIns="68562" bIns="34281" rtlCol="0" anchor="ctr"/>
          <a:lstStyle/>
          <a:p>
            <a:pPr algn="ctr"/>
            <a:endParaRPr lang="zh-CN" altLang="en-US" sz="2600"/>
          </a:p>
        </p:txBody>
      </p:sp>
      <p:grpSp>
        <p:nvGrpSpPr>
          <p:cNvPr id="13" name="组合 12"/>
          <p:cNvGrpSpPr/>
          <p:nvPr/>
        </p:nvGrpSpPr>
        <p:grpSpPr>
          <a:xfrm>
            <a:off x="205735" y="4768794"/>
            <a:ext cx="8560641" cy="377723"/>
            <a:chOff x="274384" y="6358388"/>
            <a:chExt cx="11417154" cy="503630"/>
          </a:xfrm>
        </p:grpSpPr>
        <p:sp>
          <p:nvSpPr>
            <p:cNvPr id="14" name="矩形 13">
              <a:hlinkClick r:id="rId2" action="ppaction://hlinksldjump"/>
            </p:cNvPr>
            <p:cNvSpPr/>
            <p:nvPr/>
          </p:nvSpPr>
          <p:spPr>
            <a:xfrm>
              <a:off x="274384" y="6369576"/>
              <a:ext cx="2798867" cy="492442"/>
            </a:xfrm>
            <a:prstGeom prst="rect">
              <a:avLst/>
            </a:prstGeom>
          </p:spPr>
          <p:txBody>
            <a:bodyPr wrap="square">
              <a:spAutoFit/>
            </a:bodyPr>
            <a:lstStyle/>
            <a:p>
              <a:pPr algn="ctr">
                <a:defRPr/>
              </a:pPr>
              <a:r>
                <a:rPr lang="zh-CN" altLang="en-US" sz="1800" b="1" dirty="0" smtClean="0">
                  <a:solidFill>
                    <a:srgbClr val="FFC000"/>
                  </a:solidFill>
                  <a:latin typeface="黑体" panose="02010600030101010101" pitchFamily="2" charset="-122"/>
                  <a:ea typeface="黑体" panose="02010600030101010101" pitchFamily="2" charset="-122"/>
                </a:rPr>
                <a:t>自主学习区</a:t>
              </a:r>
              <a:endParaRPr lang="zh-CN" altLang="en-US" sz="1800" b="1" dirty="0">
                <a:solidFill>
                  <a:srgbClr val="FFC000"/>
                </a:solidFill>
                <a:latin typeface="黑体" panose="02010600030101010101" pitchFamily="2" charset="-122"/>
                <a:ea typeface="黑体" panose="02010600030101010101" pitchFamily="2" charset="-122"/>
              </a:endParaRPr>
            </a:p>
          </p:txBody>
        </p:sp>
        <p:sp>
          <p:nvSpPr>
            <p:cNvPr id="15" name="矩形 14">
              <a:hlinkClick r:id="rId3" action="ppaction://hlinksldjump"/>
            </p:cNvPr>
            <p:cNvSpPr/>
            <p:nvPr/>
          </p:nvSpPr>
          <p:spPr>
            <a:xfrm>
              <a:off x="4383043" y="6369576"/>
              <a:ext cx="3082696" cy="492442"/>
            </a:xfrm>
            <a:prstGeom prst="rect">
              <a:avLst/>
            </a:prstGeom>
          </p:spPr>
          <p:txBody>
            <a:bodyPr wrap="square">
              <a:spAutoFit/>
            </a:bodyPr>
            <a:lstStyle/>
            <a:p>
              <a:pPr algn="ctr">
                <a:defRPr/>
              </a:pPr>
              <a:r>
                <a:rPr lang="zh-CN" altLang="en-US" sz="1800" b="1" dirty="0" smtClean="0">
                  <a:solidFill>
                    <a:schemeClr val="bg1"/>
                  </a:solidFill>
                  <a:latin typeface="黑体" panose="02010600030101010101" pitchFamily="2" charset="-122"/>
                  <a:ea typeface="黑体" panose="02010600030101010101" pitchFamily="2" charset="-122"/>
                </a:rPr>
                <a:t>互动探究区</a:t>
              </a:r>
              <a:endParaRPr lang="zh-CN" altLang="en-US" sz="1800" b="1" dirty="0">
                <a:solidFill>
                  <a:schemeClr val="bg1"/>
                </a:solidFill>
                <a:latin typeface="黑体" panose="02010600030101010101" pitchFamily="2" charset="-122"/>
                <a:ea typeface="黑体" panose="02010600030101010101" pitchFamily="2" charset="-122"/>
              </a:endParaRPr>
            </a:p>
          </p:txBody>
        </p:sp>
        <p:sp>
          <p:nvSpPr>
            <p:cNvPr id="16" name="矩形 15">
              <a:hlinkClick r:id="rId4" action="ppaction://hlinksldjump"/>
            </p:cNvPr>
            <p:cNvSpPr/>
            <p:nvPr/>
          </p:nvSpPr>
          <p:spPr>
            <a:xfrm>
              <a:off x="8451180" y="6360284"/>
              <a:ext cx="3240358" cy="492442"/>
            </a:xfrm>
            <a:prstGeom prst="rect">
              <a:avLst/>
            </a:prstGeom>
          </p:spPr>
          <p:txBody>
            <a:bodyPr wrap="square">
              <a:spAutoFit/>
            </a:bodyPr>
            <a:lstStyle/>
            <a:p>
              <a:pPr algn="ctr">
                <a:defRPr/>
              </a:pPr>
              <a:r>
                <a:rPr lang="zh-CN" altLang="en-US" sz="1800" b="1" dirty="0" smtClean="0">
                  <a:solidFill>
                    <a:schemeClr val="bg1"/>
                  </a:solidFill>
                  <a:latin typeface="黑体" panose="02010600030101010101" pitchFamily="2" charset="-122"/>
                  <a:ea typeface="黑体" panose="02010600030101010101" pitchFamily="2" charset="-122"/>
                </a:rPr>
                <a:t>自我检测区</a:t>
              </a:r>
              <a:endParaRPr lang="zh-CN" altLang="en-US" sz="1800" b="1" dirty="0">
                <a:solidFill>
                  <a:schemeClr val="bg1"/>
                </a:solidFill>
                <a:latin typeface="黑体" panose="02010600030101010101" pitchFamily="2" charset="-122"/>
                <a:ea typeface="黑体" panose="02010600030101010101" pitchFamily="2" charset="-122"/>
              </a:endParaRPr>
            </a:p>
          </p:txBody>
        </p:sp>
        <p:cxnSp>
          <p:nvCxnSpPr>
            <p:cNvPr id="17" name="直接连接符 16"/>
            <p:cNvCxnSpPr/>
            <p:nvPr/>
          </p:nvCxnSpPr>
          <p:spPr>
            <a:xfrm>
              <a:off x="3865339" y="6358388"/>
              <a:ext cx="0" cy="46166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a:off x="7897787" y="6367680"/>
              <a:ext cx="0" cy="46166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9" name="TextBox 18"/>
          <p:cNvSpPr txBox="1"/>
          <p:nvPr/>
        </p:nvSpPr>
        <p:spPr>
          <a:xfrm>
            <a:off x="361697" y="1419622"/>
            <a:ext cx="8314759" cy="610726"/>
          </a:xfrm>
          <a:prstGeom prst="rect">
            <a:avLst/>
          </a:prstGeom>
          <a:noFill/>
        </p:spPr>
        <p:txBody>
          <a:bodyPr wrap="square" lIns="68562" tIns="34281" rIns="68562" bIns="34281" rtlCol="0">
            <a:spAutoFit/>
          </a:bodyPr>
          <a:lstStyle/>
          <a:p>
            <a:pPr algn="just">
              <a:lnSpc>
                <a:spcPts val="5000"/>
              </a:lnSpc>
            </a:pPr>
            <a:r>
              <a:rPr lang="zh-CN" altLang="en-US" sz="2800" b="1" dirty="0" smtClean="0">
                <a:solidFill>
                  <a:schemeClr val="accent6">
                    <a:lumMod val="75000"/>
                  </a:schemeClr>
                </a:solidFill>
                <a:latin typeface="黑体" pitchFamily="2" charset="-122"/>
                <a:ea typeface="黑体" pitchFamily="2" charset="-122"/>
              </a:rPr>
              <a:t>教材栏目内容指导</a:t>
            </a:r>
            <a:endParaRPr lang="zh-CN" altLang="zh-CN" sz="2800" b="1" dirty="0">
              <a:solidFill>
                <a:schemeClr val="accent6">
                  <a:lumMod val="75000"/>
                </a:schemeClr>
              </a:solidFill>
              <a:latin typeface="黑体" pitchFamily="2" charset="-122"/>
              <a:ea typeface="黑体" pitchFamily="2" charset="-122"/>
            </a:endParaRPr>
          </a:p>
        </p:txBody>
      </p:sp>
    </p:spTree>
    <p:extLst>
      <p:ext uri="{BB962C8B-B14F-4D97-AF65-F5344CB8AC3E}">
        <p14:creationId xmlns:p14="http://schemas.microsoft.com/office/powerpoint/2010/main" xmlns="" val="2052169436"/>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3242</TotalTime>
  <Words>1884</Words>
  <Application>Microsoft Office PowerPoint</Application>
  <PresentationFormat>全屏显示(16:9)</PresentationFormat>
  <Paragraphs>440</Paragraphs>
  <Slides>49</Slides>
  <Notes>0</Notes>
  <HiddenSlides>0</HiddenSlides>
  <MMClips>0</MMClips>
  <ScaleCrop>false</ScaleCrop>
  <HeadingPairs>
    <vt:vector size="4" baseType="variant">
      <vt:variant>
        <vt:lpstr>主题</vt:lpstr>
      </vt:variant>
      <vt:variant>
        <vt:i4>1</vt:i4>
      </vt:variant>
      <vt:variant>
        <vt:lpstr>幻灯片标题</vt:lpstr>
      </vt:variant>
      <vt:variant>
        <vt:i4>49</vt:i4>
      </vt:variant>
    </vt:vector>
  </HeadingPairs>
  <TitlesOfParts>
    <vt:vector size="50" baseType="lpstr">
      <vt:lpstr>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lpstr>幻灯片 42</vt:lpstr>
      <vt:lpstr>幻灯片 43</vt:lpstr>
      <vt:lpstr>幻灯片 44</vt:lpstr>
      <vt:lpstr>幻灯片 45</vt:lpstr>
      <vt:lpstr>幻灯片 46</vt:lpstr>
      <vt:lpstr>幻灯片 47</vt:lpstr>
      <vt:lpstr>幻灯片 48</vt:lpstr>
      <vt:lpstr>幻灯片 49</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历史备课大师【全免费】</dc:title>
  <dc:creator>历史备课大师【全免费】</dc:creator>
  <dc:description>历史备课大师【全免费】</dc:description>
  <cp:lastModifiedBy>Administrator</cp:lastModifiedBy>
  <cp:revision>历史备课大师【全免费】</cp:revision>
  <dcterms:created xsi:type="dcterms:W3CDTF">2012-10-07T00:28:30Z</dcterms:created>
  <dcterms:modified xsi:type="dcterms:W3CDTF">2017-01-26T03:27:18Z</dcterms:modified>
</cp:coreProperties>
</file>

<file path=docProps/custom.xml><?xml version="1.0" encoding="utf-8"?>
<Properties xmlns="http://schemas.openxmlformats.org/officeDocument/2006/custom-properties" xmlns:vt="http://schemas.openxmlformats.org/officeDocument/2006/docPropsVTypes">
  <property fmtid="{64440492-4C8B-11D1-8B70-080036B11A03}" pid="4">
    <vt:lpwstr>历史备课大师【全免费】</vt:lpwstr>
  </property>
</Properties>
</file>