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14" r:id="rId2"/>
    <p:sldId id="256" r:id="rId3"/>
    <p:sldId id="257" r:id="rId4"/>
    <p:sldId id="258" r:id="rId5"/>
    <p:sldId id="315" r:id="rId6"/>
    <p:sldId id="316" r:id="rId7"/>
    <p:sldId id="317" r:id="rId8"/>
    <p:sldId id="260" r:id="rId9"/>
    <p:sldId id="261" r:id="rId10"/>
    <p:sldId id="318" r:id="rId11"/>
    <p:sldId id="262" r:id="rId12"/>
    <p:sldId id="263" r:id="rId13"/>
    <p:sldId id="264" r:id="rId14"/>
    <p:sldId id="265" r:id="rId15"/>
    <p:sldId id="266" r:id="rId16"/>
    <p:sldId id="267" r:id="rId17"/>
    <p:sldId id="319" r:id="rId18"/>
    <p:sldId id="268" r:id="rId19"/>
    <p:sldId id="269" r:id="rId20"/>
    <p:sldId id="270" r:id="rId21"/>
    <p:sldId id="271" r:id="rId22"/>
    <p:sldId id="272" r:id="rId23"/>
    <p:sldId id="273" r:id="rId24"/>
    <p:sldId id="274" r:id="rId25"/>
    <p:sldId id="275" r:id="rId26"/>
    <p:sldId id="276" r:id="rId27"/>
    <p:sldId id="306" r:id="rId28"/>
    <p:sldId id="307" r:id="rId29"/>
    <p:sldId id="308" r:id="rId30"/>
    <p:sldId id="309" r:id="rId31"/>
    <p:sldId id="310" r:id="rId32"/>
    <p:sldId id="320" r:id="rId33"/>
    <p:sldId id="311" r:id="rId34"/>
    <p:sldId id="312" r:id="rId35"/>
    <p:sldId id="313" r:id="rId36"/>
    <p:sldId id="321"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84" y="-2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126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C137DA3F-64DD-4C35-85B5-3E905F81BF82}" type="slidenum">
              <a:rPr lang="en-US" altLang="zh-CN"/>
              <a:pPr/>
              <a:t>‹#›</a:t>
            </a:fld>
            <a:endParaRPr lang="en-US" altLang="zh-CN"/>
          </a:p>
        </p:txBody>
      </p:sp>
    </p:spTree>
    <p:extLst>
      <p:ext uri="{BB962C8B-B14F-4D97-AF65-F5344CB8AC3E}">
        <p14:creationId xmlns:p14="http://schemas.microsoft.com/office/powerpoint/2010/main" val="2127002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8235013-16D7-458C-AA8B-F310A1A53153}" type="slidenum">
              <a:rPr lang="en-US" altLang="zh-CN"/>
              <a:pPr/>
              <a:t>9</a:t>
            </a:fld>
            <a:endParaRPr lang="en-US" altLang="zh-CN"/>
          </a:p>
        </p:txBody>
      </p:sp>
      <p:sp>
        <p:nvSpPr>
          <p:cNvPr id="122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03A5174E-CB13-4843-8A86-393BB12EB318}" type="slidenum">
              <a:rPr lang="en-US" altLang="zh-CN" sz="1200"/>
              <a:pPr algn="r"/>
              <a:t>9</a:t>
            </a:fld>
            <a:endParaRPr lang="en-US" altLang="zh-CN" sz="1200"/>
          </a:p>
        </p:txBody>
      </p:sp>
      <p:sp>
        <p:nvSpPr>
          <p:cNvPr id="12291" name="Rectangle 2"/>
          <p:cNvSpPr>
            <a:spLocks noRot="1" noChangeArrowheads="1" noTextEdit="1"/>
          </p:cNvSpPr>
          <p:nvPr>
            <p:ph type="sldImg"/>
          </p:nvPr>
        </p:nvSpPr>
        <p:spPr>
          <a:ln/>
        </p:spPr>
      </p:sp>
      <p:sp>
        <p:nvSpPr>
          <p:cNvPr id="12292" name="Rectangle 3"/>
          <p:cNvSpPr>
            <a:spLocks noGrp="1" noChangeArrowheads="1"/>
          </p:cNvSpPr>
          <p:nvPr>
            <p:ph type="body" idx="1"/>
          </p:nvPr>
        </p:nvSpPr>
        <p:spPr/>
        <p:txBody>
          <a:bodyPr/>
          <a:lstStyle/>
          <a:p>
            <a:r>
              <a:rPr lang="zh-CN" altLang="en-US"/>
              <a:t>材料一反映了无产阶级的斗争还处于自发阶段，斗争的手段还处于分散、自发的状态。材料二反映了无产阶级已经进入了自觉阶段，工人运动有了科学理论的指导，开始与社会主义相结合。那么这个指导工人运动的科学理论是什么呢？</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F8468F9-ACFC-4CBB-B801-23C4493F6901}" type="slidenum">
              <a:rPr lang="en-US" altLang="zh-CN"/>
              <a:pPr/>
              <a:t>11</a:t>
            </a:fld>
            <a:endParaRPr lang="en-US" altLang="zh-CN"/>
          </a:p>
        </p:txBody>
      </p:sp>
      <p:sp>
        <p:nvSpPr>
          <p:cNvPr id="143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C56B6A3B-B7AC-4487-A2F8-4C5E5A5DF094}" type="slidenum">
              <a:rPr lang="en-US" altLang="zh-CN" sz="1200"/>
              <a:pPr algn="r"/>
              <a:t>11</a:t>
            </a:fld>
            <a:endParaRPr lang="en-US" altLang="zh-CN" sz="1200"/>
          </a:p>
        </p:txBody>
      </p:sp>
      <p:sp>
        <p:nvSpPr>
          <p:cNvPr id="14339" name="Rectangle 2"/>
          <p:cNvSpPr>
            <a:spLocks noRot="1" noChangeArrowheads="1" noTextEdit="1"/>
          </p:cNvSpPr>
          <p:nvPr>
            <p:ph type="sldImg"/>
          </p:nvPr>
        </p:nvSpPr>
        <p:spPr>
          <a:ln/>
        </p:spPr>
      </p:sp>
      <p:sp>
        <p:nvSpPr>
          <p:cNvPr id="14340" name="Rectangle 3"/>
          <p:cNvSpPr>
            <a:spLocks noGrp="1" noChangeArrowheads="1"/>
          </p:cNvSpPr>
          <p:nvPr>
            <p:ph type="body" idx="1"/>
          </p:nvPr>
        </p:nvSpPr>
        <p:spPr/>
        <p:txBody>
          <a:bodyPr/>
          <a:lstStyle/>
          <a:p>
            <a:r>
              <a:rPr lang="zh-CN" altLang="en-US"/>
              <a:t>这里设置问题：</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59C0541-5B29-424B-840D-E5159C2AEDC2}" type="slidenum">
              <a:rPr lang="en-US" altLang="zh-CN"/>
              <a:pPr/>
              <a:t>18</a:t>
            </a:fld>
            <a:endParaRPr lang="en-US" altLang="zh-CN"/>
          </a:p>
        </p:txBody>
      </p:sp>
      <p:sp>
        <p:nvSpPr>
          <p:cNvPr id="215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AA036C0A-D95B-47C4-BC05-CB33F58C2323}" type="slidenum">
              <a:rPr lang="en-US" altLang="zh-CN" sz="1200"/>
              <a:pPr algn="r"/>
              <a:t>18</a:t>
            </a:fld>
            <a:endParaRPr lang="en-US" altLang="zh-CN" sz="1200"/>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p:txBody>
          <a:bodyPr/>
          <a:lstStyle/>
          <a:p>
            <a:r>
              <a:rPr lang="en-US" altLang="zh-CN">
                <a:solidFill>
                  <a:srgbClr val="FFFF00"/>
                </a:solidFill>
              </a:rPr>
              <a:t>1857</a:t>
            </a:r>
            <a:r>
              <a:rPr lang="zh-CN" altLang="en-US">
                <a:solidFill>
                  <a:srgbClr val="FFFF00"/>
                </a:solidFill>
              </a:rPr>
              <a:t>年，经济危机爆发了。这是历史上第一次世界性的经济危机。它激化了无产阶级与资产阶级的矛盾，使工人运动高涨起来。在斗争中，资产阶级往往采用从国外输入廉价劳动力的方法来破坏本国工人的斗争。工人们认识到只有加强各国工人的团结，才能阻止本国资本家对工人运动的破坏。加强国际工人的相互支持、相互配合行动的愿望油然而生。因此，</a:t>
            </a:r>
            <a:r>
              <a:rPr lang="zh-CN" altLang="en-US">
                <a:solidFill>
                  <a:schemeClr val="bg1"/>
                </a:solidFill>
              </a:rPr>
              <a:t>工人运动的高涨以及趋向联合的形势成为第一国际的客观条件。</a:t>
            </a:r>
          </a:p>
          <a:p>
            <a:pPr>
              <a:spcBef>
                <a:spcPct val="50000"/>
              </a:spcBef>
            </a:pPr>
            <a:r>
              <a:rPr lang="zh-CN" altLang="en-US">
                <a:solidFill>
                  <a:srgbClr val="FFFF00"/>
                </a:solidFill>
              </a:rPr>
              <a:t>马克思、恩格斯在</a:t>
            </a:r>
            <a:r>
              <a:rPr lang="en-US" altLang="zh-CN">
                <a:solidFill>
                  <a:srgbClr val="FFFF00"/>
                </a:solidFill>
              </a:rPr>
              <a:t>1848</a:t>
            </a:r>
            <a:r>
              <a:rPr lang="zh-CN" altLang="en-US">
                <a:solidFill>
                  <a:srgbClr val="FFFF00"/>
                </a:solidFill>
              </a:rPr>
              <a:t>年欧洲革命之后，一方面进行艰苦的理论研究；另一方面深入工人群众、培养工人运动的骨干。</a:t>
            </a:r>
            <a:r>
              <a:rPr lang="zh-CN" altLang="en-US">
                <a:solidFill>
                  <a:schemeClr val="bg1"/>
                </a:solidFill>
              </a:rPr>
              <a:t>马克思、恩格斯的努力工作创造了建立新的国际工人组织的主观条件</a:t>
            </a:r>
            <a:r>
              <a:rPr lang="zh-CN" altLang="en-US">
                <a:solidFill>
                  <a:srgbClr val="FFFF00"/>
                </a:solidFill>
              </a:rPr>
              <a:t>。 </a:t>
            </a:r>
          </a:p>
          <a:p>
            <a:endParaRPr lang="en-US" altLang="zh-CN">
              <a:solidFill>
                <a:schemeClr val="bg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6461E47-2D55-4321-BF53-4743CDEE138A}" type="slidenum">
              <a:rPr lang="en-US" altLang="zh-CN"/>
              <a:pPr/>
              <a:t>28</a:t>
            </a:fld>
            <a:endParaRPr lang="en-US" altLang="zh-CN"/>
          </a:p>
        </p:txBody>
      </p:sp>
      <p:sp>
        <p:nvSpPr>
          <p:cNvPr id="665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373E73DE-34A4-493A-B81F-ABF2EA045FF6}" type="slidenum">
              <a:rPr lang="en-US" altLang="zh-CN" sz="1200"/>
              <a:pPr algn="r"/>
              <a:t>28</a:t>
            </a:fld>
            <a:endParaRPr lang="en-US" altLang="zh-CN" sz="1200"/>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p:txBody>
          <a:bodyPr/>
          <a:lstStyle/>
          <a:p>
            <a:r>
              <a:rPr lang="zh-CN" altLang="en-US"/>
              <a:t>历史的反省：在和平时代我们也应该对资本主义保持着一定的警惕性，认识资产阶级对无产阶级革命或者政权的仇视心理。我要树立一种社会主义的必胜信心等。</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7595FEF-8CE1-46E3-8A3A-5148ABA90325}" type="slidenum">
              <a:rPr lang="en-US" altLang="zh-CN"/>
              <a:pPr/>
              <a:t>‹#›</a:t>
            </a:fld>
            <a:endParaRPr lang="en-US" altLang="zh-CN"/>
          </a:p>
        </p:txBody>
      </p:sp>
    </p:spTree>
    <p:extLst>
      <p:ext uri="{BB962C8B-B14F-4D97-AF65-F5344CB8AC3E}">
        <p14:creationId xmlns:p14="http://schemas.microsoft.com/office/powerpoint/2010/main" val="69491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EECB19-510E-4C66-99EB-AD622C1BCF2F}" type="slidenum">
              <a:rPr lang="en-US" altLang="zh-CN"/>
              <a:pPr/>
              <a:t>‹#›</a:t>
            </a:fld>
            <a:endParaRPr lang="en-US" altLang="zh-CN"/>
          </a:p>
        </p:txBody>
      </p:sp>
    </p:spTree>
    <p:extLst>
      <p:ext uri="{BB962C8B-B14F-4D97-AF65-F5344CB8AC3E}">
        <p14:creationId xmlns:p14="http://schemas.microsoft.com/office/powerpoint/2010/main" val="427521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2A6FD53-E2C5-4D94-83F3-4F4D5F4CC6D2}" type="slidenum">
              <a:rPr lang="en-US" altLang="zh-CN"/>
              <a:pPr/>
              <a:t>‹#›</a:t>
            </a:fld>
            <a:endParaRPr lang="en-US" altLang="zh-CN"/>
          </a:p>
        </p:txBody>
      </p:sp>
    </p:spTree>
    <p:extLst>
      <p:ext uri="{BB962C8B-B14F-4D97-AF65-F5344CB8AC3E}">
        <p14:creationId xmlns:p14="http://schemas.microsoft.com/office/powerpoint/2010/main" val="3502855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736E36F-2B07-4096-BF18-FABE36767A1C}" type="slidenum">
              <a:rPr lang="en-US" altLang="zh-CN"/>
              <a:pPr/>
              <a:t>‹#›</a:t>
            </a:fld>
            <a:endParaRPr lang="en-US" altLang="zh-CN"/>
          </a:p>
        </p:txBody>
      </p:sp>
    </p:spTree>
    <p:extLst>
      <p:ext uri="{BB962C8B-B14F-4D97-AF65-F5344CB8AC3E}">
        <p14:creationId xmlns:p14="http://schemas.microsoft.com/office/powerpoint/2010/main" val="3051979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301705F-AA2E-43ED-8382-5A01877F01B5}" type="slidenum">
              <a:rPr lang="en-US" altLang="zh-CN"/>
              <a:pPr/>
              <a:t>‹#›</a:t>
            </a:fld>
            <a:endParaRPr lang="en-US" altLang="zh-CN"/>
          </a:p>
        </p:txBody>
      </p:sp>
    </p:spTree>
    <p:extLst>
      <p:ext uri="{BB962C8B-B14F-4D97-AF65-F5344CB8AC3E}">
        <p14:creationId xmlns:p14="http://schemas.microsoft.com/office/powerpoint/2010/main" val="857270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2C3A21F-26C5-4965-B987-BD1BED3441F6}" type="slidenum">
              <a:rPr lang="en-US" altLang="zh-CN"/>
              <a:pPr/>
              <a:t>‹#›</a:t>
            </a:fld>
            <a:endParaRPr lang="en-US" altLang="zh-CN"/>
          </a:p>
        </p:txBody>
      </p:sp>
    </p:spTree>
    <p:extLst>
      <p:ext uri="{BB962C8B-B14F-4D97-AF65-F5344CB8AC3E}">
        <p14:creationId xmlns:p14="http://schemas.microsoft.com/office/powerpoint/2010/main" val="3093554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E344D49-FB98-4FDE-A889-7B99AAB96770}" type="slidenum">
              <a:rPr lang="en-US" altLang="zh-CN"/>
              <a:pPr/>
              <a:t>‹#›</a:t>
            </a:fld>
            <a:endParaRPr lang="en-US" altLang="zh-CN"/>
          </a:p>
        </p:txBody>
      </p:sp>
    </p:spTree>
    <p:extLst>
      <p:ext uri="{BB962C8B-B14F-4D97-AF65-F5344CB8AC3E}">
        <p14:creationId xmlns:p14="http://schemas.microsoft.com/office/powerpoint/2010/main" val="163478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A7F78D7-6D84-4BA3-8AED-29C4782A7290}" type="slidenum">
              <a:rPr lang="en-US" altLang="zh-CN"/>
              <a:pPr/>
              <a:t>‹#›</a:t>
            </a:fld>
            <a:endParaRPr lang="en-US" altLang="zh-CN"/>
          </a:p>
        </p:txBody>
      </p:sp>
    </p:spTree>
    <p:extLst>
      <p:ext uri="{BB962C8B-B14F-4D97-AF65-F5344CB8AC3E}">
        <p14:creationId xmlns:p14="http://schemas.microsoft.com/office/powerpoint/2010/main" val="1285202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3324EFB-7514-43AA-9238-D5470E83DD14}" type="slidenum">
              <a:rPr lang="en-US" altLang="zh-CN"/>
              <a:pPr/>
              <a:t>‹#›</a:t>
            </a:fld>
            <a:endParaRPr lang="en-US" altLang="zh-CN"/>
          </a:p>
        </p:txBody>
      </p:sp>
    </p:spTree>
    <p:extLst>
      <p:ext uri="{BB962C8B-B14F-4D97-AF65-F5344CB8AC3E}">
        <p14:creationId xmlns:p14="http://schemas.microsoft.com/office/powerpoint/2010/main" val="332086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459B064-9E56-4E89-92A7-1DF8F2B389BD}" type="slidenum">
              <a:rPr lang="en-US" altLang="zh-CN"/>
              <a:pPr/>
              <a:t>‹#›</a:t>
            </a:fld>
            <a:endParaRPr lang="en-US" altLang="zh-CN"/>
          </a:p>
        </p:txBody>
      </p:sp>
    </p:spTree>
    <p:extLst>
      <p:ext uri="{BB962C8B-B14F-4D97-AF65-F5344CB8AC3E}">
        <p14:creationId xmlns:p14="http://schemas.microsoft.com/office/powerpoint/2010/main" val="2705331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FC753EB-0CEE-4F24-84B1-0EC4EF1450DB}" type="slidenum">
              <a:rPr lang="en-US" altLang="zh-CN"/>
              <a:pPr/>
              <a:t>‹#›</a:t>
            </a:fld>
            <a:endParaRPr lang="en-US" altLang="zh-CN"/>
          </a:p>
        </p:txBody>
      </p:sp>
    </p:spTree>
    <p:extLst>
      <p:ext uri="{BB962C8B-B14F-4D97-AF65-F5344CB8AC3E}">
        <p14:creationId xmlns:p14="http://schemas.microsoft.com/office/powerpoint/2010/main" val="1796214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FAA9A46-57CC-4D30-BA90-BCFB9C0D26B2}"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0" y="4876800"/>
            <a:ext cx="9144000" cy="1146175"/>
          </a:xfrm>
        </p:spPr>
        <p:txBody>
          <a:bodyPr/>
          <a:lstStyle/>
          <a:p>
            <a:r>
              <a:rPr lang="zh-CN" altLang="en-US" sz="4000" b="1">
                <a:solidFill>
                  <a:schemeClr val="tx1"/>
                </a:solidFill>
                <a:effectLst>
                  <a:outerShdw blurRad="38100" dist="38100" dir="2700000" algn="tl">
                    <a:srgbClr val="C0C0C0"/>
                  </a:outerShdw>
                </a:effectLst>
                <a:latin typeface="楷体_GB2312" pitchFamily="49" charset="-122"/>
                <a:ea typeface="楷体_GB2312" pitchFamily="49" charset="-122"/>
              </a:rPr>
              <a:t>第四单元 </a:t>
            </a:r>
            <a:r>
              <a:rPr lang="zh-CN" altLang="en-US" sz="4000" b="1">
                <a:solidFill>
                  <a:schemeClr val="tx1"/>
                </a:solidFill>
                <a:effectLst>
                  <a:outerShdw blurRad="38100" dist="38100" dir="2700000" algn="tl">
                    <a:srgbClr val="C0C0C0"/>
                  </a:outerShdw>
                </a:effectLst>
                <a:latin typeface="Arial"/>
                <a:ea typeface="楷体_GB2312" pitchFamily="49" charset="-122"/>
              </a:rPr>
              <a:t>“</a:t>
            </a:r>
            <a:r>
              <a:rPr lang="zh-CN" altLang="en-US" sz="4000" b="1">
                <a:solidFill>
                  <a:schemeClr val="tx1"/>
                </a:solidFill>
                <a:effectLst>
                  <a:outerShdw blurRad="38100" dist="38100" dir="2700000" algn="tl">
                    <a:srgbClr val="C0C0C0"/>
                  </a:outerShdw>
                </a:effectLst>
                <a:latin typeface="楷体_GB2312" pitchFamily="49" charset="-122"/>
                <a:ea typeface="楷体_GB2312" pitchFamily="49" charset="-122"/>
              </a:rPr>
              <a:t>从来就没有救世主</a:t>
            </a:r>
            <a:r>
              <a:rPr lang="zh-CN" altLang="en-US" sz="4000" b="1">
                <a:solidFill>
                  <a:schemeClr val="tx1"/>
                </a:solidFill>
                <a:effectLst>
                  <a:outerShdw blurRad="38100" dist="38100" dir="2700000" algn="tl">
                    <a:srgbClr val="C0C0C0"/>
                  </a:outerShdw>
                </a:effectLst>
                <a:latin typeface="Arial"/>
                <a:ea typeface="楷体_GB2312" pitchFamily="49" charset="-122"/>
              </a:rPr>
              <a:t>”</a:t>
            </a:r>
            <a:endParaRPr lang="zh-CN" altLang="en-US" sz="4000" b="1">
              <a:solidFill>
                <a:schemeClr val="tx1"/>
              </a:solidFill>
              <a:effectLst>
                <a:outerShdw blurRad="38100" dist="38100" dir="2700000" algn="tl">
                  <a:srgbClr val="C0C0C0"/>
                </a:outerShdw>
              </a:effectLst>
              <a:latin typeface="楷体_GB2312" pitchFamily="49" charset="-122"/>
              <a:ea typeface="楷体_GB2312" pitchFamily="49" charset="-122"/>
            </a:endParaRPr>
          </a:p>
        </p:txBody>
      </p:sp>
      <p:sp>
        <p:nvSpPr>
          <p:cNvPr id="77827" name="Rectangle 3"/>
          <p:cNvSpPr>
            <a:spLocks noGrp="1" noChangeArrowheads="1"/>
          </p:cNvSpPr>
          <p:nvPr>
            <p:ph type="subTitle" idx="1"/>
          </p:nvPr>
        </p:nvSpPr>
        <p:spPr>
          <a:xfrm>
            <a:off x="0" y="5867400"/>
            <a:ext cx="9144000" cy="685800"/>
          </a:xfrm>
        </p:spPr>
        <p:txBody>
          <a:bodyPr/>
          <a:lstStyle/>
          <a:p>
            <a:r>
              <a:rPr lang="zh-CN" altLang="en-US" sz="3600" b="1">
                <a:effectLst>
                  <a:outerShdw blurRad="38100" dist="38100" dir="2700000" algn="tl">
                    <a:srgbClr val="C0C0C0"/>
                  </a:outerShdw>
                </a:effectLst>
                <a:latin typeface="楷体_GB2312" pitchFamily="49" charset="-122"/>
                <a:ea typeface="楷体_GB2312" pitchFamily="49" charset="-122"/>
              </a:rPr>
              <a:t>第</a:t>
            </a:r>
            <a:r>
              <a:rPr lang="en-US" altLang="zh-CN" sz="3600" b="1">
                <a:effectLst>
                  <a:outerShdw blurRad="38100" dist="38100" dir="2700000" algn="tl">
                    <a:srgbClr val="C0C0C0"/>
                  </a:outerShdw>
                </a:effectLst>
                <a:latin typeface="楷体_GB2312" pitchFamily="49" charset="-122"/>
                <a:ea typeface="楷体_GB2312" pitchFamily="49" charset="-122"/>
              </a:rPr>
              <a:t>13</a:t>
            </a:r>
            <a:r>
              <a:rPr lang="zh-CN" altLang="en-US" sz="3600" b="1">
                <a:effectLst>
                  <a:outerShdw blurRad="38100" dist="38100" dir="2700000" algn="tl">
                    <a:srgbClr val="C0C0C0"/>
                  </a:outerShdw>
                </a:effectLst>
                <a:latin typeface="楷体_GB2312" pitchFamily="49" charset="-122"/>
                <a:ea typeface="楷体_GB2312" pitchFamily="49" charset="-122"/>
              </a:rPr>
              <a:t>课 国际工人运动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4568825" y="5329238"/>
            <a:ext cx="3663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t>《</a:t>
            </a:r>
            <a:r>
              <a:rPr lang="zh-CN" altLang="en-US"/>
              <a:t>共产党宣言</a:t>
            </a:r>
            <a:r>
              <a:rPr lang="en-US" altLang="zh-CN"/>
              <a:t>》</a:t>
            </a:r>
            <a:r>
              <a:rPr lang="zh-CN" altLang="en-US"/>
              <a:t>（</a:t>
            </a:r>
            <a:r>
              <a:rPr lang="en-US" altLang="zh-CN"/>
              <a:t>1920</a:t>
            </a:r>
            <a:r>
              <a:rPr lang="zh-CN" altLang="en-US"/>
              <a:t>年中译本）</a:t>
            </a:r>
          </a:p>
        </p:txBody>
      </p:sp>
      <p:pic>
        <p:nvPicPr>
          <p:cNvPr id="82947" name="Picture 3" descr="《共产党宣言》封面（1948年出版的）"/>
          <p:cNvPicPr>
            <a:picLocks noChangeAspect="1" noChangeArrowheads="1"/>
          </p:cNvPicPr>
          <p:nvPr/>
        </p:nvPicPr>
        <p:blipFill>
          <a:blip r:embed="rId2">
            <a:extLst>
              <a:ext uri="{28A0092B-C50C-407E-A947-70E740481C1C}">
                <a14:useLocalDpi xmlns:a14="http://schemas.microsoft.com/office/drawing/2010/main" val="0"/>
              </a:ext>
            </a:extLst>
          </a:blip>
          <a:srcRect b="7007"/>
          <a:stretch>
            <a:fillRect/>
          </a:stretch>
        </p:blipFill>
        <p:spPr bwMode="auto">
          <a:xfrm>
            <a:off x="1381125" y="1243013"/>
            <a:ext cx="2546350"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8" name="Text Box 4"/>
          <p:cNvSpPr txBox="1">
            <a:spLocks noChangeArrowheads="1"/>
          </p:cNvSpPr>
          <p:nvPr/>
        </p:nvSpPr>
        <p:spPr bwMode="auto">
          <a:xfrm>
            <a:off x="542925" y="5357813"/>
            <a:ext cx="3962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a:t>《</a:t>
            </a:r>
            <a:r>
              <a:rPr lang="zh-CN" altLang="en-US"/>
              <a:t>共产党宣言</a:t>
            </a:r>
            <a:r>
              <a:rPr lang="en-US" altLang="zh-CN"/>
              <a:t>》</a:t>
            </a:r>
            <a:r>
              <a:rPr lang="zh-CN" altLang="en-US"/>
              <a:t>封面（</a:t>
            </a:r>
            <a:r>
              <a:rPr lang="en-US" altLang="zh-CN"/>
              <a:t>1848</a:t>
            </a:r>
            <a:r>
              <a:rPr lang="zh-CN" altLang="en-US"/>
              <a:t>年出版）</a:t>
            </a:r>
          </a:p>
        </p:txBody>
      </p:sp>
      <p:pic>
        <p:nvPicPr>
          <p:cNvPr id="82949" name="Picture 5" descr="图片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325" y="1085850"/>
            <a:ext cx="2892425"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0" y="1484313"/>
            <a:ext cx="3779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endParaRPr lang="zh-CN" altLang="zh-CN" sz="2400">
              <a:latin typeface="Times New Roman" pitchFamily="18" charset="0"/>
            </a:endParaRPr>
          </a:p>
        </p:txBody>
      </p:sp>
      <p:grpSp>
        <p:nvGrpSpPr>
          <p:cNvPr id="2" name="Group 3"/>
          <p:cNvGrpSpPr>
            <a:grpSpLocks/>
          </p:cNvGrpSpPr>
          <p:nvPr/>
        </p:nvGrpSpPr>
        <p:grpSpPr bwMode="auto">
          <a:xfrm>
            <a:off x="228600" y="457200"/>
            <a:ext cx="8593138" cy="2808288"/>
            <a:chOff x="158" y="164"/>
            <a:chExt cx="5413" cy="1769"/>
          </a:xfrm>
        </p:grpSpPr>
        <p:pic>
          <p:nvPicPr>
            <p:cNvPr id="13316" name="Picture 4" descr="马克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 y="164"/>
              <a:ext cx="1512" cy="1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5"/>
            <p:cNvSpPr txBox="1">
              <a:spLocks noChangeArrowheads="1"/>
            </p:cNvSpPr>
            <p:nvPr/>
          </p:nvSpPr>
          <p:spPr bwMode="auto">
            <a:xfrm>
              <a:off x="158" y="346"/>
              <a:ext cx="3856" cy="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000">
                  <a:latin typeface="Times New Roman" pitchFamily="18" charset="0"/>
                  <a:ea typeface="华文行楷" pitchFamily="2" charset="-122"/>
                </a:rPr>
                <a:t>马克思主义的诞生</a:t>
              </a:r>
            </a:p>
            <a:p>
              <a:pPr>
                <a:spcBef>
                  <a:spcPct val="50000"/>
                </a:spcBef>
              </a:pPr>
              <a:r>
                <a:rPr lang="zh-CN" altLang="en-US" sz="3200">
                  <a:latin typeface="Times New Roman" pitchFamily="18" charset="0"/>
                  <a:ea typeface="华文行楷" pitchFamily="2" charset="-122"/>
                </a:rPr>
                <a:t>   </a:t>
              </a:r>
              <a:r>
                <a:rPr lang="en-US" altLang="zh-CN" sz="3200">
                  <a:ea typeface="华文行楷" pitchFamily="2" charset="-122"/>
                </a:rPr>
                <a:t>——</a:t>
              </a:r>
              <a:r>
                <a:rPr lang="zh-CN" altLang="en-US" sz="3200">
                  <a:latin typeface="Times New Roman" pitchFamily="18" charset="0"/>
                  <a:ea typeface="华文行楷" pitchFamily="2" charset="-122"/>
                </a:rPr>
                <a:t>工人运动科学理论的诞生</a:t>
              </a:r>
            </a:p>
          </p:txBody>
        </p:sp>
      </p:grpSp>
      <p:sp>
        <p:nvSpPr>
          <p:cNvPr id="15366" name="Text Box 6"/>
          <p:cNvSpPr txBox="1">
            <a:spLocks noChangeArrowheads="1"/>
          </p:cNvSpPr>
          <p:nvPr/>
        </p:nvSpPr>
        <p:spPr bwMode="auto">
          <a:xfrm>
            <a:off x="250825" y="2420938"/>
            <a:ext cx="4391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solidFill>
                  <a:srgbClr val="FF0000"/>
                </a:solidFill>
                <a:latin typeface="Times New Roman" pitchFamily="18" charset="0"/>
                <a:ea typeface="幼圆" pitchFamily="49" charset="-122"/>
              </a:rPr>
              <a:t>《</a:t>
            </a:r>
            <a:r>
              <a:rPr lang="zh-CN" altLang="en-US" sz="2800" b="1">
                <a:solidFill>
                  <a:srgbClr val="FF0000"/>
                </a:solidFill>
                <a:latin typeface="Times New Roman" pitchFamily="18" charset="0"/>
                <a:ea typeface="幼圆" pitchFamily="49" charset="-122"/>
              </a:rPr>
              <a:t>共产党宣言</a:t>
            </a:r>
            <a:r>
              <a:rPr lang="en-US" altLang="zh-CN" sz="2800" b="1">
                <a:solidFill>
                  <a:srgbClr val="FF0000"/>
                </a:solidFill>
                <a:latin typeface="Times New Roman" pitchFamily="18" charset="0"/>
                <a:ea typeface="幼圆" pitchFamily="49" charset="-122"/>
              </a:rPr>
              <a:t>》</a:t>
            </a:r>
            <a:r>
              <a:rPr lang="zh-CN" altLang="en-US" sz="2800" b="1">
                <a:solidFill>
                  <a:srgbClr val="FF0000"/>
                </a:solidFill>
                <a:latin typeface="Times New Roman" pitchFamily="18" charset="0"/>
                <a:ea typeface="幼圆" pitchFamily="49" charset="-122"/>
              </a:rPr>
              <a:t>的发表</a:t>
            </a:r>
          </a:p>
        </p:txBody>
      </p:sp>
      <p:sp>
        <p:nvSpPr>
          <p:cNvPr id="13319" name="Line 7"/>
          <p:cNvSpPr>
            <a:spLocks noChangeShapeType="1"/>
          </p:cNvSpPr>
          <p:nvPr/>
        </p:nvSpPr>
        <p:spPr bwMode="auto">
          <a:xfrm>
            <a:off x="395288" y="2133600"/>
            <a:ext cx="60483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8" name="Text Box 8"/>
          <p:cNvSpPr txBox="1">
            <a:spLocks noChangeArrowheads="1"/>
          </p:cNvSpPr>
          <p:nvPr/>
        </p:nvSpPr>
        <p:spPr bwMode="auto">
          <a:xfrm>
            <a:off x="468313" y="3141663"/>
            <a:ext cx="7848600" cy="356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幼圆" pitchFamily="49" charset="-122"/>
                <a:ea typeface="幼圆" pitchFamily="49" charset="-122"/>
              </a:rPr>
              <a:t>时间：</a:t>
            </a:r>
            <a:r>
              <a:rPr lang="en-US" altLang="zh-CN" sz="2400" b="1">
                <a:latin typeface="幼圆" pitchFamily="49" charset="-122"/>
                <a:ea typeface="幼圆" pitchFamily="49" charset="-122"/>
              </a:rPr>
              <a:t>1848</a:t>
            </a:r>
            <a:r>
              <a:rPr lang="zh-CN" altLang="en-US" sz="2400" b="1">
                <a:latin typeface="幼圆" pitchFamily="49" charset="-122"/>
                <a:ea typeface="幼圆" pitchFamily="49" charset="-122"/>
              </a:rPr>
              <a:t>年</a:t>
            </a:r>
            <a:r>
              <a:rPr lang="en-US" altLang="zh-CN" sz="2400" b="1">
                <a:latin typeface="幼圆" pitchFamily="49" charset="-122"/>
                <a:ea typeface="幼圆" pitchFamily="49" charset="-122"/>
              </a:rPr>
              <a:t>2</a:t>
            </a:r>
            <a:r>
              <a:rPr lang="zh-CN" altLang="en-US" sz="2400" b="1">
                <a:latin typeface="幼圆" pitchFamily="49" charset="-122"/>
                <a:ea typeface="幼圆" pitchFamily="49" charset="-122"/>
              </a:rPr>
              <a:t>月（为共产主义者同盟起草的纲领）</a:t>
            </a:r>
          </a:p>
          <a:p>
            <a:pPr>
              <a:spcBef>
                <a:spcPct val="50000"/>
              </a:spcBef>
            </a:pPr>
            <a:r>
              <a:rPr lang="zh-CN" altLang="en-US" sz="2400" b="1">
                <a:latin typeface="幼圆" pitchFamily="49" charset="-122"/>
                <a:ea typeface="幼圆" pitchFamily="49" charset="-122"/>
              </a:rPr>
              <a:t>内容：</a:t>
            </a:r>
            <a:r>
              <a:rPr lang="en-US" altLang="zh-CN" sz="2400" b="1">
                <a:latin typeface="幼圆" pitchFamily="49" charset="-122"/>
                <a:ea typeface="幼圆" pitchFamily="49" charset="-122"/>
              </a:rPr>
              <a:t>A</a:t>
            </a:r>
            <a:r>
              <a:rPr lang="zh-CN" altLang="en-US" sz="2400" b="1">
                <a:latin typeface="幼圆" pitchFamily="49" charset="-122"/>
                <a:ea typeface="幼圆" pitchFamily="49" charset="-122"/>
              </a:rPr>
              <a:t>、阐述了科学社会主义的原理。</a:t>
            </a:r>
          </a:p>
          <a:p>
            <a:pPr>
              <a:spcBef>
                <a:spcPct val="50000"/>
              </a:spcBef>
            </a:pPr>
            <a:r>
              <a:rPr lang="zh-CN" altLang="en-US" sz="2400" b="1">
                <a:latin typeface="幼圆" pitchFamily="49" charset="-122"/>
                <a:ea typeface="幼圆" pitchFamily="49" charset="-122"/>
              </a:rPr>
              <a:t>      </a:t>
            </a:r>
            <a:r>
              <a:rPr lang="en-US" altLang="zh-CN" sz="2400" b="1">
                <a:latin typeface="幼圆" pitchFamily="49" charset="-122"/>
                <a:ea typeface="幼圆" pitchFamily="49" charset="-122"/>
              </a:rPr>
              <a:t>B</a:t>
            </a:r>
            <a:r>
              <a:rPr lang="zh-CN" altLang="en-US" sz="2400" b="1">
                <a:latin typeface="幼圆" pitchFamily="49" charset="-122"/>
                <a:ea typeface="幼圆" pitchFamily="49" charset="-122"/>
              </a:rPr>
              <a:t>、宣布为工人阶级的最近目的和利益而斗争。</a:t>
            </a:r>
          </a:p>
          <a:p>
            <a:pPr>
              <a:spcBef>
                <a:spcPct val="50000"/>
              </a:spcBef>
            </a:pPr>
            <a:r>
              <a:rPr lang="zh-CN" altLang="en-US" sz="2400" b="1">
                <a:latin typeface="幼圆" pitchFamily="49" charset="-122"/>
                <a:ea typeface="幼圆" pitchFamily="49" charset="-122"/>
              </a:rPr>
              <a:t>      </a:t>
            </a:r>
            <a:r>
              <a:rPr lang="en-US" altLang="zh-CN" sz="2400" b="1">
                <a:latin typeface="幼圆" pitchFamily="49" charset="-122"/>
                <a:ea typeface="幼圆" pitchFamily="49" charset="-122"/>
              </a:rPr>
              <a:t>C</a:t>
            </a:r>
            <a:r>
              <a:rPr lang="zh-CN" altLang="en-US" sz="2400" b="1">
                <a:latin typeface="幼圆" pitchFamily="49" charset="-122"/>
                <a:ea typeface="幼圆" pitchFamily="49" charset="-122"/>
              </a:rPr>
              <a:t>、坚决支持资产阶级民主革命和改革。</a:t>
            </a:r>
          </a:p>
          <a:p>
            <a:pPr>
              <a:spcBef>
                <a:spcPct val="50000"/>
              </a:spcBef>
            </a:pPr>
            <a:r>
              <a:rPr lang="zh-CN" altLang="en-US" sz="2400" b="1">
                <a:latin typeface="幼圆" pitchFamily="49" charset="-122"/>
                <a:ea typeface="幼圆" pitchFamily="49" charset="-122"/>
              </a:rPr>
              <a:t>意义：</a:t>
            </a:r>
            <a:r>
              <a:rPr kumimoji="1" lang="zh-CN" altLang="en-US" sz="2400" b="1">
                <a:latin typeface="幼圆" pitchFamily="49" charset="-122"/>
                <a:ea typeface="幼圆" pitchFamily="49" charset="-122"/>
              </a:rPr>
              <a:t>标志着马克思主义的诞生。从此，在科学理论的指导下，国际工人运动进入了一个新的时期。</a:t>
            </a:r>
          </a:p>
          <a:p>
            <a:pPr>
              <a:spcBef>
                <a:spcPct val="50000"/>
              </a:spcBef>
            </a:pPr>
            <a:endParaRPr lang="en-US" altLang="zh-CN" sz="2400" b="1">
              <a:latin typeface="幼圆" pitchFamily="49" charset="-122"/>
              <a:ea typeface="幼圆" pitchFamily="49" charset="-122"/>
            </a:endParaRPr>
          </a:p>
        </p:txBody>
      </p:sp>
      <p:sp>
        <p:nvSpPr>
          <p:cNvPr id="15369" name="AutoShape 9"/>
          <p:cNvSpPr>
            <a:spLocks noChangeArrowheads="1"/>
          </p:cNvSpPr>
          <p:nvPr/>
        </p:nvSpPr>
        <p:spPr bwMode="auto">
          <a:xfrm>
            <a:off x="5111750" y="765175"/>
            <a:ext cx="4032250" cy="2303463"/>
          </a:xfrm>
          <a:prstGeom prst="cloudCallout">
            <a:avLst>
              <a:gd name="adj1" fmla="val -128741"/>
              <a:gd name="adj2" fmla="val 55444"/>
            </a:avLst>
          </a:prstGeom>
          <a:solidFill>
            <a:schemeClr val="accent1"/>
          </a:solidFill>
          <a:ln w="9525">
            <a:solidFill>
              <a:schemeClr val="tx1"/>
            </a:solidFill>
            <a:round/>
            <a:headEnd/>
            <a:tailEnd/>
          </a:ln>
        </p:spPr>
        <p:txBody>
          <a:bodyPr/>
          <a:lstStyle/>
          <a:p>
            <a:pPr algn="ctr"/>
            <a:r>
              <a:rPr lang="zh-CN" altLang="en-US" sz="2800" b="1">
                <a:latin typeface="Times New Roman" pitchFamily="18" charset="0"/>
                <a:ea typeface="幼圆" pitchFamily="49" charset="-122"/>
              </a:rPr>
              <a:t>共产党宣言的内容是什么？它的发表有什么重大意义？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5366"/>
                                        </p:tgtEl>
                                        <p:attrNameLst>
                                          <p:attrName>style.visibility</p:attrName>
                                        </p:attrNameLst>
                                      </p:cBhvr>
                                      <p:to>
                                        <p:strVal val="visible"/>
                                      </p:to>
                                    </p:set>
                                    <p:anim calcmode="lin" valueType="num">
                                      <p:cBhvr>
                                        <p:cTn id="12" dur="500" fill="hold"/>
                                        <p:tgtEl>
                                          <p:spTgt spid="15366"/>
                                        </p:tgtEl>
                                        <p:attrNameLst>
                                          <p:attrName>ppt_w</p:attrName>
                                        </p:attrNameLst>
                                      </p:cBhvr>
                                      <p:tavLst>
                                        <p:tav tm="0">
                                          <p:val>
                                            <p:fltVal val="0"/>
                                          </p:val>
                                        </p:tav>
                                        <p:tav tm="100000">
                                          <p:val>
                                            <p:strVal val="#ppt_w"/>
                                          </p:val>
                                        </p:tav>
                                      </p:tavLst>
                                    </p:anim>
                                    <p:anim calcmode="lin" valueType="num">
                                      <p:cBhvr>
                                        <p:cTn id="13" dur="500" fill="hold"/>
                                        <p:tgtEl>
                                          <p:spTgt spid="15366"/>
                                        </p:tgtEl>
                                        <p:attrNameLst>
                                          <p:attrName>ppt_h</p:attrName>
                                        </p:attrNameLst>
                                      </p:cBhvr>
                                      <p:tavLst>
                                        <p:tav tm="0">
                                          <p:val>
                                            <p:fltVal val="0"/>
                                          </p:val>
                                        </p:tav>
                                        <p:tav tm="100000">
                                          <p:val>
                                            <p:strVal val="#ppt_h"/>
                                          </p:val>
                                        </p:tav>
                                      </p:tavLst>
                                    </p:anim>
                                  </p:childTnLst>
                                </p:cTn>
                              </p:par>
                            </p:childTnLst>
                          </p:cTn>
                        </p:par>
                        <p:par>
                          <p:cTn id="14" fill="hold" nodeType="afterGroup">
                            <p:stCondLst>
                              <p:cond delay="500"/>
                            </p:stCondLst>
                            <p:childTnLst>
                              <p:par>
                                <p:cTn id="15" presetID="25" presetClass="entr" presetSubtype="0" fill="hold" grpId="0" nodeType="afterEffect">
                                  <p:stCondLst>
                                    <p:cond delay="0"/>
                                  </p:stCondLst>
                                  <p:childTnLst>
                                    <p:set>
                                      <p:cBhvr>
                                        <p:cTn id="16" dur="1" fill="hold">
                                          <p:stCondLst>
                                            <p:cond delay="0"/>
                                          </p:stCondLst>
                                        </p:cTn>
                                        <p:tgtEl>
                                          <p:spTgt spid="15369"/>
                                        </p:tgtEl>
                                        <p:attrNameLst>
                                          <p:attrName>style.visibility</p:attrName>
                                        </p:attrNameLst>
                                      </p:cBhvr>
                                      <p:to>
                                        <p:strVal val="visible"/>
                                      </p:to>
                                    </p:set>
                                    <p:anim calcmode="lin" valueType="num">
                                      <p:cBhvr>
                                        <p:cTn id="17" dur="500" decel="50000" fill="hold">
                                          <p:stCondLst>
                                            <p:cond delay="0"/>
                                          </p:stCondLst>
                                        </p:cTn>
                                        <p:tgtEl>
                                          <p:spTgt spid="1536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536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5369"/>
                                        </p:tgtEl>
                                        <p:attrNameLst>
                                          <p:attrName>ppt_w</p:attrName>
                                        </p:attrNameLst>
                                      </p:cBhvr>
                                      <p:tavLst>
                                        <p:tav tm="0">
                                          <p:val>
                                            <p:strVal val="#ppt_w*.05"/>
                                          </p:val>
                                        </p:tav>
                                        <p:tav tm="100000">
                                          <p:val>
                                            <p:strVal val="#ppt_w"/>
                                          </p:val>
                                        </p:tav>
                                      </p:tavLst>
                                    </p:anim>
                                    <p:anim calcmode="lin" valueType="num">
                                      <p:cBhvr>
                                        <p:cTn id="20" dur="1000" fill="hold"/>
                                        <p:tgtEl>
                                          <p:spTgt spid="1536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536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536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536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536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6" fill="hold" grpId="0" nodeType="clickEffect">
                                  <p:stCondLst>
                                    <p:cond delay="0"/>
                                  </p:stCondLst>
                                  <p:childTnLst>
                                    <p:set>
                                      <p:cBhvr>
                                        <p:cTn id="28" dur="1" fill="hold">
                                          <p:stCondLst>
                                            <p:cond delay="0"/>
                                          </p:stCondLst>
                                        </p:cTn>
                                        <p:tgtEl>
                                          <p:spTgt spid="15368"/>
                                        </p:tgtEl>
                                        <p:attrNameLst>
                                          <p:attrName>style.visibility</p:attrName>
                                        </p:attrNameLst>
                                      </p:cBhvr>
                                      <p:to>
                                        <p:strVal val="visible"/>
                                      </p:to>
                                    </p:set>
                                    <p:animEffect transition="in" filter="strips(downRight)">
                                      <p:cBhvr>
                                        <p:cTn id="29"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68" grpId="0"/>
      <p:bldP spid="153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755650" y="620713"/>
            <a:ext cx="7416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a:latin typeface="华文行楷" pitchFamily="2" charset="-122"/>
                <a:ea typeface="华文行楷" pitchFamily="2" charset="-122"/>
              </a:rPr>
              <a:t>问题：</a:t>
            </a:r>
            <a:r>
              <a:rPr lang="zh-CN" altLang="en-US" sz="3600" b="1">
                <a:latin typeface="华文行楷" pitchFamily="2" charset="-122"/>
                <a:ea typeface="华文行楷" pitchFamily="2" charset="-122"/>
              </a:rPr>
              <a:t>谈谈为什么说马克思主义的诞生是历史发展的必然。 </a:t>
            </a:r>
          </a:p>
        </p:txBody>
      </p:sp>
      <p:sp>
        <p:nvSpPr>
          <p:cNvPr id="15363" name="Text Box 3"/>
          <p:cNvSpPr txBox="1">
            <a:spLocks noChangeArrowheads="1"/>
          </p:cNvSpPr>
          <p:nvPr/>
        </p:nvSpPr>
        <p:spPr bwMode="auto">
          <a:xfrm>
            <a:off x="539750" y="1989138"/>
            <a:ext cx="8064500"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latin typeface="幼圆" pitchFamily="49" charset="-122"/>
                <a:ea typeface="幼圆" pitchFamily="49" charset="-122"/>
              </a:rPr>
              <a:t>1</a:t>
            </a:r>
            <a:r>
              <a:rPr lang="zh-CN" altLang="en-US" sz="2800" b="1">
                <a:latin typeface="幼圆" pitchFamily="49" charset="-122"/>
                <a:ea typeface="幼圆" pitchFamily="49" charset="-122"/>
              </a:rPr>
              <a:t>）经济基础：工业革命推动资本主义迅速发展。资本主义基本矛盾愈加明显地显露出来。从 </a:t>
            </a:r>
            <a:r>
              <a:rPr lang="en-US" altLang="zh-CN" sz="2800" b="1">
                <a:latin typeface="幼圆" pitchFamily="49" charset="-122"/>
                <a:ea typeface="幼圆" pitchFamily="49" charset="-122"/>
              </a:rPr>
              <a:t>1825 </a:t>
            </a:r>
            <a:r>
              <a:rPr lang="zh-CN" altLang="en-US" sz="2800" b="1">
                <a:latin typeface="幼圆" pitchFamily="49" charset="-122"/>
                <a:ea typeface="幼圆" pitchFamily="49" charset="-122"/>
              </a:rPr>
              <a:t>年起，周期性的经济危机使社会生产力遭到严重破坏，给劳动人民带来无穷的灾难，集中地暴露了资本主义的弊病。资本主义固有矛盾的逐渐暴露，为科学地认识资本主义本质及发展趋势提供了可能性。 </a:t>
            </a:r>
          </a:p>
          <a:p>
            <a:r>
              <a:rPr lang="en-US" altLang="zh-CN" sz="2800" b="1">
                <a:latin typeface="幼圆" pitchFamily="49" charset="-122"/>
                <a:ea typeface="幼圆" pitchFamily="49" charset="-122"/>
              </a:rPr>
              <a:t>2</a:t>
            </a:r>
            <a:r>
              <a:rPr lang="zh-CN" altLang="en-US" sz="2800" b="1">
                <a:latin typeface="幼圆" pitchFamily="49" charset="-122"/>
                <a:ea typeface="幼圆" pitchFamily="49" charset="-122"/>
              </a:rPr>
              <a:t>）理论基础：马克思主义三大来源：英国古典政治经济学；德国古典哲学 ；英法的空想社会主义以及当时形成的诸多社会主义思潮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95288" y="620713"/>
            <a:ext cx="8208962"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2800" b="1">
                <a:latin typeface="幼圆" pitchFamily="49" charset="-122"/>
                <a:ea typeface="幼圆" pitchFamily="49" charset="-122"/>
              </a:rPr>
              <a:t>3</a:t>
            </a:r>
            <a:r>
              <a:rPr lang="zh-CN" altLang="en-US" sz="2800" b="1">
                <a:latin typeface="幼圆" pitchFamily="49" charset="-122"/>
                <a:ea typeface="幼圆" pitchFamily="49" charset="-122"/>
              </a:rPr>
              <a:t>）阶级基础：工业革命引起了社会关系方面的深刻变化，形成两大对立的阶级，促进了工人运动的兴起和发展。</a:t>
            </a:r>
            <a:r>
              <a:rPr lang="en-US" altLang="zh-CN" sz="2800" b="1">
                <a:latin typeface="幼圆" pitchFamily="49" charset="-122"/>
                <a:ea typeface="幼圆" pitchFamily="49" charset="-122"/>
              </a:rPr>
              <a:t>19 </a:t>
            </a:r>
            <a:r>
              <a:rPr lang="zh-CN" altLang="en-US" sz="2800" b="1">
                <a:latin typeface="幼圆" pitchFamily="49" charset="-122"/>
                <a:ea typeface="幼圆" pitchFamily="49" charset="-122"/>
              </a:rPr>
              <a:t>世纪三四十年代，工人运动从经济斗争发展到独立的政治斗争，并且把矛头指向资本主义制度，</a:t>
            </a:r>
            <a:r>
              <a:rPr lang="zh-CN" altLang="en-US" sz="2800" b="1">
                <a:latin typeface="Times New Roman" pitchFamily="18" charset="0"/>
                <a:ea typeface="幼圆" pitchFamily="49" charset="-122"/>
              </a:rPr>
              <a:t>独立工人运动的兴起及斗争的实践表明了无产阶级革命迫切需要科学理论的指导。</a:t>
            </a:r>
            <a:endParaRPr lang="zh-CN" altLang="en-US" sz="2800" b="1">
              <a:latin typeface="幼圆" pitchFamily="49" charset="-122"/>
              <a:ea typeface="幼圆" pitchFamily="49" charset="-122"/>
            </a:endParaRPr>
          </a:p>
          <a:p>
            <a:endParaRPr lang="zh-CN" altLang="en-US" sz="2800" b="1">
              <a:latin typeface="幼圆" pitchFamily="49" charset="-122"/>
              <a:ea typeface="幼圆" pitchFamily="49" charset="-122"/>
            </a:endParaRPr>
          </a:p>
          <a:p>
            <a:r>
              <a:rPr lang="en-US" altLang="zh-CN" sz="2800" b="1">
                <a:latin typeface="幼圆" pitchFamily="49" charset="-122"/>
                <a:ea typeface="幼圆" pitchFamily="49" charset="-122"/>
              </a:rPr>
              <a:t>4</a:t>
            </a:r>
            <a:r>
              <a:rPr lang="zh-CN" altLang="en-US" sz="2800" b="1">
                <a:latin typeface="幼圆" pitchFamily="49" charset="-122"/>
                <a:ea typeface="幼圆" pitchFamily="49" charset="-122"/>
              </a:rPr>
              <a:t>）实践基础：一方面是指马克思、恩格斯对理论的研究。马克思、恩格斯于 </a:t>
            </a:r>
            <a:r>
              <a:rPr lang="en-US" altLang="zh-CN" sz="2800" b="1">
                <a:latin typeface="幼圆" pitchFamily="49" charset="-122"/>
                <a:ea typeface="幼圆" pitchFamily="49" charset="-122"/>
              </a:rPr>
              <a:t>1844 </a:t>
            </a:r>
            <a:r>
              <a:rPr lang="zh-CN" altLang="en-US" sz="2800" b="1">
                <a:latin typeface="幼圆" pitchFamily="49" charset="-122"/>
                <a:ea typeface="幼圆" pitchFamily="49" charset="-122"/>
              </a:rPr>
              <a:t>年几乎同时完成了世界观的根本转变，成为共产主义者 ；他们将人类优秀思想文化成果改造成辩证唯物主义和历史唯物主义、政治经济学、科学社会主义 ；他们投身工人运动进行调查、研究以及揭露并分析资本主义制度的种种革命活动。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95288" y="476250"/>
            <a:ext cx="8424862" cy="527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幼圆" pitchFamily="49" charset="-122"/>
                <a:ea typeface="幼圆" pitchFamily="49" charset="-122"/>
              </a:rPr>
              <a:t>【</a:t>
            </a:r>
            <a:r>
              <a:rPr lang="zh-CN" altLang="en-US" sz="3600" b="1">
                <a:latin typeface="幼圆" pitchFamily="49" charset="-122"/>
                <a:ea typeface="幼圆" pitchFamily="49" charset="-122"/>
              </a:rPr>
              <a:t>谈一谈</a:t>
            </a:r>
            <a:r>
              <a:rPr lang="en-US" altLang="zh-CN" sz="3600" b="1">
                <a:latin typeface="幼圆" pitchFamily="49" charset="-122"/>
                <a:ea typeface="幼圆" pitchFamily="49" charset="-122"/>
              </a:rPr>
              <a:t>】</a:t>
            </a:r>
            <a:r>
              <a:rPr lang="en-US" altLang="zh-CN" sz="3200" b="1">
                <a:latin typeface="幼圆" pitchFamily="49" charset="-122"/>
                <a:ea typeface="幼圆" pitchFamily="49" charset="-122"/>
              </a:rPr>
              <a:t/>
            </a:r>
            <a:br>
              <a:rPr lang="en-US" altLang="zh-CN" sz="3200" b="1">
                <a:latin typeface="幼圆" pitchFamily="49" charset="-122"/>
                <a:ea typeface="幼圆" pitchFamily="49" charset="-122"/>
              </a:rPr>
            </a:br>
            <a:r>
              <a:rPr lang="en-US" altLang="zh-CN" sz="3200" b="1">
                <a:latin typeface="幼圆" pitchFamily="49" charset="-122"/>
                <a:ea typeface="幼圆" pitchFamily="49" charset="-122"/>
              </a:rPr>
              <a:t>    </a:t>
            </a:r>
          </a:p>
          <a:p>
            <a:pPr>
              <a:spcBef>
                <a:spcPct val="50000"/>
              </a:spcBef>
            </a:pPr>
            <a:r>
              <a:rPr lang="en-US" altLang="zh-CN" sz="3200" b="1">
                <a:latin typeface="幼圆" pitchFamily="49" charset="-122"/>
                <a:ea typeface="幼圆" pitchFamily="49" charset="-122"/>
              </a:rPr>
              <a:t>    </a:t>
            </a:r>
            <a:r>
              <a:rPr lang="en-US" altLang="zh-CN" sz="3200" b="1">
                <a:ea typeface="幼圆" pitchFamily="49" charset="-122"/>
              </a:rPr>
              <a:t>“</a:t>
            </a:r>
            <a:r>
              <a:rPr lang="zh-CN" altLang="en-US" sz="3200" b="1">
                <a:latin typeface="幼圆" pitchFamily="49" charset="-122"/>
                <a:ea typeface="幼圆" pitchFamily="49" charset="-122"/>
              </a:rPr>
              <a:t>我立志选择最能为人类谋福利的职业。这样我的幸福将属于千百万人，我们的事业将悄然无声地存在下去，但是它会永远发挥作用，而对我们的骨灰，高尚的人们将洒下热泪。</a:t>
            </a:r>
            <a:r>
              <a:rPr lang="zh-CN" altLang="en-US" sz="3200" b="1">
                <a:ea typeface="幼圆" pitchFamily="49" charset="-122"/>
              </a:rPr>
              <a:t>”</a:t>
            </a:r>
            <a:r>
              <a:rPr lang="zh-CN" altLang="en-US" sz="3200" b="1">
                <a:latin typeface="幼圆" pitchFamily="49" charset="-122"/>
                <a:ea typeface="幼圆" pitchFamily="49" charset="-122"/>
              </a:rPr>
              <a:t/>
            </a:r>
            <a:br>
              <a:rPr lang="zh-CN" altLang="en-US" sz="3200" b="1">
                <a:latin typeface="幼圆" pitchFamily="49" charset="-122"/>
                <a:ea typeface="幼圆" pitchFamily="49" charset="-122"/>
              </a:rPr>
            </a:br>
            <a:r>
              <a:rPr lang="zh-CN" altLang="en-US" sz="3200" b="1">
                <a:latin typeface="幼圆" pitchFamily="49" charset="-122"/>
                <a:ea typeface="幼圆" pitchFamily="49" charset="-122"/>
              </a:rPr>
              <a:t>    这是十七岁的马克思在他的中学毕业试卷上写下的话。谈谈你读后的感想。</a:t>
            </a:r>
            <a:br>
              <a:rPr lang="zh-CN" altLang="en-US" sz="3200" b="1">
                <a:latin typeface="幼圆" pitchFamily="49" charset="-122"/>
                <a:ea typeface="幼圆" pitchFamily="49" charset="-122"/>
              </a:rPr>
            </a:br>
            <a:endParaRPr lang="zh-CN" altLang="en-US" sz="3200" b="1">
              <a:latin typeface="幼圆" pitchFamily="49" charset="-122"/>
              <a:ea typeface="幼圆" pitchFamily="49"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28600" y="533400"/>
            <a:ext cx="77041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3600" b="1">
                <a:latin typeface="Times New Roman" pitchFamily="18" charset="0"/>
                <a:ea typeface="幼圆" pitchFamily="49" charset="-122"/>
              </a:rPr>
              <a:t>共产主义者同盟的实践和同盟的解散</a:t>
            </a:r>
          </a:p>
        </p:txBody>
      </p:sp>
      <p:sp>
        <p:nvSpPr>
          <p:cNvPr id="18435" name="Line 3"/>
          <p:cNvSpPr>
            <a:spLocks noChangeShapeType="1"/>
          </p:cNvSpPr>
          <p:nvPr/>
        </p:nvSpPr>
        <p:spPr bwMode="auto">
          <a:xfrm flipV="1">
            <a:off x="323850" y="1196975"/>
            <a:ext cx="82089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4" name="Text Box 4"/>
          <p:cNvSpPr txBox="1">
            <a:spLocks noChangeArrowheads="1"/>
          </p:cNvSpPr>
          <p:nvPr/>
        </p:nvSpPr>
        <p:spPr bwMode="auto">
          <a:xfrm>
            <a:off x="539750" y="1412875"/>
            <a:ext cx="835342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400" b="1">
                <a:latin typeface="Times New Roman" pitchFamily="18" charset="0"/>
                <a:ea typeface="华文行楷" pitchFamily="2" charset="-122"/>
              </a:rPr>
              <a:t>问题：</a:t>
            </a:r>
            <a:r>
              <a:rPr lang="zh-CN" altLang="en-US" sz="3600" b="1">
                <a:latin typeface="Times New Roman" pitchFamily="18" charset="0"/>
                <a:ea typeface="幼圆" pitchFamily="49" charset="-122"/>
              </a:rPr>
              <a:t>同盟为工人运动作出了什么贡献？最后为什么要解散？</a:t>
            </a:r>
          </a:p>
        </p:txBody>
      </p:sp>
      <p:sp>
        <p:nvSpPr>
          <p:cNvPr id="20485" name="Text Box 5"/>
          <p:cNvSpPr txBox="1">
            <a:spLocks noChangeArrowheads="1"/>
          </p:cNvSpPr>
          <p:nvPr/>
        </p:nvSpPr>
        <p:spPr bwMode="auto">
          <a:xfrm>
            <a:off x="539750" y="3068638"/>
            <a:ext cx="82804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幼圆" pitchFamily="49" charset="-122"/>
                <a:ea typeface="幼圆" pitchFamily="49" charset="-122"/>
              </a:rPr>
              <a:t>贡献：</a:t>
            </a:r>
            <a:r>
              <a:rPr lang="en-US" altLang="zh-CN" sz="2800" b="1">
                <a:latin typeface="幼圆" pitchFamily="49" charset="-122"/>
                <a:ea typeface="幼圆" pitchFamily="49" charset="-122"/>
              </a:rPr>
              <a:t>1848</a:t>
            </a:r>
            <a:r>
              <a:rPr lang="zh-CN" altLang="en-US" sz="2800" b="1">
                <a:latin typeface="幼圆" pitchFamily="49" charset="-122"/>
                <a:ea typeface="幼圆" pitchFamily="49" charset="-122"/>
              </a:rPr>
              <a:t>年欧洲爆发革命后，马克思在巴黎成立新的同盟中央委员会指导革命，并组织德国流亡者回国参加战斗。随后在科伦创办民主机关报</a:t>
            </a:r>
            <a:r>
              <a:rPr lang="en-US" altLang="zh-CN" sz="2800" b="1">
                <a:latin typeface="幼圆" pitchFamily="49" charset="-122"/>
                <a:ea typeface="幼圆" pitchFamily="49" charset="-122"/>
              </a:rPr>
              <a:t>《</a:t>
            </a:r>
            <a:r>
              <a:rPr lang="zh-CN" altLang="en-US" sz="2800" b="1">
                <a:latin typeface="幼圆" pitchFamily="49" charset="-122"/>
                <a:ea typeface="幼圆" pitchFamily="49" charset="-122"/>
              </a:rPr>
              <a:t>新莱茵报</a:t>
            </a:r>
            <a:r>
              <a:rPr lang="en-US" altLang="zh-CN" sz="2800" b="1">
                <a:latin typeface="幼圆" pitchFamily="49" charset="-122"/>
                <a:ea typeface="幼圆" pitchFamily="49" charset="-122"/>
              </a:rPr>
              <a:t>》</a:t>
            </a:r>
            <a:r>
              <a:rPr lang="zh-CN" altLang="en-US" sz="2800" b="1">
                <a:latin typeface="幼圆" pitchFamily="49" charset="-122"/>
                <a:ea typeface="幼圆" pitchFamily="49" charset="-122"/>
              </a:rPr>
              <a:t>，恩格斯还亲自参加战斗。</a:t>
            </a:r>
          </a:p>
          <a:p>
            <a:pPr>
              <a:spcBef>
                <a:spcPct val="50000"/>
              </a:spcBef>
            </a:pPr>
            <a:r>
              <a:rPr lang="zh-CN" altLang="en-US" sz="2800" b="1">
                <a:latin typeface="幼圆" pitchFamily="49" charset="-122"/>
                <a:ea typeface="幼圆" pitchFamily="49" charset="-122"/>
              </a:rPr>
              <a:t>解散</a:t>
            </a:r>
            <a:r>
              <a:rPr lang="en-US" altLang="zh-CN" sz="2800" b="1">
                <a:latin typeface="幼圆" pitchFamily="49" charset="-122"/>
                <a:ea typeface="幼圆" pitchFamily="49" charset="-122"/>
              </a:rPr>
              <a:t>:1848</a:t>
            </a:r>
            <a:r>
              <a:rPr lang="zh-CN" altLang="en-US" sz="2800" b="1">
                <a:latin typeface="幼圆" pitchFamily="49" charset="-122"/>
                <a:ea typeface="幼圆" pitchFamily="49" charset="-122"/>
              </a:rPr>
              <a:t>年革命失败后，共产主义同盟遭到迫害，围绕革命前景问题，同盟内部发生分裂。</a:t>
            </a:r>
            <a:r>
              <a:rPr lang="en-US" altLang="zh-CN" sz="2800" b="1">
                <a:latin typeface="幼圆" pitchFamily="49" charset="-122"/>
                <a:ea typeface="幼圆" pitchFamily="49" charset="-122"/>
              </a:rPr>
              <a:t>1852</a:t>
            </a:r>
            <a:r>
              <a:rPr lang="zh-CN" altLang="en-US" sz="2800" b="1">
                <a:latin typeface="幼圆" pitchFamily="49" charset="-122"/>
                <a:ea typeface="幼圆" pitchFamily="49" charset="-122"/>
              </a:rPr>
              <a:t>年宣布解散。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ppt_w</p:attrName>
                                        </p:attrNameLst>
                                      </p:cBhvr>
                                      <p:tavLst>
                                        <p:tav tm="0">
                                          <p:val>
                                            <p:fltVal val="0"/>
                                          </p:val>
                                        </p:tav>
                                        <p:tav tm="100000">
                                          <p:val>
                                            <p:strVal val="#ppt_w"/>
                                          </p:val>
                                        </p:tav>
                                      </p:tavLst>
                                    </p:anim>
                                    <p:anim calcmode="lin" valueType="num">
                                      <p:cBhvr>
                                        <p:cTn id="8" dur="500" fill="hold"/>
                                        <p:tgtEl>
                                          <p:spTgt spid="2048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Effect transition="in" filter="strips(downRight)">
                                      <p:cBhvr>
                                        <p:cTn id="13"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0" y="381000"/>
            <a:ext cx="63357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400">
                <a:latin typeface="Times New Roman" pitchFamily="18" charset="0"/>
                <a:ea typeface="华文新魏" pitchFamily="2" charset="-122"/>
              </a:rPr>
              <a:t>二、第一国际的斗争</a:t>
            </a:r>
          </a:p>
        </p:txBody>
      </p:sp>
      <p:sp>
        <p:nvSpPr>
          <p:cNvPr id="21508" name="AutoShape 4"/>
          <p:cNvSpPr>
            <a:spLocks noChangeArrowheads="1"/>
          </p:cNvSpPr>
          <p:nvPr/>
        </p:nvSpPr>
        <p:spPr bwMode="auto">
          <a:xfrm>
            <a:off x="2268538" y="1196975"/>
            <a:ext cx="6624637" cy="3311525"/>
          </a:xfrm>
          <a:prstGeom prst="cloudCallout">
            <a:avLst>
              <a:gd name="adj1" fmla="val -49208"/>
              <a:gd name="adj2" fmla="val 81926"/>
            </a:avLst>
          </a:prstGeom>
          <a:solidFill>
            <a:schemeClr val="accent1"/>
          </a:solidFill>
          <a:ln w="9525">
            <a:solidFill>
              <a:schemeClr val="tx1"/>
            </a:solidFill>
            <a:round/>
            <a:headEnd/>
            <a:tailEnd/>
          </a:ln>
        </p:spPr>
        <p:txBody>
          <a:bodyPr/>
          <a:lstStyle/>
          <a:p>
            <a:pPr algn="ctr"/>
            <a:r>
              <a:rPr lang="zh-CN" altLang="en-US" sz="4000" b="1">
                <a:latin typeface="Times New Roman" pitchFamily="18" charset="0"/>
              </a:rPr>
              <a:t>说说第一国际产生的条件是什么？其性质和作用分别是什么</a:t>
            </a:r>
            <a:r>
              <a:rPr lang="en-US" altLang="zh-CN" sz="4000" b="1">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decel="50000" fill="hold">
                                          <p:stCondLst>
                                            <p:cond delay="0"/>
                                          </p:stCondLst>
                                        </p:cTn>
                                        <p:tgtEl>
                                          <p:spTgt spid="2150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50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508"/>
                                        </p:tgtEl>
                                        <p:attrNameLst>
                                          <p:attrName>ppt_w</p:attrName>
                                        </p:attrNameLst>
                                      </p:cBhvr>
                                      <p:tavLst>
                                        <p:tav tm="0">
                                          <p:val>
                                            <p:strVal val="#ppt_w*.05"/>
                                          </p:val>
                                        </p:tav>
                                        <p:tav tm="100000">
                                          <p:val>
                                            <p:strVal val="#ppt_w"/>
                                          </p:val>
                                        </p:tav>
                                      </p:tavLst>
                                    </p:anim>
                                    <p:anim calcmode="lin" valueType="num">
                                      <p:cBhvr>
                                        <p:cTn id="10" dur="1000" fill="hold"/>
                                        <p:tgtEl>
                                          <p:spTgt spid="2150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50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50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50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3794125" y="4843463"/>
            <a:ext cx="170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2000"/>
              <a:t>第一国际成立</a:t>
            </a:r>
          </a:p>
        </p:txBody>
      </p:sp>
      <p:pic>
        <p:nvPicPr>
          <p:cNvPr id="83971" name="Picture 3" descr="第一国际成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117600"/>
            <a:ext cx="6389687"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755650" y="476250"/>
            <a:ext cx="5545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latin typeface="幼圆" pitchFamily="49" charset="-122"/>
                <a:ea typeface="幼圆" pitchFamily="49" charset="-122"/>
              </a:rPr>
              <a:t>第一国际产生的历史背景</a:t>
            </a:r>
          </a:p>
        </p:txBody>
      </p:sp>
      <p:sp>
        <p:nvSpPr>
          <p:cNvPr id="22531" name="Text Box 3"/>
          <p:cNvSpPr txBox="1">
            <a:spLocks noChangeArrowheads="1"/>
          </p:cNvSpPr>
          <p:nvPr/>
        </p:nvSpPr>
        <p:spPr bwMode="auto">
          <a:xfrm>
            <a:off x="611188" y="1484313"/>
            <a:ext cx="8064500"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latin typeface="幼圆" pitchFamily="49" charset="-122"/>
                <a:ea typeface="幼圆" pitchFamily="49" charset="-122"/>
              </a:rPr>
              <a:t>1</a:t>
            </a:r>
            <a:r>
              <a:rPr lang="zh-CN" altLang="en-US" sz="2800" b="1">
                <a:latin typeface="幼圆" pitchFamily="49" charset="-122"/>
                <a:ea typeface="幼圆" pitchFamily="49" charset="-122"/>
              </a:rPr>
              <a:t>）</a:t>
            </a:r>
            <a:r>
              <a:rPr lang="en-US" altLang="zh-CN" sz="2800" b="1">
                <a:latin typeface="幼圆" pitchFamily="49" charset="-122"/>
                <a:ea typeface="幼圆" pitchFamily="49" charset="-122"/>
              </a:rPr>
              <a:t>19</a:t>
            </a:r>
            <a:r>
              <a:rPr lang="zh-CN" altLang="en-US" sz="2800" b="1">
                <a:latin typeface="幼圆" pitchFamily="49" charset="-122"/>
                <a:ea typeface="幼圆" pitchFamily="49" charset="-122"/>
              </a:rPr>
              <a:t>世纪</a:t>
            </a:r>
            <a:r>
              <a:rPr lang="en-US" altLang="zh-CN" sz="2800" b="1">
                <a:latin typeface="幼圆" pitchFamily="49" charset="-122"/>
                <a:ea typeface="幼圆" pitchFamily="49" charset="-122"/>
              </a:rPr>
              <a:t>50</a:t>
            </a:r>
            <a:r>
              <a:rPr lang="zh-CN" altLang="en-US" sz="2800" b="1">
                <a:latin typeface="幼圆" pitchFamily="49" charset="-122"/>
                <a:ea typeface="幼圆" pitchFamily="49" charset="-122"/>
              </a:rPr>
              <a:t>、</a:t>
            </a:r>
            <a:r>
              <a:rPr lang="en-US" altLang="zh-CN" sz="2800" b="1">
                <a:latin typeface="幼圆" pitchFamily="49" charset="-122"/>
                <a:ea typeface="幼圆" pitchFamily="49" charset="-122"/>
              </a:rPr>
              <a:t>60</a:t>
            </a:r>
            <a:r>
              <a:rPr lang="zh-CN" altLang="en-US" sz="2800" b="1">
                <a:latin typeface="幼圆" pitchFamily="49" charset="-122"/>
                <a:ea typeface="幼圆" pitchFamily="49" charset="-122"/>
              </a:rPr>
              <a:t>年代，资本主义经济的发展，工人阶级队伍壮大。</a:t>
            </a:r>
          </a:p>
          <a:p>
            <a:pPr>
              <a:spcBef>
                <a:spcPct val="50000"/>
              </a:spcBef>
            </a:pPr>
            <a:r>
              <a:rPr lang="en-US" altLang="zh-CN" sz="2800" b="1">
                <a:latin typeface="幼圆" pitchFamily="49" charset="-122"/>
                <a:ea typeface="幼圆" pitchFamily="49" charset="-122"/>
              </a:rPr>
              <a:t>2</a:t>
            </a:r>
            <a:r>
              <a:rPr lang="zh-CN" altLang="en-US" sz="2800" b="1">
                <a:latin typeface="幼圆" pitchFamily="49" charset="-122"/>
                <a:ea typeface="幼圆" pitchFamily="49" charset="-122"/>
              </a:rPr>
              <a:t>）</a:t>
            </a:r>
            <a:r>
              <a:rPr lang="en-US" altLang="zh-CN" sz="2800" b="1">
                <a:latin typeface="幼圆" pitchFamily="49" charset="-122"/>
                <a:ea typeface="幼圆" pitchFamily="49" charset="-122"/>
              </a:rPr>
              <a:t>1857</a:t>
            </a:r>
            <a:r>
              <a:rPr lang="zh-CN" altLang="en-US" sz="2800" b="1">
                <a:latin typeface="幼圆" pitchFamily="49" charset="-122"/>
                <a:ea typeface="幼圆" pitchFamily="49" charset="-122"/>
              </a:rPr>
              <a:t>年经济危机激化了无产阶级与资产阶级的矛盾欧，欧洲工人运动、民族解放运动再度高涨，并逐步走向国际联合。</a:t>
            </a:r>
          </a:p>
          <a:p>
            <a:pPr>
              <a:spcBef>
                <a:spcPct val="50000"/>
              </a:spcBef>
            </a:pPr>
            <a:r>
              <a:rPr lang="en-US" altLang="zh-CN" sz="2800" b="1">
                <a:latin typeface="幼圆" pitchFamily="49" charset="-122"/>
                <a:ea typeface="幼圆" pitchFamily="49" charset="-122"/>
              </a:rPr>
              <a:t>3</a:t>
            </a:r>
            <a:r>
              <a:rPr lang="zh-CN" altLang="en-US" sz="2800" b="1">
                <a:latin typeface="幼圆" pitchFamily="49" charset="-122"/>
                <a:ea typeface="幼圆" pitchFamily="49" charset="-122"/>
              </a:rPr>
              <a:t>）马、恩总结各国工人斗争经验，进行理论研究，同时深入群众，培养工人运动骨干，为创建新的国际工人组织准备了条件</a:t>
            </a:r>
            <a:r>
              <a:rPr lang="zh-CN" altLang="en-US" sz="3200" b="1">
                <a:latin typeface="幼圆" pitchFamily="49" charset="-122"/>
                <a:ea typeface="幼圆" pitchFamily="49" charset="-122"/>
              </a:rPr>
              <a:t>。</a:t>
            </a:r>
          </a:p>
        </p:txBody>
      </p:sp>
      <p:sp>
        <p:nvSpPr>
          <p:cNvPr id="20484" name="Line 4"/>
          <p:cNvSpPr>
            <a:spLocks noChangeShapeType="1"/>
          </p:cNvSpPr>
          <p:nvPr/>
        </p:nvSpPr>
        <p:spPr bwMode="auto">
          <a:xfrm>
            <a:off x="755650" y="1196975"/>
            <a:ext cx="81375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3" name="Text Box 5"/>
          <p:cNvSpPr txBox="1">
            <a:spLocks noChangeArrowheads="1"/>
          </p:cNvSpPr>
          <p:nvPr/>
        </p:nvSpPr>
        <p:spPr bwMode="auto">
          <a:xfrm>
            <a:off x="755650" y="5734050"/>
            <a:ext cx="7704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latin typeface="幼圆" pitchFamily="49" charset="-122"/>
                <a:ea typeface="幼圆" pitchFamily="49" charset="-122"/>
              </a:rPr>
              <a:t>成立：</a:t>
            </a:r>
            <a:r>
              <a:rPr lang="en-US" altLang="zh-CN" sz="3200" b="1">
                <a:latin typeface="幼圆" pitchFamily="49" charset="-122"/>
                <a:ea typeface="幼圆" pitchFamily="49" charset="-122"/>
              </a:rPr>
              <a:t>1864</a:t>
            </a:r>
            <a:r>
              <a:rPr lang="zh-CN" altLang="en-US" sz="3200" b="1">
                <a:latin typeface="幼圆" pitchFamily="49" charset="-122"/>
                <a:ea typeface="幼圆" pitchFamily="49" charset="-122"/>
              </a:rPr>
              <a:t>年</a:t>
            </a:r>
            <a:r>
              <a:rPr lang="zh-CN" altLang="en-US" sz="3200" b="1">
                <a:ea typeface="幼圆" pitchFamily="49" charset="-122"/>
              </a:rPr>
              <a:t>“</a:t>
            </a:r>
            <a:r>
              <a:rPr lang="zh-CN" altLang="en-US" sz="3200" b="1">
                <a:latin typeface="幼圆" pitchFamily="49" charset="-122"/>
                <a:ea typeface="幼圆" pitchFamily="49" charset="-122"/>
              </a:rPr>
              <a:t>国际工人协会</a:t>
            </a:r>
            <a:r>
              <a:rPr lang="zh-CN" altLang="en-US" sz="3200" b="1">
                <a:ea typeface="幼圆" pitchFamily="49" charset="-122"/>
              </a:rPr>
              <a:t>”</a:t>
            </a:r>
            <a:r>
              <a:rPr lang="zh-CN" altLang="en-US" sz="3200" b="1">
                <a:latin typeface="幼圆" pitchFamily="49" charset="-122"/>
                <a:ea typeface="幼圆" pitchFamily="49" charset="-122"/>
              </a:rPr>
              <a:t>成立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strips(downRight)">
                                      <p:cBhvr>
                                        <p:cTn id="7" dur="500"/>
                                        <p:tgtEl>
                                          <p:spTgt spid="225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 calcmode="lin" valueType="num">
                                      <p:cBhvr>
                                        <p:cTn id="12" dur="500" decel="50000" fill="hold">
                                          <p:stCondLst>
                                            <p:cond delay="0"/>
                                          </p:stCondLst>
                                        </p:cTn>
                                        <p:tgtEl>
                                          <p:spTgt spid="22533"/>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2533"/>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2533"/>
                                        </p:tgtEl>
                                        <p:attrNameLst>
                                          <p:attrName>ppt_w</p:attrName>
                                        </p:attrNameLst>
                                      </p:cBhvr>
                                      <p:tavLst>
                                        <p:tav tm="0">
                                          <p:val>
                                            <p:strVal val="#ppt_w*.05"/>
                                          </p:val>
                                        </p:tav>
                                        <p:tav tm="100000">
                                          <p:val>
                                            <p:strVal val="#ppt_w"/>
                                          </p:val>
                                        </p:tav>
                                      </p:tavLst>
                                    </p:anim>
                                    <p:anim calcmode="lin" valueType="num">
                                      <p:cBhvr>
                                        <p:cTn id="15" dur="1000" fill="hold"/>
                                        <p:tgtEl>
                                          <p:spTgt spid="22533"/>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2533"/>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2533"/>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2533"/>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11188" y="476250"/>
            <a:ext cx="71294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latin typeface="幼圆" pitchFamily="49" charset="-122"/>
                <a:ea typeface="幼圆" pitchFamily="49" charset="-122"/>
              </a:rPr>
              <a:t>第一国际的性质以及任务</a:t>
            </a:r>
          </a:p>
        </p:txBody>
      </p:sp>
      <p:sp>
        <p:nvSpPr>
          <p:cNvPr id="22531" name="Text Box 3"/>
          <p:cNvSpPr txBox="1">
            <a:spLocks noChangeArrowheads="1"/>
          </p:cNvSpPr>
          <p:nvPr/>
        </p:nvSpPr>
        <p:spPr bwMode="auto">
          <a:xfrm>
            <a:off x="179388" y="1628775"/>
            <a:ext cx="8964612"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幼圆" pitchFamily="49" charset="-122"/>
                <a:ea typeface="幼圆" pitchFamily="49" charset="-122"/>
              </a:rPr>
              <a:t>1</a:t>
            </a:r>
            <a:r>
              <a:rPr lang="zh-CN" altLang="en-US" sz="3200" b="1">
                <a:latin typeface="幼圆" pitchFamily="49" charset="-122"/>
                <a:ea typeface="幼圆" pitchFamily="49" charset="-122"/>
              </a:rPr>
              <a:t>）性质：</a:t>
            </a:r>
            <a:r>
              <a:rPr lang="zh-CN" altLang="en-US" sz="3200">
                <a:latin typeface="幼圆" pitchFamily="49" charset="-122"/>
                <a:ea typeface="幼圆" pitchFamily="49" charset="-122"/>
              </a:rPr>
              <a:t>第一国际是国际无产阶级的联合组织。</a:t>
            </a:r>
          </a:p>
          <a:p>
            <a:pPr>
              <a:spcBef>
                <a:spcPct val="50000"/>
              </a:spcBef>
            </a:pPr>
            <a:r>
              <a:rPr lang="en-US" altLang="zh-CN" sz="3200" b="1">
                <a:latin typeface="幼圆" pitchFamily="49" charset="-122"/>
                <a:ea typeface="幼圆" pitchFamily="49" charset="-122"/>
              </a:rPr>
              <a:t>2</a:t>
            </a:r>
            <a:r>
              <a:rPr lang="zh-CN" altLang="en-US" sz="3200" b="1">
                <a:latin typeface="幼圆" pitchFamily="49" charset="-122"/>
                <a:ea typeface="幼圆" pitchFamily="49" charset="-122"/>
              </a:rPr>
              <a:t>）地位：</a:t>
            </a:r>
            <a:r>
              <a:rPr lang="zh-CN" altLang="en-US" sz="3200">
                <a:latin typeface="幼圆" pitchFamily="49" charset="-122"/>
                <a:ea typeface="幼圆" pitchFamily="49" charset="-122"/>
              </a:rPr>
              <a:t>成为各国工人阶级斗争的领导中心 </a:t>
            </a:r>
          </a:p>
          <a:p>
            <a:pPr>
              <a:spcBef>
                <a:spcPct val="50000"/>
              </a:spcBef>
            </a:pPr>
            <a:r>
              <a:rPr lang="en-US" altLang="zh-CN" sz="3200" b="1">
                <a:latin typeface="幼圆" pitchFamily="49" charset="-122"/>
                <a:ea typeface="幼圆" pitchFamily="49" charset="-122"/>
              </a:rPr>
              <a:t>3</a:t>
            </a:r>
            <a:r>
              <a:rPr lang="zh-CN" altLang="en-US" sz="3200" b="1">
                <a:latin typeface="幼圆" pitchFamily="49" charset="-122"/>
                <a:ea typeface="幼圆" pitchFamily="49" charset="-122"/>
              </a:rPr>
              <a:t>）主要任务：</a:t>
            </a:r>
            <a:r>
              <a:rPr lang="zh-CN" altLang="en-US" sz="3200">
                <a:latin typeface="幼圆" pitchFamily="49" charset="-122"/>
                <a:ea typeface="幼圆" pitchFamily="49" charset="-122"/>
              </a:rPr>
              <a:t>第一国际把支持、声援、团结各国工人阶级，反对资本主义剥削压迫的斗争作为自己的主要活动。</a:t>
            </a:r>
            <a:r>
              <a:rPr lang="zh-CN" altLang="en-US" sz="2800">
                <a:latin typeface="幼圆" pitchFamily="49" charset="-122"/>
                <a:ea typeface="幼圆" pitchFamily="49" charset="-122"/>
              </a:rPr>
              <a:t>促进了马克思主义在工人中的传播。</a:t>
            </a:r>
          </a:p>
          <a:p>
            <a:pPr>
              <a:spcBef>
                <a:spcPct val="50000"/>
              </a:spcBef>
            </a:pPr>
            <a:r>
              <a:rPr lang="en-US" altLang="zh-CN" sz="2800" b="1">
                <a:latin typeface="幼圆" pitchFamily="49" charset="-122"/>
                <a:ea typeface="幼圆" pitchFamily="49" charset="-122"/>
              </a:rPr>
              <a:t>4</a:t>
            </a:r>
            <a:r>
              <a:rPr lang="zh-CN" altLang="en-US" sz="2800" b="1">
                <a:latin typeface="幼圆" pitchFamily="49" charset="-122"/>
                <a:ea typeface="幼圆" pitchFamily="49" charset="-122"/>
              </a:rPr>
              <a:t>）意义：</a:t>
            </a:r>
            <a:r>
              <a:rPr lang="zh-CN" altLang="en-US" sz="2800">
                <a:latin typeface="幼圆" pitchFamily="49" charset="-122"/>
                <a:ea typeface="幼圆" pitchFamily="49" charset="-122"/>
              </a:rPr>
              <a:t>国际工人协会是马克思主义与工人运动相结合的产物，它的成立推动了国际社会主义运动进入新的阶段。 </a:t>
            </a:r>
          </a:p>
        </p:txBody>
      </p:sp>
      <p:sp>
        <p:nvSpPr>
          <p:cNvPr id="22532" name="Line 4"/>
          <p:cNvSpPr>
            <a:spLocks noChangeShapeType="1"/>
          </p:cNvSpPr>
          <p:nvPr/>
        </p:nvSpPr>
        <p:spPr bwMode="auto">
          <a:xfrm>
            <a:off x="684213" y="1341438"/>
            <a:ext cx="8064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1" name="AutoShape 5"/>
          <p:cNvSpPr>
            <a:spLocks noChangeArrowheads="1"/>
          </p:cNvSpPr>
          <p:nvPr/>
        </p:nvSpPr>
        <p:spPr bwMode="auto">
          <a:xfrm>
            <a:off x="3924300" y="404813"/>
            <a:ext cx="5219700" cy="2736850"/>
          </a:xfrm>
          <a:prstGeom prst="cloudCallout">
            <a:avLst>
              <a:gd name="adj1" fmla="val -43750"/>
              <a:gd name="adj2" fmla="val 70000"/>
            </a:avLst>
          </a:prstGeom>
          <a:solidFill>
            <a:schemeClr val="accent1"/>
          </a:solidFill>
          <a:ln w="9525">
            <a:solidFill>
              <a:schemeClr val="tx1"/>
            </a:solidFill>
            <a:round/>
            <a:headEnd/>
            <a:tailEnd/>
          </a:ln>
        </p:spPr>
        <p:txBody>
          <a:bodyPr/>
          <a:lstStyle/>
          <a:p>
            <a:pPr algn="ctr"/>
            <a:r>
              <a:rPr lang="zh-CN" altLang="en-US" sz="3200">
                <a:latin typeface="Times New Roman" pitchFamily="18" charset="0"/>
                <a:ea typeface="华文行楷" pitchFamily="2" charset="-122"/>
              </a:rPr>
              <a:t>马克思对第一国际的建立以及发展作出了怎样的贡献？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p:cTn id="7" dur="500" decel="50000" fill="hold">
                                          <p:stCondLst>
                                            <p:cond delay="0"/>
                                          </p:stCondLst>
                                        </p:cTn>
                                        <p:tgtEl>
                                          <p:spTgt spid="2458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458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4581"/>
                                        </p:tgtEl>
                                        <p:attrNameLst>
                                          <p:attrName>ppt_w</p:attrName>
                                        </p:attrNameLst>
                                      </p:cBhvr>
                                      <p:tavLst>
                                        <p:tav tm="0">
                                          <p:val>
                                            <p:strVal val="#ppt_w*.05"/>
                                          </p:val>
                                        </p:tav>
                                        <p:tav tm="100000">
                                          <p:val>
                                            <p:strVal val="#ppt_w"/>
                                          </p:val>
                                        </p:tav>
                                      </p:tavLst>
                                    </p:anim>
                                    <p:anim calcmode="lin" valueType="num">
                                      <p:cBhvr>
                                        <p:cTn id="10" dur="1000" fill="hold"/>
                                        <p:tgtEl>
                                          <p:spTgt spid="2458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458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458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458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s088363"/>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0" y="615950"/>
            <a:ext cx="9144000" cy="56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
          <p:cNvSpPr txBox="1">
            <a:spLocks noChangeArrowheads="1"/>
          </p:cNvSpPr>
          <p:nvPr/>
        </p:nvSpPr>
        <p:spPr bwMode="auto">
          <a:xfrm>
            <a:off x="0" y="762000"/>
            <a:ext cx="762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400">
                <a:solidFill>
                  <a:srgbClr val="FF0000"/>
                </a:solidFill>
                <a:latin typeface="华文行楷" pitchFamily="2" charset="-122"/>
                <a:ea typeface="华文行楷" pitchFamily="2" charset="-122"/>
              </a:rPr>
              <a:t>第四单元 </a:t>
            </a:r>
            <a:r>
              <a:rPr lang="zh-CN" altLang="en-US" sz="4400">
                <a:solidFill>
                  <a:srgbClr val="FF0000"/>
                </a:solidFill>
                <a:ea typeface="华文行楷" pitchFamily="2" charset="-122"/>
              </a:rPr>
              <a:t>“</a:t>
            </a:r>
            <a:r>
              <a:rPr lang="zh-CN" altLang="en-US" sz="4400">
                <a:solidFill>
                  <a:srgbClr val="FF0000"/>
                </a:solidFill>
                <a:latin typeface="华文行楷" pitchFamily="2" charset="-122"/>
                <a:ea typeface="华文行楷" pitchFamily="2" charset="-122"/>
              </a:rPr>
              <a:t>从来就没有救世主</a:t>
            </a:r>
            <a:r>
              <a:rPr lang="zh-CN" altLang="en-US" sz="4400">
                <a:solidFill>
                  <a:srgbClr val="FF0000"/>
                </a:solidFill>
                <a:ea typeface="华文行楷" pitchFamily="2" charset="-122"/>
              </a:rPr>
              <a:t>”</a:t>
            </a:r>
            <a:endParaRPr lang="zh-CN" altLang="en-US" sz="4400">
              <a:solidFill>
                <a:srgbClr val="FF0000"/>
              </a:solidFill>
              <a:latin typeface="华文行楷" pitchFamily="2" charset="-122"/>
              <a:ea typeface="华文行楷" pitchFamily="2" charset="-122"/>
            </a:endParaRPr>
          </a:p>
        </p:txBody>
      </p:sp>
      <p:sp>
        <p:nvSpPr>
          <p:cNvPr id="7172" name="Text Box 4"/>
          <p:cNvSpPr txBox="1">
            <a:spLocks noChangeArrowheads="1"/>
          </p:cNvSpPr>
          <p:nvPr/>
        </p:nvSpPr>
        <p:spPr bwMode="auto">
          <a:xfrm>
            <a:off x="0" y="1981200"/>
            <a:ext cx="86106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7200">
                <a:solidFill>
                  <a:srgbClr val="FFFF99"/>
                </a:solidFill>
              </a:rPr>
              <a:t>第</a:t>
            </a:r>
            <a:r>
              <a:rPr lang="en-US" altLang="zh-CN" sz="7200">
                <a:solidFill>
                  <a:srgbClr val="FFFF99"/>
                </a:solidFill>
              </a:rPr>
              <a:t>13</a:t>
            </a:r>
            <a:r>
              <a:rPr lang="zh-CN" altLang="en-US" sz="7200">
                <a:solidFill>
                  <a:srgbClr val="FFFF99"/>
                </a:solidFill>
              </a:rPr>
              <a:t>课</a:t>
            </a:r>
            <a:r>
              <a:rPr lang="zh-CN" altLang="en-US" sz="7200">
                <a:solidFill>
                  <a:srgbClr val="FFFF99"/>
                </a:solidFill>
                <a:latin typeface="Times New Roman" pitchFamily="18" charset="0"/>
                <a:ea typeface="华文新魏" pitchFamily="2" charset="-122"/>
              </a:rPr>
              <a:t>国际工人运动</a:t>
            </a:r>
          </a:p>
        </p:txBody>
      </p:sp>
      <p:sp>
        <p:nvSpPr>
          <p:cNvPr id="7173" name="Text Box 5"/>
          <p:cNvSpPr txBox="1">
            <a:spLocks noChangeArrowheads="1"/>
          </p:cNvSpPr>
          <p:nvPr/>
        </p:nvSpPr>
        <p:spPr bwMode="auto">
          <a:xfrm>
            <a:off x="1042988" y="3284538"/>
            <a:ext cx="7345362"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solidFill>
                  <a:srgbClr val="FFFF00"/>
                </a:solidFill>
                <a:latin typeface="Times New Roman" pitchFamily="18" charset="0"/>
                <a:ea typeface="幼圆" pitchFamily="49" charset="-122"/>
              </a:rPr>
              <a:t>课标要求：说出第一国际推动各国工人参加民主运动、巴黎公社建设无产阶级民主制度的尝试和第二国际争取工人民主权利的斗争史实，认识近代以来人类在民主化领域的进步，也是广大人民群众进行不懈斗争的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par>
                          <p:cTn id="7" fill="hold" nodeType="afterGroup">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7172"/>
                                        </p:tgtEl>
                                        <p:attrNameLst>
                                          <p:attrName>style.visibility</p:attrName>
                                        </p:attrNameLst>
                                      </p:cBhvr>
                                      <p:to>
                                        <p:strVal val="visible"/>
                                      </p:to>
                                    </p:set>
                                    <p:anim calcmode="lin" valueType="num">
                                      <p:cBhvr>
                                        <p:cTn id="10" dur="500" fill="hold"/>
                                        <p:tgtEl>
                                          <p:spTgt spid="7172"/>
                                        </p:tgtEl>
                                        <p:attrNameLst>
                                          <p:attrName>ppt_w</p:attrName>
                                        </p:attrNameLst>
                                      </p:cBhvr>
                                      <p:tavLst>
                                        <p:tav tm="0">
                                          <p:val>
                                            <p:fltVal val="0"/>
                                          </p:val>
                                        </p:tav>
                                        <p:tav tm="100000">
                                          <p:val>
                                            <p:strVal val="#ppt_w"/>
                                          </p:val>
                                        </p:tav>
                                      </p:tavLst>
                                    </p:anim>
                                    <p:anim calcmode="lin" valueType="num">
                                      <p:cBhvr>
                                        <p:cTn id="11" dur="500" fill="hold"/>
                                        <p:tgtEl>
                                          <p:spTgt spid="7172"/>
                                        </p:tgtEl>
                                        <p:attrNameLst>
                                          <p:attrName>ppt_h</p:attrName>
                                        </p:attrNameLst>
                                      </p:cBhvr>
                                      <p:tavLst>
                                        <p:tav tm="0">
                                          <p:val>
                                            <p:fltVal val="0"/>
                                          </p:val>
                                        </p:tav>
                                        <p:tav tm="100000">
                                          <p:val>
                                            <p:strVal val="#ppt_h"/>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circle(in)">
                                      <p:cBhvr>
                                        <p:cTn id="16"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0" y="228600"/>
            <a:ext cx="4537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Times New Roman" pitchFamily="18" charset="0"/>
                <a:ea typeface="幼圆" pitchFamily="49" charset="-122"/>
              </a:rPr>
              <a:t>【</a:t>
            </a:r>
            <a:r>
              <a:rPr lang="zh-CN" altLang="en-US" sz="3600" b="1">
                <a:latin typeface="Times New Roman" pitchFamily="18" charset="0"/>
                <a:ea typeface="幼圆" pitchFamily="49" charset="-122"/>
              </a:rPr>
              <a:t>归纳总结</a:t>
            </a:r>
            <a:r>
              <a:rPr lang="en-US" altLang="zh-CN" sz="3600" b="1">
                <a:latin typeface="Times New Roman" pitchFamily="18" charset="0"/>
                <a:ea typeface="幼圆" pitchFamily="49" charset="-122"/>
              </a:rPr>
              <a:t>】</a:t>
            </a:r>
          </a:p>
        </p:txBody>
      </p:sp>
      <p:sp>
        <p:nvSpPr>
          <p:cNvPr id="23555" name="Text Box 3"/>
          <p:cNvSpPr txBox="1">
            <a:spLocks noChangeArrowheads="1"/>
          </p:cNvSpPr>
          <p:nvPr/>
        </p:nvSpPr>
        <p:spPr bwMode="auto">
          <a:xfrm>
            <a:off x="0" y="914400"/>
            <a:ext cx="77755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a:latin typeface="Times New Roman" pitchFamily="18" charset="0"/>
                <a:ea typeface="幼圆" pitchFamily="49" charset="-122"/>
              </a:rPr>
              <a:t>       </a:t>
            </a:r>
            <a:r>
              <a:rPr lang="zh-CN" altLang="en-US" sz="3200">
                <a:latin typeface="Times New Roman" pitchFamily="18" charset="0"/>
                <a:ea typeface="华文行楷" pitchFamily="2" charset="-122"/>
              </a:rPr>
              <a:t>第一国际在工人运动以及工人政治权利斗争中，作出了哪些伟大的贡献？</a:t>
            </a:r>
          </a:p>
        </p:txBody>
      </p:sp>
      <p:sp>
        <p:nvSpPr>
          <p:cNvPr id="25605" name="Text Box 5"/>
          <p:cNvSpPr txBox="1">
            <a:spLocks noChangeArrowheads="1"/>
          </p:cNvSpPr>
          <p:nvPr/>
        </p:nvSpPr>
        <p:spPr bwMode="auto">
          <a:xfrm>
            <a:off x="304800" y="1981200"/>
            <a:ext cx="8569325"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latin typeface="幼圆" pitchFamily="49" charset="-122"/>
                <a:ea typeface="幼圆" pitchFamily="49" charset="-122"/>
              </a:rPr>
              <a:t>1</a:t>
            </a:r>
            <a:r>
              <a:rPr lang="zh-CN" altLang="en-US" sz="2800" b="1">
                <a:latin typeface="幼圆" pitchFamily="49" charset="-122"/>
                <a:ea typeface="幼圆" pitchFamily="49" charset="-122"/>
              </a:rPr>
              <a:t>）几乎再欧洲各国建立支部，推动工人运动的开展，使马克思主义广泛的传播，工人运动有了理论指导。</a:t>
            </a:r>
          </a:p>
          <a:p>
            <a:pPr>
              <a:spcBef>
                <a:spcPct val="50000"/>
              </a:spcBef>
            </a:pPr>
            <a:r>
              <a:rPr lang="en-US" altLang="zh-CN" sz="2800" b="1">
                <a:latin typeface="幼圆" pitchFamily="49" charset="-122"/>
                <a:ea typeface="幼圆" pitchFamily="49" charset="-122"/>
              </a:rPr>
              <a:t>2</a:t>
            </a:r>
            <a:r>
              <a:rPr lang="zh-CN" altLang="en-US" sz="2800" b="1">
                <a:latin typeface="幼圆" pitchFamily="49" charset="-122"/>
                <a:ea typeface="幼圆" pitchFamily="49" charset="-122"/>
              </a:rPr>
              <a:t>）支持欧洲各国工人为缩短工时、提高工资及建立工人组织的罢工斗争，使工人斗争得到完满成功。</a:t>
            </a:r>
          </a:p>
          <a:p>
            <a:pPr>
              <a:spcBef>
                <a:spcPct val="50000"/>
              </a:spcBef>
            </a:pPr>
            <a:r>
              <a:rPr lang="en-US" altLang="zh-CN" sz="2800" b="1">
                <a:latin typeface="幼圆" pitchFamily="49" charset="-122"/>
                <a:ea typeface="幼圆" pitchFamily="49" charset="-122"/>
              </a:rPr>
              <a:t>3</a:t>
            </a:r>
            <a:r>
              <a:rPr lang="zh-CN" altLang="en-US" sz="2800" b="1">
                <a:latin typeface="幼圆" pitchFamily="49" charset="-122"/>
                <a:ea typeface="幼圆" pitchFamily="49" charset="-122"/>
              </a:rPr>
              <a:t>）领导英国工人参加选举改革运动，推动了英国民主化进程。还发扬国际主义精神，组织各国工人支持波兰和爱尔兰人民争取民族独立斗争。</a:t>
            </a:r>
          </a:p>
          <a:p>
            <a:pPr>
              <a:spcBef>
                <a:spcPct val="50000"/>
              </a:spcBef>
            </a:pPr>
            <a:r>
              <a:rPr lang="en-US" altLang="zh-CN" sz="2800" b="1">
                <a:latin typeface="幼圆" pitchFamily="49" charset="-122"/>
                <a:ea typeface="幼圆" pitchFamily="49" charset="-122"/>
              </a:rPr>
              <a:t>4</a:t>
            </a:r>
            <a:r>
              <a:rPr lang="zh-CN" altLang="en-US" sz="2800" b="1">
                <a:latin typeface="幼圆" pitchFamily="49" charset="-122"/>
                <a:ea typeface="幼圆" pitchFamily="49" charset="-122"/>
              </a:rPr>
              <a:t>）给各国工人以热切的希望。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circle(in)">
                                      <p:cBhvr>
                                        <p:cTn id="7" dur="2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23850" y="476250"/>
            <a:ext cx="73453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b="1">
                <a:latin typeface="Times New Roman" pitchFamily="18" charset="0"/>
                <a:ea typeface="幼圆" pitchFamily="49" charset="-122"/>
              </a:rPr>
              <a:t>三、巴黎公社：</a:t>
            </a:r>
            <a:r>
              <a:rPr lang="zh-CN" altLang="en-US" sz="3600" b="1">
                <a:ea typeface="幼圆" pitchFamily="49" charset="-122"/>
              </a:rPr>
              <a:t>“</a:t>
            </a:r>
            <a:r>
              <a:rPr lang="zh-CN" altLang="en-US" sz="3600" b="1">
                <a:latin typeface="Times New Roman" pitchFamily="18" charset="0"/>
                <a:ea typeface="幼圆" pitchFamily="49" charset="-122"/>
              </a:rPr>
              <a:t>冲天的精神</a:t>
            </a:r>
            <a:r>
              <a:rPr lang="zh-CN" altLang="en-US" sz="3600" b="1">
                <a:ea typeface="幼圆" pitchFamily="49" charset="-122"/>
              </a:rPr>
              <a:t>”</a:t>
            </a:r>
            <a:endParaRPr lang="zh-CN" altLang="en-US" sz="3600" b="1">
              <a:latin typeface="Times New Roman" pitchFamily="18" charset="0"/>
              <a:ea typeface="幼圆" pitchFamily="49" charset="-122"/>
            </a:endParaRPr>
          </a:p>
        </p:txBody>
      </p:sp>
      <p:sp>
        <p:nvSpPr>
          <p:cNvPr id="24579" name="Line 3"/>
          <p:cNvSpPr>
            <a:spLocks noChangeShapeType="1"/>
          </p:cNvSpPr>
          <p:nvPr/>
        </p:nvSpPr>
        <p:spPr bwMode="auto">
          <a:xfrm>
            <a:off x="395288" y="1484313"/>
            <a:ext cx="82089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4"/>
          <p:cNvGrpSpPr>
            <a:grpSpLocks/>
          </p:cNvGrpSpPr>
          <p:nvPr/>
        </p:nvGrpSpPr>
        <p:grpSpPr bwMode="auto">
          <a:xfrm>
            <a:off x="827088" y="1628775"/>
            <a:ext cx="7561262" cy="4835525"/>
            <a:chOff x="521" y="1026"/>
            <a:chExt cx="4763" cy="3046"/>
          </a:xfrm>
        </p:grpSpPr>
        <p:pic>
          <p:nvPicPr>
            <p:cNvPr id="24581" name="Picture 5" descr="巴黎公社成立大会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 y="1026"/>
              <a:ext cx="4174" cy="3046"/>
            </a:xfrm>
            <a:prstGeom prst="rect">
              <a:avLst/>
            </a:prstGeom>
            <a:noFill/>
            <a:ln>
              <a:noFill/>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 Box 6"/>
            <p:cNvSpPr txBox="1">
              <a:spLocks noChangeArrowheads="1"/>
            </p:cNvSpPr>
            <p:nvPr/>
          </p:nvSpPr>
          <p:spPr bwMode="auto">
            <a:xfrm>
              <a:off x="4899" y="2341"/>
              <a:ext cx="385" cy="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a:latin typeface="Times New Roman" pitchFamily="18" charset="0"/>
                  <a:ea typeface="华文新魏" pitchFamily="2" charset="-122"/>
                </a:rPr>
                <a:t>巴黎公社成立</a:t>
              </a:r>
            </a:p>
          </p:txBody>
        </p:sp>
      </p:grpSp>
      <p:sp>
        <p:nvSpPr>
          <p:cNvPr id="26631" name="AutoShape 7"/>
          <p:cNvSpPr>
            <a:spLocks noChangeArrowheads="1"/>
          </p:cNvSpPr>
          <p:nvPr/>
        </p:nvSpPr>
        <p:spPr bwMode="auto">
          <a:xfrm>
            <a:off x="3059113" y="1196975"/>
            <a:ext cx="6084887" cy="2663825"/>
          </a:xfrm>
          <a:prstGeom prst="cloudCallout">
            <a:avLst>
              <a:gd name="adj1" fmla="val -51199"/>
              <a:gd name="adj2" fmla="val 79500"/>
            </a:avLst>
          </a:prstGeom>
          <a:solidFill>
            <a:schemeClr val="accent1"/>
          </a:solidFill>
          <a:ln w="9525">
            <a:solidFill>
              <a:schemeClr val="tx1"/>
            </a:solidFill>
            <a:round/>
            <a:headEnd/>
            <a:tailEnd/>
          </a:ln>
        </p:spPr>
        <p:txBody>
          <a:bodyPr/>
          <a:lstStyle/>
          <a:p>
            <a:pPr algn="ctr"/>
            <a:r>
              <a:rPr lang="zh-CN" altLang="en-US" sz="4000" b="1">
                <a:latin typeface="Times New Roman" pitchFamily="18" charset="0"/>
                <a:ea typeface="幼圆" pitchFamily="49" charset="-122"/>
              </a:rPr>
              <a:t>巴黎公社是在什么样的背景之下建立的？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26631"/>
                                        </p:tgtEl>
                                        <p:attrNameLst>
                                          <p:attrName>style.visibility</p:attrName>
                                        </p:attrNameLst>
                                      </p:cBhvr>
                                      <p:to>
                                        <p:strVal val="visible"/>
                                      </p:to>
                                    </p:set>
                                    <p:anim calcmode="lin" valueType="num">
                                      <p:cBhvr>
                                        <p:cTn id="12" dur="500" decel="50000" fill="hold">
                                          <p:stCondLst>
                                            <p:cond delay="0"/>
                                          </p:stCondLst>
                                        </p:cTn>
                                        <p:tgtEl>
                                          <p:spTgt spid="2663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663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6631"/>
                                        </p:tgtEl>
                                        <p:attrNameLst>
                                          <p:attrName>ppt_w</p:attrName>
                                        </p:attrNameLst>
                                      </p:cBhvr>
                                      <p:tavLst>
                                        <p:tav tm="0">
                                          <p:val>
                                            <p:strVal val="#ppt_w*.05"/>
                                          </p:val>
                                        </p:tav>
                                        <p:tav tm="100000">
                                          <p:val>
                                            <p:strVal val="#ppt_w"/>
                                          </p:val>
                                        </p:tav>
                                      </p:tavLst>
                                    </p:anim>
                                    <p:anim calcmode="lin" valueType="num">
                                      <p:cBhvr>
                                        <p:cTn id="15" dur="1000" fill="hold"/>
                                        <p:tgtEl>
                                          <p:spTgt spid="2663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663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663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663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304800" y="533400"/>
            <a:ext cx="7200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b="1">
                <a:latin typeface="Times New Roman" pitchFamily="18" charset="0"/>
                <a:ea typeface="幼圆" pitchFamily="49" charset="-122"/>
              </a:rPr>
              <a:t>巴黎公社政权的建立</a:t>
            </a:r>
          </a:p>
        </p:txBody>
      </p:sp>
      <p:sp>
        <p:nvSpPr>
          <p:cNvPr id="25603" name="Line 3"/>
          <p:cNvSpPr>
            <a:spLocks noChangeShapeType="1"/>
          </p:cNvSpPr>
          <p:nvPr/>
        </p:nvSpPr>
        <p:spPr bwMode="auto">
          <a:xfrm>
            <a:off x="539750" y="1268413"/>
            <a:ext cx="77771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4" name="Text Box 4"/>
          <p:cNvSpPr txBox="1">
            <a:spLocks noChangeArrowheads="1"/>
          </p:cNvSpPr>
          <p:nvPr/>
        </p:nvSpPr>
        <p:spPr bwMode="auto">
          <a:xfrm>
            <a:off x="1042988" y="1773238"/>
            <a:ext cx="75612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latin typeface="Times New Roman" pitchFamily="18" charset="0"/>
                <a:ea typeface="幼圆" pitchFamily="49" charset="-122"/>
              </a:rPr>
              <a:t>     </a:t>
            </a:r>
            <a:r>
              <a:rPr lang="zh-CN" altLang="en-US" sz="2800" b="1">
                <a:latin typeface="Times New Roman" pitchFamily="18" charset="0"/>
                <a:ea typeface="幼圆" pitchFamily="49" charset="-122"/>
              </a:rPr>
              <a:t>巴黎公社是在什么条件下建立起来的？是怎样的一个组织？</a:t>
            </a:r>
          </a:p>
        </p:txBody>
      </p:sp>
      <p:sp>
        <p:nvSpPr>
          <p:cNvPr id="25605" name="Text Box 5"/>
          <p:cNvSpPr txBox="1">
            <a:spLocks noChangeArrowheads="1"/>
          </p:cNvSpPr>
          <p:nvPr/>
        </p:nvSpPr>
        <p:spPr bwMode="auto">
          <a:xfrm>
            <a:off x="179388" y="1700213"/>
            <a:ext cx="1655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a:solidFill>
                  <a:srgbClr val="FF3300"/>
                </a:solidFill>
                <a:latin typeface="Times New Roman" pitchFamily="18" charset="0"/>
                <a:ea typeface="华文行楷" pitchFamily="2" charset="-122"/>
              </a:rPr>
              <a:t>问题：</a:t>
            </a:r>
          </a:p>
        </p:txBody>
      </p:sp>
      <p:sp>
        <p:nvSpPr>
          <p:cNvPr id="27654" name="Text Box 6"/>
          <p:cNvSpPr txBox="1">
            <a:spLocks noChangeArrowheads="1"/>
          </p:cNvSpPr>
          <p:nvPr/>
        </p:nvSpPr>
        <p:spPr bwMode="auto">
          <a:xfrm>
            <a:off x="611188" y="2924175"/>
            <a:ext cx="8208962"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幼圆" pitchFamily="49" charset="-122"/>
                <a:ea typeface="幼圆" pitchFamily="49" charset="-122"/>
              </a:rPr>
              <a:t>条件：在巴黎权力真空之下，巴黎人民实行普选之下产生的。</a:t>
            </a:r>
          </a:p>
          <a:p>
            <a:pPr>
              <a:spcBef>
                <a:spcPct val="50000"/>
              </a:spcBef>
            </a:pPr>
            <a:r>
              <a:rPr lang="zh-CN" altLang="en-US" sz="2800" b="1">
                <a:latin typeface="幼圆" pitchFamily="49" charset="-122"/>
                <a:ea typeface="幼圆" pitchFamily="49" charset="-122"/>
              </a:rPr>
              <a:t>政权的建立：</a:t>
            </a:r>
            <a:r>
              <a:rPr lang="en-US" altLang="zh-CN" sz="2800" b="1">
                <a:latin typeface="幼圆" pitchFamily="49" charset="-122"/>
                <a:ea typeface="幼圆" pitchFamily="49" charset="-122"/>
              </a:rPr>
              <a:t>3</a:t>
            </a:r>
            <a:r>
              <a:rPr lang="zh-CN" altLang="en-US" sz="2800" b="1">
                <a:latin typeface="幼圆" pitchFamily="49" charset="-122"/>
                <a:ea typeface="幼圆" pitchFamily="49" charset="-122"/>
              </a:rPr>
              <a:t>月</a:t>
            </a:r>
            <a:r>
              <a:rPr lang="en-US" altLang="zh-CN" sz="2800" b="1">
                <a:latin typeface="幼圆" pitchFamily="49" charset="-122"/>
                <a:ea typeface="幼圆" pitchFamily="49" charset="-122"/>
              </a:rPr>
              <a:t>26</a:t>
            </a:r>
            <a:r>
              <a:rPr lang="zh-CN" altLang="en-US" sz="2800" b="1">
                <a:latin typeface="幼圆" pitchFamily="49" charset="-122"/>
                <a:ea typeface="幼圆" pitchFamily="49" charset="-122"/>
              </a:rPr>
              <a:t>日巴黎人民选出公社委员会（最高权力机关）</a:t>
            </a:r>
            <a:r>
              <a:rPr lang="en-US" altLang="zh-CN" sz="2800" b="1">
                <a:latin typeface="幼圆" pitchFamily="49" charset="-122"/>
                <a:ea typeface="幼圆" pitchFamily="49" charset="-122"/>
              </a:rPr>
              <a:t>28</a:t>
            </a:r>
            <a:r>
              <a:rPr lang="zh-CN" altLang="en-US" sz="2800" b="1">
                <a:latin typeface="幼圆" pitchFamily="49" charset="-122"/>
                <a:ea typeface="幼圆" pitchFamily="49" charset="-122"/>
              </a:rPr>
              <a:t>日巴黎公社正式成立。</a:t>
            </a:r>
          </a:p>
          <a:p>
            <a:pPr>
              <a:spcBef>
                <a:spcPct val="50000"/>
              </a:spcBef>
            </a:pPr>
            <a:r>
              <a:rPr lang="zh-CN" altLang="en-US" sz="2800" b="1">
                <a:latin typeface="幼圆" pitchFamily="49" charset="-122"/>
                <a:ea typeface="幼圆" pitchFamily="49" charset="-122"/>
              </a:rPr>
              <a:t>性质：巴黎人民的自治组织，不是全国性的政权形式。（为什么？）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strips(downRight)">
                                      <p:cBhvr>
                                        <p:cTn id="7"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81000" y="533400"/>
            <a:ext cx="79914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400" b="1">
                <a:solidFill>
                  <a:srgbClr val="FF3300"/>
                </a:solidFill>
                <a:latin typeface="幼圆" pitchFamily="49" charset="-122"/>
                <a:ea typeface="幼圆" pitchFamily="49" charset="-122"/>
              </a:rPr>
              <a:t>[</a:t>
            </a:r>
            <a:r>
              <a:rPr lang="zh-CN" altLang="en-US" sz="4400" b="1">
                <a:solidFill>
                  <a:srgbClr val="FF3300"/>
                </a:solidFill>
                <a:latin typeface="幼圆" pitchFamily="49" charset="-122"/>
                <a:ea typeface="幼圆" pitchFamily="49" charset="-122"/>
              </a:rPr>
              <a:t>重点突破</a:t>
            </a:r>
            <a:r>
              <a:rPr lang="en-US" altLang="zh-CN" sz="4400" b="1">
                <a:solidFill>
                  <a:srgbClr val="FF3300"/>
                </a:solidFill>
                <a:latin typeface="幼圆" pitchFamily="49" charset="-122"/>
                <a:ea typeface="幼圆" pitchFamily="49" charset="-122"/>
              </a:rPr>
              <a:t>]</a:t>
            </a:r>
          </a:p>
        </p:txBody>
      </p:sp>
      <p:sp>
        <p:nvSpPr>
          <p:cNvPr id="26627" name="Line 3"/>
          <p:cNvSpPr>
            <a:spLocks noChangeShapeType="1"/>
          </p:cNvSpPr>
          <p:nvPr/>
        </p:nvSpPr>
        <p:spPr bwMode="auto">
          <a:xfrm>
            <a:off x="611188" y="1341438"/>
            <a:ext cx="8064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 Box 4"/>
          <p:cNvSpPr txBox="1">
            <a:spLocks noChangeArrowheads="1"/>
          </p:cNvSpPr>
          <p:nvPr/>
        </p:nvSpPr>
        <p:spPr bwMode="auto">
          <a:xfrm>
            <a:off x="762000" y="1524000"/>
            <a:ext cx="741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a:latin typeface="Times New Roman" pitchFamily="18" charset="0"/>
                <a:ea typeface="幼圆" pitchFamily="49" charset="-122"/>
              </a:rPr>
              <a:t>        </a:t>
            </a:r>
            <a:r>
              <a:rPr lang="zh-CN" altLang="en-US" sz="3200" b="1">
                <a:latin typeface="Times New Roman" pitchFamily="18" charset="0"/>
                <a:ea typeface="幼圆" pitchFamily="49" charset="-122"/>
              </a:rPr>
              <a:t>如何体现巴黎公社实行无产阶级的民主与专政？</a:t>
            </a:r>
          </a:p>
        </p:txBody>
      </p:sp>
      <p:sp>
        <p:nvSpPr>
          <p:cNvPr id="26629" name="Text Box 5"/>
          <p:cNvSpPr txBox="1">
            <a:spLocks noChangeArrowheads="1"/>
          </p:cNvSpPr>
          <p:nvPr/>
        </p:nvSpPr>
        <p:spPr bwMode="auto">
          <a:xfrm>
            <a:off x="685800" y="2667000"/>
            <a:ext cx="7704138"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a:latin typeface="Times New Roman" pitchFamily="18" charset="0"/>
              </a:rPr>
              <a:t>公社的民主：公社委员以及一切公职人员都由选举产生，对选民负责，并接受选民的监督，随时可撤换。公社还废除官员的高薪制，规定所有公职人员一律实行普通工人的工资制。</a:t>
            </a:r>
          </a:p>
          <a:p>
            <a:pPr>
              <a:spcBef>
                <a:spcPct val="50000"/>
              </a:spcBef>
            </a:pPr>
            <a:r>
              <a:rPr lang="zh-CN" altLang="en-US" sz="3200">
                <a:latin typeface="Times New Roman" pitchFamily="18" charset="0"/>
              </a:rPr>
              <a:t>专政：无产阶级在政权中占主导地位，奴隶维护劳动者利益，尤其是妇女的权利。</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23850" y="765175"/>
            <a:ext cx="8569325"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幼圆" pitchFamily="49" charset="-122"/>
                <a:ea typeface="幼圆" pitchFamily="49" charset="-122"/>
              </a:rPr>
              <a:t>材料一　马克思在</a:t>
            </a:r>
            <a:r>
              <a:rPr lang="en-US" altLang="zh-CN" sz="2800" b="1">
                <a:latin typeface="幼圆" pitchFamily="49" charset="-122"/>
                <a:ea typeface="幼圆" pitchFamily="49" charset="-122"/>
              </a:rPr>
              <a:t>1870</a:t>
            </a:r>
            <a:r>
              <a:rPr lang="zh-CN" altLang="en-US" sz="2800" b="1">
                <a:latin typeface="幼圆" pitchFamily="49" charset="-122"/>
                <a:ea typeface="幼圆" pitchFamily="49" charset="-122"/>
              </a:rPr>
              <a:t>年</a:t>
            </a:r>
            <a:r>
              <a:rPr lang="en-US" altLang="zh-CN" sz="2800" b="1">
                <a:latin typeface="幼圆" pitchFamily="49" charset="-122"/>
                <a:ea typeface="幼圆" pitchFamily="49" charset="-122"/>
              </a:rPr>
              <a:t>9</a:t>
            </a:r>
            <a:r>
              <a:rPr lang="zh-CN" altLang="en-US" sz="2800" b="1">
                <a:latin typeface="幼圆" pitchFamily="49" charset="-122"/>
                <a:ea typeface="幼圆" pitchFamily="49" charset="-122"/>
              </a:rPr>
              <a:t>月公开说</a:t>
            </a:r>
            <a:r>
              <a:rPr lang="en-US" altLang="zh-CN" sz="2800" b="1">
                <a:latin typeface="幼圆" pitchFamily="49" charset="-122"/>
                <a:ea typeface="幼圆" pitchFamily="49" charset="-122"/>
              </a:rPr>
              <a:t>:</a:t>
            </a:r>
            <a:r>
              <a:rPr lang="en-US" altLang="zh-CN" sz="2800" b="1">
                <a:ea typeface="幼圆" pitchFamily="49" charset="-122"/>
              </a:rPr>
              <a:t>“</a:t>
            </a:r>
            <a:r>
              <a:rPr lang="zh-CN" altLang="en-US" sz="2800" b="1">
                <a:latin typeface="幼圆" pitchFamily="49" charset="-122"/>
                <a:ea typeface="幼圆" pitchFamily="49" charset="-122"/>
              </a:rPr>
              <a:t>由此可见，法国工人阶级正处于极困难的境地。在目前的危机中，当敌人几乎已经在敲巴黎城门的时候，一切推翻新政府的企图都将是绝望的蠢举。法国工人应该执行自己的公民职责，但同时他们不应当为</a:t>
            </a:r>
            <a:r>
              <a:rPr lang="en-US" altLang="zh-CN" sz="2800" b="1">
                <a:latin typeface="幼圆" pitchFamily="49" charset="-122"/>
                <a:ea typeface="幼圆" pitchFamily="49" charset="-122"/>
              </a:rPr>
              <a:t>1792</a:t>
            </a:r>
            <a:r>
              <a:rPr lang="zh-CN" altLang="en-US" sz="2800" b="1">
                <a:latin typeface="幼圆" pitchFamily="49" charset="-122"/>
                <a:ea typeface="幼圆" pitchFamily="49" charset="-122"/>
              </a:rPr>
              <a:t>年的民族回忆所迷惑，就像法国农民曾经为第一帝国的民族回忆所欺骗那样。他们不应该重复过去，而是应该建设将来。惟愿他们镇静而且坚决地利用共和国的自由所提供的机会，去加强他们自己阶级的组织。</a:t>
            </a:r>
            <a:r>
              <a:rPr lang="zh-CN" altLang="en-US" sz="2800" b="1">
                <a:ea typeface="幼圆" pitchFamily="49" charset="-122"/>
              </a:rPr>
              <a:t>”</a:t>
            </a:r>
            <a:r>
              <a:rPr lang="zh-CN" altLang="en-US" sz="2800" b="1">
                <a:latin typeface="幼圆" pitchFamily="49" charset="-122"/>
                <a:ea typeface="幼圆" pitchFamily="49" charset="-122"/>
              </a:rPr>
              <a:t/>
            </a:r>
            <a:br>
              <a:rPr lang="zh-CN" altLang="en-US" sz="2800" b="1">
                <a:latin typeface="幼圆" pitchFamily="49" charset="-122"/>
                <a:ea typeface="幼圆" pitchFamily="49" charset="-122"/>
              </a:rPr>
            </a:br>
            <a:r>
              <a:rPr lang="zh-CN" altLang="en-US" sz="2800" b="1">
                <a:solidFill>
                  <a:srgbClr val="FF0000"/>
                </a:solidFill>
                <a:latin typeface="幼圆" pitchFamily="49" charset="-122"/>
                <a:ea typeface="幼圆" pitchFamily="49" charset="-122"/>
              </a:rPr>
              <a:t>回答：①材料一马克思的基本态度是什么？</a:t>
            </a:r>
          </a:p>
        </p:txBody>
      </p:sp>
      <p:sp>
        <p:nvSpPr>
          <p:cNvPr id="29699" name="Text Box 3"/>
          <p:cNvSpPr txBox="1">
            <a:spLocks noChangeArrowheads="1"/>
          </p:cNvSpPr>
          <p:nvPr/>
        </p:nvSpPr>
        <p:spPr bwMode="auto">
          <a:xfrm>
            <a:off x="611188" y="5300663"/>
            <a:ext cx="78486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solidFill>
                  <a:schemeClr val="accent2"/>
                </a:solidFill>
                <a:latin typeface="幼圆" pitchFamily="49" charset="-122"/>
                <a:ea typeface="幼圆" pitchFamily="49" charset="-122"/>
              </a:rPr>
              <a:t>反对巴黎工人起义，劝告巴黎工人不要冲动，应该履行公民职责。主张工人阶级应利用共和国的自由，加强自己的组织 </a:t>
            </a:r>
          </a:p>
        </p:txBody>
      </p:sp>
      <p:sp>
        <p:nvSpPr>
          <p:cNvPr id="27652" name="Text Box 4"/>
          <p:cNvSpPr txBox="1">
            <a:spLocks noChangeArrowheads="1"/>
          </p:cNvSpPr>
          <p:nvPr/>
        </p:nvSpPr>
        <p:spPr bwMode="auto">
          <a:xfrm>
            <a:off x="0" y="0"/>
            <a:ext cx="30241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rgbClr val="FF3300"/>
                </a:solidFill>
                <a:latin typeface="Times New Roman" pitchFamily="18" charset="0"/>
                <a:ea typeface="幼圆" pitchFamily="49" charset="-122"/>
              </a:rPr>
              <a:t>【</a:t>
            </a:r>
            <a:r>
              <a:rPr lang="zh-CN" altLang="en-US" sz="3200" b="1">
                <a:solidFill>
                  <a:srgbClr val="FF3300"/>
                </a:solidFill>
                <a:latin typeface="Times New Roman" pitchFamily="18" charset="0"/>
                <a:ea typeface="幼圆" pitchFamily="49" charset="-122"/>
              </a:rPr>
              <a:t>高考考点</a:t>
            </a:r>
            <a:r>
              <a:rPr lang="en-US" altLang="zh-CN" sz="3200" b="1">
                <a:solidFill>
                  <a:srgbClr val="FF3300"/>
                </a:solidFill>
                <a:latin typeface="Times New Roman" pitchFamily="18" charset="0"/>
                <a:ea typeface="幼圆"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ppt_x"/>
                                          </p:val>
                                        </p:tav>
                                        <p:tav tm="100000">
                                          <p:val>
                                            <p:strVal val="#ppt_x"/>
                                          </p:val>
                                        </p:tav>
                                      </p:tavLst>
                                    </p:anim>
                                    <p:anim calcmode="lin" valueType="num">
                                      <p:cBhvr additive="base">
                                        <p:cTn id="8"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304800" y="1143000"/>
            <a:ext cx="8424863" cy="502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幼圆" pitchFamily="49" charset="-122"/>
                <a:ea typeface="幼圆" pitchFamily="49" charset="-122"/>
              </a:rPr>
              <a:t>材料二　马克思在</a:t>
            </a:r>
            <a:r>
              <a:rPr lang="en-US" altLang="zh-CN" sz="2400" b="1">
                <a:latin typeface="幼圆" pitchFamily="49" charset="-122"/>
                <a:ea typeface="幼圆" pitchFamily="49" charset="-122"/>
              </a:rPr>
              <a:t>1871</a:t>
            </a:r>
            <a:r>
              <a:rPr lang="zh-CN" altLang="en-US" sz="2400" b="1">
                <a:latin typeface="幼圆" pitchFamily="49" charset="-122"/>
                <a:ea typeface="幼圆" pitchFamily="49" charset="-122"/>
              </a:rPr>
              <a:t>年</a:t>
            </a:r>
            <a:r>
              <a:rPr lang="en-US" altLang="zh-CN" sz="2400" b="1">
                <a:latin typeface="幼圆" pitchFamily="49" charset="-122"/>
                <a:ea typeface="幼圆" pitchFamily="49" charset="-122"/>
              </a:rPr>
              <a:t>4</a:t>
            </a:r>
            <a:r>
              <a:rPr lang="zh-CN" altLang="en-US" sz="2400" b="1">
                <a:latin typeface="幼圆" pitchFamily="49" charset="-122"/>
                <a:ea typeface="幼圆" pitchFamily="49" charset="-122"/>
              </a:rPr>
              <a:t>月</a:t>
            </a:r>
            <a:r>
              <a:rPr lang="en-US" altLang="zh-CN" sz="2400" b="1">
                <a:latin typeface="幼圆" pitchFamily="49" charset="-122"/>
                <a:ea typeface="幼圆" pitchFamily="49" charset="-122"/>
              </a:rPr>
              <a:t>12</a:t>
            </a:r>
            <a:r>
              <a:rPr lang="zh-CN" altLang="en-US" sz="2400" b="1">
                <a:latin typeface="幼圆" pitchFamily="49" charset="-122"/>
                <a:ea typeface="幼圆" pitchFamily="49" charset="-122"/>
              </a:rPr>
              <a:t>日称赞巴黎工人说：</a:t>
            </a:r>
            <a:r>
              <a:rPr lang="zh-CN" altLang="en-US" sz="2400" b="1">
                <a:ea typeface="幼圆" pitchFamily="49" charset="-122"/>
              </a:rPr>
              <a:t>“</a:t>
            </a:r>
            <a:r>
              <a:rPr lang="zh-CN" altLang="en-US" sz="2400" b="1">
                <a:latin typeface="幼圆" pitchFamily="49" charset="-122"/>
                <a:ea typeface="幼圆" pitchFamily="49" charset="-122"/>
              </a:rPr>
              <a:t>这些巴黎人，具有何等的灵活性，何等的自我牺牲精神！在忍受了六月与其说是外部敌人不如说是内部叛变所造成的饥饿和破坏之后，他们在普军的刺刀下起义了，好像法国和德国之间不曾发生战争似的，好像敌人并没有站在巴黎的大门前似的！历史上还没有过这种英勇奋斗的范例！</a:t>
            </a:r>
            <a:r>
              <a:rPr lang="zh-CN" altLang="en-US" sz="2400" b="1">
                <a:ea typeface="幼圆" pitchFamily="49" charset="-122"/>
              </a:rPr>
              <a:t>”</a:t>
            </a:r>
            <a:r>
              <a:rPr lang="zh-CN" altLang="en-US" sz="2400" b="1">
                <a:latin typeface="幼圆" pitchFamily="49" charset="-122"/>
                <a:ea typeface="幼圆" pitchFamily="49" charset="-122"/>
              </a:rPr>
              <a:t/>
            </a:r>
            <a:br>
              <a:rPr lang="zh-CN" altLang="en-US" sz="2400" b="1">
                <a:latin typeface="幼圆" pitchFamily="49" charset="-122"/>
                <a:ea typeface="幼圆" pitchFamily="49" charset="-122"/>
              </a:rPr>
            </a:br>
            <a:r>
              <a:rPr lang="zh-CN" altLang="en-US" sz="2400" b="1">
                <a:latin typeface="幼圆" pitchFamily="49" charset="-122"/>
                <a:ea typeface="幼圆" pitchFamily="49" charset="-122"/>
              </a:rPr>
              <a:t>材料三　马克思还说：巴黎公社</a:t>
            </a:r>
            <a:r>
              <a:rPr lang="zh-CN" altLang="en-US" sz="2400" b="1">
                <a:ea typeface="幼圆" pitchFamily="49" charset="-122"/>
              </a:rPr>
              <a:t>“</a:t>
            </a:r>
            <a:r>
              <a:rPr lang="zh-CN" altLang="en-US" sz="2400" b="1">
                <a:latin typeface="幼圆" pitchFamily="49" charset="-122"/>
                <a:ea typeface="幼圆" pitchFamily="49" charset="-122"/>
              </a:rPr>
              <a:t>不过是在特殊条件下的一个城市的起义，而且公社中的大多数人根本不是社会主义者，也不可能是社会主义者。</a:t>
            </a:r>
            <a:r>
              <a:rPr lang="zh-CN" altLang="en-US" sz="2400" b="1">
                <a:ea typeface="幼圆" pitchFamily="49" charset="-122"/>
              </a:rPr>
              <a:t>”</a:t>
            </a:r>
            <a:r>
              <a:rPr lang="zh-CN" altLang="en-US" sz="2400" b="1">
                <a:latin typeface="幼圆" pitchFamily="49" charset="-122"/>
                <a:ea typeface="幼圆" pitchFamily="49" charset="-122"/>
              </a:rPr>
              <a:t> 以上均引自</a:t>
            </a:r>
            <a:r>
              <a:rPr lang="en-US" altLang="zh-CN" sz="2400" b="1">
                <a:latin typeface="幼圆" pitchFamily="49" charset="-122"/>
                <a:ea typeface="幼圆" pitchFamily="49" charset="-122"/>
              </a:rPr>
              <a:t>《</a:t>
            </a:r>
            <a:r>
              <a:rPr lang="zh-CN" altLang="en-US" sz="2400" b="1">
                <a:latin typeface="幼圆" pitchFamily="49" charset="-122"/>
                <a:ea typeface="幼圆" pitchFamily="49" charset="-122"/>
              </a:rPr>
              <a:t>马恩列斯论巴黎公社</a:t>
            </a:r>
            <a:r>
              <a:rPr lang="en-US" altLang="zh-CN" sz="2400" b="1">
                <a:latin typeface="幼圆" pitchFamily="49" charset="-122"/>
                <a:ea typeface="幼圆" pitchFamily="49" charset="-122"/>
              </a:rPr>
              <a:t>》</a:t>
            </a:r>
            <a:r>
              <a:rPr lang="zh-CN" altLang="en-US" sz="2400" b="1">
                <a:latin typeface="幼圆" pitchFamily="49" charset="-122"/>
                <a:ea typeface="幼圆" pitchFamily="49" charset="-122"/>
              </a:rPr>
              <a:t>　　</a:t>
            </a:r>
          </a:p>
          <a:p>
            <a:pPr>
              <a:spcBef>
                <a:spcPct val="50000"/>
              </a:spcBef>
            </a:pPr>
            <a:r>
              <a:rPr lang="zh-CN" altLang="en-US" sz="2400" b="1">
                <a:latin typeface="幼圆" pitchFamily="49" charset="-122"/>
                <a:ea typeface="幼圆" pitchFamily="49" charset="-122"/>
              </a:rPr>
              <a:t>　</a:t>
            </a:r>
            <a:r>
              <a:rPr lang="zh-CN" altLang="en-US" sz="2400" b="1">
                <a:solidFill>
                  <a:srgbClr val="FF0000"/>
                </a:solidFill>
                <a:latin typeface="幼圆" pitchFamily="49" charset="-122"/>
                <a:ea typeface="幼圆" pitchFamily="49" charset="-122"/>
              </a:rPr>
              <a:t>　②材料二对巴黎工人的评价与材料一是否矛盾？说明你的观点。</a:t>
            </a:r>
            <a:br>
              <a:rPr lang="zh-CN" altLang="en-US" sz="2400" b="1">
                <a:solidFill>
                  <a:srgbClr val="FF0000"/>
                </a:solidFill>
                <a:latin typeface="幼圆" pitchFamily="49" charset="-122"/>
                <a:ea typeface="幼圆" pitchFamily="49" charset="-122"/>
              </a:rPr>
            </a:br>
            <a:r>
              <a:rPr lang="zh-CN" altLang="en-US" sz="2400" b="1">
                <a:solidFill>
                  <a:srgbClr val="FF0000"/>
                </a:solidFill>
                <a:latin typeface="幼圆" pitchFamily="49" charset="-122"/>
                <a:ea typeface="幼圆" pitchFamily="49" charset="-122"/>
              </a:rPr>
              <a:t>　　③材料三与材料二是否矛盾？说明你的观点。</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09600" y="838200"/>
            <a:ext cx="7920038"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chemeClr val="accent2"/>
                </a:solidFill>
                <a:latin typeface="Times New Roman" pitchFamily="18" charset="0"/>
                <a:ea typeface="幼圆" pitchFamily="49" charset="-122"/>
              </a:rPr>
              <a:t>②</a:t>
            </a:r>
            <a:r>
              <a:rPr lang="zh-CN" altLang="en-US" sz="3200" b="1">
                <a:solidFill>
                  <a:schemeClr val="accent2"/>
                </a:solidFill>
                <a:latin typeface="Times New Roman" pitchFamily="18" charset="0"/>
                <a:ea typeface="幼圆" pitchFamily="49" charset="-122"/>
              </a:rPr>
              <a:t>不矛盾。因为当时的历史条件还不足以进行无产阶级革命，但是，当巴黎工人迫于形势，自发地发动起义建立巴黎公社，进行无产阶级专政的尝试时，马克思肯定了巴黎工人阶级的首创精神。③不矛盾。巴黎公社的领导人大多数是蒲鲁东主义者和布朗基主义者，他们还不懂得什么是社会主义。公社领导人只是出于尝试精神与客观地指出公社产生的条件不足及其缺陷并不矛盾。</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巴黎公社失败"/>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5175"/>
            <a:ext cx="9144000"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ext Box 3"/>
          <p:cNvSpPr txBox="1">
            <a:spLocks noChangeArrowheads="1"/>
          </p:cNvSpPr>
          <p:nvPr/>
        </p:nvSpPr>
        <p:spPr bwMode="auto">
          <a:xfrm>
            <a:off x="0" y="0"/>
            <a:ext cx="8305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400" b="1">
                <a:latin typeface="Times New Roman" pitchFamily="18" charset="0"/>
                <a:ea typeface="华文新魏" pitchFamily="2" charset="-122"/>
              </a:rPr>
              <a:t>四、保卫公社的武装斗争</a:t>
            </a:r>
          </a:p>
        </p:txBody>
      </p:sp>
      <p:sp>
        <p:nvSpPr>
          <p:cNvPr id="32772" name="AutoShape 4"/>
          <p:cNvSpPr>
            <a:spLocks noChangeArrowheads="1"/>
          </p:cNvSpPr>
          <p:nvPr/>
        </p:nvSpPr>
        <p:spPr bwMode="auto">
          <a:xfrm>
            <a:off x="4876800" y="2209800"/>
            <a:ext cx="3779838" cy="1511300"/>
          </a:xfrm>
          <a:prstGeom prst="wedgeRoundRectCallout">
            <a:avLst>
              <a:gd name="adj1" fmla="val -62056"/>
              <a:gd name="adj2" fmla="val 78361"/>
              <a:gd name="adj3" fmla="val 16667"/>
            </a:avLst>
          </a:prstGeom>
          <a:solidFill>
            <a:schemeClr val="accent1"/>
          </a:solidFill>
          <a:ln w="9525">
            <a:solidFill>
              <a:schemeClr val="tx1"/>
            </a:solidFill>
            <a:miter lim="800000"/>
            <a:headEnd/>
            <a:tailEnd/>
          </a:ln>
        </p:spPr>
        <p:txBody>
          <a:bodyPr/>
          <a:lstStyle/>
          <a:p>
            <a:pPr algn="ctr"/>
            <a:r>
              <a:rPr lang="zh-CN" altLang="en-US" sz="2800" b="1">
                <a:latin typeface="Times New Roman" pitchFamily="18" charset="0"/>
                <a:ea typeface="幼圆" pitchFamily="49" charset="-122"/>
              </a:rPr>
              <a:t>为什么说巴黎公社处于危险之中？社员是如何保卫公社的？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ppt_w</p:attrName>
                                        </p:attrNameLst>
                                      </p:cBhvr>
                                      <p:tavLst>
                                        <p:tav tm="0">
                                          <p:val>
                                            <p:fltVal val="0"/>
                                          </p:val>
                                        </p:tav>
                                        <p:tav tm="100000">
                                          <p:val>
                                            <p:strVal val="#ppt_w"/>
                                          </p:val>
                                        </p:tav>
                                      </p:tavLst>
                                    </p:anim>
                                    <p:anim calcmode="lin" valueType="num">
                                      <p:cBhvr>
                                        <p:cTn id="8" dur="500" fill="hold"/>
                                        <p:tgtEl>
                                          <p:spTgt spid="327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拉雪兹神父公墓—今天的巴黎公社社员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78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ext Box 3"/>
          <p:cNvSpPr txBox="1">
            <a:spLocks noChangeArrowheads="1"/>
          </p:cNvSpPr>
          <p:nvPr/>
        </p:nvSpPr>
        <p:spPr bwMode="auto">
          <a:xfrm>
            <a:off x="2590800" y="5943600"/>
            <a:ext cx="3740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4000">
                <a:solidFill>
                  <a:schemeClr val="tx2"/>
                </a:solidFill>
                <a:latin typeface="Times New Roman" pitchFamily="18" charset="0"/>
                <a:ea typeface="华文新魏" pitchFamily="2" charset="-122"/>
              </a:rPr>
              <a:t>巴黎公社社员墙</a:t>
            </a:r>
          </a:p>
        </p:txBody>
      </p:sp>
      <p:sp>
        <p:nvSpPr>
          <p:cNvPr id="33796" name="AutoShape 4"/>
          <p:cNvSpPr>
            <a:spLocks noChangeArrowheads="1"/>
          </p:cNvSpPr>
          <p:nvPr/>
        </p:nvSpPr>
        <p:spPr bwMode="auto">
          <a:xfrm>
            <a:off x="3635375" y="836613"/>
            <a:ext cx="5257800" cy="3313112"/>
          </a:xfrm>
          <a:prstGeom prst="cloudCallout">
            <a:avLst>
              <a:gd name="adj1" fmla="val -81731"/>
              <a:gd name="adj2" fmla="val 46213"/>
            </a:avLst>
          </a:prstGeom>
          <a:solidFill>
            <a:schemeClr val="accent1"/>
          </a:solidFill>
          <a:ln w="9525">
            <a:solidFill>
              <a:schemeClr val="tx1"/>
            </a:solidFill>
            <a:round/>
            <a:headEnd/>
            <a:tailEnd/>
          </a:ln>
        </p:spPr>
        <p:txBody>
          <a:bodyPr/>
          <a:lstStyle/>
          <a:p>
            <a:pPr algn="ctr"/>
            <a:r>
              <a:rPr lang="zh-CN" altLang="en-US" sz="2800" b="1">
                <a:latin typeface="Times New Roman" pitchFamily="18" charset="0"/>
                <a:ea typeface="幼圆" pitchFamily="49" charset="-122"/>
              </a:rPr>
              <a:t>巴黎公社的社员是如何保卫公社？他们的为革命献身精神和品格对我们现在还有什么现实意义？</a:t>
            </a:r>
          </a:p>
        </p:txBody>
      </p:sp>
      <p:sp>
        <p:nvSpPr>
          <p:cNvPr id="65541" name="Text Box 5"/>
          <p:cNvSpPr txBox="1">
            <a:spLocks noChangeArrowheads="1"/>
          </p:cNvSpPr>
          <p:nvPr/>
        </p:nvSpPr>
        <p:spPr bwMode="auto">
          <a:xfrm>
            <a:off x="0" y="990600"/>
            <a:ext cx="38512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000" b="1">
                <a:solidFill>
                  <a:schemeClr val="hlink"/>
                </a:solidFill>
                <a:latin typeface="Times New Roman" pitchFamily="18" charset="0"/>
                <a:ea typeface="幼圆" pitchFamily="49" charset="-122"/>
              </a:rPr>
              <a:t>【</a:t>
            </a:r>
            <a:r>
              <a:rPr lang="zh-CN" altLang="en-US" sz="4000" b="1">
                <a:solidFill>
                  <a:schemeClr val="hlink"/>
                </a:solidFill>
                <a:latin typeface="Times New Roman" pitchFamily="18" charset="0"/>
                <a:ea typeface="幼圆" pitchFamily="49" charset="-122"/>
              </a:rPr>
              <a:t>历史的反省</a:t>
            </a:r>
            <a:r>
              <a:rPr lang="en-US" altLang="zh-CN" sz="4000" b="1">
                <a:solidFill>
                  <a:schemeClr val="hlink"/>
                </a:solidFill>
                <a:latin typeface="Times New Roman" pitchFamily="18" charset="0"/>
                <a:ea typeface="幼圆"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p:cTn id="7" dur="500" decel="50000" fill="hold">
                                          <p:stCondLst>
                                            <p:cond delay="0"/>
                                          </p:stCondLst>
                                        </p:cTn>
                                        <p:tgtEl>
                                          <p:spTgt spid="3379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379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3796"/>
                                        </p:tgtEl>
                                        <p:attrNameLst>
                                          <p:attrName>ppt_w</p:attrName>
                                        </p:attrNameLst>
                                      </p:cBhvr>
                                      <p:tavLst>
                                        <p:tav tm="0">
                                          <p:val>
                                            <p:strVal val="#ppt_w*.05"/>
                                          </p:val>
                                        </p:tav>
                                        <p:tav tm="100000">
                                          <p:val>
                                            <p:strVal val="#ppt_w"/>
                                          </p:val>
                                        </p:tav>
                                      </p:tavLst>
                                    </p:anim>
                                    <p:anim calcmode="lin" valueType="num">
                                      <p:cBhvr>
                                        <p:cTn id="10" dur="1000" fill="hold"/>
                                        <p:tgtEl>
                                          <p:spTgt spid="3379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379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379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379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539750" y="620713"/>
            <a:ext cx="7345363"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Times New Roman" pitchFamily="18" charset="0"/>
                <a:ea typeface="幼圆" pitchFamily="49" charset="-122"/>
              </a:rPr>
              <a:t>【</a:t>
            </a:r>
            <a:r>
              <a:rPr lang="zh-CN" altLang="en-US" sz="3600" b="1">
                <a:latin typeface="Times New Roman" pitchFamily="18" charset="0"/>
                <a:ea typeface="幼圆" pitchFamily="49" charset="-122"/>
              </a:rPr>
              <a:t>讨论</a:t>
            </a:r>
            <a:r>
              <a:rPr lang="en-US" altLang="zh-CN" sz="3600" b="1">
                <a:latin typeface="Times New Roman" pitchFamily="18" charset="0"/>
                <a:ea typeface="幼圆" pitchFamily="49" charset="-122"/>
              </a:rPr>
              <a:t>】</a:t>
            </a:r>
            <a:r>
              <a:rPr lang="zh-CN" altLang="en-US" sz="3600" b="1">
                <a:latin typeface="Times New Roman" pitchFamily="18" charset="0"/>
                <a:ea typeface="幼圆" pitchFamily="49" charset="-122"/>
              </a:rPr>
              <a:t>巴黎公社有何重大的历史意义？</a:t>
            </a:r>
          </a:p>
        </p:txBody>
      </p:sp>
      <p:sp>
        <p:nvSpPr>
          <p:cNvPr id="67587" name="Line 3"/>
          <p:cNvSpPr>
            <a:spLocks noChangeShapeType="1"/>
          </p:cNvSpPr>
          <p:nvPr/>
        </p:nvSpPr>
        <p:spPr bwMode="auto">
          <a:xfrm flipV="1">
            <a:off x="827088" y="1989138"/>
            <a:ext cx="784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4" name="Text Box 4"/>
          <p:cNvSpPr txBox="1">
            <a:spLocks noChangeArrowheads="1"/>
          </p:cNvSpPr>
          <p:nvPr/>
        </p:nvSpPr>
        <p:spPr bwMode="auto">
          <a:xfrm>
            <a:off x="971550" y="2349500"/>
            <a:ext cx="7129463"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a:latin typeface="Times New Roman" pitchFamily="18" charset="0"/>
                <a:ea typeface="幼圆" pitchFamily="49" charset="-122"/>
              </a:rPr>
              <a:t>①</a:t>
            </a:r>
            <a:r>
              <a:rPr lang="zh-CN" altLang="en-US" sz="3200">
                <a:latin typeface="Times New Roman" pitchFamily="18" charset="0"/>
                <a:ea typeface="幼圆" pitchFamily="49" charset="-122"/>
              </a:rPr>
              <a:t>是无产阶级推翻资产阶级统治、建立无产阶级专政的第一次尝试。②它的实践，丰富了马克思主义关于无产阶级革命和无产阶级专政的学说．证明了科学社会主义理论的正确。③它的经验和教训是国际社会主义运动的宝贵财富。④公社战士的精神永垂史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11188" y="549275"/>
            <a:ext cx="8208962" cy="585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a:latin typeface="Times New Roman" pitchFamily="18" charset="0"/>
                <a:ea typeface="幼圆" pitchFamily="49" charset="-122"/>
              </a:rPr>
              <a:t>                              </a:t>
            </a:r>
            <a:r>
              <a:rPr lang="zh-CN" altLang="en-US" sz="3600">
                <a:latin typeface="华文行楷" pitchFamily="2" charset="-122"/>
                <a:ea typeface="华文行楷" pitchFamily="2" charset="-122"/>
              </a:rPr>
              <a:t>导言</a:t>
            </a:r>
          </a:p>
          <a:p>
            <a:pPr>
              <a:spcBef>
                <a:spcPct val="50000"/>
              </a:spcBef>
            </a:pPr>
            <a:r>
              <a:rPr lang="zh-CN" altLang="en-US" sz="3600">
                <a:latin typeface="华文行楷" pitchFamily="2" charset="-122"/>
                <a:ea typeface="华文行楷" pitchFamily="2" charset="-122"/>
              </a:rPr>
              <a:t>    欧洲早期的三个工人革命的失败，说明了缺少科学理论指导的各国工人阶级面对着强大的正在处于上升阶段的工业资产阶级，独立的战争无法取得胜利。那么要全世界无产者联合起来，用科学的理论来指导才能争取民主权利，才能实现自身的解放。那么是谁让世界的工人联合起来的工人阶级又是如何开始新一轮的争夺权利的运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395288" y="476250"/>
            <a:ext cx="77057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400" b="1">
                <a:latin typeface="幼圆" pitchFamily="49" charset="-122"/>
                <a:ea typeface="幼圆" pitchFamily="49" charset="-122"/>
              </a:rPr>
              <a:t>    </a:t>
            </a:r>
            <a:r>
              <a:rPr lang="zh-CN" altLang="en-US" sz="4400" b="1">
                <a:latin typeface="幼圆" pitchFamily="49" charset="-122"/>
                <a:ea typeface="幼圆" pitchFamily="49" charset="-122"/>
              </a:rPr>
              <a:t>巴黎公社失败的根本原因是什么？ </a:t>
            </a:r>
          </a:p>
        </p:txBody>
      </p:sp>
      <p:sp>
        <p:nvSpPr>
          <p:cNvPr id="68611" name="Line 3"/>
          <p:cNvSpPr>
            <a:spLocks noChangeShapeType="1"/>
          </p:cNvSpPr>
          <p:nvPr/>
        </p:nvSpPr>
        <p:spPr bwMode="auto">
          <a:xfrm>
            <a:off x="539750" y="2209800"/>
            <a:ext cx="86042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68" name="Text Box 4"/>
          <p:cNvSpPr txBox="1">
            <a:spLocks noChangeArrowheads="1"/>
          </p:cNvSpPr>
          <p:nvPr/>
        </p:nvSpPr>
        <p:spPr bwMode="auto">
          <a:xfrm>
            <a:off x="684213" y="2276475"/>
            <a:ext cx="78486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a:latin typeface="幼圆" pitchFamily="49" charset="-122"/>
                <a:ea typeface="幼圆" pitchFamily="49" charset="-122"/>
              </a:rPr>
              <a:t>    </a:t>
            </a:r>
            <a:r>
              <a:rPr lang="zh-CN" altLang="en-US" sz="2800" b="1">
                <a:latin typeface="幼圆" pitchFamily="49" charset="-122"/>
                <a:ea typeface="幼圆" pitchFamily="49" charset="-122"/>
              </a:rPr>
              <a:t>法国当时正处在两次工业革命之间，已经建立起来的大工业还属于蒸汽机时代的水平，小生产仍占绝对优势。这表明法国资本主义社会制度还处在向上发展时期，经济发展水平也远远没有达到能够消灭资本主义制度的程度。因此巴黎公社革命的发生并不是由于生产关系阻碍了生产力的发展、上层建筑阻碍了经济基础的演变而爆发的，而是由于第二帝国晚期的腐朽和法国在普法战争中的失败以及</a:t>
            </a:r>
            <a:r>
              <a:rPr lang="zh-CN" altLang="en-US" sz="2800" b="1">
                <a:ea typeface="幼圆" pitchFamily="49" charset="-122"/>
              </a:rPr>
              <a:t>“</a:t>
            </a:r>
            <a:r>
              <a:rPr lang="zh-CN" altLang="en-US" sz="2800" b="1">
                <a:latin typeface="幼圆" pitchFamily="49" charset="-122"/>
                <a:ea typeface="幼圆" pitchFamily="49" charset="-122"/>
              </a:rPr>
              <a:t>国防政府</a:t>
            </a:r>
            <a:r>
              <a:rPr lang="zh-CN" altLang="en-US" sz="2800" b="1">
                <a:ea typeface="幼圆" pitchFamily="49" charset="-122"/>
              </a:rPr>
              <a:t>”</a:t>
            </a:r>
            <a:r>
              <a:rPr lang="zh-CN" altLang="en-US" sz="2800" b="1">
                <a:latin typeface="幼圆" pitchFamily="49" charset="-122"/>
                <a:ea typeface="幼圆" pitchFamily="49" charset="-122"/>
              </a:rPr>
              <a:t>的无能，激发了巴黎工人的义愤而引起的。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strips(downLeft)">
                                      <p:cBhvr>
                                        <p:cTn id="7"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304800" y="533400"/>
            <a:ext cx="8458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b="1">
                <a:latin typeface="Times New Roman" pitchFamily="18" charset="0"/>
                <a:ea typeface="幼圆" pitchFamily="49" charset="-122"/>
              </a:rPr>
              <a:t>五、第二国际的活动（</a:t>
            </a:r>
            <a:r>
              <a:rPr lang="en-US" altLang="zh-CN" sz="3600" b="1">
                <a:latin typeface="Times New Roman" pitchFamily="18" charset="0"/>
                <a:ea typeface="幼圆" pitchFamily="49" charset="-122"/>
              </a:rPr>
              <a:t>1889</a:t>
            </a:r>
            <a:r>
              <a:rPr lang="zh-CN" altLang="en-US" sz="3600" b="1">
                <a:latin typeface="Times New Roman" pitchFamily="18" charset="0"/>
                <a:ea typeface="幼圆" pitchFamily="49" charset="-122"/>
              </a:rPr>
              <a:t>年</a:t>
            </a:r>
            <a:r>
              <a:rPr lang="en-US" altLang="zh-CN" sz="3600" b="1">
                <a:latin typeface="Times New Roman" pitchFamily="18" charset="0"/>
                <a:ea typeface="幼圆" pitchFamily="49" charset="-122"/>
              </a:rPr>
              <a:t>7</a:t>
            </a:r>
            <a:r>
              <a:rPr lang="zh-CN" altLang="en-US" sz="3600" b="1">
                <a:latin typeface="Times New Roman" pitchFamily="18" charset="0"/>
                <a:ea typeface="幼圆" pitchFamily="49" charset="-122"/>
              </a:rPr>
              <a:t>月</a:t>
            </a:r>
            <a:r>
              <a:rPr lang="en-US" altLang="zh-CN" sz="3600" b="1">
                <a:latin typeface="Times New Roman" pitchFamily="18" charset="0"/>
                <a:ea typeface="幼圆" pitchFamily="49" charset="-122"/>
              </a:rPr>
              <a:t>14</a:t>
            </a:r>
            <a:r>
              <a:rPr lang="zh-CN" altLang="en-US" sz="3600" b="1">
                <a:latin typeface="Times New Roman" pitchFamily="18" charset="0"/>
                <a:ea typeface="幼圆" pitchFamily="49" charset="-122"/>
              </a:rPr>
              <a:t>日）</a:t>
            </a:r>
          </a:p>
        </p:txBody>
      </p:sp>
      <p:sp>
        <p:nvSpPr>
          <p:cNvPr id="69635" name="Line 3"/>
          <p:cNvSpPr>
            <a:spLocks noChangeShapeType="1"/>
          </p:cNvSpPr>
          <p:nvPr/>
        </p:nvSpPr>
        <p:spPr bwMode="auto">
          <a:xfrm>
            <a:off x="395288" y="1268413"/>
            <a:ext cx="84978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36" name="Text Box 4"/>
          <p:cNvSpPr txBox="1">
            <a:spLocks noChangeArrowheads="1"/>
          </p:cNvSpPr>
          <p:nvPr/>
        </p:nvSpPr>
        <p:spPr bwMode="auto">
          <a:xfrm>
            <a:off x="609600" y="1371600"/>
            <a:ext cx="77771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Times New Roman" pitchFamily="18" charset="0"/>
                <a:ea typeface="幼圆" pitchFamily="49" charset="-122"/>
              </a:rPr>
              <a:t>       </a:t>
            </a:r>
            <a:r>
              <a:rPr lang="zh-CN" altLang="en-US" sz="3200" b="1">
                <a:latin typeface="Times New Roman" pitchFamily="18" charset="0"/>
                <a:ea typeface="幼圆" pitchFamily="49" charset="-122"/>
              </a:rPr>
              <a:t>第二国际是在怎么样的背景下建立起来？为工人阶级的斗争作出了什么贡献？</a:t>
            </a:r>
          </a:p>
        </p:txBody>
      </p:sp>
      <p:sp>
        <p:nvSpPr>
          <p:cNvPr id="37893" name="Text Box 5"/>
          <p:cNvSpPr txBox="1">
            <a:spLocks noChangeArrowheads="1"/>
          </p:cNvSpPr>
          <p:nvPr/>
        </p:nvSpPr>
        <p:spPr bwMode="auto">
          <a:xfrm>
            <a:off x="685800" y="2514600"/>
            <a:ext cx="7921625"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a:latin typeface="Times New Roman" pitchFamily="18" charset="0"/>
                <a:ea typeface="幼圆" pitchFamily="49" charset="-122"/>
              </a:rPr>
              <a:t>背景：资本主义世界经济迅速发展，工人阶级壮大，各国工人阶级政党纷纷建立。工人争取民主权利的斗争重新高涨，实现国际工人联合再次被提上日程。</a:t>
            </a:r>
          </a:p>
          <a:p>
            <a:pPr>
              <a:spcBef>
                <a:spcPct val="50000"/>
              </a:spcBef>
            </a:pPr>
            <a:r>
              <a:rPr lang="zh-CN" altLang="en-US" sz="3200">
                <a:latin typeface="Times New Roman" pitchFamily="18" charset="0"/>
                <a:ea typeface="幼圆" pitchFamily="49" charset="-122"/>
              </a:rPr>
              <a:t>贡献：通过五一劳动节的决议；制定捍卫工人利益的方针政策；指导各国的罢工等政治斗争，尤其是各种合法的政治斗争。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p:cTn id="7" dur="500" decel="50000" fill="hold">
                                          <p:stCondLst>
                                            <p:cond delay="0"/>
                                          </p:stCondLst>
                                        </p:cTn>
                                        <p:tgtEl>
                                          <p:spTgt spid="378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78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7893"/>
                                        </p:tgtEl>
                                        <p:attrNameLst>
                                          <p:attrName>ppt_w</p:attrName>
                                        </p:attrNameLst>
                                      </p:cBhvr>
                                      <p:tavLst>
                                        <p:tav tm="0">
                                          <p:val>
                                            <p:strVal val="#ppt_w*.05"/>
                                          </p:val>
                                        </p:tav>
                                        <p:tav tm="100000">
                                          <p:val>
                                            <p:strVal val="#ppt_w"/>
                                          </p:val>
                                        </p:tav>
                                      </p:tavLst>
                                    </p:anim>
                                    <p:anim calcmode="lin" valueType="num">
                                      <p:cBhvr>
                                        <p:cTn id="10" dur="1000" fill="hold"/>
                                        <p:tgtEl>
                                          <p:spTgt spid="378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78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78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78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6" descr="14-17-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865188"/>
            <a:ext cx="4818063"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ext Box 7"/>
          <p:cNvSpPr txBox="1">
            <a:spLocks noChangeArrowheads="1"/>
          </p:cNvSpPr>
          <p:nvPr/>
        </p:nvSpPr>
        <p:spPr bwMode="auto">
          <a:xfrm>
            <a:off x="5503863" y="4683125"/>
            <a:ext cx="334168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检阅无产阶级的战斗力量：</a:t>
            </a:r>
            <a:r>
              <a:rPr kumimoji="1" lang="en-US" altLang="zh-CN" sz="2000">
                <a:latin typeface="Times New Roman" pitchFamily="18" charset="0"/>
              </a:rPr>
              <a:t>1890</a:t>
            </a:r>
            <a:r>
              <a:rPr kumimoji="1" lang="zh-CN" altLang="en-US" sz="2000">
                <a:latin typeface="Times New Roman" pitchFamily="18" charset="0"/>
              </a:rPr>
              <a:t>年恩格斯参加伦敦第一次五一节示威活动。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0" y="381000"/>
            <a:ext cx="79200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000" b="1">
                <a:latin typeface="Times New Roman" pitchFamily="18" charset="0"/>
                <a:ea typeface="华文行楷" pitchFamily="2" charset="-122"/>
              </a:rPr>
              <a:t>【</a:t>
            </a:r>
            <a:r>
              <a:rPr lang="zh-CN" altLang="en-US" sz="4000" b="1">
                <a:latin typeface="Times New Roman" pitchFamily="18" charset="0"/>
                <a:ea typeface="华文行楷" pitchFamily="2" charset="-122"/>
              </a:rPr>
              <a:t>历史纵横</a:t>
            </a:r>
            <a:r>
              <a:rPr lang="en-US" altLang="zh-CN" sz="4000" b="1">
                <a:latin typeface="Times New Roman" pitchFamily="18" charset="0"/>
                <a:ea typeface="华文行楷" pitchFamily="2" charset="-122"/>
              </a:rPr>
              <a:t>】</a:t>
            </a:r>
          </a:p>
        </p:txBody>
      </p:sp>
      <p:sp>
        <p:nvSpPr>
          <p:cNvPr id="70659" name="Text Box 4"/>
          <p:cNvSpPr txBox="1">
            <a:spLocks noChangeArrowheads="1"/>
          </p:cNvSpPr>
          <p:nvPr/>
        </p:nvSpPr>
        <p:spPr bwMode="auto">
          <a:xfrm>
            <a:off x="827088" y="1052513"/>
            <a:ext cx="7561262"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chemeClr val="bg1"/>
                </a:solidFill>
                <a:latin typeface="幼圆" pitchFamily="49" charset="-122"/>
                <a:ea typeface="幼圆" pitchFamily="49" charset="-122"/>
              </a:rPr>
              <a:t>    </a:t>
            </a:r>
            <a:r>
              <a:rPr lang="en-US" altLang="zh-CN" sz="3200" b="1">
                <a:solidFill>
                  <a:schemeClr val="accent2"/>
                </a:solidFill>
                <a:latin typeface="幼圆" pitchFamily="49" charset="-122"/>
                <a:ea typeface="幼圆" pitchFamily="49" charset="-122"/>
              </a:rPr>
              <a:t>19</a:t>
            </a:r>
            <a:r>
              <a:rPr lang="zh-CN" altLang="en-US" sz="3200" b="1">
                <a:solidFill>
                  <a:schemeClr val="accent2"/>
                </a:solidFill>
                <a:latin typeface="幼圆" pitchFamily="49" charset="-122"/>
                <a:ea typeface="幼圆" pitchFamily="49" charset="-122"/>
              </a:rPr>
              <a:t>世纪早期的工人运动与</a:t>
            </a:r>
            <a:r>
              <a:rPr lang="en-US" altLang="zh-CN" sz="3200" b="1">
                <a:solidFill>
                  <a:schemeClr val="accent2"/>
                </a:solidFill>
                <a:latin typeface="幼圆" pitchFamily="49" charset="-122"/>
                <a:ea typeface="幼圆" pitchFamily="49" charset="-122"/>
              </a:rPr>
              <a:t>19</a:t>
            </a:r>
            <a:r>
              <a:rPr lang="zh-CN" altLang="en-US" sz="3200" b="1">
                <a:solidFill>
                  <a:schemeClr val="accent2"/>
                </a:solidFill>
                <a:latin typeface="幼圆" pitchFamily="49" charset="-122"/>
                <a:ea typeface="幼圆" pitchFamily="49" charset="-122"/>
              </a:rPr>
              <a:t>世纪晚到</a:t>
            </a:r>
            <a:r>
              <a:rPr lang="en-US" altLang="zh-CN" sz="3200" b="1">
                <a:solidFill>
                  <a:schemeClr val="accent2"/>
                </a:solidFill>
                <a:latin typeface="幼圆" pitchFamily="49" charset="-122"/>
                <a:ea typeface="幼圆" pitchFamily="49" charset="-122"/>
              </a:rPr>
              <a:t>20</a:t>
            </a:r>
            <a:r>
              <a:rPr lang="zh-CN" altLang="en-US" sz="3200" b="1">
                <a:solidFill>
                  <a:schemeClr val="accent2"/>
                </a:solidFill>
                <a:latin typeface="幼圆" pitchFamily="49" charset="-122"/>
                <a:ea typeface="幼圆" pitchFamily="49" charset="-122"/>
              </a:rPr>
              <a:t>世纪初工人运动的有着怎样的不同？</a:t>
            </a:r>
          </a:p>
        </p:txBody>
      </p:sp>
      <p:sp>
        <p:nvSpPr>
          <p:cNvPr id="38917" name="Text Box 5"/>
          <p:cNvSpPr txBox="1">
            <a:spLocks noChangeArrowheads="1"/>
          </p:cNvSpPr>
          <p:nvPr/>
        </p:nvSpPr>
        <p:spPr bwMode="auto">
          <a:xfrm>
            <a:off x="304800" y="2209800"/>
            <a:ext cx="8569325"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Times New Roman" pitchFamily="18" charset="0"/>
                <a:ea typeface="幼圆" pitchFamily="49" charset="-122"/>
              </a:rPr>
              <a:t>前者以武装起义和政治斗争。因为当时资本主义发展尚发展不充分，资产阶级对工人的剥削是以榨取绝对剩余价值为主，即延长劳动时间、提高劳动劳资强度，导致劳资之间矛盾异常尖锐，所以工人阶级的反抗斗争异常激烈。</a:t>
            </a:r>
            <a:br>
              <a:rPr lang="zh-CN" altLang="en-US" sz="2800" b="1">
                <a:latin typeface="Times New Roman" pitchFamily="18" charset="0"/>
                <a:ea typeface="幼圆" pitchFamily="49" charset="-122"/>
              </a:rPr>
            </a:br>
            <a:r>
              <a:rPr lang="zh-CN" altLang="en-US" sz="2800" b="1">
                <a:latin typeface="Times New Roman" pitchFamily="18" charset="0"/>
                <a:ea typeface="幼圆" pitchFamily="49" charset="-122"/>
              </a:rPr>
              <a:t>后者以经济斗争、合法斗争为主。因为第二次工业革命后，资本家为赚取高额利润、缓和矛盾，更加注重榨取相对剩余价值，劳资之间的矛盾得到缓解，再加上资产阶级民主制度的不断发展，都对工人运动产生了影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ppt_x"/>
                                          </p:val>
                                        </p:tav>
                                        <p:tav tm="100000">
                                          <p:val>
                                            <p:strVal val="#ppt_x"/>
                                          </p:val>
                                        </p:tav>
                                      </p:tavLst>
                                    </p:anim>
                                    <p:anim calcmode="lin" valueType="num">
                                      <p:cBhvr additive="base">
                                        <p:cTn id="8"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0" y="381000"/>
            <a:ext cx="84248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b="1">
                <a:latin typeface="Times New Roman" pitchFamily="18" charset="0"/>
                <a:ea typeface="幼圆" pitchFamily="49" charset="-122"/>
              </a:rPr>
              <a:t>第一国际和第二国际的比较</a:t>
            </a:r>
          </a:p>
        </p:txBody>
      </p:sp>
      <p:graphicFrame>
        <p:nvGraphicFramePr>
          <p:cNvPr id="71708" name="Group 28"/>
          <p:cNvGraphicFramePr>
            <a:graphicFrameLocks noGrp="1"/>
          </p:cNvGraphicFramePr>
          <p:nvPr/>
        </p:nvGraphicFramePr>
        <p:xfrm>
          <a:off x="250825" y="1268413"/>
          <a:ext cx="8569325" cy="5132387"/>
        </p:xfrm>
        <a:graphic>
          <a:graphicData uri="http://schemas.openxmlformats.org/drawingml/2006/table">
            <a:tbl>
              <a:tblPr/>
              <a:tblGrid>
                <a:gridCol w="792163"/>
                <a:gridCol w="1512887"/>
                <a:gridCol w="6264275"/>
              </a:tblGrid>
              <a:tr h="720725">
                <a:tc row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幼圆" pitchFamily="49" charset="-122"/>
                          <a:ea typeface="幼圆" pitchFamily="49" charset="-122"/>
                        </a:rPr>
                        <a:t>相同点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幼圆" pitchFamily="49" charset="-122"/>
                          <a:ea typeface="幼圆" pitchFamily="49" charset="-122"/>
                        </a:rPr>
                        <a:t>     </a:t>
                      </a:r>
                      <a:r>
                        <a:rPr kumimoji="0" lang="zh-CN" altLang="en-US" sz="2800" b="1" i="0" u="none" strike="noStrike" cap="none" normalizeH="0" baseline="0" smtClean="0">
                          <a:ln>
                            <a:noFill/>
                          </a:ln>
                          <a:solidFill>
                            <a:schemeClr val="tx1"/>
                          </a:solidFill>
                          <a:effectLst/>
                          <a:latin typeface="幼圆" pitchFamily="49" charset="-122"/>
                          <a:ea typeface="幼圆" pitchFamily="49" charset="-122"/>
                        </a:rPr>
                        <a:t>都是国际性的工人组织</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792163">
                <a:tc vMerge="1">
                  <a:txBody>
                    <a:bodyPr/>
                    <a:lstStyle/>
                    <a:p>
                      <a:endParaRPr lang="zh-CN" altLang="en-US"/>
                    </a:p>
                  </a:txBody>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幼圆" pitchFamily="49" charset="-122"/>
                          <a:ea typeface="幼圆" pitchFamily="49" charset="-122"/>
                        </a:rPr>
                        <a:t>都是建立在工人运动由低潮走向高潮的阶段</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792163">
                <a:tc vMerge="1">
                  <a:txBody>
                    <a:bodyPr/>
                    <a:lstStyle/>
                    <a:p>
                      <a:endParaRPr lang="zh-CN" altLang="en-US"/>
                    </a:p>
                  </a:txBody>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幼圆" pitchFamily="49" charset="-122"/>
                          <a:ea typeface="幼圆" pitchFamily="49" charset="-122"/>
                        </a:rPr>
                        <a:t>马、恩参与了两个国际组织的领导组织工作</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792163">
                <a:tc row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幼圆" pitchFamily="49" charset="-122"/>
                          <a:ea typeface="幼圆" pitchFamily="49" charset="-122"/>
                        </a:rPr>
                        <a:t>不同点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rgbClr val="FF3300"/>
                          </a:solidFill>
                          <a:effectLst/>
                          <a:latin typeface="幼圆" pitchFamily="49" charset="-122"/>
                          <a:ea typeface="幼圆" pitchFamily="49" charset="-122"/>
                        </a:rPr>
                        <a:t>组织基础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幼圆" pitchFamily="49" charset="-122"/>
                          <a:ea typeface="幼圆" pitchFamily="49" charset="-122"/>
                        </a:rPr>
                        <a:t>第一国际由各国工人团体组成；第二国际在各国工人政党基础上成立</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7921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FF3300"/>
                          </a:solidFill>
                          <a:effectLst/>
                          <a:latin typeface="幼圆" pitchFamily="49" charset="-122"/>
                          <a:ea typeface="幼圆" pitchFamily="49" charset="-122"/>
                        </a:rPr>
                        <a:t>与各国工人组织关系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幼圆" pitchFamily="49" charset="-122"/>
                          <a:ea typeface="幼圆" pitchFamily="49" charset="-122"/>
                        </a:rPr>
                        <a:t>第一国际是各国工人团体的上级组织；第二国际不是各国工人政党的上级组织</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7921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rgbClr val="FF3300"/>
                          </a:solidFill>
                          <a:effectLst/>
                          <a:latin typeface="幼圆" pitchFamily="49" charset="-122"/>
                          <a:ea typeface="幼圆" pitchFamily="49" charset="-122"/>
                        </a:rPr>
                        <a:t>工作方式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幼圆" pitchFamily="49" charset="-122"/>
                          <a:ea typeface="幼圆" pitchFamily="49" charset="-122"/>
                        </a:rPr>
                        <a:t>第一国际直接领导各国团体开展工人运动；第二国际通过历次代表大会决议各国政党组织指明方向</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17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152400" y="762000"/>
            <a:ext cx="54006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400" b="1">
                <a:latin typeface="Times New Roman" pitchFamily="18" charset="0"/>
                <a:ea typeface="华文行楷" pitchFamily="2" charset="-122"/>
              </a:rPr>
              <a:t>【</a:t>
            </a:r>
            <a:r>
              <a:rPr lang="zh-CN" altLang="en-US" sz="4400" b="1">
                <a:latin typeface="Times New Roman" pitchFamily="18" charset="0"/>
                <a:ea typeface="华文行楷" pitchFamily="2" charset="-122"/>
              </a:rPr>
              <a:t>课后活动</a:t>
            </a:r>
            <a:r>
              <a:rPr lang="en-US" altLang="zh-CN" sz="4400" b="1">
                <a:latin typeface="Times New Roman" pitchFamily="18" charset="0"/>
                <a:ea typeface="华文行楷" pitchFamily="2" charset="-122"/>
              </a:rPr>
              <a:t>】</a:t>
            </a:r>
          </a:p>
        </p:txBody>
      </p:sp>
      <p:sp>
        <p:nvSpPr>
          <p:cNvPr id="72707" name="Text Box 4"/>
          <p:cNvSpPr txBox="1">
            <a:spLocks noChangeArrowheads="1"/>
          </p:cNvSpPr>
          <p:nvPr/>
        </p:nvSpPr>
        <p:spPr bwMode="auto">
          <a:xfrm>
            <a:off x="1116013" y="1989138"/>
            <a:ext cx="69850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Times New Roman" pitchFamily="18" charset="0"/>
              </a:rPr>
              <a:t>       </a:t>
            </a:r>
            <a:r>
              <a:rPr lang="zh-CN" altLang="en-US" sz="3600" b="1">
                <a:latin typeface="Times New Roman" pitchFamily="18" charset="0"/>
              </a:rPr>
              <a:t>阅读课后</a:t>
            </a:r>
            <a:r>
              <a:rPr lang="en-US" altLang="zh-CN" sz="3600" b="1">
                <a:latin typeface="Times New Roman" pitchFamily="18" charset="0"/>
              </a:rPr>
              <a:t>P72</a:t>
            </a:r>
            <a:r>
              <a:rPr lang="zh-CN" altLang="en-US" sz="3600" b="1">
                <a:latin typeface="Times New Roman" pitchFamily="18" charset="0"/>
              </a:rPr>
              <a:t>页的诗歌</a:t>
            </a:r>
            <a:r>
              <a:rPr lang="en-US" altLang="zh-CN" sz="3600" b="1">
                <a:latin typeface="Times New Roman" pitchFamily="18" charset="0"/>
              </a:rPr>
              <a:t>《</a:t>
            </a:r>
            <a:r>
              <a:rPr lang="zh-CN" altLang="en-US" sz="3600" b="1">
                <a:latin typeface="Times New Roman" pitchFamily="18" charset="0"/>
              </a:rPr>
              <a:t>樱桃时节</a:t>
            </a:r>
            <a:r>
              <a:rPr lang="en-US" altLang="zh-CN" sz="3600" b="1">
                <a:latin typeface="Times New Roman" pitchFamily="18" charset="0"/>
              </a:rPr>
              <a:t>》</a:t>
            </a:r>
            <a:r>
              <a:rPr lang="zh-CN" altLang="en-US" sz="3600" b="1">
                <a:latin typeface="Times New Roman" pitchFamily="18" charset="0"/>
              </a:rPr>
              <a:t>，说说诗歌是在什么背景之下写的，表达了诗人怎样的情感？</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23850" y="476250"/>
            <a:ext cx="81359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000" b="1">
                <a:latin typeface="Times New Roman" pitchFamily="18" charset="0"/>
                <a:ea typeface="华文新魏" pitchFamily="2" charset="-122"/>
              </a:rPr>
              <a:t>一、共产主义者同盟</a:t>
            </a:r>
            <a:r>
              <a:rPr lang="en-US" altLang="zh-CN" sz="4000" b="1">
                <a:ea typeface="华文新魏" pitchFamily="2" charset="-122"/>
              </a:rPr>
              <a:t>——</a:t>
            </a:r>
            <a:r>
              <a:rPr lang="zh-CN" altLang="en-US" sz="4000" b="1">
                <a:latin typeface="Times New Roman" pitchFamily="18" charset="0"/>
                <a:ea typeface="华文新魏" pitchFamily="2" charset="-122"/>
              </a:rPr>
              <a:t>走向联合</a:t>
            </a:r>
          </a:p>
        </p:txBody>
      </p:sp>
      <p:sp>
        <p:nvSpPr>
          <p:cNvPr id="7171" name="Line 3"/>
          <p:cNvSpPr>
            <a:spLocks noChangeShapeType="1"/>
          </p:cNvSpPr>
          <p:nvPr/>
        </p:nvSpPr>
        <p:spPr bwMode="auto">
          <a:xfrm flipV="1">
            <a:off x="468313" y="1412875"/>
            <a:ext cx="86756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 name="Text Box 4"/>
          <p:cNvSpPr txBox="1">
            <a:spLocks noChangeArrowheads="1"/>
          </p:cNvSpPr>
          <p:nvPr/>
        </p:nvSpPr>
        <p:spPr bwMode="auto">
          <a:xfrm>
            <a:off x="533400" y="2286000"/>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a:latin typeface="Times New Roman" pitchFamily="18" charset="0"/>
              </a:rPr>
              <a:t>       </a:t>
            </a:r>
            <a:r>
              <a:rPr lang="zh-CN" altLang="en-US" sz="3200" b="1">
                <a:latin typeface="幼圆" pitchFamily="49" charset="-122"/>
                <a:ea typeface="幼圆" pitchFamily="49" charset="-122"/>
              </a:rPr>
              <a:t>共产主义者同盟是一个什么组织？它是由什么组织转变而来的 ？其作用是什么？</a:t>
            </a:r>
          </a:p>
        </p:txBody>
      </p:sp>
      <p:sp>
        <p:nvSpPr>
          <p:cNvPr id="9221" name="Text Box 5"/>
          <p:cNvSpPr txBox="1">
            <a:spLocks noChangeArrowheads="1"/>
          </p:cNvSpPr>
          <p:nvPr/>
        </p:nvSpPr>
        <p:spPr bwMode="auto">
          <a:xfrm>
            <a:off x="323850" y="1484313"/>
            <a:ext cx="18002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000" b="1">
                <a:solidFill>
                  <a:srgbClr val="FF3300"/>
                </a:solidFill>
                <a:latin typeface="Times New Roman" pitchFamily="18" charset="0"/>
                <a:ea typeface="华文行楷" pitchFamily="2" charset="-122"/>
              </a:rPr>
              <a:t>问题：</a:t>
            </a:r>
          </a:p>
        </p:txBody>
      </p:sp>
      <p:sp>
        <p:nvSpPr>
          <p:cNvPr id="9222" name="Text Box 6"/>
          <p:cNvSpPr txBox="1">
            <a:spLocks noChangeArrowheads="1"/>
          </p:cNvSpPr>
          <p:nvPr/>
        </p:nvSpPr>
        <p:spPr bwMode="auto">
          <a:xfrm>
            <a:off x="395288" y="3500438"/>
            <a:ext cx="8497887"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a:latin typeface="幼圆" pitchFamily="49" charset="-122"/>
                <a:ea typeface="幼圆" pitchFamily="49" charset="-122"/>
              </a:rPr>
              <a:t>    </a:t>
            </a:r>
            <a:r>
              <a:rPr lang="zh-CN" altLang="en-US" sz="2800" b="1">
                <a:latin typeface="幼圆" pitchFamily="49" charset="-122"/>
                <a:ea typeface="幼圆" pitchFamily="49" charset="-122"/>
              </a:rPr>
              <a:t>第一个无产阶级的国际共产主义组织，</a:t>
            </a:r>
            <a:r>
              <a:rPr lang="en-US" altLang="zh-CN" sz="2800" b="1">
                <a:latin typeface="幼圆" pitchFamily="49" charset="-122"/>
                <a:ea typeface="幼圆" pitchFamily="49" charset="-122"/>
              </a:rPr>
              <a:t>1847</a:t>
            </a:r>
            <a:r>
              <a:rPr lang="zh-CN" altLang="en-US" sz="2800" b="1">
                <a:latin typeface="幼圆" pitchFamily="49" charset="-122"/>
                <a:ea typeface="幼圆" pitchFamily="49" charset="-122"/>
              </a:rPr>
              <a:t>年</a:t>
            </a:r>
            <a:r>
              <a:rPr lang="en-US" altLang="zh-CN" sz="2800" b="1">
                <a:latin typeface="幼圆" pitchFamily="49" charset="-122"/>
                <a:ea typeface="幼圆" pitchFamily="49" charset="-122"/>
              </a:rPr>
              <a:t>6</a:t>
            </a:r>
            <a:r>
              <a:rPr lang="zh-CN" altLang="en-US" sz="2800" b="1">
                <a:latin typeface="幼圆" pitchFamily="49" charset="-122"/>
                <a:ea typeface="幼圆" pitchFamily="49" charset="-122"/>
              </a:rPr>
              <a:t>月在伦敦由正义者同盟改组而成。马克思和恩格斯是主要领导人，纲领是他们共同制定的</a:t>
            </a:r>
            <a:r>
              <a:rPr lang="en-US" altLang="zh-CN" sz="2800" b="1">
                <a:latin typeface="幼圆" pitchFamily="49" charset="-122"/>
                <a:ea typeface="幼圆" pitchFamily="49" charset="-122"/>
              </a:rPr>
              <a:t>《</a:t>
            </a:r>
            <a:r>
              <a:rPr lang="zh-CN" altLang="en-US" sz="2800" b="1">
                <a:latin typeface="幼圆" pitchFamily="49" charset="-122"/>
                <a:ea typeface="幼圆" pitchFamily="49" charset="-122"/>
              </a:rPr>
              <a:t>共产党言</a:t>
            </a:r>
            <a:r>
              <a:rPr lang="en-US" altLang="zh-CN" sz="2800" b="1">
                <a:latin typeface="幼圆" pitchFamily="49" charset="-122"/>
                <a:ea typeface="幼圆" pitchFamily="49" charset="-122"/>
              </a:rPr>
              <a:t>》</a:t>
            </a:r>
            <a:r>
              <a:rPr lang="zh-CN" altLang="en-US" sz="2800" b="1">
                <a:latin typeface="幼圆" pitchFamily="49" charset="-122"/>
                <a:ea typeface="幼圆" pitchFamily="49" charset="-122"/>
              </a:rPr>
              <a:t>。其目的是推翻资产阶级统治，实行无产阶级统治，建立无私有制的社会，以</a:t>
            </a:r>
            <a:r>
              <a:rPr lang="zh-CN" altLang="en-US" sz="2800" b="1">
                <a:ea typeface="幼圆" pitchFamily="49" charset="-122"/>
              </a:rPr>
              <a:t>“</a:t>
            </a:r>
            <a:r>
              <a:rPr lang="zh-CN" altLang="en-US" sz="2800" b="1">
                <a:latin typeface="幼圆" pitchFamily="49" charset="-122"/>
                <a:ea typeface="幼圆" pitchFamily="49" charset="-122"/>
              </a:rPr>
              <a:t>全世界无产者，联合起来</a:t>
            </a:r>
            <a:r>
              <a:rPr lang="zh-CN" altLang="en-US" sz="2800" b="1">
                <a:ea typeface="幼圆" pitchFamily="49" charset="-122"/>
              </a:rPr>
              <a:t>”</a:t>
            </a:r>
            <a:r>
              <a:rPr lang="zh-CN" altLang="en-US" sz="2800" b="1">
                <a:latin typeface="幼圆" pitchFamily="49" charset="-122"/>
                <a:ea typeface="幼圆" pitchFamily="49" charset="-122"/>
              </a:rPr>
              <a:t>为战斗口号。同盟成员积极参加了</a:t>
            </a:r>
            <a:r>
              <a:rPr lang="en-US" altLang="zh-CN" sz="2800" b="1">
                <a:latin typeface="幼圆" pitchFamily="49" charset="-122"/>
                <a:ea typeface="幼圆" pitchFamily="49" charset="-122"/>
              </a:rPr>
              <a:t>1848</a:t>
            </a:r>
            <a:r>
              <a:rPr lang="en-US" altLang="zh-CN" sz="2800" b="1">
                <a:ea typeface="幼圆" pitchFamily="49" charset="-122"/>
              </a:rPr>
              <a:t>—</a:t>
            </a:r>
            <a:r>
              <a:rPr lang="en-US" altLang="zh-CN" sz="2800" b="1">
                <a:latin typeface="幼圆" pitchFamily="49" charset="-122"/>
                <a:ea typeface="幼圆" pitchFamily="49" charset="-122"/>
              </a:rPr>
              <a:t>1849</a:t>
            </a:r>
            <a:r>
              <a:rPr lang="zh-CN" altLang="en-US" sz="2800" b="1">
                <a:latin typeface="幼圆" pitchFamily="49" charset="-122"/>
                <a:ea typeface="幼圆" pitchFamily="49" charset="-122"/>
              </a:rPr>
              <a:t>年欧洲革命。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221"/>
                                        </p:tgtEl>
                                        <p:attrNameLst>
                                          <p:attrName>style.visibility</p:attrName>
                                        </p:attrNameLst>
                                      </p:cBhvr>
                                      <p:to>
                                        <p:strVal val="visible"/>
                                      </p:to>
                                    </p:set>
                                  </p:childTnLst>
                                </p:cTn>
                              </p:par>
                            </p:childTnLst>
                          </p:cTn>
                        </p:par>
                        <p:par>
                          <p:cTn id="7" fill="hold" nodeType="afterGroup">
                            <p:stCondLst>
                              <p:cond delay="0"/>
                            </p:stCondLst>
                            <p:childTnLst>
                              <p:par>
                                <p:cTn id="8" presetID="55" presetClass="entr" presetSubtype="0" fill="hold" grpId="0" nodeType="afterEffect">
                                  <p:stCondLst>
                                    <p:cond delay="0"/>
                                  </p:stCondLst>
                                  <p:childTnLst>
                                    <p:set>
                                      <p:cBhvr>
                                        <p:cTn id="9" dur="1" fill="hold">
                                          <p:stCondLst>
                                            <p:cond delay="0"/>
                                          </p:stCondLst>
                                        </p:cTn>
                                        <p:tgtEl>
                                          <p:spTgt spid="9220"/>
                                        </p:tgtEl>
                                        <p:attrNameLst>
                                          <p:attrName>style.visibility</p:attrName>
                                        </p:attrNameLst>
                                      </p:cBhvr>
                                      <p:to>
                                        <p:strVal val="visible"/>
                                      </p:to>
                                    </p:set>
                                    <p:anim calcmode="lin" valueType="num">
                                      <p:cBhvr>
                                        <p:cTn id="10" dur="1000" fill="hold"/>
                                        <p:tgtEl>
                                          <p:spTgt spid="9220"/>
                                        </p:tgtEl>
                                        <p:attrNameLst>
                                          <p:attrName>ppt_w</p:attrName>
                                        </p:attrNameLst>
                                      </p:cBhvr>
                                      <p:tavLst>
                                        <p:tav tm="0">
                                          <p:val>
                                            <p:strVal val="#ppt_w*0.70"/>
                                          </p:val>
                                        </p:tav>
                                        <p:tav tm="100000">
                                          <p:val>
                                            <p:strVal val="#ppt_w"/>
                                          </p:val>
                                        </p:tav>
                                      </p:tavLst>
                                    </p:anim>
                                    <p:anim calcmode="lin" valueType="num">
                                      <p:cBhvr>
                                        <p:cTn id="11" dur="1000" fill="hold"/>
                                        <p:tgtEl>
                                          <p:spTgt spid="9220"/>
                                        </p:tgtEl>
                                        <p:attrNameLst>
                                          <p:attrName>ppt_h</p:attrName>
                                        </p:attrNameLst>
                                      </p:cBhvr>
                                      <p:tavLst>
                                        <p:tav tm="0">
                                          <p:val>
                                            <p:strVal val="#ppt_h"/>
                                          </p:val>
                                        </p:tav>
                                        <p:tav tm="100000">
                                          <p:val>
                                            <p:strVal val="#ppt_h"/>
                                          </p:val>
                                        </p:tav>
                                      </p:tavLst>
                                    </p:anim>
                                    <p:animEffect transition="in" filter="fade">
                                      <p:cBhvr>
                                        <p:cTn id="12" dur="1000"/>
                                        <p:tgtEl>
                                          <p:spTgt spid="92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222"/>
                                        </p:tgtEl>
                                        <p:attrNameLst>
                                          <p:attrName>style.visibility</p:attrName>
                                        </p:attrNameLst>
                                      </p:cBhvr>
                                      <p:to>
                                        <p:strVal val="visible"/>
                                      </p:to>
                                    </p:set>
                                    <p:animEffect transition="in" filter="circle(in)">
                                      <p:cBhvr>
                                        <p:cTn id="17" dur="2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2043113" y="4984750"/>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马克思</a:t>
            </a:r>
          </a:p>
        </p:txBody>
      </p:sp>
      <p:sp>
        <p:nvSpPr>
          <p:cNvPr id="78851" name="Text Box 3"/>
          <p:cNvSpPr txBox="1">
            <a:spLocks noChangeArrowheads="1"/>
          </p:cNvSpPr>
          <p:nvPr/>
        </p:nvSpPr>
        <p:spPr bwMode="auto">
          <a:xfrm>
            <a:off x="5724525" y="5734050"/>
            <a:ext cx="2305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a:t>马克思出生地</a:t>
            </a:r>
          </a:p>
          <a:p>
            <a:pPr algn="ctr"/>
            <a:r>
              <a:rPr lang="zh-CN" altLang="en-US"/>
              <a:t>（德国莱茵河地区 ）</a:t>
            </a:r>
          </a:p>
        </p:txBody>
      </p:sp>
      <p:pic>
        <p:nvPicPr>
          <p:cNvPr id="78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700" y="1497013"/>
            <a:ext cx="2968625" cy="330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Where Marx was born, in Trier May 5 18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0488" y="1189038"/>
            <a:ext cx="3265487"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恩格斯画像"/>
          <p:cNvPicPr>
            <a:picLocks noChangeAspect="1" noChangeArrowheads="1"/>
          </p:cNvPicPr>
          <p:nvPr/>
        </p:nvPicPr>
        <p:blipFill>
          <a:blip r:embed="rId2">
            <a:extLst>
              <a:ext uri="{28A0092B-C50C-407E-A947-70E740481C1C}">
                <a14:useLocalDpi xmlns:a14="http://schemas.microsoft.com/office/drawing/2010/main" val="0"/>
              </a:ext>
            </a:extLst>
          </a:blip>
          <a:srcRect l="1575" t="1102" r="1575" b="7379"/>
          <a:stretch>
            <a:fillRect/>
          </a:stretch>
        </p:blipFill>
        <p:spPr bwMode="auto">
          <a:xfrm>
            <a:off x="741363" y="1157288"/>
            <a:ext cx="2967037"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 Box 3"/>
          <p:cNvSpPr txBox="1">
            <a:spLocks noChangeArrowheads="1"/>
          </p:cNvSpPr>
          <p:nvPr/>
        </p:nvSpPr>
        <p:spPr bwMode="auto">
          <a:xfrm>
            <a:off x="1576388" y="5294313"/>
            <a:ext cx="8778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恩格斯</a:t>
            </a:r>
          </a:p>
        </p:txBody>
      </p:sp>
      <p:pic>
        <p:nvPicPr>
          <p:cNvPr id="79876" name="Picture 4" descr="恩格斯在英国曼彻斯特走访工人区的情景"/>
          <p:cNvPicPr>
            <a:picLocks noChangeAspect="1" noChangeArrowheads="1"/>
          </p:cNvPicPr>
          <p:nvPr/>
        </p:nvPicPr>
        <p:blipFill>
          <a:blip r:embed="rId3">
            <a:extLst>
              <a:ext uri="{28A0092B-C50C-407E-A947-70E740481C1C}">
                <a14:useLocalDpi xmlns:a14="http://schemas.microsoft.com/office/drawing/2010/main" val="0"/>
              </a:ext>
            </a:extLst>
          </a:blip>
          <a:srcRect b="7233"/>
          <a:stretch>
            <a:fillRect/>
          </a:stretch>
        </p:blipFill>
        <p:spPr bwMode="auto">
          <a:xfrm>
            <a:off x="4500563" y="1700213"/>
            <a:ext cx="3744912"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Text Box 5"/>
          <p:cNvSpPr txBox="1">
            <a:spLocks noChangeArrowheads="1"/>
          </p:cNvSpPr>
          <p:nvPr/>
        </p:nvSpPr>
        <p:spPr bwMode="auto">
          <a:xfrm>
            <a:off x="4572000" y="4764088"/>
            <a:ext cx="3816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a:t>恩格斯在英国曼彻斯特走访工人区的情景。</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888" y="771525"/>
            <a:ext cx="4556125"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Text Box 3"/>
          <p:cNvSpPr txBox="1">
            <a:spLocks noChangeArrowheads="1"/>
          </p:cNvSpPr>
          <p:nvPr/>
        </p:nvSpPr>
        <p:spPr bwMode="auto">
          <a:xfrm>
            <a:off x="5514975" y="5802313"/>
            <a:ext cx="3155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rPr>
              <a:t>马克思和恩格斯在一起工作。</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52400" y="533400"/>
            <a:ext cx="44656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400" b="1">
                <a:latin typeface="Times New Roman" pitchFamily="18" charset="0"/>
                <a:ea typeface="华文隶书" pitchFamily="2" charset="-122"/>
              </a:rPr>
              <a:t>【</a:t>
            </a:r>
            <a:r>
              <a:rPr lang="zh-CN" altLang="en-US" sz="4400" b="1">
                <a:latin typeface="Times New Roman" pitchFamily="18" charset="0"/>
                <a:ea typeface="华文隶书" pitchFamily="2" charset="-122"/>
              </a:rPr>
              <a:t>讨论与探究</a:t>
            </a:r>
            <a:r>
              <a:rPr lang="en-US" altLang="zh-CN" sz="4400" b="1">
                <a:latin typeface="Times New Roman" pitchFamily="18" charset="0"/>
                <a:ea typeface="华文隶书" pitchFamily="2" charset="-122"/>
              </a:rPr>
              <a:t>】</a:t>
            </a:r>
          </a:p>
        </p:txBody>
      </p:sp>
      <p:sp>
        <p:nvSpPr>
          <p:cNvPr id="11267" name="Text Box 3"/>
          <p:cNvSpPr txBox="1">
            <a:spLocks noChangeArrowheads="1"/>
          </p:cNvSpPr>
          <p:nvPr/>
        </p:nvSpPr>
        <p:spPr bwMode="auto">
          <a:xfrm>
            <a:off x="457200" y="1447800"/>
            <a:ext cx="853281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4000">
                <a:latin typeface="Times New Roman" pitchFamily="18" charset="0"/>
              </a:rPr>
              <a:t>        </a:t>
            </a:r>
            <a:r>
              <a:rPr lang="zh-CN" altLang="en-US" sz="4000">
                <a:latin typeface="Times New Roman" pitchFamily="18" charset="0"/>
                <a:ea typeface="华文行楷" pitchFamily="2" charset="-122"/>
              </a:rPr>
              <a:t>共产主义者同盟与改组前的同盟相比有哪些不同？</a:t>
            </a:r>
          </a:p>
        </p:txBody>
      </p:sp>
      <p:sp>
        <p:nvSpPr>
          <p:cNvPr id="11269" name="Text Box 5"/>
          <p:cNvSpPr txBox="1">
            <a:spLocks noChangeArrowheads="1"/>
          </p:cNvSpPr>
          <p:nvPr/>
        </p:nvSpPr>
        <p:spPr bwMode="auto">
          <a:xfrm>
            <a:off x="684213" y="2997200"/>
            <a:ext cx="80645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Times New Roman" pitchFamily="18" charset="0"/>
                <a:ea typeface="幼圆" pitchFamily="49" charset="-122"/>
              </a:rPr>
              <a:t>新章程取消了过去的入会仪式，把志愿者入盟的条件简化为行为光明正大、承认同盟各项原则。新章程还贯彻了民主原则，规定各级领导机构必须通过选举产生，而且可以随时撤换。同盟废除原来的口号</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要把德国从可耻的奴役枷锁下解放出来</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四海之内皆兄弟</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，代之以</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全世界无产阶级，联合起来</a:t>
            </a:r>
            <a:r>
              <a:rPr lang="zh-CN" altLang="en-US" sz="2800" b="1">
                <a:latin typeface="宋体" pitchFamily="2" charset="-122"/>
                <a:ea typeface="幼圆" pitchFamily="49" charset="-122"/>
              </a:rPr>
              <a:t>”</a:t>
            </a:r>
            <a:r>
              <a:rPr lang="zh-CN" altLang="en-US" sz="2800" b="1">
                <a:latin typeface="Times New Roman" pitchFamily="18" charset="0"/>
                <a:ea typeface="幼圆"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Effect transition="in" filter="strips(downRight)">
                                      <p:cBhvr>
                                        <p:cTn id="13"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457200"/>
            <a:ext cx="3598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幼圆" pitchFamily="49" charset="-122"/>
                <a:ea typeface="幼圆" pitchFamily="49" charset="-122"/>
              </a:rPr>
              <a:t>【</a:t>
            </a:r>
            <a:r>
              <a:rPr lang="zh-CN" altLang="en-US" sz="3200" b="1">
                <a:latin typeface="幼圆" pitchFamily="49" charset="-122"/>
                <a:ea typeface="幼圆" pitchFamily="49" charset="-122"/>
              </a:rPr>
              <a:t>阅读与思考</a:t>
            </a:r>
            <a:r>
              <a:rPr lang="en-US" altLang="zh-CN" sz="3200" b="1">
                <a:latin typeface="幼圆" pitchFamily="49" charset="-122"/>
                <a:ea typeface="幼圆" pitchFamily="49" charset="-122"/>
              </a:rPr>
              <a:t>】</a:t>
            </a:r>
          </a:p>
        </p:txBody>
      </p:sp>
      <p:sp>
        <p:nvSpPr>
          <p:cNvPr id="10243" name="Text Box 3"/>
          <p:cNvSpPr txBox="1">
            <a:spLocks noChangeArrowheads="1"/>
          </p:cNvSpPr>
          <p:nvPr/>
        </p:nvSpPr>
        <p:spPr bwMode="auto">
          <a:xfrm>
            <a:off x="457200" y="1143000"/>
            <a:ext cx="7920038"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幼圆" pitchFamily="49" charset="-122"/>
                <a:ea typeface="幼圆" pitchFamily="49" charset="-122"/>
              </a:rPr>
              <a:t>材料一：</a:t>
            </a:r>
            <a:r>
              <a:rPr lang="en-US" altLang="zh-CN" sz="2400" b="1">
                <a:latin typeface="幼圆" pitchFamily="49" charset="-122"/>
                <a:ea typeface="幼圆" pitchFamily="49" charset="-122"/>
              </a:rPr>
              <a:t>1825</a:t>
            </a:r>
            <a:r>
              <a:rPr lang="zh-CN" altLang="en-US" sz="2400" b="1">
                <a:latin typeface="幼圆" pitchFamily="49" charset="-122"/>
                <a:ea typeface="幼圆" pitchFamily="49" charset="-122"/>
              </a:rPr>
              <a:t>年，英国爆发了第一次周期性经济危机，</a:t>
            </a:r>
            <a:r>
              <a:rPr lang="en-US" altLang="zh-CN" sz="2400" b="1">
                <a:ea typeface="幼圆" pitchFamily="49" charset="-122"/>
              </a:rPr>
              <a:t>……</a:t>
            </a:r>
            <a:r>
              <a:rPr lang="zh-CN" altLang="en-US" sz="2400" b="1">
                <a:latin typeface="幼圆" pitchFamily="49" charset="-122"/>
                <a:ea typeface="幼圆" pitchFamily="49" charset="-122"/>
              </a:rPr>
              <a:t>大批失业和挨饿的工人陷入了绝望的地步，以致发生公开的暴动</a:t>
            </a:r>
            <a:r>
              <a:rPr lang="en-US" altLang="zh-CN" sz="2400" b="1">
                <a:ea typeface="幼圆" pitchFamily="49" charset="-122"/>
              </a:rPr>
              <a:t>……</a:t>
            </a:r>
            <a:r>
              <a:rPr lang="zh-CN" altLang="en-US" sz="2400" b="1">
                <a:latin typeface="幼圆" pitchFamily="49" charset="-122"/>
                <a:ea typeface="幼圆" pitchFamily="49" charset="-122"/>
              </a:rPr>
              <a:t>数以千计的人群涌到赛克斯公司的工厂，冲入室内，捣毁了所有的织布机</a:t>
            </a:r>
            <a:r>
              <a:rPr lang="en-US" altLang="zh-CN" sz="2400" b="1">
                <a:ea typeface="幼圆" pitchFamily="49" charset="-122"/>
              </a:rPr>
              <a:t>……</a:t>
            </a:r>
            <a:r>
              <a:rPr lang="zh-CN" altLang="en-US" sz="2400" b="1">
                <a:latin typeface="幼圆" pitchFamily="49" charset="-122"/>
                <a:ea typeface="幼圆" pitchFamily="49" charset="-122"/>
              </a:rPr>
              <a:t>同样在普雷斯顿、罗契台而也发生了类似的捣毁织布机的风潮。</a:t>
            </a:r>
            <a:br>
              <a:rPr lang="zh-CN" altLang="en-US" sz="2400" b="1">
                <a:latin typeface="幼圆" pitchFamily="49" charset="-122"/>
                <a:ea typeface="幼圆" pitchFamily="49" charset="-122"/>
              </a:rPr>
            </a:br>
            <a:r>
              <a:rPr lang="zh-CN" altLang="en-US" sz="2400" b="1">
                <a:latin typeface="幼圆" pitchFamily="49" charset="-122"/>
                <a:ea typeface="幼圆" pitchFamily="49" charset="-122"/>
              </a:rPr>
              <a:t>                     </a:t>
            </a:r>
            <a:r>
              <a:rPr lang="en-US" altLang="zh-CN" sz="2400" b="1">
                <a:ea typeface="幼圆" pitchFamily="49" charset="-122"/>
              </a:rPr>
              <a:t>——</a:t>
            </a:r>
            <a:r>
              <a:rPr lang="zh-CN" altLang="en-US" sz="2400" b="1">
                <a:latin typeface="幼圆" pitchFamily="49" charset="-122"/>
                <a:ea typeface="幼圆" pitchFamily="49" charset="-122"/>
              </a:rPr>
              <a:t>引自</a:t>
            </a:r>
            <a:r>
              <a:rPr lang="en-US" altLang="zh-CN" sz="2400" b="1">
                <a:latin typeface="幼圆" pitchFamily="49" charset="-122"/>
                <a:ea typeface="幼圆" pitchFamily="49" charset="-122"/>
              </a:rPr>
              <a:t>《</a:t>
            </a:r>
            <a:r>
              <a:rPr lang="zh-CN" altLang="en-US" sz="2400" b="1">
                <a:latin typeface="幼圆" pitchFamily="49" charset="-122"/>
                <a:ea typeface="幼圆" pitchFamily="49" charset="-122"/>
              </a:rPr>
              <a:t>世界通史资料选集</a:t>
            </a:r>
            <a:r>
              <a:rPr lang="en-US" altLang="zh-CN" sz="2400" b="1">
                <a:latin typeface="幼圆" pitchFamily="49" charset="-122"/>
                <a:ea typeface="幼圆" pitchFamily="49" charset="-122"/>
              </a:rPr>
              <a:t>》</a:t>
            </a:r>
            <a:br>
              <a:rPr lang="en-US" altLang="zh-CN" sz="2400" b="1">
                <a:latin typeface="幼圆" pitchFamily="49" charset="-122"/>
                <a:ea typeface="幼圆" pitchFamily="49" charset="-122"/>
              </a:rPr>
            </a:br>
            <a:r>
              <a:rPr lang="zh-CN" altLang="en-US" sz="2400" b="1">
                <a:latin typeface="幼圆" pitchFamily="49" charset="-122"/>
                <a:ea typeface="幼圆" pitchFamily="49" charset="-122"/>
              </a:rPr>
              <a:t>材料二：恩格斯空前第一次说明了无产阶级不是一个受苦的阶级，</a:t>
            </a:r>
            <a:r>
              <a:rPr lang="en-US" altLang="zh-CN" sz="2400" b="1">
                <a:ea typeface="幼圆" pitchFamily="49" charset="-122"/>
              </a:rPr>
              <a:t>……</a:t>
            </a:r>
            <a:r>
              <a:rPr lang="zh-CN" altLang="en-US" sz="2400" b="1">
                <a:latin typeface="幼圆" pitchFamily="49" charset="-122"/>
                <a:ea typeface="幼圆" pitchFamily="49" charset="-122"/>
              </a:rPr>
              <a:t>战斗的无产阶级是能帮助自己的。</a:t>
            </a:r>
            <a:br>
              <a:rPr lang="zh-CN" altLang="en-US" sz="2400" b="1">
                <a:latin typeface="幼圆" pitchFamily="49" charset="-122"/>
                <a:ea typeface="幼圆" pitchFamily="49" charset="-122"/>
              </a:rPr>
            </a:br>
            <a:r>
              <a:rPr lang="zh-CN" altLang="en-US" sz="2400" b="1">
                <a:latin typeface="幼圆" pitchFamily="49" charset="-122"/>
                <a:ea typeface="幼圆" pitchFamily="49" charset="-122"/>
              </a:rPr>
              <a:t>    工人阶级的政治运动必然会使工人认识到，他们除了社会主义外，再没有别的出路。另一方面，社会主义只有成了工人阶级的斗争目标时，才会成为一种强大的力量。</a:t>
            </a:r>
            <a:br>
              <a:rPr lang="zh-CN" altLang="en-US" sz="2400" b="1">
                <a:latin typeface="幼圆" pitchFamily="49" charset="-122"/>
                <a:ea typeface="幼圆" pitchFamily="49" charset="-122"/>
              </a:rPr>
            </a:br>
            <a:r>
              <a:rPr lang="zh-CN" altLang="en-US" sz="2400" b="1">
                <a:latin typeface="幼圆" pitchFamily="49" charset="-122"/>
                <a:ea typeface="幼圆" pitchFamily="49" charset="-122"/>
              </a:rPr>
              <a:t>                   </a:t>
            </a:r>
            <a:r>
              <a:rPr lang="en-US" altLang="zh-CN" sz="2400" b="1">
                <a:ea typeface="幼圆" pitchFamily="49" charset="-122"/>
              </a:rPr>
              <a:t>——</a:t>
            </a:r>
            <a:r>
              <a:rPr lang="zh-CN" altLang="en-US" sz="2400" b="1">
                <a:latin typeface="幼圆" pitchFamily="49" charset="-122"/>
                <a:ea typeface="幼圆" pitchFamily="49" charset="-122"/>
              </a:rPr>
              <a:t>列宁</a:t>
            </a:r>
            <a:r>
              <a:rPr lang="en-US" altLang="zh-CN" sz="2400" b="1">
                <a:latin typeface="幼圆" pitchFamily="49" charset="-122"/>
                <a:ea typeface="幼圆" pitchFamily="49" charset="-122"/>
              </a:rPr>
              <a:t>《</a:t>
            </a:r>
            <a:r>
              <a:rPr lang="zh-CN" altLang="en-US" sz="2400" b="1">
                <a:latin typeface="幼圆" pitchFamily="49" charset="-122"/>
                <a:ea typeface="幼圆" pitchFamily="49" charset="-122"/>
              </a:rPr>
              <a:t>弗里德里斯、恩格斯</a:t>
            </a:r>
            <a:r>
              <a:rPr lang="en-US" altLang="zh-CN" sz="2400" b="1">
                <a:latin typeface="幼圆" pitchFamily="49" charset="-122"/>
                <a:ea typeface="幼圆" pitchFamily="49" charset="-122"/>
              </a:rPr>
              <a:t>》</a:t>
            </a:r>
          </a:p>
        </p:txBody>
      </p:sp>
      <p:sp>
        <p:nvSpPr>
          <p:cNvPr id="10244" name="Line 4"/>
          <p:cNvSpPr>
            <a:spLocks noChangeShapeType="1"/>
          </p:cNvSpPr>
          <p:nvPr/>
        </p:nvSpPr>
        <p:spPr bwMode="auto">
          <a:xfrm flipV="1">
            <a:off x="827088" y="5562600"/>
            <a:ext cx="8012112" cy="269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 Box 5"/>
          <p:cNvSpPr txBox="1">
            <a:spLocks noChangeArrowheads="1"/>
          </p:cNvSpPr>
          <p:nvPr/>
        </p:nvSpPr>
        <p:spPr bwMode="auto">
          <a:xfrm>
            <a:off x="609600" y="5562600"/>
            <a:ext cx="76327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400">
                <a:solidFill>
                  <a:srgbClr val="FF0000"/>
                </a:solidFill>
                <a:latin typeface="幼圆" pitchFamily="49" charset="-122"/>
                <a:ea typeface="幼圆" pitchFamily="49" charset="-122"/>
              </a:rPr>
              <a:t>    </a:t>
            </a:r>
            <a:r>
              <a:rPr lang="zh-CN" altLang="en-US" sz="2800" b="1">
                <a:solidFill>
                  <a:srgbClr val="FF0000"/>
                </a:solidFill>
                <a:latin typeface="幼圆" pitchFamily="49" charset="-122"/>
                <a:ea typeface="幼圆" pitchFamily="49" charset="-122"/>
              </a:rPr>
              <a:t>材料一和材料二的工人运动有何区别，为什么会出现这样的不同？</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TotalTime>
  <Words>2386</Words>
  <Application>Microsoft Office PowerPoint</Application>
  <PresentationFormat>全屏显示(4:3)</PresentationFormat>
  <Paragraphs>129</Paragraphs>
  <Slides>36</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36</vt:i4>
      </vt:variant>
    </vt:vector>
  </HeadingPairs>
  <TitlesOfParts>
    <vt:vector size="45" baseType="lpstr">
      <vt:lpstr>Arial</vt:lpstr>
      <vt:lpstr>宋体</vt:lpstr>
      <vt:lpstr>楷体_GB2312</vt:lpstr>
      <vt:lpstr>华文行楷</vt:lpstr>
      <vt:lpstr>Times New Roman</vt:lpstr>
      <vt:lpstr>华文新魏</vt:lpstr>
      <vt:lpstr>幼圆</vt:lpstr>
      <vt:lpstr>华文隶书</vt:lpstr>
      <vt:lpstr>默认设计模板</vt:lpstr>
      <vt:lpstr>第四单元 “从来就没有救世主”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