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97" r:id="rId12"/>
    <p:sldId id="267" r:id="rId13"/>
    <p:sldId id="268" r:id="rId14"/>
    <p:sldId id="269" r:id="rId15"/>
    <p:sldId id="270" r:id="rId16"/>
    <p:sldId id="298" r:id="rId17"/>
    <p:sldId id="271" r:id="rId18"/>
    <p:sldId id="272" r:id="rId19"/>
    <p:sldId id="273" r:id="rId20"/>
    <p:sldId id="274" r:id="rId21"/>
    <p:sldId id="275" r:id="rId22"/>
    <p:sldId id="299" r:id="rId23"/>
    <p:sldId id="276" r:id="rId24"/>
    <p:sldId id="278" r:id="rId25"/>
    <p:sldId id="279" r:id="rId26"/>
    <p:sldId id="280" r:id="rId27"/>
    <p:sldId id="281" r:id="rId28"/>
    <p:sldId id="282" r:id="rId29"/>
    <p:sldId id="283" r:id="rId30"/>
    <p:sldId id="284" r:id="rId31"/>
    <p:sldId id="285" r:id="rId32"/>
    <p:sldId id="286" r:id="rId33"/>
    <p:sldId id="287" r:id="rId34"/>
    <p:sldId id="296" r:id="rId35"/>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6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84" y="-2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9.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0.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C5EDE4E9-47DF-4CA5-848A-31806EA1CD08}" type="slidenum">
              <a:rPr lang="en-US" altLang="zh-CN"/>
              <a:pPr/>
              <a:t>‹#›</a:t>
            </a:fld>
            <a:endParaRPr lang="en-US" altLang="zh-CN"/>
          </a:p>
        </p:txBody>
      </p:sp>
    </p:spTree>
    <p:extLst>
      <p:ext uri="{BB962C8B-B14F-4D97-AF65-F5344CB8AC3E}">
        <p14:creationId xmlns:p14="http://schemas.microsoft.com/office/powerpoint/2010/main" val="92930241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48A299AD-EFDA-4489-841E-879329F10191}" type="slidenum">
              <a:rPr lang="en-US" altLang="zh-CN"/>
              <a:pPr/>
              <a:t>‹#›</a:t>
            </a:fld>
            <a:endParaRPr lang="en-US" altLang="zh-CN"/>
          </a:p>
        </p:txBody>
      </p:sp>
    </p:spTree>
    <p:extLst>
      <p:ext uri="{BB962C8B-B14F-4D97-AF65-F5344CB8AC3E}">
        <p14:creationId xmlns:p14="http://schemas.microsoft.com/office/powerpoint/2010/main" val="2616852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AE94F886-9013-44EB-BB62-7535F0E9C42D}" type="slidenum">
              <a:rPr lang="en-US" altLang="zh-CN"/>
              <a:pPr/>
              <a:t>‹#›</a:t>
            </a:fld>
            <a:endParaRPr lang="en-US" altLang="zh-CN"/>
          </a:p>
        </p:txBody>
      </p:sp>
    </p:spTree>
    <p:extLst>
      <p:ext uri="{BB962C8B-B14F-4D97-AF65-F5344CB8AC3E}">
        <p14:creationId xmlns:p14="http://schemas.microsoft.com/office/powerpoint/2010/main" val="63936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F60607B7-81EC-4B93-A549-90F088EE93A6}" type="slidenum">
              <a:rPr lang="en-US" altLang="zh-CN"/>
              <a:pPr/>
              <a:t>‹#›</a:t>
            </a:fld>
            <a:endParaRPr lang="en-US" altLang="zh-CN"/>
          </a:p>
        </p:txBody>
      </p:sp>
    </p:spTree>
    <p:extLst>
      <p:ext uri="{BB962C8B-B14F-4D97-AF65-F5344CB8AC3E}">
        <p14:creationId xmlns:p14="http://schemas.microsoft.com/office/powerpoint/2010/main" val="228987674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2F9308A-BB48-404D-9AEB-AA99277BFC36}" type="slidenum">
              <a:rPr lang="en-US" altLang="zh-CN"/>
              <a:pPr/>
              <a:t>‹#›</a:t>
            </a:fld>
            <a:endParaRPr lang="en-US" altLang="zh-CN"/>
          </a:p>
        </p:txBody>
      </p:sp>
    </p:spTree>
    <p:extLst>
      <p:ext uri="{BB962C8B-B14F-4D97-AF65-F5344CB8AC3E}">
        <p14:creationId xmlns:p14="http://schemas.microsoft.com/office/powerpoint/2010/main" val="26403616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D87E31D2-BF0E-4400-B474-A17F8FDEC1F9}" type="slidenum">
              <a:rPr lang="en-US" altLang="zh-CN"/>
              <a:pPr/>
              <a:t>‹#›</a:t>
            </a:fld>
            <a:endParaRPr lang="en-US" altLang="zh-CN"/>
          </a:p>
        </p:txBody>
      </p:sp>
    </p:spTree>
    <p:extLst>
      <p:ext uri="{BB962C8B-B14F-4D97-AF65-F5344CB8AC3E}">
        <p14:creationId xmlns:p14="http://schemas.microsoft.com/office/powerpoint/2010/main" val="13241433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8E125AFE-E23E-4A83-B3E5-0B4E5F73BE33}" type="slidenum">
              <a:rPr lang="en-US" altLang="zh-CN"/>
              <a:pPr/>
              <a:t>‹#›</a:t>
            </a:fld>
            <a:endParaRPr lang="en-US" altLang="zh-CN"/>
          </a:p>
        </p:txBody>
      </p:sp>
    </p:spTree>
    <p:extLst>
      <p:ext uri="{BB962C8B-B14F-4D97-AF65-F5344CB8AC3E}">
        <p14:creationId xmlns:p14="http://schemas.microsoft.com/office/powerpoint/2010/main" val="20822043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CD76759B-F24E-4E6C-A98F-AF2B76913C68}" type="slidenum">
              <a:rPr lang="en-US" altLang="zh-CN"/>
              <a:pPr/>
              <a:t>‹#›</a:t>
            </a:fld>
            <a:endParaRPr lang="en-US" altLang="zh-CN"/>
          </a:p>
        </p:txBody>
      </p:sp>
    </p:spTree>
    <p:extLst>
      <p:ext uri="{BB962C8B-B14F-4D97-AF65-F5344CB8AC3E}">
        <p14:creationId xmlns:p14="http://schemas.microsoft.com/office/powerpoint/2010/main" val="3118555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C90BEAF5-2BB2-4F9E-A554-DEF1B92F7121}" type="slidenum">
              <a:rPr lang="en-US" altLang="zh-CN"/>
              <a:pPr/>
              <a:t>‹#›</a:t>
            </a:fld>
            <a:endParaRPr lang="en-US" altLang="zh-CN"/>
          </a:p>
        </p:txBody>
      </p:sp>
    </p:spTree>
    <p:extLst>
      <p:ext uri="{BB962C8B-B14F-4D97-AF65-F5344CB8AC3E}">
        <p14:creationId xmlns:p14="http://schemas.microsoft.com/office/powerpoint/2010/main" val="1950533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93D179AB-4044-4B63-9563-F5A556A8369F}" type="slidenum">
              <a:rPr lang="en-US" altLang="zh-CN"/>
              <a:pPr/>
              <a:t>‹#›</a:t>
            </a:fld>
            <a:endParaRPr lang="en-US" altLang="zh-CN"/>
          </a:p>
        </p:txBody>
      </p:sp>
    </p:spTree>
    <p:extLst>
      <p:ext uri="{BB962C8B-B14F-4D97-AF65-F5344CB8AC3E}">
        <p14:creationId xmlns:p14="http://schemas.microsoft.com/office/powerpoint/2010/main" val="6595319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AD1F333-9537-47C7-A8D8-6A4057347AAA}" type="slidenum">
              <a:rPr lang="en-US" altLang="zh-CN"/>
              <a:pPr/>
              <a:t>‹#›</a:t>
            </a:fld>
            <a:endParaRPr lang="en-US" altLang="zh-CN"/>
          </a:p>
        </p:txBody>
      </p:sp>
    </p:spTree>
    <p:extLst>
      <p:ext uri="{BB962C8B-B14F-4D97-AF65-F5344CB8AC3E}">
        <p14:creationId xmlns:p14="http://schemas.microsoft.com/office/powerpoint/2010/main" val="641702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E7A3FD97-E84A-4D08-9594-EA58C0E72141}"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7.xml"/><Relationship Id="rId1" Type="http://schemas.openxmlformats.org/officeDocument/2006/relationships/vmlDrawing" Target="../drawings/vmlDrawing2.v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7.xml"/><Relationship Id="rId1" Type="http://schemas.openxmlformats.org/officeDocument/2006/relationships/vmlDrawing" Target="../drawings/vmlDrawing3.vml"/><Relationship Id="rId4" Type="http://schemas.openxmlformats.org/officeDocument/2006/relationships/image" Target="../media/image1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Text Box 1026"/>
          <p:cNvSpPr txBox="1">
            <a:spLocks noChangeArrowheads="1"/>
          </p:cNvSpPr>
          <p:nvPr/>
        </p:nvSpPr>
        <p:spPr bwMode="auto">
          <a:xfrm>
            <a:off x="0" y="5791200"/>
            <a:ext cx="91440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spcBef>
                <a:spcPct val="50000"/>
              </a:spcBef>
            </a:pPr>
            <a:r>
              <a:rPr lang="zh-CN" altLang="en-US" sz="2400" b="1">
                <a:effectLst>
                  <a:outerShdw blurRad="38100" dist="38100" dir="2700000" algn="tl">
                    <a:srgbClr val="C0C0C0"/>
                  </a:outerShdw>
                </a:effectLst>
                <a:latin typeface="楷体_GB2312" pitchFamily="49" charset="-122"/>
                <a:ea typeface="楷体_GB2312" pitchFamily="49" charset="-122"/>
              </a:rPr>
              <a:t>第</a:t>
            </a:r>
            <a:r>
              <a:rPr lang="en-US" altLang="zh-CN" sz="2400" b="1">
                <a:effectLst>
                  <a:outerShdw blurRad="38100" dist="38100" dir="2700000" algn="tl">
                    <a:srgbClr val="C0C0C0"/>
                  </a:outerShdw>
                </a:effectLst>
                <a:latin typeface="楷体_GB2312" pitchFamily="49" charset="-122"/>
                <a:ea typeface="楷体_GB2312" pitchFamily="49" charset="-122"/>
              </a:rPr>
              <a:t>14</a:t>
            </a:r>
            <a:r>
              <a:rPr lang="zh-CN" altLang="en-US" sz="2400" b="1">
                <a:effectLst>
                  <a:outerShdw blurRad="38100" dist="38100" dir="2700000" algn="tl">
                    <a:srgbClr val="C0C0C0"/>
                  </a:outerShdw>
                </a:effectLst>
                <a:latin typeface="楷体_GB2312" pitchFamily="49" charset="-122"/>
                <a:ea typeface="楷体_GB2312" pitchFamily="49" charset="-122"/>
              </a:rPr>
              <a:t>课 综合探究：工人阶级是如何进行日常斗争的？</a:t>
            </a:r>
          </a:p>
          <a:p>
            <a:pPr algn="ctr">
              <a:spcBef>
                <a:spcPct val="50000"/>
              </a:spcBef>
            </a:pPr>
            <a:r>
              <a:rPr lang="en-US" altLang="zh-CN" sz="2400" b="1">
                <a:effectLst>
                  <a:outerShdw blurRad="38100" dist="38100" dir="2700000" algn="tl">
                    <a:srgbClr val="C0C0C0"/>
                  </a:outerShdw>
                </a:effectLst>
                <a:latin typeface="Arial"/>
                <a:ea typeface="楷体_GB2312" pitchFamily="49" charset="-122"/>
              </a:rPr>
              <a:t>—</a:t>
            </a:r>
            <a:r>
              <a:rPr lang="en-US" altLang="zh-CN" sz="2400" b="1">
                <a:effectLst>
                  <a:outerShdw blurRad="38100" dist="38100" dir="2700000" algn="tl">
                    <a:srgbClr val="C0C0C0"/>
                  </a:outerShdw>
                </a:effectLst>
                <a:latin typeface="楷体_GB2312" pitchFamily="49" charset="-122"/>
                <a:ea typeface="楷体_GB2312" pitchFamily="49" charset="-122"/>
              </a:rPr>
              <a:t> </a:t>
            </a:r>
            <a:r>
              <a:rPr lang="zh-CN" altLang="en-US" sz="2400" b="1">
                <a:effectLst>
                  <a:outerShdw blurRad="38100" dist="38100" dir="2700000" algn="tl">
                    <a:srgbClr val="C0C0C0"/>
                  </a:outerShdw>
                </a:effectLst>
                <a:latin typeface="楷体_GB2312" pitchFamily="49" charset="-122"/>
                <a:ea typeface="楷体_GB2312" pitchFamily="49" charset="-122"/>
              </a:rPr>
              <a:t>英国工会个案研究</a:t>
            </a:r>
          </a:p>
        </p:txBody>
      </p:sp>
      <p:sp>
        <p:nvSpPr>
          <p:cNvPr id="5124" name="Text Box 4"/>
          <p:cNvSpPr txBox="1">
            <a:spLocks noChangeArrowheads="1"/>
          </p:cNvSpPr>
          <p:nvPr/>
        </p:nvSpPr>
        <p:spPr bwMode="auto">
          <a:xfrm>
            <a:off x="0" y="5029200"/>
            <a:ext cx="91440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000" b="1">
                <a:effectLst>
                  <a:outerShdw blurRad="38100" dist="38100" dir="2700000" algn="tl">
                    <a:srgbClr val="C0C0C0"/>
                  </a:outerShdw>
                </a:effectLst>
                <a:latin typeface="楷体_GB2312" pitchFamily="49" charset="-122"/>
                <a:ea typeface="楷体_GB2312" pitchFamily="49" charset="-122"/>
              </a:rPr>
              <a:t>第四单元 </a:t>
            </a:r>
            <a:r>
              <a:rPr lang="zh-CN" altLang="en-US" sz="4000" b="1">
                <a:effectLst>
                  <a:outerShdw blurRad="38100" dist="38100" dir="2700000" algn="tl">
                    <a:srgbClr val="C0C0C0"/>
                  </a:outerShdw>
                </a:effectLst>
                <a:latin typeface="Arial"/>
                <a:ea typeface="楷体_GB2312" pitchFamily="49" charset="-122"/>
              </a:rPr>
              <a:t>“</a:t>
            </a:r>
            <a:r>
              <a:rPr lang="zh-CN" altLang="en-US" sz="4000" b="1">
                <a:effectLst>
                  <a:outerShdw blurRad="38100" dist="38100" dir="2700000" algn="tl">
                    <a:srgbClr val="C0C0C0"/>
                  </a:outerShdw>
                </a:effectLst>
                <a:latin typeface="楷体_GB2312" pitchFamily="49" charset="-122"/>
                <a:ea typeface="楷体_GB2312" pitchFamily="49" charset="-122"/>
              </a:rPr>
              <a:t>从来就没有救世主</a:t>
            </a:r>
            <a:r>
              <a:rPr lang="zh-CN" altLang="en-US" sz="4000" b="1">
                <a:effectLst>
                  <a:outerShdw blurRad="38100" dist="38100" dir="2700000" algn="tl">
                    <a:srgbClr val="C0C0C0"/>
                  </a:outerShdw>
                </a:effectLst>
                <a:latin typeface="Arial"/>
                <a:ea typeface="楷体_GB2312" pitchFamily="49" charset="-122"/>
              </a:rPr>
              <a:t>”</a:t>
            </a:r>
            <a:endParaRPr lang="zh-CN" altLang="en-US" sz="4000" b="1">
              <a:effectLst>
                <a:outerShdw blurRad="38100" dist="38100" dir="2700000" algn="tl">
                  <a:srgbClr val="C0C0C0"/>
                </a:outerShdw>
              </a:effectLst>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050"/>
          <p:cNvSpPr txBox="1">
            <a:spLocks noChangeArrowheads="1"/>
          </p:cNvSpPr>
          <p:nvPr/>
        </p:nvSpPr>
        <p:spPr bwMode="auto">
          <a:xfrm>
            <a:off x="533400" y="1905000"/>
            <a:ext cx="7848600" cy="2171700"/>
          </a:xfrm>
          <a:prstGeom prst="rect">
            <a:avLst/>
          </a:prstGeom>
          <a:solidFill>
            <a:srgbClr val="FFFFCC"/>
          </a:solidFill>
          <a:ln w="28575">
            <a:solidFill>
              <a:schemeClr val="accent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lnSpc>
                <a:spcPct val="120000"/>
              </a:lnSpc>
              <a:spcBef>
                <a:spcPct val="50000"/>
              </a:spcBef>
            </a:pPr>
            <a:r>
              <a:rPr kumimoji="1" lang="en-US" altLang="zh-CN" sz="2800" b="1">
                <a:latin typeface="Times New Roman" pitchFamily="18" charset="0"/>
              </a:rPr>
              <a:t>        1696</a:t>
            </a:r>
            <a:r>
              <a:rPr kumimoji="1" lang="zh-CN" altLang="en-US" sz="2800" b="1">
                <a:latin typeface="Times New Roman" pitchFamily="18" charset="0"/>
              </a:rPr>
              <a:t>年</a:t>
            </a:r>
            <a:r>
              <a:rPr kumimoji="1" lang="en-US" altLang="zh-CN" sz="2800" b="1">
                <a:latin typeface="Times New Roman" pitchFamily="18" charset="0"/>
              </a:rPr>
              <a:t>,</a:t>
            </a:r>
            <a:r>
              <a:rPr kumimoji="1" lang="zh-CN" altLang="en-US" sz="2800" b="1">
                <a:latin typeface="Times New Roman" pitchFamily="18" charset="0"/>
              </a:rPr>
              <a:t>英国制毛毡实习工人中</a:t>
            </a:r>
            <a:r>
              <a:rPr kumimoji="1" lang="en-US" altLang="zh-CN" sz="2800" b="1">
                <a:latin typeface="Times New Roman" pitchFamily="18" charset="0"/>
              </a:rPr>
              <a:t>12</a:t>
            </a:r>
            <a:r>
              <a:rPr kumimoji="1" lang="zh-CN" altLang="en-US" sz="2800" b="1">
                <a:latin typeface="Times New Roman" pitchFamily="18" charset="0"/>
              </a:rPr>
              <a:t>位工人代表与雇主协商</a:t>
            </a:r>
            <a:r>
              <a:rPr kumimoji="1" lang="en-US" altLang="zh-CN" sz="2800" b="1">
                <a:latin typeface="Times New Roman" pitchFamily="18" charset="0"/>
              </a:rPr>
              <a:t>,</a:t>
            </a:r>
            <a:r>
              <a:rPr kumimoji="1" lang="zh-CN" altLang="en-US" sz="2800" b="1">
                <a:latin typeface="Times New Roman" pitchFamily="18" charset="0"/>
              </a:rPr>
              <a:t>努力想阻止降低工资。两年后，他们被证实结社</a:t>
            </a:r>
            <a:r>
              <a:rPr kumimoji="1" lang="en-US" altLang="zh-CN" sz="2800" b="1">
                <a:latin typeface="Times New Roman" pitchFamily="18" charset="0"/>
              </a:rPr>
              <a:t>,</a:t>
            </a:r>
            <a:r>
              <a:rPr kumimoji="1" lang="zh-CN" altLang="en-US" sz="2800" b="1">
                <a:latin typeface="Times New Roman" pitchFamily="18" charset="0"/>
              </a:rPr>
              <a:t>并且向会员收会费以对抗资本家</a:t>
            </a:r>
            <a:r>
              <a:rPr kumimoji="1" lang="en-US" altLang="zh-CN" sz="2800" b="1">
                <a:latin typeface="Times New Roman" pitchFamily="18" charset="0"/>
              </a:rPr>
              <a:t>,</a:t>
            </a:r>
            <a:r>
              <a:rPr kumimoji="1" lang="zh-CN" altLang="en-US" sz="2800" b="1">
                <a:latin typeface="Times New Roman" pitchFamily="18" charset="0"/>
              </a:rPr>
              <a:t>结果其中一些会员被起诉。</a:t>
            </a:r>
          </a:p>
        </p:txBody>
      </p:sp>
      <p:sp>
        <p:nvSpPr>
          <p:cNvPr id="14339" name="Text Box 2051"/>
          <p:cNvSpPr txBox="1">
            <a:spLocks noChangeArrowheads="1"/>
          </p:cNvSpPr>
          <p:nvPr/>
        </p:nvSpPr>
        <p:spPr bwMode="auto">
          <a:xfrm>
            <a:off x="533400" y="762000"/>
            <a:ext cx="69135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2400" b="1">
                <a:latin typeface="Times New Roman" pitchFamily="18" charset="0"/>
              </a:rPr>
              <a:t>资料：英国第一个工会及其斗争</a:t>
            </a:r>
          </a:p>
        </p:txBody>
      </p:sp>
      <p:sp>
        <p:nvSpPr>
          <p:cNvPr id="14340" name="Text Box 2052"/>
          <p:cNvSpPr txBox="1">
            <a:spLocks noChangeArrowheads="1"/>
          </p:cNvSpPr>
          <p:nvPr/>
        </p:nvSpPr>
        <p:spPr bwMode="auto">
          <a:xfrm>
            <a:off x="762000" y="4419600"/>
            <a:ext cx="79200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2400" b="1">
                <a:latin typeface="Times New Roman" pitchFamily="18" charset="0"/>
              </a:rPr>
              <a:t>想一想：英国第一个工会的斗争及其结局说明了什么？</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rrowheads="1"/>
          </p:cNvSpPr>
          <p:nvPr>
            <p:ph type="title" idx="4294967295"/>
          </p:nvPr>
        </p:nvSpPr>
        <p:spPr/>
        <p:txBody>
          <a:bodyPr>
            <a:normAutofit/>
          </a:bodyPr>
          <a:lstStyle/>
          <a:p>
            <a:r>
              <a:rPr lang="zh-CN" altLang="en-US" b="1">
                <a:effectLst>
                  <a:outerShdw blurRad="38100" dist="38100" dir="2700000" algn="tl">
                    <a:srgbClr val="C0C0C0"/>
                  </a:outerShdw>
                </a:effectLst>
              </a:rPr>
              <a:t>一、工会是如何兴起的</a:t>
            </a:r>
          </a:p>
        </p:txBody>
      </p:sp>
      <p:sp>
        <p:nvSpPr>
          <p:cNvPr id="6147" name="Rectangle 3"/>
          <p:cNvSpPr>
            <a:spLocks noGrp="1" noRot="1" noChangeArrowheads="1"/>
          </p:cNvSpPr>
          <p:nvPr>
            <p:ph idx="4294967295"/>
          </p:nvPr>
        </p:nvSpPr>
        <p:spPr/>
        <p:txBody>
          <a:bodyPr>
            <a:normAutofit/>
          </a:bodyPr>
          <a:lstStyle/>
          <a:p>
            <a:r>
              <a:rPr lang="en-US" altLang="zh-CN" b="1">
                <a:effectLst>
                  <a:outerShdw blurRad="38100" dist="38100" dir="2700000" algn="tl">
                    <a:srgbClr val="C0C0C0"/>
                  </a:outerShdw>
                </a:effectLst>
              </a:rPr>
              <a:t>1</a:t>
            </a:r>
            <a:r>
              <a:rPr lang="zh-CN" altLang="en-US" b="1">
                <a:effectLst>
                  <a:outerShdw blurRad="38100" dist="38100" dir="2700000" algn="tl">
                    <a:srgbClr val="C0C0C0"/>
                  </a:outerShdw>
                </a:effectLst>
              </a:rPr>
              <a:t>、工会的定义：</a:t>
            </a:r>
          </a:p>
          <a:p>
            <a:r>
              <a:rPr lang="en-US" altLang="zh-CN" b="1">
                <a:effectLst>
                  <a:outerShdw blurRad="38100" dist="38100" dir="2700000" algn="tl">
                    <a:srgbClr val="C0C0C0"/>
                  </a:outerShdw>
                </a:effectLst>
              </a:rPr>
              <a:t>2</a:t>
            </a:r>
            <a:r>
              <a:rPr lang="zh-CN" altLang="en-US" b="1">
                <a:effectLst>
                  <a:outerShdw blurRad="38100" dist="38100" dir="2700000" algn="tl">
                    <a:srgbClr val="C0C0C0"/>
                  </a:outerShdw>
                </a:effectLst>
              </a:rPr>
              <a:t>、历史来源：</a:t>
            </a:r>
          </a:p>
          <a:p>
            <a:pPr>
              <a:buFont typeface="Wingdings" pitchFamily="2" charset="2"/>
              <a:buNone/>
            </a:pPr>
            <a:r>
              <a:rPr lang="zh-CN" altLang="en-US" b="1">
                <a:effectLst>
                  <a:outerShdw blurRad="38100" dist="38100" dir="2700000" algn="tl">
                    <a:srgbClr val="C0C0C0"/>
                  </a:outerShdw>
                </a:effectLst>
              </a:rPr>
              <a:t>中世纪的行会</a:t>
            </a:r>
            <a:r>
              <a:rPr lang="en-US" altLang="zh-CN" b="1">
                <a:effectLst>
                  <a:outerShdw blurRad="38100" dist="38100" dir="2700000" algn="tl">
                    <a:srgbClr val="C0C0C0"/>
                  </a:outerShdw>
                </a:effectLst>
              </a:rPr>
              <a:t>——</a:t>
            </a:r>
            <a:r>
              <a:rPr lang="zh-CN" altLang="en-US" b="1">
                <a:effectLst>
                  <a:outerShdw blurRad="38100" dist="38100" dir="2700000" algn="tl">
                    <a:srgbClr val="C0C0C0"/>
                  </a:outerShdw>
                </a:effectLst>
              </a:rPr>
              <a:t>礼拜堂</a:t>
            </a:r>
            <a:r>
              <a:rPr lang="en-US" altLang="zh-CN" b="1">
                <a:effectLst>
                  <a:outerShdw blurRad="38100" dist="38100" dir="2700000" algn="tl">
                    <a:srgbClr val="C0C0C0"/>
                  </a:outerShdw>
                </a:effectLst>
              </a:rPr>
              <a:t>——</a:t>
            </a:r>
            <a:r>
              <a:rPr lang="zh-CN" altLang="en-US" b="1">
                <a:effectLst>
                  <a:outerShdw blurRad="38100" dist="38100" dir="2700000" algn="tl">
                    <a:srgbClr val="C0C0C0"/>
                  </a:outerShdw>
                </a:effectLst>
              </a:rPr>
              <a:t>工会组织</a:t>
            </a:r>
          </a:p>
          <a:p>
            <a:r>
              <a:rPr lang="en-US" altLang="zh-CN" b="1">
                <a:effectLst>
                  <a:outerShdw blurRad="38100" dist="38100" dir="2700000" algn="tl">
                    <a:srgbClr val="C0C0C0"/>
                  </a:outerShdw>
                </a:effectLst>
              </a:rPr>
              <a:t>3</a:t>
            </a:r>
            <a:r>
              <a:rPr lang="zh-CN" altLang="en-US" b="1">
                <a:effectLst>
                  <a:outerShdw blurRad="38100" dist="38100" dir="2700000" algn="tl">
                    <a:srgbClr val="C0C0C0"/>
                  </a:outerShdw>
                </a:effectLst>
              </a:rPr>
              <a:t>、经济根源</a:t>
            </a:r>
          </a:p>
          <a:p>
            <a:pPr>
              <a:buFont typeface="Wingdings" pitchFamily="2" charset="2"/>
              <a:buNone/>
            </a:pPr>
            <a:r>
              <a:rPr lang="zh-CN" altLang="en-US" b="1">
                <a:effectLst>
                  <a:outerShdw blurRad="38100" dist="38100" dir="2700000" algn="tl">
                    <a:srgbClr val="C0C0C0"/>
                  </a:outerShdw>
                </a:effectLst>
              </a:rPr>
              <a:t>近代工业的发展</a:t>
            </a:r>
          </a:p>
          <a:p>
            <a:pPr>
              <a:buFont typeface="Wingdings" pitchFamily="2" charset="2"/>
              <a:buNone/>
            </a:pPr>
            <a:r>
              <a:rPr lang="zh-CN" altLang="en-US" b="1">
                <a:effectLst>
                  <a:outerShdw blurRad="38100" dist="38100" dir="2700000" algn="tl">
                    <a:srgbClr val="C0C0C0"/>
                  </a:outerShdw>
                </a:effectLst>
              </a:rPr>
              <a:t>（资本主义经济的发展）</a:t>
            </a:r>
          </a:p>
          <a:p>
            <a:endParaRPr lang="en-US" altLang="zh-CN" b="1">
              <a:effectLst>
                <a:outerShdw blurRad="38100" dist="38100" dir="2700000" algn="tl">
                  <a:srgbClr val="C0C0C0"/>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14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147">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147">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147">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147">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14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ext Box 1026"/>
          <p:cNvSpPr txBox="1">
            <a:spLocks noChangeArrowheads="1"/>
          </p:cNvSpPr>
          <p:nvPr/>
        </p:nvSpPr>
        <p:spPr bwMode="auto">
          <a:xfrm>
            <a:off x="468313" y="1341438"/>
            <a:ext cx="8153400" cy="3771900"/>
          </a:xfrm>
          <a:prstGeom prst="rect">
            <a:avLst/>
          </a:prstGeom>
          <a:solidFill>
            <a:srgbClr val="FFFFCC"/>
          </a:solidFill>
          <a:ln w="28575">
            <a:solidFill>
              <a:schemeClr val="accent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spcBef>
                <a:spcPct val="50000"/>
              </a:spcBef>
            </a:pPr>
            <a:r>
              <a:rPr kumimoji="1" lang="zh-CN" altLang="en-US" sz="2400" b="1">
                <a:latin typeface="Times New Roman" pitchFamily="18" charset="0"/>
              </a:rPr>
              <a:t>材料一：工业革命后，工人的劳动条件极其恶劣。厂房狭窄简陋，烟尘和其他漂浮物令人窒息，安全设备很少或几乎没有，工伤事故频频发生。</a:t>
            </a:r>
          </a:p>
          <a:p>
            <a:pPr algn="just">
              <a:spcBef>
                <a:spcPct val="50000"/>
              </a:spcBef>
            </a:pPr>
            <a:r>
              <a:rPr kumimoji="1" lang="zh-CN" altLang="en-US" sz="2400" b="1">
                <a:latin typeface="Times New Roman" pitchFamily="18" charset="0"/>
              </a:rPr>
              <a:t>材料二：在越来越多的部门里，工人变成机器的简单附属品，每天要劳动</a:t>
            </a:r>
            <a:r>
              <a:rPr kumimoji="1" lang="en-US" altLang="zh-CN" sz="2400" b="1">
                <a:latin typeface="Times New Roman" pitchFamily="18" charset="0"/>
              </a:rPr>
              <a:t>12~ 18</a:t>
            </a:r>
            <a:r>
              <a:rPr kumimoji="1" lang="zh-CN" altLang="en-US" sz="2400" b="1">
                <a:latin typeface="Times New Roman" pitchFamily="18" charset="0"/>
              </a:rPr>
              <a:t>小时。</a:t>
            </a:r>
            <a:endParaRPr kumimoji="1" lang="zh-CN" altLang="en-US" sz="2400" b="1">
              <a:latin typeface="宋体" pitchFamily="2" charset="-122"/>
            </a:endParaRPr>
          </a:p>
          <a:p>
            <a:pPr algn="just">
              <a:spcBef>
                <a:spcPct val="50000"/>
              </a:spcBef>
            </a:pPr>
            <a:r>
              <a:rPr kumimoji="1" lang="zh-CN" altLang="en-US" sz="2400" b="1">
                <a:latin typeface="Times New Roman" pitchFamily="18" charset="0"/>
              </a:rPr>
              <a:t>材料三：工人工资十分微薄，而且经常面临失业的威胁，多数家庭仅能勉强维持生活。英国工人的主食是马铃薯，多数工人没有换洗的衣服。法国成年男工一个月的收入不够买一身衣服。童工每天的收入仅够买些面包糊口。 </a:t>
            </a:r>
          </a:p>
        </p:txBody>
      </p:sp>
      <p:sp>
        <p:nvSpPr>
          <p:cNvPr id="16387" name="Text Box 1027"/>
          <p:cNvSpPr txBox="1">
            <a:spLocks noChangeArrowheads="1"/>
          </p:cNvSpPr>
          <p:nvPr/>
        </p:nvSpPr>
        <p:spPr bwMode="auto">
          <a:xfrm>
            <a:off x="381000" y="304800"/>
            <a:ext cx="7489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2400" b="1">
                <a:latin typeface="Times New Roman" pitchFamily="18" charset="0"/>
              </a:rPr>
              <a:t>资料：工业革命后工人阶级的生产生活状况</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tem04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0775" y="1127125"/>
            <a:ext cx="6897688" cy="4587875"/>
          </a:xfrm>
          <a:prstGeom prst="rect">
            <a:avLst/>
          </a:prstGeo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17411" name="Text Box 3"/>
          <p:cNvSpPr txBox="1">
            <a:spLocks noChangeArrowheads="1"/>
          </p:cNvSpPr>
          <p:nvPr/>
        </p:nvSpPr>
        <p:spPr bwMode="auto">
          <a:xfrm>
            <a:off x="914400" y="5867400"/>
            <a:ext cx="75326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en-US" altLang="zh-CN" sz="2400" b="1">
                <a:latin typeface="Times New Roman" pitchFamily="18" charset="0"/>
              </a:rPr>
              <a:t>19</a:t>
            </a:r>
            <a:r>
              <a:rPr kumimoji="1" lang="zh-CN" altLang="en-US" sz="2400" b="1">
                <a:latin typeface="Times New Roman" pitchFamily="18" charset="0"/>
              </a:rPr>
              <a:t>世纪初英格兰一家纱厂的女工和童工（作于</a:t>
            </a:r>
            <a:r>
              <a:rPr kumimoji="1" lang="en-US" altLang="zh-CN" sz="2400" b="1">
                <a:latin typeface="Times New Roman" pitchFamily="18" charset="0"/>
              </a:rPr>
              <a:t>1835</a:t>
            </a:r>
            <a:r>
              <a:rPr kumimoji="1" lang="zh-CN" altLang="en-US" sz="2400" b="1">
                <a:latin typeface="Times New Roman" pitchFamily="18" charset="0"/>
              </a:rPr>
              <a:t>年）</a:t>
            </a:r>
          </a:p>
        </p:txBody>
      </p:sp>
      <p:sp>
        <p:nvSpPr>
          <p:cNvPr id="17412" name="Text Box 4"/>
          <p:cNvSpPr txBox="1">
            <a:spLocks noChangeArrowheads="1"/>
          </p:cNvSpPr>
          <p:nvPr/>
        </p:nvSpPr>
        <p:spPr bwMode="auto">
          <a:xfrm>
            <a:off x="152400" y="228600"/>
            <a:ext cx="7489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2400" b="1">
                <a:latin typeface="Times New Roman" pitchFamily="18" charset="0"/>
              </a:rPr>
              <a:t>资料：工业革命后工人阶级的生产生活状况</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4" name="Object 2"/>
          <p:cNvGraphicFramePr>
            <a:graphicFrameLocks noChangeAspect="1"/>
          </p:cNvGraphicFramePr>
          <p:nvPr/>
        </p:nvGraphicFramePr>
        <p:xfrm>
          <a:off x="1447800" y="762000"/>
          <a:ext cx="5943600" cy="4606925"/>
        </p:xfrm>
        <a:graphic>
          <a:graphicData uri="http://schemas.openxmlformats.org/presentationml/2006/ole">
            <mc:AlternateContent xmlns:mc="http://schemas.openxmlformats.org/markup-compatibility/2006">
              <mc:Choice xmlns:v="urn:schemas-microsoft-com:vml" Requires="v">
                <p:oleObj spid="_x0000_s18437" name="Image" r:id="rId3" imgW="2031746" imgH="1574048" progId="Photoshop.Image.8">
                  <p:embed/>
                </p:oleObj>
              </mc:Choice>
              <mc:Fallback>
                <p:oleObj name="Image" r:id="rId3" imgW="2031746" imgH="1574048" progId="Photoshop.Image.8">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762000"/>
                        <a:ext cx="5943600" cy="4606925"/>
                      </a:xfrm>
                      <a:prstGeom prst="rect">
                        <a:avLst/>
                      </a:prstGeom>
                      <a:noFill/>
                      <a:ln w="2857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8435" name="Text Box 3"/>
          <p:cNvSpPr txBox="1">
            <a:spLocks noChangeArrowheads="1"/>
          </p:cNvSpPr>
          <p:nvPr/>
        </p:nvSpPr>
        <p:spPr bwMode="auto">
          <a:xfrm>
            <a:off x="3048000" y="5562600"/>
            <a:ext cx="2895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2400" b="1">
                <a:latin typeface="Times New Roman" pitchFamily="18" charset="0"/>
              </a:rPr>
              <a:t>工厂里干活的童工</a:t>
            </a:r>
          </a:p>
        </p:txBody>
      </p:sp>
      <p:sp>
        <p:nvSpPr>
          <p:cNvPr id="18436" name="Text Box 4"/>
          <p:cNvSpPr txBox="1">
            <a:spLocks noChangeArrowheads="1"/>
          </p:cNvSpPr>
          <p:nvPr/>
        </p:nvSpPr>
        <p:spPr bwMode="auto">
          <a:xfrm>
            <a:off x="304800" y="152400"/>
            <a:ext cx="7489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2400" b="1">
                <a:latin typeface="Times New Roman" pitchFamily="18" charset="0"/>
              </a:rPr>
              <a:t>资料：工业革命后工人阶级的生产生活状况</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4"/>
          <p:cNvSpPr txBox="1">
            <a:spLocks noChangeArrowheads="1"/>
          </p:cNvSpPr>
          <p:nvPr/>
        </p:nvSpPr>
        <p:spPr bwMode="auto">
          <a:xfrm>
            <a:off x="609600" y="990600"/>
            <a:ext cx="43434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600" b="1">
                <a:latin typeface="宋体" pitchFamily="2" charset="-122"/>
              </a:rPr>
              <a:t>【</a:t>
            </a:r>
            <a:r>
              <a:rPr lang="zh-CN" altLang="en-US" sz="3600" b="1">
                <a:latin typeface="宋体" pitchFamily="2" charset="-122"/>
              </a:rPr>
              <a:t>思  考</a:t>
            </a:r>
            <a:r>
              <a:rPr lang="en-US" altLang="zh-CN" sz="3600" b="1">
                <a:latin typeface="宋体" pitchFamily="2" charset="-122"/>
              </a:rPr>
              <a:t>】</a:t>
            </a:r>
          </a:p>
        </p:txBody>
      </p:sp>
      <p:sp>
        <p:nvSpPr>
          <p:cNvPr id="11269" name="Text Box 5"/>
          <p:cNvSpPr txBox="1">
            <a:spLocks noChangeArrowheads="1"/>
          </p:cNvSpPr>
          <p:nvPr/>
        </p:nvSpPr>
        <p:spPr bwMode="auto">
          <a:xfrm>
            <a:off x="1752600" y="1905000"/>
            <a:ext cx="6324600" cy="579438"/>
          </a:xfrm>
          <a:prstGeom prst="rect">
            <a:avLst/>
          </a:prstGeom>
          <a:noFill/>
          <a:ln w="9525">
            <a:noFill/>
            <a:miter lim="800000"/>
            <a:headEnd/>
            <a:tailEnd/>
          </a:ln>
          <a:effectLst/>
        </p:spPr>
        <p:txBody>
          <a:bodyPr>
            <a:spAutoFit/>
          </a:bodyPr>
          <a:lstStyle/>
          <a:p>
            <a:pPr>
              <a:spcBef>
                <a:spcPct val="50000"/>
              </a:spcBef>
              <a:defRPr/>
            </a:pPr>
            <a:r>
              <a:rPr lang="zh-CN" altLang="en-US" sz="3200" b="1">
                <a:effectLst>
                  <a:outerShdw blurRad="38100" dist="38100" dir="2700000" algn="tl">
                    <a:srgbClr val="C0C0C0"/>
                  </a:outerShdw>
                </a:effectLst>
                <a:latin typeface="Arial" charset="0"/>
              </a:rPr>
              <a:t>工会运动兴起的原因是什么？</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Rot="1" noChangeArrowheads="1"/>
          </p:cNvSpPr>
          <p:nvPr>
            <p:ph type="title" idx="4294967295"/>
          </p:nvPr>
        </p:nvSpPr>
        <p:spPr/>
        <p:txBody>
          <a:bodyPr>
            <a:normAutofit/>
          </a:bodyPr>
          <a:lstStyle/>
          <a:p>
            <a:r>
              <a:rPr lang="zh-CN" altLang="en-US">
                <a:effectLst>
                  <a:outerShdw blurRad="38100" dist="38100" dir="2700000" algn="tl">
                    <a:srgbClr val="C0C0C0"/>
                  </a:outerShdw>
                </a:effectLst>
              </a:rPr>
              <a:t>一、工会是如何兴起的</a:t>
            </a:r>
          </a:p>
        </p:txBody>
      </p:sp>
      <p:sp>
        <p:nvSpPr>
          <p:cNvPr id="3075" name="Rectangle 3"/>
          <p:cNvSpPr>
            <a:spLocks noGrp="1" noRot="1" noChangeArrowheads="1"/>
          </p:cNvSpPr>
          <p:nvPr>
            <p:ph idx="4294967295"/>
          </p:nvPr>
        </p:nvSpPr>
        <p:spPr/>
        <p:txBody>
          <a:bodyPr>
            <a:normAutofit/>
          </a:bodyPr>
          <a:lstStyle/>
          <a:p>
            <a:pPr>
              <a:lnSpc>
                <a:spcPct val="90000"/>
              </a:lnSpc>
            </a:pPr>
            <a:r>
              <a:rPr lang="en-US" altLang="zh-CN" b="1">
                <a:effectLst>
                  <a:outerShdw blurRad="38100" dist="38100" dir="2700000" algn="tl">
                    <a:srgbClr val="C0C0C0"/>
                  </a:outerShdw>
                </a:effectLst>
              </a:rPr>
              <a:t>1</a:t>
            </a:r>
            <a:r>
              <a:rPr lang="zh-CN" altLang="en-US" b="1">
                <a:effectLst>
                  <a:outerShdw blurRad="38100" dist="38100" dir="2700000" algn="tl">
                    <a:srgbClr val="C0C0C0"/>
                  </a:outerShdw>
                </a:effectLst>
              </a:rPr>
              <a:t>、工会的定义： </a:t>
            </a:r>
          </a:p>
          <a:p>
            <a:pPr>
              <a:lnSpc>
                <a:spcPct val="90000"/>
              </a:lnSpc>
            </a:pPr>
            <a:r>
              <a:rPr lang="en-US" altLang="zh-CN" b="1">
                <a:effectLst>
                  <a:outerShdw blurRad="38100" dist="38100" dir="2700000" algn="tl">
                    <a:srgbClr val="C0C0C0"/>
                  </a:outerShdw>
                </a:effectLst>
              </a:rPr>
              <a:t>2</a:t>
            </a:r>
            <a:r>
              <a:rPr lang="zh-CN" altLang="en-US" b="1">
                <a:effectLst>
                  <a:outerShdw blurRad="38100" dist="38100" dir="2700000" algn="tl">
                    <a:srgbClr val="C0C0C0"/>
                  </a:outerShdw>
                </a:effectLst>
              </a:rPr>
              <a:t>、历史来源：</a:t>
            </a:r>
          </a:p>
          <a:p>
            <a:pPr>
              <a:lnSpc>
                <a:spcPct val="90000"/>
              </a:lnSpc>
            </a:pPr>
            <a:r>
              <a:rPr lang="en-US" altLang="zh-CN" b="1">
                <a:effectLst>
                  <a:outerShdw blurRad="38100" dist="38100" dir="2700000" algn="tl">
                    <a:srgbClr val="C0C0C0"/>
                  </a:outerShdw>
                </a:effectLst>
              </a:rPr>
              <a:t>3</a:t>
            </a:r>
            <a:r>
              <a:rPr lang="zh-CN" altLang="en-US" b="1">
                <a:effectLst>
                  <a:outerShdw blurRad="38100" dist="38100" dir="2700000" algn="tl">
                    <a:srgbClr val="C0C0C0"/>
                  </a:outerShdw>
                </a:effectLst>
              </a:rPr>
              <a:t>、经济根源</a:t>
            </a:r>
          </a:p>
          <a:p>
            <a:pPr>
              <a:lnSpc>
                <a:spcPct val="90000"/>
              </a:lnSpc>
            </a:pPr>
            <a:r>
              <a:rPr lang="en-US" altLang="zh-CN" b="1">
                <a:effectLst>
                  <a:outerShdw blurRad="38100" dist="38100" dir="2700000" algn="tl">
                    <a:srgbClr val="C0C0C0"/>
                  </a:outerShdw>
                </a:effectLst>
              </a:rPr>
              <a:t>4</a:t>
            </a:r>
            <a:r>
              <a:rPr lang="zh-CN" altLang="en-US" b="1">
                <a:effectLst>
                  <a:outerShdw blurRad="38100" dist="38100" dir="2700000" algn="tl">
                    <a:srgbClr val="C0C0C0"/>
                  </a:outerShdw>
                </a:effectLst>
              </a:rPr>
              <a:t>、原因：</a:t>
            </a:r>
          </a:p>
          <a:p>
            <a:pPr>
              <a:lnSpc>
                <a:spcPct val="90000"/>
              </a:lnSpc>
              <a:buFont typeface="Wingdings" pitchFamily="2" charset="2"/>
              <a:buNone/>
            </a:pPr>
            <a:r>
              <a:rPr lang="zh-CN" altLang="en-US" b="1">
                <a:effectLst>
                  <a:outerShdw blurRad="38100" dist="38100" dir="2700000" algn="tl">
                    <a:srgbClr val="C0C0C0"/>
                  </a:outerShdw>
                </a:effectLst>
              </a:rPr>
              <a:t>        工作条件恶劣</a:t>
            </a:r>
          </a:p>
          <a:p>
            <a:pPr>
              <a:lnSpc>
                <a:spcPct val="90000"/>
              </a:lnSpc>
              <a:buFont typeface="Wingdings" pitchFamily="2" charset="2"/>
              <a:buNone/>
            </a:pPr>
            <a:r>
              <a:rPr lang="zh-CN" altLang="en-US" b="1">
                <a:effectLst>
                  <a:outerShdw blurRad="38100" dist="38100" dir="2700000" algn="tl">
                    <a:srgbClr val="C0C0C0"/>
                  </a:outerShdw>
                </a:effectLst>
              </a:rPr>
              <a:t>		工资很低</a:t>
            </a:r>
          </a:p>
          <a:p>
            <a:pPr>
              <a:lnSpc>
                <a:spcPct val="90000"/>
              </a:lnSpc>
              <a:buFont typeface="Wingdings" pitchFamily="2" charset="2"/>
              <a:buNone/>
            </a:pPr>
            <a:r>
              <a:rPr lang="zh-CN" altLang="en-US" b="1">
                <a:effectLst>
                  <a:outerShdw blurRad="38100" dist="38100" dir="2700000" algn="tl">
                    <a:srgbClr val="C0C0C0"/>
                  </a:outerShdw>
                </a:effectLst>
              </a:rPr>
              <a:t>		受到雇主欺凌工人</a:t>
            </a:r>
          </a:p>
          <a:p>
            <a:pPr>
              <a:lnSpc>
                <a:spcPct val="90000"/>
              </a:lnSpc>
              <a:buFont typeface="Wingdings" pitchFamily="2" charset="2"/>
              <a:buNone/>
            </a:pPr>
            <a:r>
              <a:rPr lang="zh-CN" altLang="en-US" b="1">
                <a:effectLst>
                  <a:outerShdw blurRad="38100" dist="38100" dir="2700000" algn="tl">
                    <a:srgbClr val="C0C0C0"/>
                  </a:outerShdw>
                </a:effectLst>
              </a:rPr>
              <a:t>		没有政治权力</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075">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075">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075">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075">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075">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075">
                                            <p:txEl>
                                              <p:pRg st="6" end="6"/>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07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1026"/>
          <p:cNvSpPr txBox="1">
            <a:spLocks noChangeArrowheads="1"/>
          </p:cNvSpPr>
          <p:nvPr/>
        </p:nvSpPr>
        <p:spPr bwMode="auto">
          <a:xfrm>
            <a:off x="468313" y="765175"/>
            <a:ext cx="8077200" cy="5672138"/>
          </a:xfrm>
          <a:prstGeom prst="rect">
            <a:avLst/>
          </a:prstGeom>
          <a:solidFill>
            <a:srgbClr val="FFFFCC"/>
          </a:solidFill>
          <a:ln w="28575">
            <a:solidFill>
              <a:schemeClr val="accent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spcBef>
                <a:spcPct val="50000"/>
              </a:spcBef>
            </a:pPr>
            <a:r>
              <a:rPr kumimoji="1" lang="en-US" altLang="zh-CN" sz="2800" b="1">
                <a:latin typeface="Times New Roman" pitchFamily="18" charset="0"/>
              </a:rPr>
              <a:t>       </a:t>
            </a:r>
            <a:r>
              <a:rPr kumimoji="1" lang="zh-CN" altLang="en-US" sz="2800" b="1">
                <a:latin typeface="Times New Roman" pitchFamily="18" charset="0"/>
              </a:rPr>
              <a:t>（为改善工人的生产生活状况，工人联合起来，组成工会）以协助工人对抗资本家，争取工人的福利。工会可以号召工人罢工，扰乱社会秩序，形成社会压力，促使雇主屈服；工会可以推举国会议员代表，参加竞选，组成政治上的一股势力，进而修订有利于工人的法律；工会也可以代表工人，与立场对立的雇主谈判协商，达到集体协议，来决定工作环境的条件；工会更可以形成不正式的压力，来帮助工人向资本家争取合理的酬劳。基本上，工会是使用非暴力、非革命性的温和方法，或形成社会压力，或进行集体协商，来进行改革，他们使用的方法都是发挥集体力量，以达到争取更多工人福利的目的。             </a:t>
            </a:r>
            <a:r>
              <a:rPr kumimoji="1" lang="en-US" altLang="zh-CN" sz="2800" b="1">
                <a:latin typeface="Times New Roman" pitchFamily="18" charset="0"/>
              </a:rPr>
              <a:t>——</a:t>
            </a:r>
            <a:r>
              <a:rPr kumimoji="1" lang="en-US" altLang="zh-CN" sz="2400" b="1">
                <a:latin typeface="Times New Roman" pitchFamily="18" charset="0"/>
              </a:rPr>
              <a:t>《</a:t>
            </a:r>
            <a:r>
              <a:rPr kumimoji="1" lang="zh-CN" altLang="en-US" sz="2400" b="1">
                <a:latin typeface="Times New Roman" pitchFamily="18" charset="0"/>
              </a:rPr>
              <a:t>英国工会运动史</a:t>
            </a:r>
            <a:r>
              <a:rPr kumimoji="1" lang="en-US" altLang="zh-CN" sz="2400" b="1">
                <a:latin typeface="Times New Roman" pitchFamily="18" charset="0"/>
              </a:rPr>
              <a: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762000" y="1066800"/>
            <a:ext cx="7924800" cy="1828800"/>
          </a:xfrm>
          <a:prstGeom prst="rect">
            <a:avLst/>
          </a:prstGeom>
          <a:solidFill>
            <a:srgbClr val="FFFFCC"/>
          </a:solidFill>
          <a:ln w="28575">
            <a:solidFill>
              <a:schemeClr val="accent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spcBef>
                <a:spcPct val="50000"/>
              </a:spcBef>
            </a:pPr>
            <a:r>
              <a:rPr kumimoji="1" lang="en-US" altLang="zh-CN" sz="2800" b="1">
                <a:latin typeface="Times New Roman" pitchFamily="18" charset="0"/>
              </a:rPr>
              <a:t>        1799</a:t>
            </a:r>
            <a:r>
              <a:rPr kumimoji="1" lang="zh-CN" altLang="en-US" sz="2800" b="1">
                <a:latin typeface="Times New Roman" pitchFamily="18" charset="0"/>
              </a:rPr>
              <a:t>年英国议会通过的</a:t>
            </a:r>
            <a:r>
              <a:rPr kumimoji="1" lang="en-US" altLang="zh-CN" sz="2800" b="1">
                <a:latin typeface="Times New Roman" pitchFamily="18" charset="0"/>
              </a:rPr>
              <a:t>《</a:t>
            </a:r>
            <a:r>
              <a:rPr kumimoji="1" lang="zh-CN" altLang="en-US" sz="2800" b="1">
                <a:latin typeface="Times New Roman" pitchFamily="18" charset="0"/>
              </a:rPr>
              <a:t>劳工结社禁止法</a:t>
            </a:r>
            <a:r>
              <a:rPr kumimoji="1" lang="en-US" altLang="zh-CN" sz="2800" b="1">
                <a:latin typeface="Times New Roman" pitchFamily="18" charset="0"/>
              </a:rPr>
              <a:t>》</a:t>
            </a:r>
            <a:r>
              <a:rPr kumimoji="1" lang="zh-CN" altLang="en-US" sz="2800" b="1">
                <a:latin typeface="Times New Roman" pitchFamily="18" charset="0"/>
              </a:rPr>
              <a:t>规定，“凡因请求变更法定工资和减少劳动时间而组织团体或妨碍工人劳动者，均以违法论，处以两个月以上的监禁”。</a:t>
            </a:r>
          </a:p>
        </p:txBody>
      </p:sp>
      <p:sp>
        <p:nvSpPr>
          <p:cNvPr id="21507" name="Rectangle 3"/>
          <p:cNvSpPr>
            <a:spLocks noChangeArrowheads="1"/>
          </p:cNvSpPr>
          <p:nvPr/>
        </p:nvSpPr>
        <p:spPr bwMode="auto">
          <a:xfrm>
            <a:off x="684213" y="2997200"/>
            <a:ext cx="38115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b="1">
                <a:latin typeface="宋体" pitchFamily="2" charset="-122"/>
              </a:rPr>
              <a:t>【</a:t>
            </a:r>
            <a:r>
              <a:rPr lang="zh-CN" altLang="en-US" sz="3600" b="1">
                <a:latin typeface="宋体" pitchFamily="2" charset="-122"/>
              </a:rPr>
              <a:t>思考</a:t>
            </a:r>
            <a:r>
              <a:rPr lang="en-US" altLang="zh-CN" sz="3600" b="1">
                <a:latin typeface="宋体" pitchFamily="2" charset="-122"/>
              </a:rPr>
              <a:t>】</a:t>
            </a:r>
          </a:p>
        </p:txBody>
      </p:sp>
      <p:sp>
        <p:nvSpPr>
          <p:cNvPr id="21508" name="Text Box 4"/>
          <p:cNvSpPr txBox="1">
            <a:spLocks noChangeArrowheads="1"/>
          </p:cNvSpPr>
          <p:nvPr/>
        </p:nvSpPr>
        <p:spPr bwMode="auto">
          <a:xfrm>
            <a:off x="1030288" y="3908425"/>
            <a:ext cx="7645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2400" b="1">
                <a:latin typeface="Times New Roman" pitchFamily="18" charset="0"/>
              </a:rPr>
              <a:t>结合时代背景，分析英国政府的政策说明了什么？ </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457200" y="914400"/>
            <a:ext cx="8382000" cy="1946275"/>
          </a:xfrm>
          <a:prstGeom prst="rect">
            <a:avLst/>
          </a:prstGeom>
          <a:solidFill>
            <a:srgbClr val="FFFFCC"/>
          </a:solidFill>
          <a:ln w="28575">
            <a:solidFill>
              <a:schemeClr val="accent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spcBef>
                <a:spcPct val="50000"/>
              </a:spcBef>
            </a:pPr>
            <a:r>
              <a:rPr kumimoji="1" lang="en-US" altLang="zh-CN" sz="2400" b="1">
                <a:latin typeface="Times New Roman" pitchFamily="18" charset="0"/>
              </a:rPr>
              <a:t>        </a:t>
            </a:r>
            <a:r>
              <a:rPr kumimoji="1" lang="zh-CN" altLang="en-US" sz="2400" b="1">
                <a:latin typeface="Times New Roman" pitchFamily="18" charset="0"/>
              </a:rPr>
              <a:t>弗朗西斯</a:t>
            </a:r>
            <a:r>
              <a:rPr kumimoji="1" lang="en-US" altLang="zh-CN" sz="2400" b="1">
                <a:latin typeface="Times New Roman" pitchFamily="18" charset="0"/>
                <a:cs typeface="Times New Roman" pitchFamily="18" charset="0"/>
              </a:rPr>
              <a:t>·</a:t>
            </a:r>
            <a:r>
              <a:rPr kumimoji="1" lang="zh-CN" altLang="en-US" sz="2400" b="1">
                <a:latin typeface="Times New Roman" pitchFamily="18" charset="0"/>
              </a:rPr>
              <a:t>普雷斯，英国经济学家，</a:t>
            </a:r>
            <a:r>
              <a:rPr kumimoji="1" lang="en-US" altLang="zh-CN" sz="2400" b="1">
                <a:latin typeface="Times New Roman" pitchFamily="18" charset="0"/>
              </a:rPr>
              <a:t>19</a:t>
            </a:r>
            <a:r>
              <a:rPr kumimoji="1" lang="zh-CN" altLang="en-US" sz="2400" b="1">
                <a:latin typeface="Times New Roman" pitchFamily="18" charset="0"/>
              </a:rPr>
              <a:t>世纪</a:t>
            </a:r>
            <a:r>
              <a:rPr kumimoji="1" lang="en-US" altLang="zh-CN" sz="2400" b="1">
                <a:latin typeface="Times New Roman" pitchFamily="18" charset="0"/>
              </a:rPr>
              <a:t>20</a:t>
            </a:r>
            <a:r>
              <a:rPr kumimoji="1" lang="zh-CN" altLang="en-US" sz="2400" b="1">
                <a:latin typeface="Times New Roman" pitchFamily="18" charset="0"/>
              </a:rPr>
              <a:t>年代初期，他搜集了大量事例，向议会申诉</a:t>
            </a:r>
            <a:r>
              <a:rPr kumimoji="1" lang="en-US" altLang="zh-CN" sz="2400" b="1">
                <a:latin typeface="Times New Roman" pitchFamily="18" charset="0"/>
              </a:rPr>
              <a:t>《</a:t>
            </a:r>
            <a:r>
              <a:rPr kumimoji="1" lang="zh-CN" altLang="en-US" sz="2400" b="1">
                <a:latin typeface="Times New Roman" pitchFamily="18" charset="0"/>
              </a:rPr>
              <a:t>劳工结社禁止法</a:t>
            </a:r>
            <a:r>
              <a:rPr kumimoji="1" lang="en-US" altLang="zh-CN" sz="2400" b="1">
                <a:latin typeface="Times New Roman" pitchFamily="18" charset="0"/>
              </a:rPr>
              <a:t>》</a:t>
            </a:r>
            <a:r>
              <a:rPr kumimoji="1" lang="zh-CN" altLang="en-US" sz="2400" b="1">
                <a:latin typeface="Times New Roman" pitchFamily="18" charset="0"/>
              </a:rPr>
              <a:t>对工人造成的危害。这些申诉引起了激进议员约瑟夫</a:t>
            </a:r>
            <a:r>
              <a:rPr kumimoji="1" lang="en-US" altLang="zh-CN" sz="2400" b="1">
                <a:latin typeface="Times New Roman" pitchFamily="18" charset="0"/>
                <a:cs typeface="Times New Roman" pitchFamily="18" charset="0"/>
              </a:rPr>
              <a:t>·</a:t>
            </a:r>
            <a:r>
              <a:rPr kumimoji="1" lang="zh-CN" altLang="en-US" sz="2400" b="1">
                <a:latin typeface="Times New Roman" pitchFamily="18" charset="0"/>
              </a:rPr>
              <a:t>休谟的注意，由他提议，议会组成一个专门委员会进行调查，最后委员会提出一份报告，建议废除</a:t>
            </a:r>
            <a:r>
              <a:rPr kumimoji="1" lang="en-US" altLang="zh-CN" sz="2400" b="1">
                <a:latin typeface="Times New Roman" pitchFamily="18" charset="0"/>
              </a:rPr>
              <a:t>《</a:t>
            </a:r>
            <a:r>
              <a:rPr kumimoji="1" lang="zh-CN" altLang="en-US" sz="2400" b="1">
                <a:latin typeface="Times New Roman" pitchFamily="18" charset="0"/>
              </a:rPr>
              <a:t>劳工结社禁止法</a:t>
            </a:r>
            <a:r>
              <a:rPr kumimoji="1" lang="en-US" altLang="zh-CN" sz="2400" b="1">
                <a:latin typeface="Times New Roman" pitchFamily="18" charset="0"/>
              </a:rPr>
              <a:t>》 </a:t>
            </a:r>
            <a:r>
              <a:rPr kumimoji="1" lang="zh-CN" altLang="en-US" sz="2400" b="1">
                <a:latin typeface="Times New Roman" pitchFamily="18" charset="0"/>
              </a:rPr>
              <a:t>。</a:t>
            </a:r>
          </a:p>
        </p:txBody>
      </p:sp>
      <p:sp>
        <p:nvSpPr>
          <p:cNvPr id="22531" name="Rectangle 3"/>
          <p:cNvSpPr>
            <a:spLocks noChangeArrowheads="1"/>
          </p:cNvSpPr>
          <p:nvPr/>
        </p:nvSpPr>
        <p:spPr bwMode="auto">
          <a:xfrm>
            <a:off x="468313" y="3213100"/>
            <a:ext cx="3570287"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3600" b="1">
                <a:latin typeface="宋体" pitchFamily="2" charset="-122"/>
              </a:rPr>
              <a:t>【</a:t>
            </a:r>
            <a:r>
              <a:rPr lang="zh-CN" altLang="en-US" sz="3600" b="1">
                <a:latin typeface="宋体" pitchFamily="2" charset="-122"/>
              </a:rPr>
              <a:t>思考</a:t>
            </a:r>
            <a:r>
              <a:rPr lang="en-US" altLang="zh-CN" sz="3600" b="1">
                <a:latin typeface="宋体" pitchFamily="2" charset="-122"/>
              </a:rPr>
              <a:t>】</a:t>
            </a:r>
            <a:endParaRPr lang="en-US" altLang="zh-CN" sz="2800" b="1">
              <a:latin typeface="宋体" pitchFamily="2" charset="-122"/>
            </a:endParaRPr>
          </a:p>
        </p:txBody>
      </p:sp>
      <p:sp>
        <p:nvSpPr>
          <p:cNvPr id="22532" name="Text Box 4"/>
          <p:cNvSpPr txBox="1">
            <a:spLocks noChangeArrowheads="1"/>
          </p:cNvSpPr>
          <p:nvPr/>
        </p:nvSpPr>
        <p:spPr bwMode="auto">
          <a:xfrm>
            <a:off x="611188" y="4005263"/>
            <a:ext cx="8135937"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en-US" altLang="zh-CN" sz="2400" b="1">
                <a:latin typeface="宋体" pitchFamily="2" charset="-122"/>
              </a:rPr>
              <a:t>    </a:t>
            </a:r>
            <a:r>
              <a:rPr lang="zh-CN" altLang="en-US" sz="2400" b="1">
                <a:latin typeface="宋体" pitchFamily="2" charset="-122"/>
              </a:rPr>
              <a:t>结合时代背景分析英国政府取消</a:t>
            </a:r>
            <a:r>
              <a:rPr lang="en-US" altLang="zh-CN" sz="2400" b="1">
                <a:latin typeface="宋体" pitchFamily="2" charset="-122"/>
              </a:rPr>
              <a:t>《</a:t>
            </a:r>
            <a:r>
              <a:rPr kumimoji="1" lang="zh-CN" altLang="en-US" sz="2400" b="1">
                <a:latin typeface="Times New Roman" pitchFamily="18" charset="0"/>
              </a:rPr>
              <a:t>劳工结社禁止法</a:t>
            </a:r>
            <a:r>
              <a:rPr lang="en-US" altLang="zh-CN" sz="2400" b="1">
                <a:latin typeface="宋体" pitchFamily="2" charset="-122"/>
              </a:rPr>
              <a:t>》</a:t>
            </a:r>
            <a:r>
              <a:rPr lang="zh-CN" altLang="en-US" sz="2400" b="1">
                <a:latin typeface="宋体" pitchFamily="2" charset="-122"/>
              </a:rPr>
              <a:t>的原因是什么？</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ext Box 2"/>
          <p:cNvSpPr txBox="1">
            <a:spLocks noChangeArrowheads="1"/>
          </p:cNvSpPr>
          <p:nvPr/>
        </p:nvSpPr>
        <p:spPr bwMode="auto">
          <a:xfrm>
            <a:off x="381000" y="228600"/>
            <a:ext cx="6858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3200" b="1">
                <a:latin typeface="Times New Roman" pitchFamily="18" charset="0"/>
              </a:rPr>
              <a:t>一、工会是如何兴起的？</a:t>
            </a:r>
          </a:p>
        </p:txBody>
      </p:sp>
      <p:sp>
        <p:nvSpPr>
          <p:cNvPr id="1027" name="Text Box 3"/>
          <p:cNvSpPr txBox="1">
            <a:spLocks noChangeArrowheads="1"/>
          </p:cNvSpPr>
          <p:nvPr/>
        </p:nvSpPr>
        <p:spPr bwMode="auto">
          <a:xfrm>
            <a:off x="685800" y="1295400"/>
            <a:ext cx="7315200" cy="1581150"/>
          </a:xfrm>
          <a:prstGeom prst="rect">
            <a:avLst/>
          </a:prstGeom>
          <a:solidFill>
            <a:srgbClr val="FFFFCC"/>
          </a:solidFill>
          <a:ln w="28575">
            <a:solidFill>
              <a:schemeClr val="accent2"/>
            </a:solidFill>
            <a:miter lim="800000"/>
            <a:headEnd/>
            <a:tailEnd/>
          </a:ln>
          <a:effectLst/>
        </p:spPr>
        <p:txBody>
          <a:bodyPr>
            <a:spAutoFit/>
          </a:bodyPr>
          <a:lstStyle/>
          <a:p>
            <a:pPr algn="just">
              <a:spcBef>
                <a:spcPct val="20000"/>
              </a:spcBef>
              <a:defRPr/>
            </a:pPr>
            <a:r>
              <a:rPr kumimoji="1" lang="en-US" altLang="zh-CN" sz="2400" b="1">
                <a:solidFill>
                  <a:srgbClr val="000000"/>
                </a:solidFill>
                <a:effectLst>
                  <a:outerShdw blurRad="38100" dist="38100" dir="2700000" algn="tl">
                    <a:srgbClr val="FFFFFF"/>
                  </a:outerShdw>
                </a:effectLst>
                <a:latin typeface="Times New Roman" pitchFamily="18" charset="0"/>
              </a:rPr>
              <a:t>        </a:t>
            </a:r>
            <a:r>
              <a:rPr kumimoji="1" lang="zh-CN" altLang="en-US" sz="2400" b="1">
                <a:solidFill>
                  <a:srgbClr val="000000"/>
                </a:solidFill>
                <a:effectLst>
                  <a:outerShdw blurRad="38100" dist="38100" dir="2700000" algn="tl">
                    <a:srgbClr val="FFFFFF"/>
                  </a:outerShdw>
                </a:effectLst>
                <a:latin typeface="Times New Roman" pitchFamily="18" charset="0"/>
              </a:rPr>
              <a:t>工会</a:t>
            </a:r>
            <a:r>
              <a:rPr kumimoji="1" lang="zh-CN" altLang="en-US" sz="2400" b="1">
                <a:effectLst>
                  <a:outerShdw blurRad="38100" dist="38100" dir="2700000" algn="tl">
                    <a:srgbClr val="FFFFFF"/>
                  </a:outerShdw>
                </a:effectLst>
                <a:latin typeface="Times New Roman" pitchFamily="18" charset="0"/>
              </a:rPr>
              <a:t>是工人阶级自发</a:t>
            </a:r>
            <a:r>
              <a:rPr kumimoji="1" lang="zh-CN" altLang="en-US" sz="2400" b="1">
                <a:solidFill>
                  <a:srgbClr val="000000"/>
                </a:solidFill>
                <a:effectLst>
                  <a:outerShdw blurRad="38100" dist="38100" dir="2700000" algn="tl">
                    <a:srgbClr val="FFFFFF"/>
                  </a:outerShdw>
                </a:effectLst>
                <a:latin typeface="Times New Roman" pitchFamily="18" charset="0"/>
              </a:rPr>
              <a:t>的</a:t>
            </a:r>
            <a:r>
              <a:rPr kumimoji="1" lang="zh-CN" altLang="en-US" sz="2400" b="1">
                <a:effectLst>
                  <a:outerShdw blurRad="38100" dist="38100" dir="2700000" algn="tl">
                    <a:srgbClr val="FFFFFF"/>
                  </a:outerShdw>
                </a:effectLst>
                <a:latin typeface="Times New Roman" pitchFamily="18" charset="0"/>
              </a:rPr>
              <a:t>群众组织，其主要宗旨是通过集体谈判与雇主商定本行业</a:t>
            </a:r>
            <a:r>
              <a:rPr kumimoji="1" lang="zh-CN" altLang="en-US" sz="2400" b="1">
                <a:solidFill>
                  <a:srgbClr val="000000"/>
                </a:solidFill>
                <a:effectLst>
                  <a:outerShdw blurRad="38100" dist="38100" dir="2700000" algn="tl">
                    <a:srgbClr val="FFFFFF"/>
                  </a:outerShdw>
                </a:effectLst>
                <a:latin typeface="Times New Roman" pitchFamily="18" charset="0"/>
              </a:rPr>
              <a:t>的</a:t>
            </a:r>
            <a:r>
              <a:rPr kumimoji="1" lang="zh-CN" altLang="en-US" sz="2400" b="1">
                <a:effectLst>
                  <a:outerShdw blurRad="38100" dist="38100" dir="2700000" algn="tl">
                    <a:srgbClr val="FFFFFF"/>
                  </a:outerShdw>
                </a:effectLst>
                <a:latin typeface="Times New Roman" pitchFamily="18" charset="0"/>
              </a:rPr>
              <a:t>劳动工资，维护其成员</a:t>
            </a:r>
            <a:r>
              <a:rPr kumimoji="1" lang="zh-CN" altLang="en-US" sz="2400" b="1">
                <a:solidFill>
                  <a:srgbClr val="000000"/>
                </a:solidFill>
                <a:effectLst>
                  <a:outerShdw blurRad="38100" dist="38100" dir="2700000" algn="tl">
                    <a:srgbClr val="FFFFFF"/>
                  </a:outerShdw>
                </a:effectLst>
                <a:latin typeface="Times New Roman" pitchFamily="18" charset="0"/>
              </a:rPr>
              <a:t>的</a:t>
            </a:r>
            <a:r>
              <a:rPr kumimoji="1" lang="zh-CN" altLang="en-US" sz="2400" b="1">
                <a:effectLst>
                  <a:outerShdw blurRad="38100" dist="38100" dir="2700000" algn="tl">
                    <a:srgbClr val="FFFFFF"/>
                  </a:outerShdw>
                </a:effectLst>
                <a:latin typeface="Times New Roman" pitchFamily="18" charset="0"/>
              </a:rPr>
              <a:t>利益，它同时也是劳动者之间建立在平等关系之上</a:t>
            </a:r>
            <a:r>
              <a:rPr kumimoji="1" lang="zh-CN" altLang="en-US" sz="2400" b="1">
                <a:solidFill>
                  <a:srgbClr val="000000"/>
                </a:solidFill>
                <a:effectLst>
                  <a:outerShdw blurRad="38100" dist="38100" dir="2700000" algn="tl">
                    <a:srgbClr val="FFFFFF"/>
                  </a:outerShdw>
                </a:effectLst>
                <a:latin typeface="Times New Roman" pitchFamily="18" charset="0"/>
              </a:rPr>
              <a:t>的</a:t>
            </a:r>
            <a:r>
              <a:rPr kumimoji="1" lang="zh-CN" altLang="en-US" sz="2400" b="1">
                <a:effectLst>
                  <a:outerShdw blurRad="38100" dist="38100" dir="2700000" algn="tl">
                    <a:srgbClr val="FFFFFF"/>
                  </a:outerShdw>
                </a:effectLst>
                <a:latin typeface="Times New Roman" pitchFamily="18" charset="0"/>
              </a:rPr>
              <a:t>一种互助福利组织。</a:t>
            </a:r>
            <a:endParaRPr kumimoji="1" lang="zh-CN" altLang="en-US" sz="2400">
              <a:latin typeface="Times New Roman" pitchFamily="18" charset="0"/>
            </a:endParaRPr>
          </a:p>
        </p:txBody>
      </p:sp>
      <p:sp>
        <p:nvSpPr>
          <p:cNvPr id="4099" name="Rectangle 3"/>
          <p:cNvSpPr>
            <a:spLocks noRot="1" noChangeArrowheads="1"/>
          </p:cNvSpPr>
          <p:nvPr/>
        </p:nvSpPr>
        <p:spPr bwMode="auto">
          <a:xfrm>
            <a:off x="457200" y="3276600"/>
            <a:ext cx="7543800" cy="274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a:spcBef>
                <a:spcPct val="20000"/>
              </a:spcBef>
            </a:pPr>
            <a:r>
              <a:rPr lang="en-US" altLang="zh-CN" sz="3200" b="1">
                <a:effectLst>
                  <a:outerShdw blurRad="38100" dist="38100" dir="2700000" algn="tl">
                    <a:srgbClr val="C0C0C0"/>
                  </a:outerShdw>
                </a:effectLst>
              </a:rPr>
              <a:t>1</a:t>
            </a:r>
            <a:r>
              <a:rPr lang="zh-CN" altLang="en-US" sz="3200" b="1">
                <a:effectLst>
                  <a:outerShdw blurRad="38100" dist="38100" dir="2700000" algn="tl">
                    <a:srgbClr val="C0C0C0"/>
                  </a:outerShdw>
                </a:effectLst>
              </a:rPr>
              <a:t>、工会的定义：</a:t>
            </a:r>
          </a:p>
          <a:p>
            <a:pPr marL="342900" indent="-342900">
              <a:spcBef>
                <a:spcPct val="20000"/>
              </a:spcBef>
              <a:buFont typeface="Wingdings" pitchFamily="2" charset="2"/>
              <a:buNone/>
            </a:pPr>
            <a:r>
              <a:rPr lang="zh-CN" altLang="en-US" sz="3200" b="1">
                <a:effectLst>
                  <a:outerShdw blurRad="38100" dist="38100" dir="2700000" algn="tl">
                    <a:srgbClr val="C0C0C0"/>
                  </a:outerShdw>
                </a:effectLst>
              </a:rPr>
              <a:t>          工会旨在维护工人即劳动力出卖者的利益的工人组织。</a:t>
            </a:r>
          </a:p>
          <a:p>
            <a:pPr marL="342900" indent="-342900">
              <a:spcBef>
                <a:spcPct val="20000"/>
              </a:spcBef>
              <a:buFont typeface="Wingdings" pitchFamily="2" charset="2"/>
              <a:buNone/>
            </a:pPr>
            <a:r>
              <a:rPr lang="zh-CN" altLang="en-US" sz="3200" b="1">
                <a:effectLst>
                  <a:outerShdw blurRad="38100" dist="38100" dir="2700000" algn="tl">
                    <a:srgbClr val="C0C0C0"/>
                  </a:outerShdw>
                </a:effectLst>
              </a:rPr>
              <a:t>           因此，工会必然是战斗性组织，要同劳动雇用者、企业主进行斗争。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09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09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09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9"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1026"/>
          <p:cNvSpPr txBox="1">
            <a:spLocks noChangeArrowheads="1"/>
          </p:cNvSpPr>
          <p:nvPr/>
        </p:nvSpPr>
        <p:spPr bwMode="auto">
          <a:xfrm>
            <a:off x="468313" y="1268413"/>
            <a:ext cx="8077200" cy="3771900"/>
          </a:xfrm>
          <a:prstGeom prst="rect">
            <a:avLst/>
          </a:prstGeom>
          <a:solidFill>
            <a:srgbClr val="FFFFCC"/>
          </a:solidFill>
          <a:ln w="28575">
            <a:solidFill>
              <a:schemeClr val="accent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spcBef>
                <a:spcPct val="50000"/>
              </a:spcBef>
            </a:pPr>
            <a:r>
              <a:rPr kumimoji="1" lang="en-US" altLang="zh-CN" sz="2400" b="1">
                <a:latin typeface="Times New Roman" pitchFamily="18" charset="0"/>
              </a:rPr>
              <a:t>         </a:t>
            </a:r>
            <a:r>
              <a:rPr kumimoji="1" lang="zh-CN" altLang="en-US" sz="2400" b="1">
                <a:latin typeface="Times New Roman" pitchFamily="18" charset="0"/>
              </a:rPr>
              <a:t>英国建筑业工人在伦敦地区组织了工会。</a:t>
            </a:r>
            <a:r>
              <a:rPr kumimoji="1" lang="en-US" altLang="zh-CN" sz="2400" b="1">
                <a:latin typeface="Times New Roman" pitchFamily="18" charset="0"/>
              </a:rPr>
              <a:t>1859</a:t>
            </a:r>
            <a:r>
              <a:rPr kumimoji="1" lang="zh-CN" altLang="en-US" sz="2400" b="1">
                <a:latin typeface="Times New Roman" pitchFamily="18" charset="0"/>
              </a:rPr>
              <a:t>年，伦敦</a:t>
            </a:r>
            <a:r>
              <a:rPr kumimoji="1" lang="en-US" altLang="zh-CN" sz="2400" b="1">
                <a:latin typeface="Times New Roman" pitchFamily="18" charset="0"/>
              </a:rPr>
              <a:t>Messrs Trollope of Pimlico</a:t>
            </a:r>
            <a:r>
              <a:rPr kumimoji="1" lang="zh-CN" altLang="en-US" sz="2400" b="1">
                <a:latin typeface="Times New Roman" pitchFamily="18" charset="0"/>
              </a:rPr>
              <a:t>公司一位参加工会并担任工会代表的泥水匠被革职，爆发反对该公司的罢工。其他的建筑工人很快声援罢工，也同时提出每日工作九小时的要求。全国各地不同行业工会公开支持伦敦建筑工人的罢工。罢工工人得到机械工会为他们募集的</a:t>
            </a:r>
            <a:r>
              <a:rPr kumimoji="1" lang="en-US" altLang="zh-CN" sz="2400" b="1">
                <a:latin typeface="Times New Roman" pitchFamily="18" charset="0"/>
              </a:rPr>
              <a:t>3000</a:t>
            </a:r>
            <a:r>
              <a:rPr kumimoji="1" lang="zh-CN" altLang="en-US" sz="2400" b="1">
                <a:latin typeface="Times New Roman" pitchFamily="18" charset="0"/>
              </a:rPr>
              <a:t>英镑的罢工基金，使罢工能持续进行。到</a:t>
            </a:r>
            <a:r>
              <a:rPr kumimoji="1" lang="en-US" altLang="zh-CN" sz="2400" b="1">
                <a:latin typeface="Times New Roman" pitchFamily="18" charset="0"/>
              </a:rPr>
              <a:t>1860</a:t>
            </a:r>
            <a:r>
              <a:rPr kumimoji="1" lang="zh-CN" altLang="en-US" sz="2400" b="1">
                <a:latin typeface="Times New Roman" pitchFamily="18" charset="0"/>
              </a:rPr>
              <a:t>年</a:t>
            </a:r>
            <a:r>
              <a:rPr kumimoji="1" lang="en-US" altLang="zh-CN" sz="2400" b="1">
                <a:latin typeface="Times New Roman" pitchFamily="18" charset="0"/>
              </a:rPr>
              <a:t>2</a:t>
            </a:r>
            <a:r>
              <a:rPr kumimoji="1" lang="zh-CN" altLang="en-US" sz="2400" b="1">
                <a:latin typeface="Times New Roman" pitchFamily="18" charset="0"/>
              </a:rPr>
              <a:t>月，工人罢工六个月后，雇主才派代表与工会代表谈判，达成妥协，其内容包括：雇主取消要求工人签署文件才复职的条件，工人则取消每日九小时工时的要求，并且结束罢工。</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ext Box 1026"/>
          <p:cNvSpPr txBox="1">
            <a:spLocks noChangeArrowheads="1"/>
          </p:cNvSpPr>
          <p:nvPr/>
        </p:nvSpPr>
        <p:spPr bwMode="auto">
          <a:xfrm>
            <a:off x="914400" y="1720850"/>
            <a:ext cx="7391400" cy="2470150"/>
          </a:xfrm>
          <a:prstGeom prst="rect">
            <a:avLst/>
          </a:prstGeom>
          <a:solidFill>
            <a:srgbClr val="FFFFCC"/>
          </a:solidFill>
          <a:ln w="28575">
            <a:solidFill>
              <a:schemeClr val="accent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spcBef>
                <a:spcPct val="50000"/>
              </a:spcBef>
            </a:pPr>
            <a:r>
              <a:rPr kumimoji="1" lang="en-US" altLang="zh-CN" sz="2800" b="1">
                <a:latin typeface="Times New Roman" pitchFamily="18" charset="0"/>
              </a:rPr>
              <a:t>       </a:t>
            </a:r>
            <a:r>
              <a:rPr kumimoji="1" lang="zh-CN" altLang="en-US" sz="2800" b="1">
                <a:latin typeface="Times New Roman" pitchFamily="18" charset="0"/>
              </a:rPr>
              <a:t>工会斗争是对付资本家的胡作非为、保护工人利益的手段，工会的这种活动不仅是正当的，而且是必要的，只要现代生产制度存在，工会的这种活动就必不可免。</a:t>
            </a:r>
          </a:p>
          <a:p>
            <a:pPr algn="just">
              <a:spcBef>
                <a:spcPct val="50000"/>
              </a:spcBef>
            </a:pPr>
            <a:r>
              <a:rPr kumimoji="1" lang="zh-CN" altLang="en-US" sz="2800" b="1">
                <a:latin typeface="Times New Roman" pitchFamily="18" charset="0"/>
              </a:rPr>
              <a:t>                            </a:t>
            </a:r>
            <a:r>
              <a:rPr kumimoji="1" lang="en-US" altLang="zh-CN" sz="2800" b="1">
                <a:latin typeface="Times New Roman" pitchFamily="18" charset="0"/>
              </a:rPr>
              <a:t>——</a:t>
            </a:r>
            <a:r>
              <a:rPr kumimoji="1" lang="zh-CN" altLang="en-US" sz="2800" b="1">
                <a:latin typeface="Times New Roman" pitchFamily="18" charset="0"/>
              </a:rPr>
              <a:t>马克思对工会运动的评价</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Rot="1" noChangeArrowheads="1"/>
          </p:cNvSpPr>
          <p:nvPr>
            <p:ph type="title" idx="4294967295"/>
          </p:nvPr>
        </p:nvSpPr>
        <p:spPr/>
        <p:txBody>
          <a:bodyPr>
            <a:normAutofit/>
          </a:bodyPr>
          <a:lstStyle/>
          <a:p>
            <a:r>
              <a:rPr lang="zh-CN" altLang="en-US">
                <a:effectLst>
                  <a:outerShdw blurRad="38100" dist="38100" dir="2700000" algn="tl">
                    <a:srgbClr val="C0C0C0"/>
                  </a:outerShdw>
                </a:effectLst>
              </a:rPr>
              <a:t>一、工会是如何兴起的</a:t>
            </a:r>
          </a:p>
        </p:txBody>
      </p:sp>
      <p:sp>
        <p:nvSpPr>
          <p:cNvPr id="9219" name="Rectangle 3"/>
          <p:cNvSpPr>
            <a:spLocks noGrp="1" noRot="1" noChangeArrowheads="1"/>
          </p:cNvSpPr>
          <p:nvPr>
            <p:ph idx="4294967295"/>
          </p:nvPr>
        </p:nvSpPr>
        <p:spPr/>
        <p:txBody>
          <a:bodyPr>
            <a:normAutofit/>
          </a:bodyPr>
          <a:lstStyle/>
          <a:p>
            <a:r>
              <a:rPr lang="en-US" altLang="zh-CN" b="1">
                <a:effectLst>
                  <a:outerShdw blurRad="38100" dist="38100" dir="2700000" algn="tl">
                    <a:srgbClr val="C0C0C0"/>
                  </a:outerShdw>
                </a:effectLst>
              </a:rPr>
              <a:t>1</a:t>
            </a:r>
            <a:r>
              <a:rPr lang="zh-CN" altLang="en-US" b="1">
                <a:effectLst>
                  <a:outerShdw blurRad="38100" dist="38100" dir="2700000" algn="tl">
                    <a:srgbClr val="C0C0C0"/>
                  </a:outerShdw>
                </a:effectLst>
              </a:rPr>
              <a:t>、工会的定义： </a:t>
            </a:r>
          </a:p>
          <a:p>
            <a:r>
              <a:rPr lang="en-US" altLang="zh-CN" b="1">
                <a:effectLst>
                  <a:outerShdw blurRad="38100" dist="38100" dir="2700000" algn="tl">
                    <a:srgbClr val="C0C0C0"/>
                  </a:outerShdw>
                </a:effectLst>
              </a:rPr>
              <a:t>2</a:t>
            </a:r>
            <a:r>
              <a:rPr lang="zh-CN" altLang="en-US" b="1">
                <a:effectLst>
                  <a:outerShdw blurRad="38100" dist="38100" dir="2700000" algn="tl">
                    <a:srgbClr val="C0C0C0"/>
                  </a:outerShdw>
                </a:effectLst>
              </a:rPr>
              <a:t>、历史来源：</a:t>
            </a:r>
          </a:p>
          <a:p>
            <a:r>
              <a:rPr lang="en-US" altLang="zh-CN" b="1">
                <a:effectLst>
                  <a:outerShdw blurRad="38100" dist="38100" dir="2700000" algn="tl">
                    <a:srgbClr val="C0C0C0"/>
                  </a:outerShdw>
                </a:effectLst>
              </a:rPr>
              <a:t>3</a:t>
            </a:r>
            <a:r>
              <a:rPr lang="zh-CN" altLang="en-US" b="1">
                <a:effectLst>
                  <a:outerShdw blurRad="38100" dist="38100" dir="2700000" algn="tl">
                    <a:srgbClr val="C0C0C0"/>
                  </a:outerShdw>
                </a:effectLst>
              </a:rPr>
              <a:t>、经济根源</a:t>
            </a:r>
          </a:p>
          <a:p>
            <a:r>
              <a:rPr lang="en-US" altLang="zh-CN" b="1">
                <a:effectLst>
                  <a:outerShdw blurRad="38100" dist="38100" dir="2700000" algn="tl">
                    <a:srgbClr val="C0C0C0"/>
                  </a:outerShdw>
                </a:effectLst>
              </a:rPr>
              <a:t>4</a:t>
            </a:r>
            <a:r>
              <a:rPr lang="zh-CN" altLang="en-US" b="1">
                <a:effectLst>
                  <a:outerShdw blurRad="38100" dist="38100" dir="2700000" algn="tl">
                    <a:srgbClr val="C0C0C0"/>
                  </a:outerShdw>
                </a:effectLst>
              </a:rPr>
              <a:t>、原因：</a:t>
            </a:r>
          </a:p>
          <a:p>
            <a:r>
              <a:rPr lang="zh-CN" altLang="en-US" b="1">
                <a:effectLst>
                  <a:outerShdw blurRad="38100" dist="38100" dir="2700000" algn="tl">
                    <a:srgbClr val="C0C0C0"/>
                  </a:outerShdw>
                </a:effectLst>
              </a:rPr>
              <a:t>兴起：英国第一个工会组织出现在</a:t>
            </a:r>
            <a:r>
              <a:rPr lang="en-US" altLang="zh-CN" b="1">
                <a:effectLst>
                  <a:outerShdw blurRad="38100" dist="38100" dir="2700000" algn="tl">
                    <a:srgbClr val="C0C0C0"/>
                  </a:outerShdw>
                </a:effectLst>
              </a:rPr>
              <a:t>1696</a:t>
            </a:r>
            <a:r>
              <a:rPr lang="zh-CN" altLang="en-US" b="1">
                <a:effectLst>
                  <a:outerShdw blurRad="38100" dist="38100" dir="2700000" algn="tl">
                    <a:srgbClr val="C0C0C0"/>
                  </a:outerShdw>
                </a:effectLst>
              </a:rPr>
              <a:t>年。成果：迫使资产阶级政府取消了禁止工人结社的禁令。</a:t>
            </a:r>
          </a:p>
          <a:p>
            <a:r>
              <a:rPr lang="zh-CN" altLang="en-US" b="1">
                <a:effectLst>
                  <a:outerShdw blurRad="38100" dist="38100" dir="2700000" algn="tl">
                    <a:srgbClr val="C0C0C0"/>
                  </a:outerShdw>
                </a:effectLst>
              </a:rPr>
              <a:t>受到马克思的充分肯定。</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21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219">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219">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21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ChangeArrowheads="1"/>
          </p:cNvSpPr>
          <p:nvPr/>
        </p:nvSpPr>
        <p:spPr bwMode="auto">
          <a:xfrm>
            <a:off x="990600" y="762000"/>
            <a:ext cx="7162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3200" b="1">
                <a:latin typeface="Times New Roman" pitchFamily="18" charset="0"/>
              </a:rPr>
              <a:t>二、解析英国煤气工人工会的个案</a:t>
            </a:r>
          </a:p>
        </p:txBody>
      </p:sp>
      <p:sp>
        <p:nvSpPr>
          <p:cNvPr id="25603" name="Text Box 1027"/>
          <p:cNvSpPr txBox="1">
            <a:spLocks noChangeArrowheads="1"/>
          </p:cNvSpPr>
          <p:nvPr/>
        </p:nvSpPr>
        <p:spPr bwMode="auto">
          <a:xfrm>
            <a:off x="533400" y="2057400"/>
            <a:ext cx="8229600" cy="3324225"/>
          </a:xfrm>
          <a:prstGeom prst="rect">
            <a:avLst/>
          </a:prstGeom>
          <a:solidFill>
            <a:srgbClr val="FFFFCC"/>
          </a:solidFill>
          <a:ln w="28575">
            <a:solidFill>
              <a:schemeClr val="accent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spcBef>
                <a:spcPct val="50000"/>
              </a:spcBef>
            </a:pPr>
            <a:r>
              <a:rPr kumimoji="1" lang="en-US" altLang="zh-CN" sz="2800" b="1">
                <a:latin typeface="Times New Roman" pitchFamily="18" charset="0"/>
              </a:rPr>
              <a:t>                            </a:t>
            </a:r>
            <a:r>
              <a:rPr kumimoji="1" lang="zh-CN" altLang="en-US" sz="2800" b="1">
                <a:latin typeface="Times New Roman" pitchFamily="18" charset="0"/>
              </a:rPr>
              <a:t>英国煤气工人工会</a:t>
            </a:r>
          </a:p>
          <a:p>
            <a:pPr algn="just">
              <a:spcBef>
                <a:spcPct val="50000"/>
              </a:spcBef>
            </a:pPr>
            <a:r>
              <a:rPr kumimoji="1" lang="zh-CN" altLang="en-US" sz="2800" b="1">
                <a:latin typeface="Times New Roman" pitchFamily="18" charset="0"/>
              </a:rPr>
              <a:t>        </a:t>
            </a:r>
            <a:r>
              <a:rPr kumimoji="1" lang="en-US" altLang="zh-CN" sz="2800" b="1">
                <a:latin typeface="Times New Roman" pitchFamily="18" charset="0"/>
              </a:rPr>
              <a:t>1889</a:t>
            </a:r>
            <a:r>
              <a:rPr kumimoji="1" lang="zh-CN" altLang="en-US" sz="2800" b="1">
                <a:latin typeface="Times New Roman" pitchFamily="18" charset="0"/>
              </a:rPr>
              <a:t>年</a:t>
            </a:r>
            <a:r>
              <a:rPr kumimoji="1" lang="en-US" altLang="zh-CN" sz="2800" b="1">
                <a:latin typeface="Times New Roman" pitchFamily="18" charset="0"/>
              </a:rPr>
              <a:t>5</a:t>
            </a:r>
            <a:r>
              <a:rPr kumimoji="1" lang="zh-CN" altLang="en-US" sz="2800" b="1">
                <a:latin typeface="Times New Roman" pitchFamily="18" charset="0"/>
              </a:rPr>
              <a:t>月，汤姆</a:t>
            </a:r>
            <a:r>
              <a:rPr kumimoji="1" lang="en-US" altLang="zh-CN" sz="2800" b="1">
                <a:latin typeface="Times New Roman" pitchFamily="18" charset="0"/>
              </a:rPr>
              <a:t>·</a:t>
            </a:r>
            <a:r>
              <a:rPr kumimoji="1" lang="zh-CN" altLang="en-US" sz="2800" b="1">
                <a:latin typeface="Times New Roman" pitchFamily="18" charset="0"/>
              </a:rPr>
              <a:t>曼恩、约翰</a:t>
            </a:r>
            <a:r>
              <a:rPr kumimoji="1" lang="en-US" altLang="zh-CN" sz="2800" b="1">
                <a:latin typeface="Times New Roman" pitchFamily="18" charset="0"/>
              </a:rPr>
              <a:t>·</a:t>
            </a:r>
            <a:r>
              <a:rPr kumimoji="1" lang="zh-CN" altLang="en-US" sz="2800" b="1">
                <a:latin typeface="Times New Roman" pitchFamily="18" charset="0"/>
              </a:rPr>
              <a:t>伯恩斯、威尔</a:t>
            </a:r>
            <a:r>
              <a:rPr kumimoji="1" lang="en-US" altLang="zh-CN" sz="2800" b="1">
                <a:latin typeface="Times New Roman" pitchFamily="18" charset="0"/>
              </a:rPr>
              <a:t>·</a:t>
            </a:r>
            <a:r>
              <a:rPr kumimoji="1" lang="zh-CN" altLang="en-US" sz="2800" b="1">
                <a:latin typeface="Times New Roman" pitchFamily="18" charset="0"/>
              </a:rPr>
              <a:t>索恩组织了伦敦煤气工人工会，其成员迅速增加。几周之后，他们认为向伦敦煤气公司提出自己要求的时机已经成熟，于是及时地采取了行动。在罢工的压力下，公司很快就同意将工作日从</a:t>
            </a:r>
            <a:r>
              <a:rPr kumimoji="1" lang="en-US" altLang="zh-CN" sz="2800" b="1">
                <a:latin typeface="Times New Roman" pitchFamily="18" charset="0"/>
              </a:rPr>
              <a:t>12</a:t>
            </a:r>
            <a:r>
              <a:rPr kumimoji="1" lang="zh-CN" altLang="en-US" sz="2800" b="1">
                <a:latin typeface="Times New Roman" pitchFamily="18" charset="0"/>
              </a:rPr>
              <a:t>小时减至</a:t>
            </a:r>
            <a:r>
              <a:rPr kumimoji="1" lang="en-US" altLang="zh-CN" sz="2800" b="1">
                <a:latin typeface="Times New Roman" pitchFamily="18" charset="0"/>
              </a:rPr>
              <a:t>8</a:t>
            </a:r>
            <a:r>
              <a:rPr kumimoji="1" lang="zh-CN" altLang="en-US" sz="2800" b="1">
                <a:latin typeface="Times New Roman" pitchFamily="18" charset="0"/>
              </a:rPr>
              <a:t>小时。旋风般的胜利刺激了工人运动。</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650" name="Object 0"/>
          <p:cNvGraphicFramePr>
            <a:graphicFrameLocks noChangeAspect="1"/>
          </p:cNvGraphicFramePr>
          <p:nvPr/>
        </p:nvGraphicFramePr>
        <p:xfrm>
          <a:off x="914400" y="914400"/>
          <a:ext cx="2984500" cy="5181600"/>
        </p:xfrm>
        <a:graphic>
          <a:graphicData uri="http://schemas.openxmlformats.org/presentationml/2006/ole">
            <mc:AlternateContent xmlns:mc="http://schemas.openxmlformats.org/markup-compatibility/2006">
              <mc:Choice xmlns:v="urn:schemas-microsoft-com:vml" Requires="v">
                <p:oleObj spid="_x0000_s27652" name="Image" r:id="rId3" imgW="1345557" imgH="2336508" progId="Photoshop.Image.8">
                  <p:embed/>
                </p:oleObj>
              </mc:Choice>
              <mc:Fallback>
                <p:oleObj name="Image" r:id="rId3" imgW="1345557" imgH="2336508" progId="Photoshop.Image.8">
                  <p:embed/>
                  <p:pic>
                    <p:nvPicPr>
                      <p:cNvPr id="0" name="Object 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4400" y="914400"/>
                        <a:ext cx="2984500" cy="5181600"/>
                      </a:xfrm>
                      <a:prstGeom prst="rect">
                        <a:avLst/>
                      </a:prstGeom>
                      <a:noFill/>
                      <a:ln w="2857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7651" name="Text Box 3"/>
          <p:cNvSpPr txBox="1">
            <a:spLocks noChangeArrowheads="1"/>
          </p:cNvSpPr>
          <p:nvPr/>
        </p:nvSpPr>
        <p:spPr bwMode="auto">
          <a:xfrm>
            <a:off x="4643438" y="1395413"/>
            <a:ext cx="3816350" cy="319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spcBef>
                <a:spcPct val="50000"/>
              </a:spcBef>
            </a:pPr>
            <a:r>
              <a:rPr kumimoji="1" lang="en-US" altLang="zh-CN" sz="2400" b="1">
                <a:latin typeface="Times New Roman" pitchFamily="18" charset="0"/>
              </a:rPr>
              <a:t>               </a:t>
            </a:r>
            <a:r>
              <a:rPr kumimoji="1" lang="zh-CN" altLang="en-US" sz="2400" b="1">
                <a:latin typeface="Times New Roman" pitchFamily="18" charset="0"/>
              </a:rPr>
              <a:t>威尔</a:t>
            </a:r>
            <a:r>
              <a:rPr kumimoji="1" lang="en-US" altLang="zh-CN" sz="2400" b="1">
                <a:latin typeface="Times New Roman" pitchFamily="18" charset="0"/>
                <a:cs typeface="Times New Roman" pitchFamily="18" charset="0"/>
              </a:rPr>
              <a:t>·</a:t>
            </a:r>
            <a:r>
              <a:rPr kumimoji="1" lang="zh-CN" altLang="en-US" sz="2400" b="1">
                <a:latin typeface="Times New Roman" pitchFamily="18" charset="0"/>
              </a:rPr>
              <a:t>索恩</a:t>
            </a:r>
          </a:p>
          <a:p>
            <a:pPr algn="just">
              <a:spcBef>
                <a:spcPct val="50000"/>
              </a:spcBef>
            </a:pPr>
            <a:r>
              <a:rPr kumimoji="1" lang="zh-CN" altLang="en-US" sz="2400" b="1">
                <a:latin typeface="Times New Roman" pitchFamily="18" charset="0"/>
              </a:rPr>
              <a:t>       出生于工人家庭，</a:t>
            </a:r>
            <a:r>
              <a:rPr kumimoji="1" lang="en-US" altLang="zh-CN" sz="2400" b="1">
                <a:latin typeface="Times New Roman" pitchFamily="18" charset="0"/>
              </a:rPr>
              <a:t>25</a:t>
            </a:r>
            <a:r>
              <a:rPr kumimoji="1" lang="zh-CN" altLang="en-US" sz="2400" b="1">
                <a:latin typeface="Times New Roman" pitchFamily="18" charset="0"/>
              </a:rPr>
              <a:t>岁时加入社会主义组织“社会民主联盟”。</a:t>
            </a:r>
            <a:r>
              <a:rPr kumimoji="1" lang="en-US" altLang="zh-CN" sz="2400" b="1">
                <a:latin typeface="Times New Roman" pitchFamily="18" charset="0"/>
              </a:rPr>
              <a:t>1889</a:t>
            </a:r>
            <a:r>
              <a:rPr kumimoji="1" lang="zh-CN" altLang="en-US" sz="2400" b="1">
                <a:latin typeface="Times New Roman" pitchFamily="18" charset="0"/>
              </a:rPr>
              <a:t>年，他发起成立了英国煤气工人工会，担任工会的总书记。他成功地领导了争取</a:t>
            </a:r>
            <a:r>
              <a:rPr kumimoji="1" lang="en-US" altLang="zh-CN" sz="2400" b="1">
                <a:latin typeface="Times New Roman" pitchFamily="18" charset="0"/>
              </a:rPr>
              <a:t>8</a:t>
            </a:r>
            <a:r>
              <a:rPr kumimoji="1" lang="zh-CN" altLang="en-US" sz="2400" b="1">
                <a:latin typeface="Times New Roman" pitchFamily="18" charset="0"/>
              </a:rPr>
              <a:t>小时工作日的谈判。</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674" name="Object 2"/>
          <p:cNvGraphicFramePr>
            <a:graphicFrameLocks noChangeAspect="1"/>
          </p:cNvGraphicFramePr>
          <p:nvPr/>
        </p:nvGraphicFramePr>
        <p:xfrm>
          <a:off x="1143000" y="990600"/>
          <a:ext cx="2995613" cy="4572000"/>
        </p:xfrm>
        <a:graphic>
          <a:graphicData uri="http://schemas.openxmlformats.org/presentationml/2006/ole">
            <mc:AlternateContent xmlns:mc="http://schemas.openxmlformats.org/markup-compatibility/2006">
              <mc:Choice xmlns:v="urn:schemas-microsoft-com:vml" Requires="v">
                <p:oleObj spid="_x0000_s28677" name="Image" r:id="rId3" imgW="1688889" imgH="2577778" progId="Photoshop.Image.8">
                  <p:embed/>
                </p:oleObj>
              </mc:Choice>
              <mc:Fallback>
                <p:oleObj name="Image" r:id="rId3" imgW="1688889" imgH="2577778" progId="Photoshop.Image.8">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3000" y="990600"/>
                        <a:ext cx="2995613" cy="4572000"/>
                      </a:xfrm>
                      <a:prstGeom prst="rect">
                        <a:avLst/>
                      </a:prstGeom>
                      <a:noFill/>
                      <a:ln w="28575">
                        <a:solidFill>
                          <a:schemeClr val="accent2"/>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8675" name="Text Box 3"/>
          <p:cNvSpPr txBox="1">
            <a:spLocks noChangeArrowheads="1"/>
          </p:cNvSpPr>
          <p:nvPr/>
        </p:nvSpPr>
        <p:spPr bwMode="auto">
          <a:xfrm>
            <a:off x="5486400" y="1447800"/>
            <a:ext cx="3276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2800" b="1">
                <a:latin typeface="Times New Roman" pitchFamily="18" charset="0"/>
              </a:rPr>
              <a:t>爱琳娜</a:t>
            </a:r>
            <a:r>
              <a:rPr kumimoji="1" lang="en-US" altLang="zh-CN" sz="2800" b="1">
                <a:latin typeface="Times New Roman" pitchFamily="18" charset="0"/>
                <a:cs typeface="Times New Roman" pitchFamily="18" charset="0"/>
              </a:rPr>
              <a:t>·</a:t>
            </a:r>
            <a:r>
              <a:rPr kumimoji="1" lang="zh-CN" altLang="en-US" sz="2800" b="1">
                <a:latin typeface="Times New Roman" pitchFamily="18" charset="0"/>
              </a:rPr>
              <a:t>马克思</a:t>
            </a:r>
          </a:p>
        </p:txBody>
      </p:sp>
      <p:sp>
        <p:nvSpPr>
          <p:cNvPr id="28676" name="Text Box 4"/>
          <p:cNvSpPr txBox="1">
            <a:spLocks noChangeArrowheads="1"/>
          </p:cNvSpPr>
          <p:nvPr/>
        </p:nvSpPr>
        <p:spPr bwMode="auto">
          <a:xfrm>
            <a:off x="5076825" y="2205038"/>
            <a:ext cx="30035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spcBef>
                <a:spcPct val="50000"/>
              </a:spcBef>
            </a:pPr>
            <a:r>
              <a:rPr kumimoji="1" lang="en-US" altLang="zh-CN" sz="2400" b="1">
                <a:solidFill>
                  <a:srgbClr val="000000"/>
                </a:solidFill>
                <a:latin typeface="Times New Roman" pitchFamily="18" charset="0"/>
              </a:rPr>
              <a:t>       </a:t>
            </a:r>
            <a:r>
              <a:rPr kumimoji="1" lang="zh-CN" altLang="en-US" sz="2400" b="1">
                <a:solidFill>
                  <a:srgbClr val="000000"/>
                </a:solidFill>
                <a:latin typeface="Times New Roman" pitchFamily="18" charset="0"/>
              </a:rPr>
              <a:t>马克思</a:t>
            </a:r>
            <a:r>
              <a:rPr kumimoji="1" lang="zh-CN" altLang="en-US" sz="2400" b="1">
                <a:latin typeface="Times New Roman" pitchFamily="18" charset="0"/>
              </a:rPr>
              <a:t>最小的女儿，</a:t>
            </a:r>
            <a:r>
              <a:rPr kumimoji="1" lang="zh-CN" altLang="en-US" sz="2400" b="1">
                <a:solidFill>
                  <a:srgbClr val="000000"/>
                </a:solidFill>
                <a:latin typeface="Times New Roman" pitchFamily="18" charset="0"/>
              </a:rPr>
              <a:t>马克思</a:t>
            </a:r>
            <a:r>
              <a:rPr kumimoji="1" lang="zh-CN" altLang="en-US" sz="2400" b="1">
                <a:latin typeface="Times New Roman" pitchFamily="18" charset="0"/>
              </a:rPr>
              <a:t>死后，</a:t>
            </a:r>
            <a:r>
              <a:rPr kumimoji="1" lang="zh-CN" altLang="en-US" sz="2400" b="1">
                <a:solidFill>
                  <a:srgbClr val="000000"/>
                </a:solidFill>
                <a:latin typeface="Times New Roman" pitchFamily="18" charset="0"/>
              </a:rPr>
              <a:t>艾琳娜</a:t>
            </a:r>
            <a:r>
              <a:rPr kumimoji="1" lang="zh-CN" altLang="en-US" sz="2400" b="1">
                <a:latin typeface="Times New Roman" pitchFamily="18" charset="0"/>
              </a:rPr>
              <a:t>做了一些妇女解放活动，出版过</a:t>
            </a:r>
            <a:r>
              <a:rPr kumimoji="1" lang="en-US" altLang="zh-CN" sz="2400" b="1">
                <a:latin typeface="Times New Roman" pitchFamily="18" charset="0"/>
              </a:rPr>
              <a:t>《</a:t>
            </a:r>
            <a:r>
              <a:rPr kumimoji="1" lang="zh-CN" altLang="en-US" sz="2400" b="1">
                <a:latin typeface="Times New Roman" pitchFamily="18" charset="0"/>
              </a:rPr>
              <a:t>英国工人阶级运动</a:t>
            </a:r>
            <a:r>
              <a:rPr kumimoji="1" lang="en-US" altLang="zh-CN" sz="2400" b="1">
                <a:latin typeface="Times New Roman" pitchFamily="18" charset="0"/>
              </a:rPr>
              <a:t>》</a:t>
            </a:r>
            <a:r>
              <a:rPr kumimoji="1" lang="zh-CN" altLang="en-US" sz="2400" b="1">
                <a:latin typeface="Times New Roman" pitchFamily="18" charset="0"/>
              </a:rPr>
              <a:t>等书。</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p:cNvSpPr txBox="1">
            <a:spLocks noChangeArrowheads="1"/>
          </p:cNvSpPr>
          <p:nvPr/>
        </p:nvSpPr>
        <p:spPr bwMode="auto">
          <a:xfrm>
            <a:off x="838200" y="1295400"/>
            <a:ext cx="7620000" cy="3954463"/>
          </a:xfrm>
          <a:prstGeom prst="rect">
            <a:avLst/>
          </a:prstGeom>
          <a:solidFill>
            <a:srgbClr val="FFFFCC"/>
          </a:solidFill>
          <a:ln w="28575">
            <a:solidFill>
              <a:schemeClr val="accent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spcBef>
                <a:spcPct val="50000"/>
              </a:spcBef>
            </a:pPr>
            <a:r>
              <a:rPr kumimoji="1" lang="en-US" altLang="zh-CN" sz="2400" b="1">
                <a:solidFill>
                  <a:srgbClr val="000000"/>
                </a:solidFill>
                <a:latin typeface="Times New Roman" pitchFamily="18" charset="0"/>
              </a:rPr>
              <a:t>                               </a:t>
            </a:r>
            <a:r>
              <a:rPr kumimoji="1" lang="zh-CN" altLang="en-US" sz="2400" b="1">
                <a:solidFill>
                  <a:srgbClr val="000000"/>
                </a:solidFill>
                <a:latin typeface="Times New Roman" pitchFamily="18" charset="0"/>
              </a:rPr>
              <a:t>社会民主联盟</a:t>
            </a:r>
          </a:p>
          <a:p>
            <a:pPr algn="just">
              <a:spcBef>
                <a:spcPct val="50000"/>
              </a:spcBef>
            </a:pPr>
            <a:r>
              <a:rPr kumimoji="1" lang="zh-CN" altLang="en-US" sz="2400" b="1">
                <a:latin typeface="Times New Roman" pitchFamily="18" charset="0"/>
              </a:rPr>
              <a:t>      </a:t>
            </a:r>
            <a:r>
              <a:rPr kumimoji="1" lang="zh-CN" altLang="en-US" sz="2400" b="1">
                <a:solidFill>
                  <a:srgbClr val="000000"/>
                </a:solidFill>
                <a:latin typeface="Times New Roman" pitchFamily="18" charset="0"/>
              </a:rPr>
              <a:t>英国</a:t>
            </a:r>
            <a:r>
              <a:rPr kumimoji="1" lang="zh-CN" altLang="en-US" sz="2400" b="1">
                <a:latin typeface="Times New Roman" pitchFamily="18" charset="0"/>
              </a:rPr>
              <a:t>早期的社会主义组织，</a:t>
            </a:r>
            <a:r>
              <a:rPr kumimoji="1" lang="zh-CN" altLang="en-US" sz="2400" b="1">
                <a:latin typeface="宋体" pitchFamily="2" charset="-122"/>
              </a:rPr>
              <a:t>这一组织是在民主联盟的基础上于</a:t>
            </a:r>
            <a:r>
              <a:rPr kumimoji="1" lang="en-US" altLang="zh-CN" sz="2400" b="1">
                <a:latin typeface="Times New Roman" pitchFamily="18" charset="0"/>
                <a:cs typeface="Times New Roman" pitchFamily="18" charset="0"/>
              </a:rPr>
              <a:t>1884</a:t>
            </a:r>
            <a:r>
              <a:rPr kumimoji="1" lang="zh-CN" altLang="en-US" sz="2400" b="1">
                <a:latin typeface="宋体" pitchFamily="2" charset="-122"/>
              </a:rPr>
              <a:t>年</a:t>
            </a:r>
            <a:r>
              <a:rPr kumimoji="1" lang="en-US" altLang="zh-CN" sz="2400" b="1">
                <a:latin typeface="Times New Roman" pitchFamily="18" charset="0"/>
                <a:cs typeface="Times New Roman" pitchFamily="18" charset="0"/>
              </a:rPr>
              <a:t>8</a:t>
            </a:r>
            <a:r>
              <a:rPr kumimoji="1" lang="zh-CN" altLang="en-US" sz="2400" b="1">
                <a:latin typeface="宋体" pitchFamily="2" charset="-122"/>
              </a:rPr>
              <a:t>月成立的。参加联盟的除改良主义者（亨</a:t>
            </a:r>
            <a:r>
              <a:rPr kumimoji="1" lang="en-US" altLang="zh-CN" sz="2400" b="1">
                <a:latin typeface="Times New Roman" pitchFamily="18" charset="0"/>
              </a:rPr>
              <a:t>·</a:t>
            </a:r>
            <a:r>
              <a:rPr kumimoji="1" lang="zh-CN" altLang="en-US" sz="2400" b="1">
                <a:latin typeface="宋体" pitchFamily="2" charset="-122"/>
              </a:rPr>
              <a:t>迈</a:t>
            </a:r>
            <a:r>
              <a:rPr kumimoji="1" lang="en-US" altLang="zh-CN" sz="2400" b="1">
                <a:latin typeface="Times New Roman" pitchFamily="18" charset="0"/>
              </a:rPr>
              <a:t>·</a:t>
            </a:r>
            <a:r>
              <a:rPr kumimoji="1" lang="zh-CN" altLang="en-US" sz="2400" b="1">
                <a:latin typeface="宋体" pitchFamily="2" charset="-122"/>
              </a:rPr>
              <a:t>海德门等）和无政府主义者外，还有一批革命的社会民主党人即马克思主义的拥护者（哈</a:t>
            </a:r>
            <a:r>
              <a:rPr kumimoji="1" lang="en-US" altLang="zh-CN" sz="2400" b="1">
                <a:latin typeface="Times New Roman" pitchFamily="18" charset="0"/>
              </a:rPr>
              <a:t>·</a:t>
            </a:r>
            <a:r>
              <a:rPr kumimoji="1" lang="zh-CN" altLang="en-US" sz="2400" b="1">
                <a:latin typeface="宋体" pitchFamily="2" charset="-122"/>
              </a:rPr>
              <a:t>奎尔奇、汤</a:t>
            </a:r>
            <a:r>
              <a:rPr kumimoji="1" lang="en-US" altLang="zh-CN" sz="2400" b="1">
                <a:latin typeface="Times New Roman" pitchFamily="18" charset="0"/>
              </a:rPr>
              <a:t>·</a:t>
            </a:r>
            <a:r>
              <a:rPr kumimoji="1" lang="zh-CN" altLang="en-US" sz="2400" b="1">
                <a:latin typeface="宋体" pitchFamily="2" charset="-122"/>
              </a:rPr>
              <a:t>曼、爱</a:t>
            </a:r>
            <a:r>
              <a:rPr kumimoji="1" lang="en-US" altLang="zh-CN" sz="2400" b="1">
                <a:latin typeface="Times New Roman" pitchFamily="18" charset="0"/>
              </a:rPr>
              <a:t>·</a:t>
            </a:r>
            <a:r>
              <a:rPr kumimoji="1" lang="zh-CN" altLang="en-US" sz="2400" b="1">
                <a:latin typeface="宋体" pitchFamily="2" charset="-122"/>
              </a:rPr>
              <a:t>艾威林、爱琳娜</a:t>
            </a:r>
            <a:r>
              <a:rPr kumimoji="1" lang="en-US" altLang="zh-CN" sz="2400" b="1">
                <a:latin typeface="Times New Roman" pitchFamily="18" charset="0"/>
              </a:rPr>
              <a:t>·</a:t>
            </a:r>
            <a:r>
              <a:rPr kumimoji="1" lang="zh-CN" altLang="en-US" sz="2400" b="1">
                <a:latin typeface="宋体" pitchFamily="2" charset="-122"/>
              </a:rPr>
              <a:t>马克思等），他们构成了英国社会主义运动的左翼。恩格斯曾尖锐地批评社会民主联盟有教条主义和宗派主义倾向，脱离英国群众性的工人运动并且忽视这一运动的特点。</a:t>
            </a:r>
            <a:r>
              <a:rPr kumimoji="1" lang="en-US" altLang="zh-CN" sz="2400" b="1">
                <a:latin typeface="Times New Roman" pitchFamily="18" charset="0"/>
                <a:cs typeface="Times New Roman" pitchFamily="18" charset="0"/>
              </a:rPr>
              <a:t>1907</a:t>
            </a:r>
            <a:r>
              <a:rPr kumimoji="1" lang="zh-CN" altLang="en-US" sz="2400" b="1">
                <a:latin typeface="宋体" pitchFamily="2" charset="-122"/>
              </a:rPr>
              <a:t>年，社会民主联盟改称英国社会民主党。</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ChangeArrowheads="1"/>
          </p:cNvSpPr>
          <p:nvPr/>
        </p:nvSpPr>
        <p:spPr bwMode="auto">
          <a:xfrm>
            <a:off x="900113" y="1919288"/>
            <a:ext cx="7786687" cy="519112"/>
          </a:xfrm>
          <a:prstGeom prst="rect">
            <a:avLst/>
          </a:prstGeom>
          <a:noFill/>
          <a:ln w="9525">
            <a:noFill/>
            <a:miter lim="800000"/>
            <a:headEnd/>
            <a:tailEnd/>
          </a:ln>
          <a:effectLst/>
        </p:spPr>
        <p:txBody>
          <a:bodyPr>
            <a:spAutoFit/>
          </a:bodyPr>
          <a:lstStyle/>
          <a:p>
            <a:pPr>
              <a:spcBef>
                <a:spcPct val="20000"/>
              </a:spcBef>
              <a:defRPr/>
            </a:pPr>
            <a:r>
              <a:rPr lang="zh-CN" altLang="en-US" sz="2800" b="1">
                <a:effectLst>
                  <a:outerShdw blurRad="38100" dist="38100" dir="2700000" algn="tl">
                    <a:srgbClr val="C0C0C0"/>
                  </a:outerShdw>
                </a:effectLst>
                <a:latin typeface="Arial" charset="0"/>
              </a:rPr>
              <a:t>领导人威尔</a:t>
            </a:r>
            <a:r>
              <a:rPr lang="en-US" altLang="zh-CN" sz="2800" b="1">
                <a:effectLst>
                  <a:outerShdw blurRad="38100" dist="38100" dir="2700000" algn="tl">
                    <a:srgbClr val="C0C0C0"/>
                  </a:outerShdw>
                </a:effectLst>
                <a:latin typeface="Arial" charset="0"/>
              </a:rPr>
              <a:t>·</a:t>
            </a:r>
            <a:r>
              <a:rPr lang="zh-CN" altLang="en-US" sz="2800" b="1">
                <a:effectLst>
                  <a:outerShdw blurRad="38100" dist="38100" dir="2700000" algn="tl">
                    <a:srgbClr val="C0C0C0"/>
                  </a:outerShdw>
                </a:effectLst>
                <a:latin typeface="Arial" charset="0"/>
              </a:rPr>
              <a:t>索恩是如何成长为一名工人领袖的？</a:t>
            </a:r>
          </a:p>
        </p:txBody>
      </p:sp>
      <p:sp>
        <p:nvSpPr>
          <p:cNvPr id="20483" name="Text Box 3"/>
          <p:cNvSpPr txBox="1">
            <a:spLocks noChangeArrowheads="1"/>
          </p:cNvSpPr>
          <p:nvPr/>
        </p:nvSpPr>
        <p:spPr bwMode="auto">
          <a:xfrm>
            <a:off x="1143000" y="2819400"/>
            <a:ext cx="6248400" cy="2360613"/>
          </a:xfrm>
          <a:prstGeom prst="rect">
            <a:avLst/>
          </a:prstGeom>
          <a:solidFill>
            <a:srgbClr val="FFFF99"/>
          </a:solidFill>
          <a:ln w="28575">
            <a:solidFill>
              <a:schemeClr val="accent2"/>
            </a:solidFill>
            <a:miter lim="800000"/>
            <a:headEnd/>
            <a:tailEnd/>
          </a:ln>
          <a:effectLst/>
        </p:spPr>
        <p:txBody>
          <a:bodyPr>
            <a:spAutoFit/>
          </a:bodyPr>
          <a:lstStyle/>
          <a:p>
            <a:pPr>
              <a:spcBef>
                <a:spcPct val="20000"/>
              </a:spcBef>
              <a:defRPr/>
            </a:pPr>
            <a:r>
              <a:rPr lang="zh-CN" altLang="en-US" sz="3200" b="1">
                <a:effectLst>
                  <a:outerShdw blurRad="38100" dist="38100" dir="2700000" algn="tl">
                    <a:srgbClr val="FFFFFF"/>
                  </a:outerShdw>
                </a:effectLst>
                <a:latin typeface="Arial" charset="0"/>
              </a:rPr>
              <a:t>参加社会主义组织</a:t>
            </a:r>
          </a:p>
          <a:p>
            <a:pPr>
              <a:spcBef>
                <a:spcPct val="20000"/>
              </a:spcBef>
              <a:defRPr/>
            </a:pPr>
            <a:r>
              <a:rPr lang="zh-CN" altLang="en-US" sz="3200" b="1">
                <a:effectLst>
                  <a:outerShdw blurRad="38100" dist="38100" dir="2700000" algn="tl">
                    <a:srgbClr val="FFFFFF"/>
                  </a:outerShdw>
                </a:effectLst>
                <a:latin typeface="Arial" charset="0"/>
              </a:rPr>
              <a:t>投身工人运动</a:t>
            </a:r>
          </a:p>
          <a:p>
            <a:pPr>
              <a:spcBef>
                <a:spcPct val="20000"/>
              </a:spcBef>
              <a:defRPr/>
            </a:pPr>
            <a:r>
              <a:rPr lang="zh-CN" altLang="en-US" sz="3200" b="1">
                <a:effectLst>
                  <a:outerShdw blurRad="38100" dist="38100" dir="2700000" algn="tl">
                    <a:srgbClr val="FFFFFF"/>
                  </a:outerShdw>
                </a:effectLst>
                <a:latin typeface="Arial" charset="0"/>
              </a:rPr>
              <a:t>担任基层领导</a:t>
            </a:r>
          </a:p>
          <a:p>
            <a:pPr>
              <a:spcBef>
                <a:spcPct val="20000"/>
              </a:spcBef>
              <a:defRPr/>
            </a:pPr>
            <a:r>
              <a:rPr lang="zh-CN" altLang="en-US" sz="3200" b="1">
                <a:effectLst>
                  <a:outerShdw blurRad="38100" dist="38100" dir="2700000" algn="tl">
                    <a:srgbClr val="FFFFFF"/>
                  </a:outerShdw>
                </a:effectLst>
                <a:latin typeface="Arial" charset="0"/>
              </a:rPr>
              <a:t>不断学习文化</a:t>
            </a:r>
            <a:endParaRPr kumimoji="1" lang="zh-CN" altLang="en-US" sz="2400" b="1">
              <a:latin typeface="Times New Roman" pitchFamily="18" charset="0"/>
            </a:endParaRPr>
          </a:p>
        </p:txBody>
      </p:sp>
      <p:sp>
        <p:nvSpPr>
          <p:cNvPr id="30724" name="Text Box 4"/>
          <p:cNvSpPr txBox="1">
            <a:spLocks noChangeArrowheads="1"/>
          </p:cNvSpPr>
          <p:nvPr/>
        </p:nvSpPr>
        <p:spPr bwMode="auto">
          <a:xfrm>
            <a:off x="533400" y="990600"/>
            <a:ext cx="25908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600" b="1">
                <a:latin typeface="宋体" pitchFamily="2" charset="-122"/>
              </a:rPr>
              <a:t>【</a:t>
            </a:r>
            <a:r>
              <a:rPr lang="zh-CN" altLang="en-US" sz="3600" b="1">
                <a:latin typeface="宋体" pitchFamily="2" charset="-122"/>
              </a:rPr>
              <a:t>思  考</a:t>
            </a:r>
            <a:r>
              <a:rPr lang="en-US" altLang="zh-CN" sz="3600" b="1">
                <a:latin typeface="宋体"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0483"/>
                                        </p:tgtEl>
                                        <p:attrNameLst>
                                          <p:attrName>style.visibility</p:attrName>
                                        </p:attrNameLst>
                                      </p:cBhvr>
                                      <p:to>
                                        <p:strVal val="visible"/>
                                      </p:to>
                                    </p:set>
                                    <p:animEffect transition="in" filter="blinds(horizontal)">
                                      <p:cBhvr>
                                        <p:cTn id="7" dur="5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3"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900113" y="3500438"/>
            <a:ext cx="7620000" cy="2311400"/>
          </a:xfrm>
          <a:prstGeom prst="rect">
            <a:avLst/>
          </a:prstGeom>
          <a:solidFill>
            <a:srgbClr val="FFFFCC"/>
          </a:solidFill>
          <a:ln w="28575">
            <a:solidFill>
              <a:schemeClr val="accent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spcBef>
                <a:spcPct val="50000"/>
              </a:spcBef>
            </a:pPr>
            <a:r>
              <a:rPr kumimoji="1" lang="en-US" altLang="zh-CN" sz="2400" b="1">
                <a:latin typeface="Times New Roman" pitchFamily="18" charset="0"/>
              </a:rPr>
              <a:t>        </a:t>
            </a:r>
            <a:r>
              <a:rPr kumimoji="1" lang="zh-CN" altLang="en-US" sz="2400" b="1">
                <a:latin typeface="Times New Roman" pitchFamily="18" charset="0"/>
              </a:rPr>
              <a:t>折断一根树枝很容易，但是把</a:t>
            </a:r>
            <a:r>
              <a:rPr kumimoji="1" lang="en-US" altLang="zh-CN" sz="2400" b="1">
                <a:latin typeface="Times New Roman" pitchFamily="18" charset="0"/>
              </a:rPr>
              <a:t>50</a:t>
            </a:r>
            <a:r>
              <a:rPr kumimoji="1" lang="zh-CN" altLang="en-US" sz="2400" b="1">
                <a:latin typeface="Times New Roman" pitchFamily="18" charset="0"/>
              </a:rPr>
              <a:t>根树枝捆成一束，要想折断它就太难了。多少年来，你们在工作中遭受野蛮、非人的凌辱。我向你们保证，只要你们立场坚定、毫不动摇，不用</a:t>
            </a:r>
            <a:r>
              <a:rPr kumimoji="1" lang="en-US" altLang="zh-CN" sz="2400" b="1">
                <a:latin typeface="Times New Roman" pitchFamily="18" charset="0"/>
              </a:rPr>
              <a:t>6</a:t>
            </a:r>
            <a:r>
              <a:rPr kumimoji="1" lang="zh-CN" altLang="en-US" sz="2400" b="1">
                <a:latin typeface="Times New Roman" pitchFamily="18" charset="0"/>
              </a:rPr>
              <a:t>个月，我们就能赢得我们的主张：</a:t>
            </a:r>
            <a:r>
              <a:rPr kumimoji="1" lang="en-US" altLang="zh-CN" sz="2400" b="1">
                <a:latin typeface="Times New Roman" pitchFamily="18" charset="0"/>
              </a:rPr>
              <a:t>8</a:t>
            </a:r>
            <a:r>
              <a:rPr kumimoji="1" lang="zh-CN" altLang="en-US" sz="2400" b="1">
                <a:latin typeface="Times New Roman" pitchFamily="18" charset="0"/>
              </a:rPr>
              <a:t>小时工作日，每周</a:t>
            </a:r>
            <a:r>
              <a:rPr kumimoji="1" lang="en-US" altLang="zh-CN" sz="2400" b="1">
                <a:latin typeface="Times New Roman" pitchFamily="18" charset="0"/>
              </a:rPr>
              <a:t>6</a:t>
            </a:r>
            <a:r>
              <a:rPr kumimoji="1" lang="zh-CN" altLang="en-US" sz="2400" b="1">
                <a:latin typeface="Times New Roman" pitchFamily="18" charset="0"/>
              </a:rPr>
              <a:t>天工作，废除现在不仅在贝克顿煤气工厂而且在全国各地实行的驱使奴隶的方式。</a:t>
            </a:r>
          </a:p>
        </p:txBody>
      </p:sp>
      <p:pic>
        <p:nvPicPr>
          <p:cNvPr id="31747"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0825" y="620713"/>
            <a:ext cx="3241675" cy="246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748" name="Text Box 5"/>
          <p:cNvSpPr txBox="1">
            <a:spLocks noChangeArrowheads="1"/>
          </p:cNvSpPr>
          <p:nvPr/>
        </p:nvSpPr>
        <p:spPr bwMode="auto">
          <a:xfrm>
            <a:off x="3635375" y="1196975"/>
            <a:ext cx="63357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2400" b="1">
                <a:latin typeface="Times New Roman" pitchFamily="18" charset="0"/>
              </a:rPr>
              <a:t>索恩在伦敦煤气工人会议上演讲</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1143000" y="2133600"/>
            <a:ext cx="7086600" cy="1127125"/>
          </a:xfrm>
          <a:prstGeom prst="rect">
            <a:avLst/>
          </a:prstGeom>
          <a:noFill/>
          <a:ln w="9525">
            <a:noFill/>
            <a:miter lim="800000"/>
            <a:headEnd/>
            <a:tailEnd/>
          </a:ln>
          <a:effectLst/>
        </p:spPr>
        <p:txBody>
          <a:bodyPr>
            <a:spAutoFit/>
          </a:bodyPr>
          <a:lstStyle/>
          <a:p>
            <a:pPr>
              <a:spcBef>
                <a:spcPct val="20000"/>
              </a:spcBef>
              <a:defRPr/>
            </a:pPr>
            <a:r>
              <a:rPr lang="zh-CN" altLang="en-US" sz="3200" b="1">
                <a:effectLst>
                  <a:outerShdw blurRad="38100" dist="38100" dir="2700000" algn="tl">
                    <a:srgbClr val="C0C0C0"/>
                  </a:outerShdw>
                </a:effectLst>
                <a:latin typeface="Arial" charset="0"/>
              </a:rPr>
              <a:t>索恩是如何阐释组织工会的理由的？</a:t>
            </a:r>
          </a:p>
          <a:p>
            <a:pPr>
              <a:spcBef>
                <a:spcPct val="50000"/>
              </a:spcBef>
              <a:defRPr/>
            </a:pPr>
            <a:endParaRPr kumimoji="1" lang="en-US" altLang="zh-CN" sz="2400" b="1">
              <a:latin typeface="Times New Roman" pitchFamily="18" charset="0"/>
            </a:endParaRPr>
          </a:p>
        </p:txBody>
      </p:sp>
      <p:sp>
        <p:nvSpPr>
          <p:cNvPr id="32771" name="Text Box 4"/>
          <p:cNvSpPr txBox="1">
            <a:spLocks noChangeArrowheads="1"/>
          </p:cNvSpPr>
          <p:nvPr/>
        </p:nvSpPr>
        <p:spPr bwMode="auto">
          <a:xfrm>
            <a:off x="381000" y="304800"/>
            <a:ext cx="2667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600" b="1">
                <a:latin typeface="宋体" pitchFamily="2" charset="-122"/>
              </a:rPr>
              <a:t>【</a:t>
            </a:r>
            <a:r>
              <a:rPr lang="zh-CN" altLang="en-US" sz="3600" b="1">
                <a:latin typeface="宋体" pitchFamily="2" charset="-122"/>
              </a:rPr>
              <a:t>思  考</a:t>
            </a:r>
            <a:r>
              <a:rPr lang="en-US" altLang="zh-CN" sz="3600" b="1">
                <a:latin typeface="宋体" pitchFamily="2" charset="-122"/>
              </a:rPr>
              <a:t>】</a:t>
            </a:r>
          </a:p>
        </p:txBody>
      </p:sp>
      <p:sp>
        <p:nvSpPr>
          <p:cNvPr id="32773" name="Text Box 5"/>
          <p:cNvSpPr txBox="1">
            <a:spLocks noChangeArrowheads="1"/>
          </p:cNvSpPr>
          <p:nvPr/>
        </p:nvSpPr>
        <p:spPr bwMode="auto">
          <a:xfrm>
            <a:off x="1600200" y="3276600"/>
            <a:ext cx="5486400" cy="1196975"/>
          </a:xfrm>
          <a:prstGeom prst="rect">
            <a:avLst/>
          </a:prstGeom>
          <a:solidFill>
            <a:srgbClr val="FAF6A4"/>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zh-CN" sz="2400" b="1">
              <a:effectLst>
                <a:outerShdw blurRad="38100" dist="38100" dir="2700000" algn="tl">
                  <a:srgbClr val="FFFFFF"/>
                </a:outerShdw>
              </a:effectLst>
            </a:endParaRPr>
          </a:p>
          <a:p>
            <a:r>
              <a:rPr lang="zh-CN" altLang="en-US" sz="2400" b="1">
                <a:effectLst>
                  <a:outerShdw blurRad="38100" dist="38100" dir="2700000" algn="tl">
                    <a:srgbClr val="FFFFFF"/>
                  </a:outerShdw>
                </a:effectLst>
                <a:ea typeface="黑体" pitchFamily="2" charset="-122"/>
              </a:rPr>
              <a:t>为了改变工人生活状况，只有联合才有力量。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32773"/>
                                        </p:tgtEl>
                                        <p:attrNameLst>
                                          <p:attrName>style.visibility</p:attrName>
                                        </p:attrNameLst>
                                      </p:cBhvr>
                                      <p:to>
                                        <p:strVal val="visible"/>
                                      </p:to>
                                    </p:set>
                                    <p:animEffect transition="in" filter="box(in)">
                                      <p:cBhvr>
                                        <p:cTn id="7" dur="500"/>
                                        <p:tgtEl>
                                          <p:spTgt spid="327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1" nodeType="clickEffect">
                                  <p:stCondLst>
                                    <p:cond delay="0"/>
                                  </p:stCondLst>
                                  <p:childTnLst>
                                    <p:set>
                                      <p:cBhvr>
                                        <p:cTn id="11" dur="1" fill="hold">
                                          <p:stCondLst>
                                            <p:cond delay="0"/>
                                          </p:stCondLst>
                                        </p:cTn>
                                        <p:tgtEl>
                                          <p:spTgt spid="32773"/>
                                        </p:tgtEl>
                                        <p:attrNameLst>
                                          <p:attrName>style.visibility</p:attrName>
                                        </p:attrNameLst>
                                      </p:cBhvr>
                                      <p:to>
                                        <p:strVal val="visible"/>
                                      </p:to>
                                    </p:set>
                                    <p:animEffect transition="in" filter="blinds(horizontal)">
                                      <p:cBhvr>
                                        <p:cTn id="12" dur="500"/>
                                        <p:tgtEl>
                                          <p:spTgt spid="327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3" grpId="0" animBg="1"/>
      <p:bldP spid="32773" grpId="1"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1026"/>
          <p:cNvSpPr txBox="1">
            <a:spLocks noChangeArrowheads="1"/>
          </p:cNvSpPr>
          <p:nvPr/>
        </p:nvSpPr>
        <p:spPr bwMode="auto">
          <a:xfrm>
            <a:off x="395288" y="1317625"/>
            <a:ext cx="8305800" cy="4787900"/>
          </a:xfrm>
          <a:prstGeom prst="rect">
            <a:avLst/>
          </a:prstGeom>
          <a:solidFill>
            <a:srgbClr val="FFFFCC"/>
          </a:solidFill>
          <a:ln w="28575">
            <a:solidFill>
              <a:schemeClr val="accent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lnSpc>
                <a:spcPct val="115000"/>
              </a:lnSpc>
              <a:spcBef>
                <a:spcPct val="50000"/>
              </a:spcBef>
            </a:pPr>
            <a:r>
              <a:rPr kumimoji="1" lang="en-US" altLang="zh-CN" sz="2000" b="1">
                <a:latin typeface="Times New Roman" pitchFamily="18" charset="0"/>
              </a:rPr>
              <a:t>         </a:t>
            </a:r>
            <a:r>
              <a:rPr kumimoji="1" lang="zh-CN" altLang="en-US" sz="2000" b="1">
                <a:latin typeface="Times New Roman" pitchFamily="18" charset="0"/>
              </a:rPr>
              <a:t>欧洲中世纪，在城市重新兴起的过程中，逐渐产生了一种新的联合组织</a:t>
            </a:r>
            <a:r>
              <a:rPr kumimoji="1" lang="en-US" altLang="zh-CN" sz="2000" b="1">
                <a:latin typeface="Times New Roman" pitchFamily="18" charset="0"/>
              </a:rPr>
              <a:t>——</a:t>
            </a:r>
            <a:r>
              <a:rPr kumimoji="1" lang="zh-CN" altLang="en-US" sz="2000" b="1">
                <a:latin typeface="Times New Roman" pitchFamily="18" charset="0"/>
              </a:rPr>
              <a:t>行会。</a:t>
            </a:r>
          </a:p>
          <a:p>
            <a:pPr algn="just">
              <a:lnSpc>
                <a:spcPct val="115000"/>
              </a:lnSpc>
              <a:spcBef>
                <a:spcPct val="50000"/>
              </a:spcBef>
            </a:pPr>
            <a:r>
              <a:rPr kumimoji="1" lang="zh-CN" altLang="en-US" sz="2000" b="1">
                <a:latin typeface="Times New Roman" pitchFamily="18" charset="0"/>
              </a:rPr>
              <a:t>        行会是保护本行业利益而互相帮助、限制内外竞争、规定业务范围、保证经营稳定、解决业主困难而成立的一种组织。其名称有“兄弟会”、“友谊会”、“协会”、“联盟”等。</a:t>
            </a:r>
          </a:p>
          <a:p>
            <a:pPr algn="just">
              <a:lnSpc>
                <a:spcPct val="115000"/>
              </a:lnSpc>
              <a:spcBef>
                <a:spcPct val="50000"/>
              </a:spcBef>
            </a:pPr>
            <a:r>
              <a:rPr kumimoji="1" lang="zh-CN" altLang="en-US" sz="2000" b="1">
                <a:latin typeface="Times New Roman" pitchFamily="18" charset="0"/>
              </a:rPr>
              <a:t>        一个</a:t>
            </a:r>
            <a:r>
              <a:rPr kumimoji="1" lang="zh-CN" altLang="en-US" sz="2000" b="1">
                <a:solidFill>
                  <a:srgbClr val="000000"/>
                </a:solidFill>
                <a:latin typeface="Times New Roman" pitchFamily="18" charset="0"/>
              </a:rPr>
              <a:t>行会</a:t>
            </a:r>
            <a:r>
              <a:rPr kumimoji="1" lang="zh-CN" altLang="en-US" sz="2000" b="1">
                <a:latin typeface="Times New Roman" pitchFamily="18" charset="0"/>
              </a:rPr>
              <a:t>的会员，包括本城操同一行业的所有匠师。匠师是小生产者，有自己的作坊和生产工具，有</a:t>
            </a:r>
            <a:r>
              <a:rPr kumimoji="1" lang="zh-CN" altLang="en-US" sz="2000" b="1">
                <a:solidFill>
                  <a:srgbClr val="000000"/>
                </a:solidFill>
                <a:latin typeface="Times New Roman" pitchFamily="18" charset="0"/>
              </a:rPr>
              <a:t>帮工</a:t>
            </a:r>
            <a:r>
              <a:rPr kumimoji="1" lang="zh-CN" altLang="en-US" sz="2000" b="1">
                <a:latin typeface="Times New Roman" pitchFamily="18" charset="0"/>
              </a:rPr>
              <a:t>和</a:t>
            </a:r>
            <a:r>
              <a:rPr kumimoji="1" lang="zh-CN" altLang="en-US" sz="2000" b="1">
                <a:solidFill>
                  <a:srgbClr val="000000"/>
                </a:solidFill>
                <a:latin typeface="Times New Roman" pitchFamily="18" charset="0"/>
              </a:rPr>
              <a:t>学徒</a:t>
            </a:r>
            <a:r>
              <a:rPr kumimoji="1" lang="zh-CN" altLang="en-US" sz="2000" b="1">
                <a:latin typeface="Times New Roman" pitchFamily="18" charset="0"/>
              </a:rPr>
              <a:t>各二三人。</a:t>
            </a:r>
            <a:r>
              <a:rPr kumimoji="1" lang="zh-CN" altLang="en-US" sz="2000" b="1">
                <a:solidFill>
                  <a:srgbClr val="000000"/>
                </a:solidFill>
                <a:latin typeface="Times New Roman" pitchFamily="18" charset="0"/>
              </a:rPr>
              <a:t>学徒</a:t>
            </a:r>
            <a:r>
              <a:rPr kumimoji="1" lang="zh-CN" altLang="en-US" sz="2000" b="1">
                <a:latin typeface="Times New Roman" pitchFamily="18" charset="0"/>
              </a:rPr>
              <a:t>经过三至五年升为</a:t>
            </a:r>
            <a:r>
              <a:rPr kumimoji="1" lang="zh-CN" altLang="en-US" sz="2000" b="1">
                <a:solidFill>
                  <a:srgbClr val="000000"/>
                </a:solidFill>
                <a:latin typeface="Times New Roman" pitchFamily="18" charset="0"/>
              </a:rPr>
              <a:t>帮工</a:t>
            </a:r>
            <a:r>
              <a:rPr kumimoji="1" lang="zh-CN" altLang="en-US" sz="2000" b="1">
                <a:latin typeface="Times New Roman" pitchFamily="18" charset="0"/>
              </a:rPr>
              <a:t>；</a:t>
            </a:r>
            <a:r>
              <a:rPr kumimoji="1" lang="zh-CN" altLang="en-US" sz="2000" b="1">
                <a:solidFill>
                  <a:srgbClr val="000000"/>
                </a:solidFill>
                <a:latin typeface="Times New Roman" pitchFamily="18" charset="0"/>
              </a:rPr>
              <a:t>帮工</a:t>
            </a:r>
            <a:r>
              <a:rPr kumimoji="1" lang="zh-CN" altLang="en-US" sz="2000" b="1">
                <a:latin typeface="Times New Roman" pitchFamily="18" charset="0"/>
              </a:rPr>
              <a:t>经过二至三年可以升为匠师，独立开业，成为</a:t>
            </a:r>
            <a:r>
              <a:rPr kumimoji="1" lang="zh-CN" altLang="en-US" sz="2000" b="1">
                <a:solidFill>
                  <a:srgbClr val="000000"/>
                </a:solidFill>
                <a:latin typeface="Times New Roman" pitchFamily="18" charset="0"/>
              </a:rPr>
              <a:t>行会</a:t>
            </a:r>
            <a:r>
              <a:rPr kumimoji="1" lang="zh-CN" altLang="en-US" sz="2000" b="1">
                <a:latin typeface="Times New Roman" pitchFamily="18" charset="0"/>
              </a:rPr>
              <a:t>会员。这样形成了匠师</a:t>
            </a:r>
            <a:r>
              <a:rPr kumimoji="1" lang="en-US" altLang="zh-CN" sz="2000" b="1">
                <a:latin typeface="Times New Roman" pitchFamily="18" charset="0"/>
              </a:rPr>
              <a:t>——</a:t>
            </a:r>
            <a:r>
              <a:rPr kumimoji="1" lang="zh-CN" altLang="en-US" sz="2000" b="1">
                <a:solidFill>
                  <a:srgbClr val="000000"/>
                </a:solidFill>
                <a:latin typeface="Times New Roman" pitchFamily="18" charset="0"/>
              </a:rPr>
              <a:t>帮工</a:t>
            </a:r>
            <a:r>
              <a:rPr kumimoji="1" lang="en-US" altLang="zh-CN" sz="2000" b="1">
                <a:latin typeface="Times New Roman" pitchFamily="18" charset="0"/>
              </a:rPr>
              <a:t>——</a:t>
            </a:r>
            <a:r>
              <a:rPr kumimoji="1" lang="zh-CN" altLang="en-US" sz="2000" b="1">
                <a:solidFill>
                  <a:srgbClr val="000000"/>
                </a:solidFill>
                <a:latin typeface="Times New Roman" pitchFamily="18" charset="0"/>
              </a:rPr>
              <a:t>学徒</a:t>
            </a:r>
            <a:r>
              <a:rPr kumimoji="1" lang="zh-CN" altLang="en-US" sz="2000" b="1">
                <a:latin typeface="Times New Roman" pitchFamily="18" charset="0"/>
              </a:rPr>
              <a:t>的封建</a:t>
            </a:r>
            <a:r>
              <a:rPr kumimoji="1" lang="zh-CN" altLang="en-US" sz="2000" b="1">
                <a:solidFill>
                  <a:srgbClr val="000000"/>
                </a:solidFill>
                <a:latin typeface="Times New Roman" pitchFamily="18" charset="0"/>
              </a:rPr>
              <a:t>行会</a:t>
            </a:r>
            <a:r>
              <a:rPr kumimoji="1" lang="zh-CN" altLang="en-US" sz="2000" b="1">
                <a:latin typeface="Times New Roman" pitchFamily="18" charset="0"/>
              </a:rPr>
              <a:t>等级制度。匠师本人参加劳动，但对</a:t>
            </a:r>
            <a:r>
              <a:rPr kumimoji="1" lang="zh-CN" altLang="en-US" sz="2000" b="1">
                <a:solidFill>
                  <a:srgbClr val="000000"/>
                </a:solidFill>
                <a:latin typeface="Times New Roman" pitchFamily="18" charset="0"/>
              </a:rPr>
              <a:t>学徒</a:t>
            </a:r>
            <a:r>
              <a:rPr kumimoji="1" lang="zh-CN" altLang="en-US" sz="2000" b="1">
                <a:latin typeface="Times New Roman" pitchFamily="18" charset="0"/>
              </a:rPr>
              <a:t>、</a:t>
            </a:r>
            <a:r>
              <a:rPr kumimoji="1" lang="zh-CN" altLang="en-US" sz="2000" b="1">
                <a:solidFill>
                  <a:srgbClr val="000000"/>
                </a:solidFill>
                <a:latin typeface="Times New Roman" pitchFamily="18" charset="0"/>
              </a:rPr>
              <a:t>帮工</a:t>
            </a:r>
            <a:r>
              <a:rPr kumimoji="1" lang="zh-CN" altLang="en-US" sz="2000" b="1">
                <a:latin typeface="Times New Roman" pitchFamily="18" charset="0"/>
              </a:rPr>
              <a:t>有程度不同的剥削。</a:t>
            </a:r>
          </a:p>
          <a:p>
            <a:pPr algn="just">
              <a:lnSpc>
                <a:spcPct val="115000"/>
              </a:lnSpc>
              <a:spcBef>
                <a:spcPct val="50000"/>
              </a:spcBef>
            </a:pPr>
            <a:r>
              <a:rPr kumimoji="1" lang="zh-CN" altLang="en-US" sz="2000" b="1">
                <a:latin typeface="Times New Roman" pitchFamily="18" charset="0"/>
              </a:rPr>
              <a:t>      行会在</a:t>
            </a:r>
            <a:r>
              <a:rPr kumimoji="1" lang="en-US" altLang="zh-CN" sz="2000" b="1">
                <a:latin typeface="Times New Roman" pitchFamily="18" charset="0"/>
              </a:rPr>
              <a:t>11</a:t>
            </a:r>
            <a:r>
              <a:rPr kumimoji="1" lang="zh-CN" altLang="en-US" sz="2000" b="1">
                <a:latin typeface="Times New Roman" pitchFamily="18" charset="0"/>
              </a:rPr>
              <a:t>世纪兴盛，</a:t>
            </a:r>
            <a:r>
              <a:rPr kumimoji="1" lang="en-US" altLang="zh-CN" sz="2000" b="1">
                <a:latin typeface="Times New Roman" pitchFamily="18" charset="0"/>
              </a:rPr>
              <a:t>12</a:t>
            </a:r>
            <a:r>
              <a:rPr kumimoji="1" lang="zh-CN" altLang="en-US" sz="2000" b="1">
                <a:latin typeface="Times New Roman" pitchFamily="18" charset="0"/>
              </a:rPr>
              <a:t>世纪遍及整个欧洲大陆，席卷了城市与乡镇。</a:t>
            </a:r>
            <a:r>
              <a:rPr kumimoji="1" lang="en-US" altLang="zh-CN" sz="2000" b="1">
                <a:latin typeface="Times New Roman" pitchFamily="18" charset="0"/>
              </a:rPr>
              <a:t>16</a:t>
            </a:r>
            <a:r>
              <a:rPr kumimoji="1" lang="zh-CN" altLang="en-US" sz="2000" b="1">
                <a:latin typeface="Times New Roman" pitchFamily="18" charset="0"/>
              </a:rPr>
              <a:t>世纪中叶，因商品经济进一步发展，手工工场出现，行会逐渐瓦解。 </a:t>
            </a:r>
          </a:p>
        </p:txBody>
      </p:sp>
      <p:sp>
        <p:nvSpPr>
          <p:cNvPr id="7171" name="Text Box 1027"/>
          <p:cNvSpPr txBox="1">
            <a:spLocks noChangeArrowheads="1"/>
          </p:cNvSpPr>
          <p:nvPr/>
        </p:nvSpPr>
        <p:spPr bwMode="auto">
          <a:xfrm>
            <a:off x="395288" y="-26988"/>
            <a:ext cx="4103687" cy="45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2400" b="1">
                <a:latin typeface="Times New Roman" pitchFamily="18" charset="0"/>
              </a:rPr>
              <a:t>资料：行会</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p:cNvSpPr txBox="1">
            <a:spLocks noChangeArrowheads="1"/>
          </p:cNvSpPr>
          <p:nvPr/>
        </p:nvSpPr>
        <p:spPr bwMode="auto">
          <a:xfrm>
            <a:off x="539750" y="836613"/>
            <a:ext cx="8077200" cy="5346700"/>
          </a:xfrm>
          <a:prstGeom prst="rect">
            <a:avLst/>
          </a:prstGeom>
          <a:solidFill>
            <a:srgbClr val="FFFFCC"/>
          </a:solidFill>
          <a:ln w="28575">
            <a:solidFill>
              <a:schemeClr val="accent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spcBef>
                <a:spcPct val="50000"/>
              </a:spcBef>
            </a:pPr>
            <a:r>
              <a:rPr kumimoji="1" lang="zh-CN" altLang="en-US" b="1">
                <a:latin typeface="Times New Roman" pitchFamily="18" charset="0"/>
              </a:rPr>
              <a:t>英国煤气工人工会章程（</a:t>
            </a:r>
            <a:r>
              <a:rPr kumimoji="1" lang="en-US" altLang="zh-CN" b="1">
                <a:latin typeface="Times New Roman" pitchFamily="18" charset="0"/>
              </a:rPr>
              <a:t>1889</a:t>
            </a:r>
            <a:r>
              <a:rPr kumimoji="1" lang="zh-CN" altLang="en-US" b="1">
                <a:latin typeface="Times New Roman" pitchFamily="18" charset="0"/>
              </a:rPr>
              <a:t>年）</a:t>
            </a:r>
          </a:p>
          <a:p>
            <a:pPr>
              <a:spcBef>
                <a:spcPct val="50000"/>
              </a:spcBef>
            </a:pPr>
            <a:r>
              <a:rPr kumimoji="1" lang="en-US" altLang="zh-CN" b="1">
                <a:latin typeface="Times New Roman" pitchFamily="18" charset="0"/>
              </a:rPr>
              <a:t>1.</a:t>
            </a:r>
            <a:r>
              <a:rPr kumimoji="1" lang="zh-CN" altLang="en-US" b="1">
                <a:latin typeface="Times New Roman" pitchFamily="18" charset="0"/>
              </a:rPr>
              <a:t>本工会的宗旨是缩减工作日，争取以法律规定每日</a:t>
            </a:r>
            <a:r>
              <a:rPr kumimoji="1" lang="en-US" altLang="zh-CN" b="1">
                <a:latin typeface="Times New Roman" pitchFamily="18" charset="0"/>
              </a:rPr>
              <a:t>8</a:t>
            </a:r>
            <a:r>
              <a:rPr kumimoji="1" lang="zh-CN" altLang="en-US" b="1">
                <a:latin typeface="Times New Roman" pitchFamily="18" charset="0"/>
              </a:rPr>
              <a:t>小时或每周</a:t>
            </a:r>
            <a:r>
              <a:rPr kumimoji="1" lang="en-US" altLang="zh-CN" b="1">
                <a:latin typeface="Times New Roman" pitchFamily="18" charset="0"/>
              </a:rPr>
              <a:t>48</a:t>
            </a:r>
            <a:r>
              <a:rPr kumimoji="1" lang="zh-CN" altLang="en-US" b="1">
                <a:latin typeface="Times New Roman" pitchFamily="18" charset="0"/>
              </a:rPr>
              <a:t>小时的工作制。</a:t>
            </a:r>
          </a:p>
          <a:p>
            <a:pPr>
              <a:spcBef>
                <a:spcPct val="50000"/>
              </a:spcBef>
            </a:pPr>
            <a:r>
              <a:rPr kumimoji="1" lang="en-US" altLang="zh-CN" b="1">
                <a:latin typeface="Times New Roman" pitchFamily="18" charset="0"/>
              </a:rPr>
              <a:t>2.</a:t>
            </a:r>
            <a:r>
              <a:rPr kumimoji="1" lang="zh-CN" altLang="en-US" b="1">
                <a:latin typeface="Times New Roman" pitchFamily="18" charset="0"/>
              </a:rPr>
              <a:t>在有条件的地方，取消超时劳动和星期日劳动，在没有条件的地方，争取这种劳动获得较高报酬。</a:t>
            </a:r>
          </a:p>
          <a:p>
            <a:pPr>
              <a:spcBef>
                <a:spcPct val="50000"/>
              </a:spcBef>
            </a:pPr>
            <a:r>
              <a:rPr kumimoji="1" lang="en-US" altLang="zh-CN" b="1">
                <a:latin typeface="Times New Roman" pitchFamily="18" charset="0"/>
              </a:rPr>
              <a:t>……</a:t>
            </a:r>
          </a:p>
          <a:p>
            <a:pPr>
              <a:spcBef>
                <a:spcPct val="50000"/>
              </a:spcBef>
            </a:pPr>
            <a:r>
              <a:rPr kumimoji="1" lang="en-US" altLang="zh-CN" b="1">
                <a:latin typeface="Times New Roman" pitchFamily="18" charset="0"/>
              </a:rPr>
              <a:t>4.</a:t>
            </a:r>
            <a:r>
              <a:rPr kumimoji="1" lang="zh-CN" altLang="en-US" b="1">
                <a:latin typeface="Times New Roman" pitchFamily="18" charset="0"/>
              </a:rPr>
              <a:t>提高工资，女工在和男工完成同样工作的情况下，应得和男工同样的工资。</a:t>
            </a:r>
          </a:p>
          <a:p>
            <a:pPr>
              <a:spcBef>
                <a:spcPct val="50000"/>
              </a:spcBef>
            </a:pPr>
            <a:r>
              <a:rPr kumimoji="1" lang="en-US" altLang="zh-CN" b="1">
                <a:latin typeface="Times New Roman" pitchFamily="18" charset="0"/>
              </a:rPr>
              <a:t>……</a:t>
            </a:r>
          </a:p>
          <a:p>
            <a:pPr>
              <a:spcBef>
                <a:spcPct val="50000"/>
              </a:spcBef>
            </a:pPr>
            <a:r>
              <a:rPr kumimoji="1" lang="en-US" altLang="zh-CN" b="1">
                <a:latin typeface="Times New Roman" pitchFamily="18" charset="0"/>
              </a:rPr>
              <a:t>7.</a:t>
            </a:r>
            <a:r>
              <a:rPr kumimoji="1" lang="zh-CN" altLang="en-US" b="1">
                <a:latin typeface="Times New Roman" pitchFamily="18" charset="0"/>
              </a:rPr>
              <a:t>力求使工人和资本家在法律面前一律平等。</a:t>
            </a:r>
          </a:p>
          <a:p>
            <a:pPr>
              <a:spcBef>
                <a:spcPct val="50000"/>
              </a:spcBef>
            </a:pPr>
            <a:r>
              <a:rPr kumimoji="1" lang="en-US" altLang="zh-CN" b="1">
                <a:latin typeface="Times New Roman" pitchFamily="18" charset="0"/>
              </a:rPr>
              <a:t>8.</a:t>
            </a:r>
            <a:r>
              <a:rPr kumimoji="1" lang="zh-CN" altLang="en-US" b="1">
                <a:latin typeface="Times New Roman" pitchFamily="18" charset="0"/>
              </a:rPr>
              <a:t>争取通过改善工人阶级生活条件的法律。</a:t>
            </a:r>
          </a:p>
          <a:p>
            <a:pPr>
              <a:spcBef>
                <a:spcPct val="50000"/>
              </a:spcBef>
            </a:pPr>
            <a:r>
              <a:rPr kumimoji="1" lang="en-US" altLang="zh-CN" b="1">
                <a:latin typeface="Times New Roman" pitchFamily="18" charset="0"/>
              </a:rPr>
              <a:t>9.</a:t>
            </a:r>
            <a:r>
              <a:rPr kumimoji="1" lang="zh-CN" altLang="en-US" b="1">
                <a:latin typeface="Times New Roman" pitchFamily="18" charset="0"/>
              </a:rPr>
              <a:t>争取把那些拥护生产资料集体所有制、由社会进行分配和交换的候选人选为教区、学校和孤儿院的理事会的成员、市政府委员和国会议员。</a:t>
            </a:r>
          </a:p>
          <a:p>
            <a:pPr>
              <a:spcBef>
                <a:spcPct val="50000"/>
              </a:spcBef>
            </a:pPr>
            <a:r>
              <a:rPr kumimoji="1" lang="en-US" altLang="zh-CN" b="1">
                <a:latin typeface="Times New Roman" pitchFamily="18" charset="0"/>
              </a:rPr>
              <a:t>……</a:t>
            </a:r>
          </a:p>
          <a:p>
            <a:pPr>
              <a:spcBef>
                <a:spcPct val="50000"/>
              </a:spcBef>
            </a:pPr>
            <a:r>
              <a:rPr kumimoji="1" lang="en-US" altLang="zh-CN" b="1">
                <a:latin typeface="Times New Roman" pitchFamily="18" charset="0"/>
              </a:rPr>
              <a:t>11.</a:t>
            </a:r>
            <a:r>
              <a:rPr kumimoji="1" lang="zh-CN" altLang="en-US" b="1">
                <a:latin typeface="Times New Roman" pitchFamily="18" charset="0"/>
              </a:rPr>
              <a:t>协助和本工会有同样宗旨的团体。</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ext Box 2"/>
          <p:cNvSpPr txBox="1">
            <a:spLocks noChangeArrowheads="1"/>
          </p:cNvSpPr>
          <p:nvPr/>
        </p:nvSpPr>
        <p:spPr bwMode="auto">
          <a:xfrm>
            <a:off x="755650" y="2057400"/>
            <a:ext cx="8007350" cy="946150"/>
          </a:xfrm>
          <a:prstGeom prst="rect">
            <a:avLst/>
          </a:prstGeom>
          <a:noFill/>
          <a:ln w="9525">
            <a:noFill/>
            <a:miter lim="800000"/>
            <a:headEnd/>
            <a:tailEnd/>
          </a:ln>
          <a:effectLst/>
        </p:spPr>
        <p:txBody>
          <a:bodyPr>
            <a:spAutoFit/>
          </a:bodyPr>
          <a:lstStyle/>
          <a:p>
            <a:pPr indent="792000">
              <a:spcBef>
                <a:spcPts val="0"/>
              </a:spcBef>
              <a:defRPr/>
            </a:pPr>
            <a:r>
              <a:rPr lang="zh-CN" altLang="en-US" sz="2800" b="1" dirty="0">
                <a:effectLst>
                  <a:outerShdw blurRad="38100" dist="38100" dir="2700000" algn="tl">
                    <a:srgbClr val="C0C0C0"/>
                  </a:outerShdw>
                </a:effectLst>
                <a:latin typeface="Arial" charset="0"/>
              </a:rPr>
              <a:t>英国煤气工人工会章程在哪些方面维护工人的利益？</a:t>
            </a:r>
          </a:p>
        </p:txBody>
      </p:sp>
      <p:sp>
        <p:nvSpPr>
          <p:cNvPr id="34819" name="Text Box 4"/>
          <p:cNvSpPr txBox="1">
            <a:spLocks noChangeArrowheads="1"/>
          </p:cNvSpPr>
          <p:nvPr/>
        </p:nvSpPr>
        <p:spPr bwMode="auto">
          <a:xfrm>
            <a:off x="381000" y="1066800"/>
            <a:ext cx="2514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600" b="1">
                <a:latin typeface="宋体" pitchFamily="2" charset="-122"/>
              </a:rPr>
              <a:t>【</a:t>
            </a:r>
            <a:r>
              <a:rPr lang="zh-CN" altLang="en-US" sz="3600" b="1">
                <a:latin typeface="宋体" pitchFamily="2" charset="-122"/>
              </a:rPr>
              <a:t>思  考</a:t>
            </a:r>
            <a:r>
              <a:rPr lang="en-US" altLang="zh-CN" sz="3600" b="1">
                <a:latin typeface="宋体" pitchFamily="2" charset="-122"/>
              </a:rPr>
              <a:t>】</a:t>
            </a:r>
          </a:p>
        </p:txBody>
      </p:sp>
      <p:sp>
        <p:nvSpPr>
          <p:cNvPr id="34820" name="Rectangle 4"/>
          <p:cNvSpPr>
            <a:spLocks noChangeArrowheads="1"/>
          </p:cNvSpPr>
          <p:nvPr/>
        </p:nvSpPr>
        <p:spPr bwMode="auto">
          <a:xfrm>
            <a:off x="3200400" y="3505200"/>
            <a:ext cx="3352800" cy="528638"/>
          </a:xfrm>
          <a:prstGeom prst="rect">
            <a:avLst/>
          </a:prstGeom>
          <a:solidFill>
            <a:srgbClr val="FAF6A4"/>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2800" b="1">
                <a:solidFill>
                  <a:schemeClr val="tx2"/>
                </a:solidFill>
                <a:effectLst>
                  <a:outerShdw blurRad="38100" dist="38100" dir="2700000" algn="tl">
                    <a:srgbClr val="FFFFFF"/>
                  </a:outerShdw>
                </a:effectLst>
              </a:rPr>
              <a:t>工时 同酬 平等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Effect transition="in" filter="blinds(horizontal)">
                                      <p:cBhvr>
                                        <p:cTn id="7" dur="5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p:cNvSpPr txBox="1">
            <a:spLocks noChangeArrowheads="1"/>
          </p:cNvSpPr>
          <p:nvPr/>
        </p:nvSpPr>
        <p:spPr bwMode="auto">
          <a:xfrm>
            <a:off x="762000" y="1143000"/>
            <a:ext cx="7620000" cy="4287838"/>
          </a:xfrm>
          <a:prstGeom prst="rect">
            <a:avLst/>
          </a:prstGeom>
          <a:solidFill>
            <a:srgbClr val="FFFFCC"/>
          </a:solidFill>
          <a:ln w="28575">
            <a:solidFill>
              <a:schemeClr val="accent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spcBef>
                <a:spcPct val="50000"/>
              </a:spcBef>
            </a:pPr>
            <a:r>
              <a:rPr kumimoji="1" lang="en-US" altLang="zh-CN" sz="2600" b="1">
                <a:latin typeface="Times New Roman" pitchFamily="18" charset="0"/>
              </a:rPr>
              <a:t>     </a:t>
            </a:r>
            <a:r>
              <a:rPr kumimoji="1" lang="zh-CN" altLang="en-US" sz="2600" b="1">
                <a:latin typeface="Times New Roman" pitchFamily="18" charset="0"/>
              </a:rPr>
              <a:t>（在讨论煤气工人工会的核心斗争目标时）有人提议，向伦敦各个公司的董事们请愿，要求把所有工人的工资每天增加</a:t>
            </a:r>
            <a:r>
              <a:rPr kumimoji="1" lang="en-US" altLang="zh-CN" sz="2600" b="1">
                <a:latin typeface="Times New Roman" pitchFamily="18" charset="0"/>
              </a:rPr>
              <a:t>1</a:t>
            </a:r>
            <a:r>
              <a:rPr kumimoji="1" lang="zh-CN" altLang="en-US" sz="2600" b="1">
                <a:latin typeface="Times New Roman" pitchFamily="18" charset="0"/>
              </a:rPr>
              <a:t>便士。我反对这个提议。我主张减少工作时间。我的理由是“减少工作时间，就是延长你们的生命”。我声言，</a:t>
            </a:r>
            <a:r>
              <a:rPr kumimoji="1" lang="en-US" altLang="zh-CN" sz="2600" b="1">
                <a:latin typeface="Times New Roman" pitchFamily="18" charset="0"/>
              </a:rPr>
              <a:t>8</a:t>
            </a:r>
            <a:r>
              <a:rPr kumimoji="1" lang="zh-CN" altLang="en-US" sz="2600" b="1">
                <a:latin typeface="Times New Roman" pitchFamily="18" charset="0"/>
              </a:rPr>
              <a:t>小时工作日不仅意味着对于已经受雇的工人每天减少</a:t>
            </a:r>
            <a:r>
              <a:rPr kumimoji="1" lang="en-US" altLang="zh-CN" sz="2600" b="1">
                <a:latin typeface="Times New Roman" pitchFamily="18" charset="0"/>
              </a:rPr>
              <a:t>4</a:t>
            </a:r>
            <a:r>
              <a:rPr kumimoji="1" lang="zh-CN" altLang="en-US" sz="2600" b="1">
                <a:latin typeface="Times New Roman" pitchFamily="18" charset="0"/>
              </a:rPr>
              <a:t>小时工作，而且意味着有更多的失业者将会就业，这样减少了那种把人变成野兽而不是把人当作文明人的非人竞争。</a:t>
            </a:r>
          </a:p>
          <a:p>
            <a:pPr algn="just">
              <a:spcBef>
                <a:spcPct val="50000"/>
              </a:spcBef>
            </a:pPr>
            <a:r>
              <a:rPr kumimoji="1" lang="zh-CN" altLang="en-US" sz="2600" b="1">
                <a:latin typeface="Times New Roman" pitchFamily="18" charset="0"/>
              </a:rPr>
              <a:t>                                </a:t>
            </a:r>
            <a:r>
              <a:rPr kumimoji="1" lang="en-US" altLang="zh-CN" sz="2600" b="1">
                <a:latin typeface="Times New Roman" pitchFamily="18" charset="0"/>
              </a:rPr>
              <a:t>——</a:t>
            </a:r>
            <a:r>
              <a:rPr kumimoji="1" lang="zh-CN" altLang="en-US" sz="2600" b="1">
                <a:latin typeface="Times New Roman" pitchFamily="18" charset="0"/>
              </a:rPr>
              <a:t>索恩自传</a:t>
            </a:r>
            <a:r>
              <a:rPr kumimoji="1" lang="en-US" altLang="zh-CN" sz="2600" b="1">
                <a:latin typeface="Times New Roman" pitchFamily="18" charset="0"/>
              </a:rPr>
              <a:t>《</a:t>
            </a:r>
            <a:r>
              <a:rPr kumimoji="1" lang="zh-CN" altLang="en-US" sz="2600" b="1">
                <a:latin typeface="Times New Roman" pitchFamily="18" charset="0"/>
              </a:rPr>
              <a:t>我一生的战斗</a:t>
            </a:r>
            <a:r>
              <a:rPr kumimoji="1" lang="en-US" altLang="zh-CN" sz="2600" b="1">
                <a:latin typeface="Times New Roman" pitchFamily="18" charset="0"/>
              </a:rPr>
              <a:t>》</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 Box 4"/>
          <p:cNvSpPr txBox="1">
            <a:spLocks noChangeArrowheads="1"/>
          </p:cNvSpPr>
          <p:nvPr/>
        </p:nvSpPr>
        <p:spPr bwMode="auto">
          <a:xfrm>
            <a:off x="457200" y="1905000"/>
            <a:ext cx="8305800" cy="2314575"/>
          </a:xfrm>
          <a:prstGeom prst="rect">
            <a:avLst/>
          </a:prstGeom>
          <a:noFill/>
          <a:ln w="9525">
            <a:noFill/>
            <a:miter lim="800000"/>
            <a:headEnd/>
            <a:tailEnd/>
          </a:ln>
          <a:effectLst/>
        </p:spPr>
        <p:txBody>
          <a:bodyPr>
            <a:spAutoFit/>
          </a:bodyPr>
          <a:lstStyle/>
          <a:p>
            <a:pPr>
              <a:spcBef>
                <a:spcPct val="20000"/>
              </a:spcBef>
              <a:defRPr/>
            </a:pPr>
            <a:r>
              <a:rPr lang="en-US" altLang="zh-CN" sz="2600" b="1">
                <a:effectLst>
                  <a:outerShdw blurRad="38100" dist="38100" dir="2700000" algn="tl">
                    <a:srgbClr val="C0C0C0"/>
                  </a:outerShdw>
                </a:effectLst>
                <a:latin typeface="Arial" charset="0"/>
              </a:rPr>
              <a:t>      </a:t>
            </a:r>
            <a:r>
              <a:rPr lang="zh-CN" altLang="en-US" sz="2600" b="1">
                <a:effectLst>
                  <a:outerShdw blurRad="38100" dist="38100" dir="2700000" algn="tl">
                    <a:srgbClr val="C0C0C0"/>
                  </a:outerShdw>
                </a:effectLst>
                <a:latin typeface="Arial" charset="0"/>
              </a:rPr>
              <a:t>索恩提出以</a:t>
            </a:r>
            <a:r>
              <a:rPr lang="en-US" altLang="zh-CN" sz="2600" b="1">
                <a:effectLst>
                  <a:outerShdw blurRad="38100" dist="38100" dir="2700000" algn="tl">
                    <a:srgbClr val="C0C0C0"/>
                  </a:outerShdw>
                </a:effectLst>
                <a:latin typeface="Arial" charset="0"/>
              </a:rPr>
              <a:t>8</a:t>
            </a:r>
            <a:r>
              <a:rPr lang="zh-CN" altLang="en-US" sz="2600" b="1">
                <a:effectLst>
                  <a:outerShdw blurRad="38100" dist="38100" dir="2700000" algn="tl">
                    <a:srgbClr val="C0C0C0"/>
                  </a:outerShdw>
                </a:effectLst>
                <a:latin typeface="Arial" charset="0"/>
              </a:rPr>
              <a:t>小时工作日为工人斗争目标意义何在？</a:t>
            </a:r>
          </a:p>
          <a:p>
            <a:pPr>
              <a:spcBef>
                <a:spcPct val="20000"/>
              </a:spcBef>
              <a:defRPr/>
            </a:pPr>
            <a:endParaRPr lang="zh-CN" altLang="en-US" sz="2600" b="1">
              <a:effectLst>
                <a:outerShdw blurRad="38100" dist="38100" dir="2700000" algn="tl">
                  <a:srgbClr val="C0C0C0"/>
                </a:outerShdw>
              </a:effectLst>
              <a:latin typeface="Arial" charset="0"/>
            </a:endParaRPr>
          </a:p>
          <a:p>
            <a:pPr>
              <a:spcBef>
                <a:spcPct val="20000"/>
              </a:spcBef>
              <a:defRPr/>
            </a:pPr>
            <a:r>
              <a:rPr lang="zh-CN" altLang="en-US" sz="2400" b="1">
                <a:effectLst>
                  <a:outerShdw blurRad="38100" dist="38100" dir="2700000" algn="tl">
                    <a:srgbClr val="C0C0C0"/>
                  </a:outerShdw>
                </a:effectLst>
                <a:latin typeface="Times New Roman" pitchFamily="18" charset="0"/>
              </a:rPr>
              <a:t>        </a:t>
            </a:r>
            <a:r>
              <a:rPr lang="zh-CN" altLang="en-US" sz="2600" b="1">
                <a:effectLst>
                  <a:outerShdw blurRad="38100" dist="38100" dir="2700000" algn="tl">
                    <a:srgbClr val="C0C0C0"/>
                  </a:outerShdw>
                </a:effectLst>
                <a:latin typeface="Arial" charset="0"/>
              </a:rPr>
              <a:t>在当时条件下，工人阶级应该如何进一步斗争，才能使</a:t>
            </a:r>
            <a:r>
              <a:rPr lang="en-US" altLang="zh-CN" sz="2600" b="1">
                <a:effectLst>
                  <a:outerShdw blurRad="38100" dist="38100" dir="2700000" algn="tl">
                    <a:srgbClr val="C0C0C0"/>
                  </a:outerShdw>
                </a:effectLst>
                <a:latin typeface="Arial" charset="0"/>
              </a:rPr>
              <a:t>8</a:t>
            </a:r>
            <a:r>
              <a:rPr lang="zh-CN" altLang="en-US" sz="2600" b="1">
                <a:effectLst>
                  <a:outerShdw blurRad="38100" dist="38100" dir="2700000" algn="tl">
                    <a:srgbClr val="C0C0C0"/>
                  </a:outerShdw>
                </a:effectLst>
                <a:latin typeface="Arial" charset="0"/>
              </a:rPr>
              <a:t>小时工作日成为普遍、稳定的制度？</a:t>
            </a:r>
          </a:p>
          <a:p>
            <a:pPr>
              <a:spcBef>
                <a:spcPct val="20000"/>
              </a:spcBef>
              <a:defRPr/>
            </a:pPr>
            <a:endParaRPr lang="en-US" altLang="zh-CN" sz="2600" b="1">
              <a:effectLst>
                <a:outerShdw blurRad="38100" dist="38100" dir="2700000" algn="tl">
                  <a:srgbClr val="C0C0C0"/>
                </a:outerShdw>
              </a:effectLst>
              <a:latin typeface="Arial" charset="0"/>
            </a:endParaRPr>
          </a:p>
        </p:txBody>
      </p:sp>
      <p:sp>
        <p:nvSpPr>
          <p:cNvPr id="36867" name="Text Box 6"/>
          <p:cNvSpPr txBox="1">
            <a:spLocks noChangeArrowheads="1"/>
          </p:cNvSpPr>
          <p:nvPr/>
        </p:nvSpPr>
        <p:spPr bwMode="auto">
          <a:xfrm>
            <a:off x="533400" y="990600"/>
            <a:ext cx="28956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en-US" altLang="zh-CN" sz="3600" b="1">
                <a:latin typeface="宋体" pitchFamily="2" charset="-122"/>
              </a:rPr>
              <a:t>【</a:t>
            </a:r>
            <a:r>
              <a:rPr lang="zh-CN" altLang="en-US" sz="3600" b="1">
                <a:latin typeface="宋体" pitchFamily="2" charset="-122"/>
              </a:rPr>
              <a:t>思  考</a:t>
            </a:r>
            <a:r>
              <a:rPr lang="en-US" altLang="zh-CN" sz="3600" b="1">
                <a:latin typeface="宋体" pitchFamily="2" charset="-122"/>
              </a:rPr>
              <a:t>】</a:t>
            </a:r>
          </a:p>
        </p:txBody>
      </p:sp>
      <p:sp>
        <p:nvSpPr>
          <p:cNvPr id="36868" name="Rectangle 4"/>
          <p:cNvSpPr>
            <a:spLocks noChangeArrowheads="1"/>
          </p:cNvSpPr>
          <p:nvPr/>
        </p:nvSpPr>
        <p:spPr bwMode="auto">
          <a:xfrm>
            <a:off x="2590800" y="4572000"/>
            <a:ext cx="3522663" cy="528638"/>
          </a:xfrm>
          <a:prstGeom prst="rect">
            <a:avLst/>
          </a:prstGeom>
          <a:solidFill>
            <a:srgbClr val="FAF6A4"/>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spcBef>
                <a:spcPct val="20000"/>
              </a:spcBef>
              <a:buClr>
                <a:schemeClr val="accent1"/>
              </a:buClr>
              <a:buSzPct val="70000"/>
              <a:buFont typeface="Wingdings 2" pitchFamily="18" charset="2"/>
              <a:buNone/>
            </a:pPr>
            <a:r>
              <a:rPr lang="zh-CN" altLang="en-US" sz="2800" b="1">
                <a:solidFill>
                  <a:schemeClr val="tx2"/>
                </a:solidFill>
                <a:effectLst>
                  <a:outerShdw blurRad="38100" dist="38100" dir="2700000" algn="tl">
                    <a:srgbClr val="FFFFFF"/>
                  </a:outerShdw>
                </a:effectLst>
              </a:rPr>
              <a:t>政治斗争</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6868"/>
                                        </p:tgtEl>
                                        <p:attrNameLst>
                                          <p:attrName>style.visibility</p:attrName>
                                        </p:attrNameLst>
                                      </p:cBhvr>
                                      <p:to>
                                        <p:strVal val="visible"/>
                                      </p:to>
                                    </p:set>
                                    <p:animEffect transition="in" filter="blinds(horizontal)">
                                      <p:cBhvr>
                                        <p:cTn id="7" dur="500"/>
                                        <p:tgtEl>
                                          <p:spTgt spid="368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8"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028"/>
          <p:cNvSpPr txBox="1">
            <a:spLocks noChangeArrowheads="1"/>
          </p:cNvSpPr>
          <p:nvPr/>
        </p:nvSpPr>
        <p:spPr bwMode="auto">
          <a:xfrm>
            <a:off x="457200" y="1143000"/>
            <a:ext cx="8305800" cy="4064000"/>
          </a:xfrm>
          <a:prstGeom prst="rect">
            <a:avLst/>
          </a:prstGeom>
          <a:solidFill>
            <a:srgbClr val="FFFFCC"/>
          </a:solidFill>
          <a:ln w="28575">
            <a:solidFill>
              <a:schemeClr val="accent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nSpc>
                <a:spcPct val="120000"/>
              </a:lnSpc>
              <a:spcBef>
                <a:spcPct val="50000"/>
              </a:spcBef>
            </a:pPr>
            <a:r>
              <a:rPr kumimoji="1" lang="en-US" altLang="zh-CN" sz="2400" b="1">
                <a:solidFill>
                  <a:srgbClr val="000000"/>
                </a:solidFill>
                <a:latin typeface="Times New Roman" pitchFamily="18" charset="0"/>
              </a:rPr>
              <a:t>        </a:t>
            </a:r>
            <a:r>
              <a:rPr kumimoji="1" lang="zh-CN" altLang="en-US" sz="2400" b="1">
                <a:solidFill>
                  <a:srgbClr val="000000"/>
                </a:solidFill>
                <a:latin typeface="Times New Roman" pitchFamily="18" charset="0"/>
              </a:rPr>
              <a:t>行会</a:t>
            </a:r>
            <a:r>
              <a:rPr kumimoji="1" lang="zh-CN" altLang="en-US" sz="2400" b="1">
                <a:latin typeface="Times New Roman" pitchFamily="18" charset="0"/>
              </a:rPr>
              <a:t>的教育主要是通过</a:t>
            </a:r>
            <a:r>
              <a:rPr kumimoji="1" lang="zh-CN" altLang="en-US" sz="2400" b="1">
                <a:solidFill>
                  <a:srgbClr val="000000"/>
                </a:solidFill>
                <a:latin typeface="Times New Roman" pitchFamily="18" charset="0"/>
              </a:rPr>
              <a:t>学徒</a:t>
            </a:r>
            <a:r>
              <a:rPr kumimoji="1" lang="zh-CN" altLang="en-US" sz="2400" b="1">
                <a:latin typeface="Times New Roman" pitchFamily="18" charset="0"/>
              </a:rPr>
              <a:t>制进行的。按照</a:t>
            </a:r>
            <a:r>
              <a:rPr kumimoji="1" lang="zh-CN" altLang="en-US" sz="2400" b="1">
                <a:solidFill>
                  <a:srgbClr val="000000"/>
                </a:solidFill>
                <a:latin typeface="Times New Roman" pitchFamily="18" charset="0"/>
              </a:rPr>
              <a:t>行会</a:t>
            </a:r>
            <a:r>
              <a:rPr kumimoji="1" lang="zh-CN" altLang="en-US" sz="2400" b="1">
                <a:latin typeface="Times New Roman" pitchFamily="18" charset="0"/>
              </a:rPr>
              <a:t>制度，想从事某种行业的人必须加入某一</a:t>
            </a:r>
            <a:r>
              <a:rPr kumimoji="1" lang="zh-CN" altLang="en-US" sz="2400" b="1">
                <a:solidFill>
                  <a:srgbClr val="000000"/>
                </a:solidFill>
                <a:latin typeface="Times New Roman" pitchFamily="18" charset="0"/>
              </a:rPr>
              <a:t>行会</a:t>
            </a:r>
            <a:r>
              <a:rPr kumimoji="1" lang="zh-CN" altLang="en-US" sz="2400" b="1">
                <a:latin typeface="Times New Roman" pitchFamily="18" charset="0"/>
              </a:rPr>
              <a:t>，先充当</a:t>
            </a:r>
            <a:r>
              <a:rPr kumimoji="1" lang="zh-CN" altLang="en-US" sz="2400" b="1">
                <a:solidFill>
                  <a:srgbClr val="000000"/>
                </a:solidFill>
                <a:latin typeface="Times New Roman" pitchFamily="18" charset="0"/>
              </a:rPr>
              <a:t>学徒</a:t>
            </a:r>
            <a:r>
              <a:rPr kumimoji="1" lang="zh-CN" altLang="en-US" sz="2400" b="1">
                <a:latin typeface="Times New Roman" pitchFamily="18" charset="0"/>
              </a:rPr>
              <a:t>。</a:t>
            </a:r>
            <a:r>
              <a:rPr kumimoji="1" lang="zh-CN" altLang="en-US" sz="2400" b="1">
                <a:solidFill>
                  <a:srgbClr val="000000"/>
                </a:solidFill>
                <a:latin typeface="Times New Roman" pitchFamily="18" charset="0"/>
              </a:rPr>
              <a:t>学徒</a:t>
            </a:r>
            <a:r>
              <a:rPr kumimoji="1" lang="zh-CN" altLang="en-US" sz="2400" b="1">
                <a:latin typeface="Times New Roman" pitchFamily="18" charset="0"/>
              </a:rPr>
              <a:t>期限</a:t>
            </a:r>
            <a:r>
              <a:rPr kumimoji="1" lang="en-US" altLang="zh-CN" sz="2400" b="1">
                <a:latin typeface="Times New Roman" pitchFamily="18" charset="0"/>
              </a:rPr>
              <a:t>2~10</a:t>
            </a:r>
            <a:r>
              <a:rPr kumimoji="1" lang="zh-CN" altLang="en-US" sz="2400" b="1">
                <a:latin typeface="Times New Roman" pitchFamily="18" charset="0"/>
              </a:rPr>
              <a:t>年不等，通常为</a:t>
            </a:r>
            <a:r>
              <a:rPr kumimoji="1" lang="en-US" altLang="zh-CN" sz="2400" b="1">
                <a:latin typeface="Times New Roman" pitchFamily="18" charset="0"/>
              </a:rPr>
              <a:t>7</a:t>
            </a:r>
            <a:r>
              <a:rPr kumimoji="1" lang="zh-CN" altLang="en-US" sz="2400" b="1">
                <a:latin typeface="Times New Roman" pitchFamily="18" charset="0"/>
              </a:rPr>
              <a:t>年。</a:t>
            </a:r>
            <a:r>
              <a:rPr kumimoji="1" lang="zh-CN" altLang="en-US" sz="2400" b="1">
                <a:solidFill>
                  <a:srgbClr val="000000"/>
                </a:solidFill>
                <a:latin typeface="Times New Roman" pitchFamily="18" charset="0"/>
              </a:rPr>
              <a:t>学徒</a:t>
            </a:r>
            <a:r>
              <a:rPr kumimoji="1" lang="zh-CN" altLang="en-US" sz="2400" b="1">
                <a:latin typeface="Times New Roman" pitchFamily="18" charset="0"/>
              </a:rPr>
              <a:t>期满后，才能出师。由</a:t>
            </a:r>
            <a:r>
              <a:rPr kumimoji="1" lang="zh-CN" altLang="en-US" sz="2400" b="1">
                <a:solidFill>
                  <a:srgbClr val="000000"/>
                </a:solidFill>
                <a:latin typeface="Times New Roman" pitchFamily="18" charset="0"/>
              </a:rPr>
              <a:t>学徒</a:t>
            </a:r>
            <a:r>
              <a:rPr kumimoji="1" lang="zh-CN" altLang="en-US" sz="2400" b="1">
                <a:latin typeface="Times New Roman" pitchFamily="18" charset="0"/>
              </a:rPr>
              <a:t>到出师的过程也就是接受职业技术教育的过程，一般是由</a:t>
            </a:r>
            <a:r>
              <a:rPr kumimoji="1" lang="zh-CN" altLang="en-US" sz="2400" b="1">
                <a:solidFill>
                  <a:srgbClr val="000000"/>
                </a:solidFill>
                <a:latin typeface="Times New Roman" pitchFamily="18" charset="0"/>
              </a:rPr>
              <a:t>行会</a:t>
            </a:r>
            <a:r>
              <a:rPr kumimoji="1" lang="zh-CN" altLang="en-US" sz="2400" b="1">
                <a:latin typeface="Times New Roman" pitchFamily="18" charset="0"/>
              </a:rPr>
              <a:t>主持，制定师徒合同，规定职业技术要求。一般合同规定，师傅应训练</a:t>
            </a:r>
            <a:r>
              <a:rPr kumimoji="1" lang="zh-CN" altLang="en-US" sz="2400" b="1">
                <a:solidFill>
                  <a:srgbClr val="000000"/>
                </a:solidFill>
                <a:latin typeface="Times New Roman" pitchFamily="18" charset="0"/>
              </a:rPr>
              <a:t>学徒</a:t>
            </a:r>
            <a:r>
              <a:rPr kumimoji="1" lang="zh-CN" altLang="en-US" sz="2400" b="1">
                <a:latin typeface="Times New Roman" pitchFamily="18" charset="0"/>
              </a:rPr>
              <a:t>掌握某种职业技术要求；徒弟应遵从师傅的指教，保守本行业的机密，恪守</a:t>
            </a:r>
            <a:r>
              <a:rPr kumimoji="1" lang="zh-CN" altLang="en-US" sz="2400" b="1">
                <a:solidFill>
                  <a:srgbClr val="000000"/>
                </a:solidFill>
                <a:latin typeface="Times New Roman" pitchFamily="18" charset="0"/>
              </a:rPr>
              <a:t>行会</a:t>
            </a:r>
            <a:r>
              <a:rPr kumimoji="1" lang="zh-CN" altLang="en-US" sz="2400" b="1">
                <a:latin typeface="Times New Roman" pitchFamily="18" charset="0"/>
              </a:rPr>
              <a:t>的道德规范等。</a:t>
            </a:r>
            <a:r>
              <a:rPr kumimoji="1" lang="zh-CN" altLang="en-US" sz="2400" b="1">
                <a:solidFill>
                  <a:srgbClr val="000000"/>
                </a:solidFill>
                <a:latin typeface="Times New Roman" pitchFamily="18" charset="0"/>
              </a:rPr>
              <a:t>学徒</a:t>
            </a:r>
            <a:r>
              <a:rPr kumimoji="1" lang="zh-CN" altLang="en-US" sz="2400" b="1">
                <a:latin typeface="Times New Roman" pitchFamily="18" charset="0"/>
              </a:rPr>
              <a:t>期满，由师傅发给证书，可以自由寻找工作。优异者也可成为师傅，有权开设作坊，经营某些手工业和培养</a:t>
            </a:r>
            <a:r>
              <a:rPr kumimoji="1" lang="zh-CN" altLang="en-US" sz="2400" b="1">
                <a:solidFill>
                  <a:srgbClr val="000000"/>
                </a:solidFill>
                <a:latin typeface="Times New Roman" pitchFamily="18" charset="0"/>
              </a:rPr>
              <a:t>学徒</a:t>
            </a:r>
            <a:r>
              <a:rPr kumimoji="1" lang="zh-CN" altLang="en-US" sz="2400" b="1">
                <a:latin typeface="Times New Roman" pitchFamily="18" charset="0"/>
              </a:rPr>
              <a:t>。</a:t>
            </a:r>
          </a:p>
        </p:txBody>
      </p:sp>
      <p:sp>
        <p:nvSpPr>
          <p:cNvPr id="8195" name="Text Box 1029"/>
          <p:cNvSpPr txBox="1">
            <a:spLocks noChangeArrowheads="1"/>
          </p:cNvSpPr>
          <p:nvPr/>
        </p:nvSpPr>
        <p:spPr bwMode="auto">
          <a:xfrm>
            <a:off x="304800" y="381000"/>
            <a:ext cx="41036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2400" b="1">
                <a:latin typeface="Times New Roman" pitchFamily="18" charset="0"/>
              </a:rPr>
              <a:t>资料：行会的教育</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jjxiou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43000" y="838200"/>
            <a:ext cx="6934200" cy="4622800"/>
          </a:xfrm>
          <a:prstGeom prst="rect">
            <a:avLst/>
          </a:prstGeo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9219" name="Text Box 3"/>
          <p:cNvSpPr txBox="1">
            <a:spLocks noChangeArrowheads="1"/>
          </p:cNvSpPr>
          <p:nvPr/>
        </p:nvSpPr>
        <p:spPr bwMode="auto">
          <a:xfrm>
            <a:off x="1066800" y="5638800"/>
            <a:ext cx="7772400" cy="1004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2400" b="1">
                <a:latin typeface="Times New Roman" pitchFamily="18" charset="0"/>
              </a:rPr>
              <a:t>德意志一个毛皮作坊中的师傅和</a:t>
            </a:r>
            <a:r>
              <a:rPr kumimoji="1" lang="zh-CN" altLang="en-US" sz="2400" b="1">
                <a:solidFill>
                  <a:srgbClr val="000000"/>
                </a:solidFill>
                <a:latin typeface="Times New Roman" pitchFamily="18" charset="0"/>
              </a:rPr>
              <a:t>学徒</a:t>
            </a:r>
            <a:r>
              <a:rPr kumimoji="1" lang="zh-CN" altLang="en-US" sz="2400" b="1">
                <a:latin typeface="Times New Roman" pitchFamily="18" charset="0"/>
              </a:rPr>
              <a:t>（作于</a:t>
            </a:r>
            <a:r>
              <a:rPr kumimoji="1" lang="en-US" altLang="zh-CN" sz="2400" b="1">
                <a:latin typeface="Times New Roman" pitchFamily="18" charset="0"/>
              </a:rPr>
              <a:t>16</a:t>
            </a:r>
            <a:r>
              <a:rPr kumimoji="1" lang="zh-CN" altLang="en-US" sz="2400" b="1">
                <a:latin typeface="Times New Roman" pitchFamily="18" charset="0"/>
              </a:rPr>
              <a:t>世纪）</a:t>
            </a:r>
          </a:p>
          <a:p>
            <a:pPr>
              <a:spcBef>
                <a:spcPct val="50000"/>
              </a:spcBef>
            </a:pPr>
            <a:endParaRPr kumimoji="1" lang="en-US" altLang="zh-CN" sz="2400" b="1">
              <a:latin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中世纪行会的职业训练"/>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533400"/>
            <a:ext cx="7162800" cy="5495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3" name="Text Box 3"/>
          <p:cNvSpPr txBox="1">
            <a:spLocks noChangeArrowheads="1"/>
          </p:cNvSpPr>
          <p:nvPr/>
        </p:nvSpPr>
        <p:spPr bwMode="auto">
          <a:xfrm>
            <a:off x="1524000" y="6172200"/>
            <a:ext cx="6096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spcBef>
                <a:spcPct val="50000"/>
              </a:spcBef>
            </a:pPr>
            <a:r>
              <a:rPr kumimoji="1" lang="zh-CN" altLang="en-US" sz="2400" b="1">
                <a:latin typeface="Times New Roman" pitchFamily="18" charset="0"/>
              </a:rPr>
              <a:t>中世纪行会的职业训练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134手工业者或商业行会学校"/>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762000"/>
            <a:ext cx="4432300" cy="5791200"/>
          </a:xfrm>
          <a:prstGeom prst="rect">
            <a:avLst/>
          </a:prstGeo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11267" name="Text Box 3"/>
          <p:cNvSpPr txBox="1">
            <a:spLocks noChangeArrowheads="1"/>
          </p:cNvSpPr>
          <p:nvPr/>
        </p:nvSpPr>
        <p:spPr bwMode="auto">
          <a:xfrm>
            <a:off x="5181600" y="1752600"/>
            <a:ext cx="3733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2400" b="1">
                <a:latin typeface="Times New Roman" pitchFamily="18" charset="0"/>
              </a:rPr>
              <a:t>手工业者或商业行会学校</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表现中世纪繁荣的行会建筑"/>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561975"/>
            <a:ext cx="7086600" cy="5305425"/>
          </a:xfrm>
          <a:prstGeom prst="rect">
            <a:avLst/>
          </a:prstGeom>
          <a:noFill/>
          <a:ln w="28575">
            <a:solidFill>
              <a:schemeClr val="accent2"/>
            </a:solidFill>
            <a:miter lim="800000"/>
            <a:headEnd/>
            <a:tailEnd/>
          </a:ln>
          <a:extLst>
            <a:ext uri="{909E8E84-426E-40DD-AFC4-6F175D3DCCD1}">
              <a14:hiddenFill xmlns:a14="http://schemas.microsoft.com/office/drawing/2010/main">
                <a:solidFill>
                  <a:srgbClr val="FFFFFF"/>
                </a:solidFill>
              </a14:hiddenFill>
            </a:ext>
          </a:extLst>
        </p:spPr>
      </p:pic>
      <p:sp>
        <p:nvSpPr>
          <p:cNvPr id="12291" name="Text Box 3"/>
          <p:cNvSpPr txBox="1">
            <a:spLocks noChangeArrowheads="1"/>
          </p:cNvSpPr>
          <p:nvPr/>
        </p:nvSpPr>
        <p:spPr bwMode="auto">
          <a:xfrm>
            <a:off x="609600" y="6096000"/>
            <a:ext cx="78486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spcBef>
                <a:spcPct val="50000"/>
              </a:spcBef>
            </a:pPr>
            <a:r>
              <a:rPr kumimoji="1" lang="zh-CN" altLang="en-US" sz="2400" b="1">
                <a:latin typeface="宋体" pitchFamily="2" charset="-122"/>
              </a:rPr>
              <a:t>表现中世纪繁荣的行会建筑</a:t>
            </a:r>
            <a:endParaRPr kumimoji="1" lang="zh-CN" altLang="en-US" sz="2400" b="1">
              <a:latin typeface="Times New Roman" pitchFamily="18"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457200" y="1143000"/>
            <a:ext cx="8229600" cy="4502150"/>
          </a:xfrm>
          <a:prstGeom prst="rect">
            <a:avLst/>
          </a:prstGeom>
          <a:solidFill>
            <a:srgbClr val="FFFFCC"/>
          </a:solidFill>
          <a:ln w="28575">
            <a:solidFill>
              <a:schemeClr val="accent2"/>
            </a:solidFill>
            <a:miter lim="800000"/>
            <a:headEnd/>
            <a:tailEnd/>
          </a:ln>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lnSpc>
                <a:spcPct val="120000"/>
              </a:lnSpc>
              <a:spcBef>
                <a:spcPct val="50000"/>
              </a:spcBef>
            </a:pPr>
            <a:r>
              <a:rPr kumimoji="1" lang="en-US" altLang="zh-CN" sz="2400" b="1">
                <a:latin typeface="Times New Roman" pitchFamily="18" charset="0"/>
              </a:rPr>
              <a:t>        16</a:t>
            </a:r>
            <a:r>
              <a:rPr kumimoji="1" lang="zh-CN" altLang="en-US" sz="2400" b="1">
                <a:latin typeface="Times New Roman" pitchFamily="18" charset="0"/>
              </a:rPr>
              <a:t>世纪中叶，行会开始衰落，帮工与雇主之间利益分化。</a:t>
            </a:r>
            <a:r>
              <a:rPr kumimoji="1" lang="zh-CN" altLang="en-US" sz="2400" b="1">
                <a:latin typeface="宋体" pitchFamily="2" charset="-122"/>
              </a:rPr>
              <a:t>一些作坊主把持了行会，制订出种种规章，借以加强对学徒、帮工的剥削。他们随意延长学徒学艺的年限，在英国，学艺年限长达七年。他们加重帮工的劳动，压低帮工工资，特别是阻挠帮工独立生产。帮工必须制造一件花钱多、难度大的</a:t>
            </a:r>
            <a:r>
              <a:rPr kumimoji="1" lang="zh-CN" altLang="en-US" sz="2400" b="1">
                <a:latin typeface="Times New Roman" pitchFamily="18" charset="0"/>
              </a:rPr>
              <a:t>“</a:t>
            </a:r>
            <a:r>
              <a:rPr kumimoji="1" lang="zh-CN" altLang="en-US" sz="2400" b="1">
                <a:latin typeface="宋体" pitchFamily="2" charset="-122"/>
              </a:rPr>
              <a:t>杰作</a:t>
            </a:r>
            <a:r>
              <a:rPr kumimoji="1" lang="zh-CN" altLang="en-US" sz="2400" b="1">
                <a:latin typeface="Times New Roman" pitchFamily="18" charset="0"/>
              </a:rPr>
              <a:t>”</a:t>
            </a:r>
            <a:r>
              <a:rPr kumimoji="1" lang="zh-CN" altLang="en-US" sz="2400" b="1">
                <a:latin typeface="宋体" pitchFamily="2" charset="-122"/>
              </a:rPr>
              <a:t>，证明手艺熟练，然后必须设盛宴招待行会会员，才能独立开设作坊，加入行会。许多帮工无法达到要求，因而成为长期雇佣工人，受大作坊主的剥削。</a:t>
            </a:r>
            <a:r>
              <a:rPr kumimoji="1" lang="zh-CN" altLang="en-US" sz="2400" b="1">
                <a:latin typeface="Times New Roman" pitchFamily="18" charset="0"/>
              </a:rPr>
              <a:t>于是帮工开始组织起来，争取提高自己的工资。他们的组织最初称为“礼拜堂”，是一种类似俱乐部的社交组织。</a:t>
            </a:r>
          </a:p>
        </p:txBody>
      </p:sp>
      <p:sp>
        <p:nvSpPr>
          <p:cNvPr id="13315" name="Text Box 3"/>
          <p:cNvSpPr txBox="1">
            <a:spLocks noChangeArrowheads="1"/>
          </p:cNvSpPr>
          <p:nvPr/>
        </p:nvSpPr>
        <p:spPr bwMode="auto">
          <a:xfrm>
            <a:off x="457200" y="381000"/>
            <a:ext cx="6048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2400" b="1">
                <a:latin typeface="Times New Roman" pitchFamily="18" charset="0"/>
              </a:rPr>
              <a:t>资料：“礼拜堂”</a:t>
            </a:r>
            <a:r>
              <a:rPr kumimoji="1" lang="en-US" altLang="zh-CN" sz="2400" b="1">
                <a:latin typeface="Times New Roman" pitchFamily="18" charset="0"/>
              </a:rPr>
              <a:t>——</a:t>
            </a:r>
            <a:r>
              <a:rPr kumimoji="1" lang="zh-CN" altLang="en-US" sz="2400" b="1">
                <a:latin typeface="Times New Roman" pitchFamily="18" charset="0"/>
              </a:rPr>
              <a:t>工会的雏形</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26</TotalTime>
  <Words>2315</Words>
  <Application>Microsoft Office PowerPoint</Application>
  <PresentationFormat>全屏显示(4:3)</PresentationFormat>
  <Paragraphs>109</Paragraphs>
  <Slides>34</Slides>
  <Notes>0</Notes>
  <HiddenSlides>0</HiddenSlides>
  <MMClips>0</MMClips>
  <ScaleCrop>false</ScaleCrop>
  <HeadingPairs>
    <vt:vector size="8" baseType="variant">
      <vt:variant>
        <vt:lpstr>已用的字体</vt:lpstr>
      </vt:variant>
      <vt:variant>
        <vt:i4>8</vt:i4>
      </vt: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44" baseType="lpstr">
      <vt:lpstr>Arial</vt:lpstr>
      <vt:lpstr>宋体</vt:lpstr>
      <vt:lpstr>华文行楷</vt:lpstr>
      <vt:lpstr>Times New Roman</vt:lpstr>
      <vt:lpstr>Wingdings</vt:lpstr>
      <vt:lpstr>黑体</vt:lpstr>
      <vt:lpstr>Wingdings 2</vt:lpstr>
      <vt:lpstr>楷体_GB2312</vt:lpstr>
      <vt:lpstr>默认设计模板</vt:lpstr>
      <vt:lpstr>Adobe Photoshop 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一、工会是如何兴起的</vt:lpstr>
      <vt:lpstr>PowerPoint 演示文稿</vt:lpstr>
      <vt:lpstr>PowerPoint 演示文稿</vt:lpstr>
      <vt:lpstr>PowerPoint 演示文稿</vt:lpstr>
      <vt:lpstr>PowerPoint 演示文稿</vt:lpstr>
      <vt:lpstr>一、工会是如何兴起的</vt:lpstr>
      <vt:lpstr>PowerPoint 演示文稿</vt:lpstr>
      <vt:lpstr>PowerPoint 演示文稿</vt:lpstr>
      <vt:lpstr>PowerPoint 演示文稿</vt:lpstr>
      <vt:lpstr>PowerPoint 演示文稿</vt:lpstr>
      <vt:lpstr>PowerPoint 演示文稿</vt:lpstr>
      <vt:lpstr>一、工会是如何兴起的</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微软用户</cp:lastModifiedBy>
  <cp:revision>历史备课大师【全免费】</cp:revision>
  <cp:lastPrinted>1601-01-01T00:00:00Z</cp:lastPrinted>
  <dcterms:created xsi:type="dcterms:W3CDTF">1601-01-01T00:00:00Z</dcterms:created>
  <dcterms:modified xsi:type="dcterms:W3CDTF">2014-08-08T03:42:00Z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64440492-4C8B-11D1-8B70-080036B11A03}" pid="4">
    <vt:lpwstr>历史备课大师【全免费】</vt:lpwstr>
  </property>
</Properties>
</file>