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91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79" r:id="rId11"/>
    <p:sldId id="280" r:id="rId12"/>
    <p:sldId id="264" r:id="rId13"/>
    <p:sldId id="265" r:id="rId14"/>
    <p:sldId id="266" r:id="rId15"/>
    <p:sldId id="281" r:id="rId16"/>
    <p:sldId id="268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69" r:id="rId27"/>
    <p:sldId id="270" r:id="rId28"/>
    <p:sldId id="271" r:id="rId29"/>
    <p:sldId id="272" r:id="rId30"/>
    <p:sldId id="273" r:id="rId31"/>
    <p:sldId id="274" r:id="rId32"/>
    <p:sldId id="277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0" autoAdjust="0"/>
    <p:restoredTop sz="94660"/>
  </p:normalViewPr>
  <p:slideViewPr>
    <p:cSldViewPr>
      <p:cViewPr varScale="1">
        <p:scale>
          <a:sx n="106" d="100"/>
          <a:sy n="106" d="100"/>
        </p:scale>
        <p:origin x="-96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434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965AB54-1211-4D01-8F25-9DEF5DF110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17965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BA1D00-7FB7-4B53-9D29-912385B3092E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  <p:sp>
        <p:nvSpPr>
          <p:cNvPr id="15364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fld id="{DF88F236-BA1B-45FD-977E-D2C591A6E933}" type="slidenum">
              <a:rPr kumimoji="1" lang="en-US" altLang="zh-CN" sz="1200">
                <a:latin typeface="Times New Roman" pitchFamily="18" charset="0"/>
              </a:rPr>
              <a:pPr algn="r"/>
              <a:t>12</a:t>
            </a:fld>
            <a:endParaRPr kumimoji="1" lang="en-US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7A95BF-7163-44E2-8200-59A6E40098BC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2355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fld id="{A2851A44-C23A-4C5A-B7AC-1D3449940B09}" type="slidenum">
              <a:rPr kumimoji="1" lang="en-US" altLang="zh-CN" sz="1200">
                <a:latin typeface="Times New Roman" pitchFamily="18" charset="0"/>
              </a:rPr>
              <a:pPr algn="r"/>
              <a:t>28</a:t>
            </a:fld>
            <a:endParaRPr kumimoji="1" lang="en-US" altLang="zh-CN" sz="1200">
              <a:latin typeface="Times New Roman" pitchFamily="18" charset="0"/>
            </a:endParaRPr>
          </a:p>
        </p:txBody>
      </p:sp>
      <p:sp>
        <p:nvSpPr>
          <p:cNvPr id="2355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68B695-6497-48C7-A64F-CE66CFF146D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3371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01D159-7763-4C87-9728-839FFB7D7B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914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DA053-1436-4570-9B0C-DDADBC3B3C7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8493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B69FEB-B5B6-4316-982F-52C1217CE6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7049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F46586-AA99-4425-B781-8C6C62C35AD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4537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C07181-051F-4574-BCF0-941A6A6158B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7473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E0D7D8-9B8C-4CA6-A5FD-AF652229E44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5905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CC1266-77EA-4998-9B89-7E638277512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2172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A16760-B12D-42BF-B71B-5D66B266891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697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5F766-C342-4968-B4C6-51B9487816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2335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AD9A1-C90A-4D80-96D0-41D9B64CB43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8681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EED1B68-8C24-492E-8747-01587FA83EB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876800"/>
            <a:ext cx="9144000" cy="1069975"/>
          </a:xfrm>
        </p:spPr>
        <p:txBody>
          <a:bodyPr/>
          <a:lstStyle/>
          <a:p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第五单元 近代中国争取民主的斗争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867400"/>
            <a:ext cx="9144000" cy="609600"/>
          </a:xfrm>
        </p:spPr>
        <p:txBody>
          <a:bodyPr/>
          <a:lstStyle/>
          <a:p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课 近代中国民主思想的萌生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"/>
          <a:stretch>
            <a:fillRect/>
          </a:stretch>
        </p:blipFill>
        <p:spPr bwMode="auto">
          <a:xfrm>
            <a:off x="1069975" y="1336675"/>
            <a:ext cx="2755900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1909763" y="5357813"/>
            <a:ext cx="869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/>
              <a:t>康有为</a:t>
            </a:r>
          </a:p>
        </p:txBody>
      </p:sp>
      <p:sp>
        <p:nvSpPr>
          <p:cNvPr id="31748" name="Text Box 7"/>
          <p:cNvSpPr txBox="1">
            <a:spLocks noChangeArrowheads="1"/>
          </p:cNvSpPr>
          <p:nvPr/>
        </p:nvSpPr>
        <p:spPr bwMode="auto">
          <a:xfrm>
            <a:off x="4049713" y="2147888"/>
            <a:ext cx="4746625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zh-CN" altLang="en-US" sz="2000">
                <a:latin typeface="宋体" pitchFamily="2" charset="-122"/>
              </a:rPr>
              <a:t>康有为（</a:t>
            </a:r>
            <a:r>
              <a:rPr kumimoji="1" lang="en-US" altLang="zh-CN" sz="2000">
                <a:latin typeface="宋体" pitchFamily="2" charset="-122"/>
              </a:rPr>
              <a:t>1858—1927</a:t>
            </a:r>
            <a:r>
              <a:rPr kumimoji="1" lang="zh-CN" altLang="en-US" sz="2000">
                <a:latin typeface="宋体" pitchFamily="2" charset="-122"/>
              </a:rPr>
              <a:t>），南海人，近代资产阶级改良运动首领。</a:t>
            </a:r>
            <a:r>
              <a:rPr kumimoji="1" lang="en-US" altLang="zh-CN" sz="2000">
                <a:latin typeface="宋体" pitchFamily="2" charset="-122"/>
              </a:rPr>
              <a:t>1895</a:t>
            </a:r>
            <a:r>
              <a:rPr kumimoji="1" lang="zh-CN" altLang="en-US" sz="2000">
                <a:latin typeface="宋体" pitchFamily="2" charset="-122"/>
              </a:rPr>
              <a:t>年发动“公车上书”，</a:t>
            </a:r>
            <a:r>
              <a:rPr kumimoji="1" lang="en-US" altLang="zh-CN" sz="2000">
                <a:latin typeface="宋体" pitchFamily="2" charset="-122"/>
              </a:rPr>
              <a:t>1898</a:t>
            </a:r>
            <a:r>
              <a:rPr kumimoji="1" lang="zh-CN" altLang="en-US" sz="2000">
                <a:latin typeface="宋体" pitchFamily="2" charset="-122"/>
              </a:rPr>
              <a:t>年支持光绪帝“百日维新”，变法失败后，被迫逃亡海外。</a:t>
            </a:r>
            <a:r>
              <a:rPr kumimoji="1" lang="en-US" altLang="zh-CN" sz="2000">
                <a:latin typeface="宋体" pitchFamily="2" charset="-122"/>
              </a:rPr>
              <a:t>1899</a:t>
            </a:r>
            <a:r>
              <a:rPr kumimoji="1" lang="zh-CN" altLang="en-US" sz="2000">
                <a:latin typeface="宋体" pitchFamily="2" charset="-122"/>
              </a:rPr>
              <a:t>年组织“保皇会”。其思想对中国近代思想界产生重要影响。其一生著作甚丰，有</a:t>
            </a:r>
            <a:r>
              <a:rPr kumimoji="1" lang="en-US" altLang="zh-CN" sz="2000">
                <a:latin typeface="宋体" pitchFamily="2" charset="-122"/>
              </a:rPr>
              <a:t>《</a:t>
            </a:r>
            <a:r>
              <a:rPr kumimoji="1" lang="zh-CN" altLang="en-US" sz="2000">
                <a:latin typeface="宋体" pitchFamily="2" charset="-122"/>
              </a:rPr>
              <a:t>新学伪经考</a:t>
            </a:r>
            <a:r>
              <a:rPr kumimoji="1" lang="en-US" altLang="zh-CN" sz="2000">
                <a:latin typeface="宋体" pitchFamily="2" charset="-122"/>
              </a:rPr>
              <a:t>》《</a:t>
            </a:r>
            <a:r>
              <a:rPr kumimoji="1" lang="zh-CN" altLang="en-US" sz="2000">
                <a:latin typeface="宋体" pitchFamily="2" charset="-122"/>
              </a:rPr>
              <a:t>孔子改制考</a:t>
            </a:r>
            <a:r>
              <a:rPr kumimoji="1" lang="en-US" altLang="zh-CN" sz="2000">
                <a:latin typeface="宋体" pitchFamily="2" charset="-122"/>
              </a:rPr>
              <a:t>》《</a:t>
            </a:r>
            <a:r>
              <a:rPr kumimoji="1" lang="zh-CN" altLang="en-US" sz="2000">
                <a:latin typeface="宋体" pitchFamily="2" charset="-122"/>
              </a:rPr>
              <a:t>万木草堂丛书</a:t>
            </a:r>
            <a:r>
              <a:rPr kumimoji="1" lang="en-US" altLang="zh-CN" sz="2000">
                <a:latin typeface="宋体" pitchFamily="2" charset="-122"/>
              </a:rPr>
              <a:t>》</a:t>
            </a:r>
            <a:r>
              <a:rPr kumimoji="1" lang="zh-CN" altLang="en-US" sz="2000">
                <a:latin typeface="宋体" pitchFamily="2" charset="-122"/>
              </a:rPr>
              <a:t>等。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20058101037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1" t="2620" r="3441" b="7622"/>
          <a:stretch>
            <a:fillRect/>
          </a:stretch>
        </p:blipFill>
        <p:spPr bwMode="auto">
          <a:xfrm>
            <a:off x="530225" y="1397000"/>
            <a:ext cx="3394075" cy="424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4170363" y="2736850"/>
            <a:ext cx="4554537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zh-CN" altLang="en-US" sz="2000">
                <a:latin typeface="宋体" pitchFamily="2" charset="-122"/>
              </a:rPr>
              <a:t>广东新会人，康有为学生及“公车上书”发起人之一，“百日维新”主要参与者。</a:t>
            </a:r>
            <a:r>
              <a:rPr kumimoji="1" lang="en-US" altLang="zh-CN" sz="2000">
                <a:latin typeface="宋体" pitchFamily="2" charset="-122"/>
              </a:rPr>
              <a:t>1896</a:t>
            </a:r>
            <a:r>
              <a:rPr kumimoji="1" lang="zh-CN" altLang="en-US" sz="2000">
                <a:latin typeface="宋体" pitchFamily="2" charset="-122"/>
              </a:rPr>
              <a:t>年在上海办</a:t>
            </a:r>
            <a:r>
              <a:rPr kumimoji="1" lang="en-US" altLang="zh-CN" sz="2000">
                <a:latin typeface="宋体" pitchFamily="2" charset="-122"/>
              </a:rPr>
              <a:t>《</a:t>
            </a:r>
            <a:r>
              <a:rPr kumimoji="1" lang="zh-CN" altLang="en-US" sz="2000">
                <a:latin typeface="宋体" pitchFamily="2" charset="-122"/>
              </a:rPr>
              <a:t>时务报</a:t>
            </a:r>
            <a:r>
              <a:rPr kumimoji="1" lang="en-US" altLang="zh-CN" sz="2000">
                <a:latin typeface="宋体" pitchFamily="2" charset="-122"/>
              </a:rPr>
              <a:t>》</a:t>
            </a:r>
            <a:r>
              <a:rPr kumimoji="1" lang="zh-CN" altLang="en-US" sz="2000">
                <a:latin typeface="宋体" pitchFamily="2" charset="-122"/>
              </a:rPr>
              <a:t>，编辑</a:t>
            </a:r>
            <a:r>
              <a:rPr kumimoji="1" lang="en-US" altLang="zh-CN" sz="2000">
                <a:latin typeface="宋体" pitchFamily="2" charset="-122"/>
              </a:rPr>
              <a:t>《</a:t>
            </a:r>
            <a:r>
              <a:rPr kumimoji="1" lang="zh-CN" altLang="en-US" sz="2000">
                <a:latin typeface="宋体" pitchFamily="2" charset="-122"/>
              </a:rPr>
              <a:t>西政丛书</a:t>
            </a:r>
            <a:r>
              <a:rPr kumimoji="1" lang="en-US" altLang="zh-CN" sz="2000">
                <a:latin typeface="宋体" pitchFamily="2" charset="-122"/>
              </a:rPr>
              <a:t>》</a:t>
            </a:r>
            <a:r>
              <a:rPr kumimoji="1" lang="zh-CN" altLang="en-US" sz="2000">
                <a:latin typeface="宋体" pitchFamily="2" charset="-122"/>
              </a:rPr>
              <a:t>，创办大同译书局，</a:t>
            </a:r>
            <a:r>
              <a:rPr kumimoji="1" lang="en-US" altLang="zh-CN" sz="2000">
                <a:latin typeface="宋体" pitchFamily="2" charset="-122"/>
              </a:rPr>
              <a:t>1925</a:t>
            </a:r>
            <a:r>
              <a:rPr kumimoji="1" lang="zh-CN" altLang="en-US" sz="2000">
                <a:latin typeface="宋体" pitchFamily="2" charset="-122"/>
              </a:rPr>
              <a:t>年后任北京图书馆馆长。其著作编为</a:t>
            </a:r>
            <a:r>
              <a:rPr kumimoji="1" lang="en-US" altLang="zh-CN" sz="2000">
                <a:latin typeface="宋体" pitchFamily="2" charset="-122"/>
              </a:rPr>
              <a:t>《</a:t>
            </a:r>
            <a:r>
              <a:rPr kumimoji="1" lang="zh-CN" altLang="en-US" sz="2000">
                <a:latin typeface="宋体" pitchFamily="2" charset="-122"/>
              </a:rPr>
              <a:t>饮冰室合集</a:t>
            </a:r>
            <a:r>
              <a:rPr kumimoji="1" lang="en-US" altLang="zh-CN" sz="2000">
                <a:latin typeface="宋体" pitchFamily="2" charset="-122"/>
              </a:rPr>
              <a:t>》</a:t>
            </a:r>
            <a:r>
              <a:rPr kumimoji="1" lang="zh-CN" altLang="en-US" sz="2000">
                <a:latin typeface="宋体" pitchFamily="2" charset="-122"/>
              </a:rPr>
              <a:t>。 </a:t>
            </a:r>
          </a:p>
        </p:txBody>
      </p:sp>
      <p:sp>
        <p:nvSpPr>
          <p:cNvPr id="32772" name="Text Box 6"/>
          <p:cNvSpPr txBox="1">
            <a:spLocks noChangeArrowheads="1"/>
          </p:cNvSpPr>
          <p:nvPr/>
        </p:nvSpPr>
        <p:spPr bwMode="auto">
          <a:xfrm>
            <a:off x="822325" y="5678488"/>
            <a:ext cx="2597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zh-CN" altLang="en-US" sz="2000">
                <a:latin typeface="宋体" pitchFamily="2" charset="-122"/>
              </a:rPr>
              <a:t>梁启超</a:t>
            </a:r>
            <a:r>
              <a:rPr kumimoji="1" lang="en-US" altLang="zh-CN" sz="2000">
                <a:latin typeface="宋体" pitchFamily="2" charset="-122"/>
              </a:rPr>
              <a:t>(1876—1929</a:t>
            </a:r>
            <a:r>
              <a:rPr kumimoji="1" lang="zh-CN" altLang="en-US" sz="2000">
                <a:latin typeface="宋体" pitchFamily="2" charset="-122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latin typeface="Arial" charset="0"/>
              </a:rPr>
              <a:t>第二阶段：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民主思想的形成和发展时期</a:t>
            </a:r>
            <a:endParaRPr lang="en-US" altLang="zh-CN" sz="32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                    </a:t>
            </a:r>
            <a:r>
              <a:rPr lang="zh-CN" altLang="en-US" sz="32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</a:t>
            </a:r>
            <a:r>
              <a:rPr lang="en-US" altLang="zh-CN" sz="32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维新思想</a:t>
            </a:r>
            <a:endParaRPr lang="zh-CN" altLang="en-US" sz="3200" b="1" dirty="0">
              <a:latin typeface="Arial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0" y="1071563"/>
          <a:ext cx="9144000" cy="5788026"/>
        </p:xfrm>
        <a:graphic>
          <a:graphicData uri="http://schemas.openxmlformats.org/drawingml/2006/table">
            <a:tbl>
              <a:tblPr/>
              <a:tblGrid>
                <a:gridCol w="912813"/>
                <a:gridCol w="2546350"/>
                <a:gridCol w="2870200"/>
                <a:gridCol w="2814637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1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721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600200" y="1066800"/>
            <a:ext cx="898525" cy="79375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2800" b="1"/>
              <a:t>严复</a:t>
            </a:r>
            <a:endParaRPr kumimoji="1" lang="zh-CN" altLang="en-US" b="1">
              <a:solidFill>
                <a:srgbClr val="D0721C"/>
              </a:solidFill>
              <a:latin typeface="黑体" pitchFamily="2" charset="-122"/>
              <a:ea typeface="黑体" pitchFamily="2" charset="-122"/>
            </a:endParaRPr>
          </a:p>
          <a:p>
            <a:pPr eaLnBrk="0" hangingPunct="0"/>
            <a:endParaRPr lang="en-US" altLang="zh-CN" b="1"/>
          </a:p>
        </p:txBody>
      </p:sp>
      <p:sp>
        <p:nvSpPr>
          <p:cNvPr id="13348" name="TextBox 12"/>
          <p:cNvSpPr txBox="1">
            <a:spLocks noChangeArrowheads="1"/>
          </p:cNvSpPr>
          <p:nvPr/>
        </p:nvSpPr>
        <p:spPr bwMode="auto">
          <a:xfrm>
            <a:off x="4286250" y="1071563"/>
            <a:ext cx="17986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2800" b="1"/>
              <a:t>康有为</a:t>
            </a:r>
          </a:p>
        </p:txBody>
      </p:sp>
      <p:sp>
        <p:nvSpPr>
          <p:cNvPr id="13349" name="TextBox 13"/>
          <p:cNvSpPr txBox="1">
            <a:spLocks noChangeArrowheads="1"/>
          </p:cNvSpPr>
          <p:nvPr/>
        </p:nvSpPr>
        <p:spPr bwMode="auto">
          <a:xfrm>
            <a:off x="6858000" y="1000125"/>
            <a:ext cx="18176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2800" b="1"/>
              <a:t>梁启超</a:t>
            </a:r>
          </a:p>
        </p:txBody>
      </p:sp>
      <p:sp>
        <p:nvSpPr>
          <p:cNvPr id="13350" name="TextBox 14"/>
          <p:cNvSpPr txBox="1">
            <a:spLocks noChangeArrowheads="1"/>
          </p:cNvSpPr>
          <p:nvPr/>
        </p:nvSpPr>
        <p:spPr bwMode="auto">
          <a:xfrm>
            <a:off x="0" y="1785938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2800" b="1"/>
              <a:t>著作</a:t>
            </a:r>
          </a:p>
        </p:txBody>
      </p:sp>
      <p:sp>
        <p:nvSpPr>
          <p:cNvPr id="13351" name="TextBox 15"/>
          <p:cNvSpPr txBox="1">
            <a:spLocks noChangeArrowheads="1"/>
          </p:cNvSpPr>
          <p:nvPr/>
        </p:nvSpPr>
        <p:spPr bwMode="auto">
          <a:xfrm>
            <a:off x="0" y="3071813"/>
            <a:ext cx="9064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2800" b="1"/>
              <a:t>思想</a:t>
            </a:r>
          </a:p>
          <a:p>
            <a:pPr eaLnBrk="0" hangingPunct="0"/>
            <a:r>
              <a:rPr lang="zh-CN" altLang="en-US" sz="2800" b="1"/>
              <a:t>主张</a:t>
            </a:r>
          </a:p>
        </p:txBody>
      </p:sp>
      <p:sp>
        <p:nvSpPr>
          <p:cNvPr id="13352" name="TextBox 16"/>
          <p:cNvSpPr txBox="1">
            <a:spLocks noChangeArrowheads="1"/>
          </p:cNvSpPr>
          <p:nvPr/>
        </p:nvSpPr>
        <p:spPr bwMode="auto">
          <a:xfrm>
            <a:off x="0" y="5000625"/>
            <a:ext cx="10048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2800" b="1"/>
              <a:t>涵义</a:t>
            </a:r>
            <a:r>
              <a:rPr lang="en-US" altLang="zh-CN" sz="2800" b="1"/>
              <a:t>/</a:t>
            </a:r>
          </a:p>
          <a:p>
            <a:pPr eaLnBrk="0" hangingPunct="0"/>
            <a:r>
              <a:rPr lang="zh-CN" altLang="en-US" sz="2800" b="1"/>
              <a:t>特点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000125" y="1643063"/>
            <a:ext cx="22764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天演论</a:t>
            </a:r>
            <a:r>
              <a:rPr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》《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原富</a:t>
            </a:r>
            <a:r>
              <a:rPr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》</a:t>
            </a:r>
          </a:p>
          <a:p>
            <a:pPr eaLnBrk="0" hangingPunct="0"/>
            <a:r>
              <a:rPr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法意</a:t>
            </a:r>
            <a:r>
              <a:rPr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》    </a:t>
            </a:r>
          </a:p>
          <a:p>
            <a:pPr eaLnBrk="0" hangingPunct="0"/>
            <a:r>
              <a:rPr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</a:t>
            </a:r>
          </a:p>
          <a:p>
            <a:pPr eaLnBrk="0" hangingPunct="0"/>
            <a:endParaRPr lang="en-US" altLang="zh-CN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000125" y="2643188"/>
            <a:ext cx="23939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、提出</a:t>
            </a:r>
            <a:r>
              <a:rPr lang="zh-CN" altLang="en-US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自由为体、</a:t>
            </a:r>
          </a:p>
          <a:p>
            <a:pPr eaLnBrk="0" hangingPunct="0"/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民主为用</a:t>
            </a:r>
            <a:r>
              <a:rPr lang="zh-CN" altLang="en-US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说</a:t>
            </a:r>
            <a:r>
              <a:rPr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.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000125" y="3429000"/>
            <a:ext cx="24288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、温和的现实政治主</a:t>
            </a:r>
          </a:p>
          <a:p>
            <a:pPr eaLnBrk="0" hangingPunct="0"/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张，主张教育</a:t>
            </a:r>
            <a:r>
              <a:rPr lang="zh-CN" altLang="en-US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开启</a:t>
            </a:r>
          </a:p>
          <a:p>
            <a:pPr eaLnBrk="0" hangingPunct="0"/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民智</a:t>
            </a:r>
            <a:r>
              <a:rPr lang="zh-CN" altLang="en-US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071563" y="4919663"/>
            <a:ext cx="235743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自由是最基本的价值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——</a:t>
            </a:r>
            <a:r>
              <a:rPr lang="en-US" altLang="zh-CN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体</a:t>
            </a:r>
          </a:p>
          <a:p>
            <a:pPr eaLnBrk="0" hangingPunct="0"/>
            <a:r>
              <a:rPr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民主是捍卫自由的一种手段手段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——</a:t>
            </a:r>
            <a:r>
              <a:rPr lang="en-US" altLang="zh-CN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用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000500" y="1643063"/>
            <a:ext cx="19288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孔子改制考 </a:t>
            </a:r>
            <a:r>
              <a:rPr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》</a:t>
            </a:r>
          </a:p>
          <a:p>
            <a:pPr eaLnBrk="0" hangingPunct="0"/>
            <a:r>
              <a:rPr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新学伪经考 </a:t>
            </a:r>
            <a:r>
              <a:rPr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》</a:t>
            </a:r>
            <a:endParaRPr lang="en-US" altLang="zh-CN"/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571875" y="2571750"/>
            <a:ext cx="2857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A</a:t>
            </a:r>
            <a:r>
              <a:rPr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认为儒家思想中包含民</a:t>
            </a:r>
          </a:p>
          <a:p>
            <a:pPr eaLnBrk="0" hangingPunct="0"/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主、   自由、平等精神</a:t>
            </a:r>
            <a:endParaRPr lang="zh-CN" altLang="en-US"/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571875" y="3286125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</a:t>
            </a:r>
            <a:r>
              <a:rPr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用进化论观点重新解释</a:t>
            </a:r>
          </a:p>
          <a:p>
            <a:pPr eaLnBrk="0" hangingPunct="0"/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三世说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500438" y="3929063"/>
            <a:ext cx="2743200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30000"/>
              </a:spcBef>
            </a:pPr>
            <a:r>
              <a:rPr lang="en-US" altLang="zh-CN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C</a:t>
            </a:r>
            <a:r>
              <a:rPr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坚持渐进改革、主张君</a:t>
            </a:r>
          </a:p>
          <a:p>
            <a:pPr eaLnBrk="0" hangingPunct="0">
              <a:lnSpc>
                <a:spcPct val="110000"/>
              </a:lnSpc>
              <a:spcBef>
                <a:spcPct val="30000"/>
              </a:spcBef>
            </a:pP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主立宪。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571875" y="4929188"/>
            <a:ext cx="285750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05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将儒家经典与西方政治学说相结合，借孔子的权威宣扬维新变法思想</a:t>
            </a:r>
            <a:endParaRPr lang="zh-CN" altLang="en-US" sz="2400"/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429375" y="1643063"/>
            <a:ext cx="27416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/>
              <a:t>《</a:t>
            </a:r>
            <a:r>
              <a:rPr lang="zh-CN" altLang="en-US" b="1" i="1"/>
              <a:t>变法通议</a:t>
            </a:r>
            <a:r>
              <a:rPr lang="en-US" altLang="zh-CN" b="1"/>
              <a:t>》《</a:t>
            </a:r>
            <a:r>
              <a:rPr lang="zh-CN" altLang="en-US" b="1"/>
              <a:t>新民说</a:t>
            </a:r>
            <a:r>
              <a:rPr lang="en-US" altLang="zh-CN" b="1"/>
              <a:t>》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403975" y="2500313"/>
            <a:ext cx="2740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b="1"/>
              <a:t>A.</a:t>
            </a:r>
            <a:r>
              <a:rPr lang="zh-CN" altLang="en-US" b="1"/>
              <a:t>兴民权是变法之根本，</a:t>
            </a:r>
          </a:p>
          <a:p>
            <a:pPr eaLnBrk="0" hangingPunct="0"/>
            <a:r>
              <a:rPr lang="zh-CN" altLang="en-US" b="1"/>
              <a:t>是强国的保证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429375" y="3214688"/>
            <a:ext cx="25066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b="1"/>
              <a:t>B.</a:t>
            </a:r>
            <a:r>
              <a:rPr lang="zh-CN" altLang="en-US" b="1"/>
              <a:t>要建“新”中国必先</a:t>
            </a:r>
          </a:p>
          <a:p>
            <a:pPr eaLnBrk="0" hangingPunct="0"/>
            <a:r>
              <a:rPr lang="zh-CN" altLang="en-US" b="1"/>
              <a:t>养“新民”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6429375" y="3929063"/>
            <a:ext cx="25066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b="1"/>
              <a:t>C.</a:t>
            </a:r>
            <a:r>
              <a:rPr lang="zh-CN" altLang="en-US" b="1"/>
              <a:t>主张实行君主立宪，</a:t>
            </a:r>
          </a:p>
          <a:p>
            <a:pPr eaLnBrk="0" hangingPunct="0"/>
            <a:r>
              <a:rPr lang="zh-CN" altLang="en-US" b="1"/>
              <a:t>但反对操之过急。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402388" y="4857750"/>
            <a:ext cx="27416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新民”指有爱国思想、</a:t>
            </a:r>
          </a:p>
          <a:p>
            <a:pPr eaLnBrk="0" hangingPunct="0"/>
            <a:r>
              <a:rPr lang="zh-CN" altLang="en-US" b="1">
                <a:solidFill>
                  <a:srgbClr val="FF0000"/>
                </a:solidFill>
              </a:rPr>
              <a:t>尚武精神、社会公德、独</a:t>
            </a:r>
          </a:p>
          <a:p>
            <a:pPr eaLnBrk="0" hangingPunct="0"/>
            <a:r>
              <a:rPr lang="zh-CN" altLang="en-US" b="1">
                <a:solidFill>
                  <a:srgbClr val="FF0000"/>
                </a:solidFill>
              </a:rPr>
              <a:t>立人格的新国民。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429375" y="5786438"/>
            <a:ext cx="2492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实现立宪必备两条件：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latin typeface="Arial" charset="0"/>
            </a:endParaRPr>
          </a:p>
          <a:p>
            <a:pPr eaLnBrk="0" hangingPunct="0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制定一部“宪法”和培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latin typeface="Arial" charset="0"/>
            </a:endParaRPr>
          </a:p>
          <a:p>
            <a:pPr eaLnBrk="0" hangingPunct="0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养有资格的国民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0"/>
            <a:ext cx="7772400" cy="1347788"/>
          </a:xfrm>
        </p:spPr>
        <p:txBody>
          <a:bodyPr/>
          <a:lstStyle/>
          <a:p>
            <a:r>
              <a:rPr lang="zh-CN" altLang="en-US" sz="3600" b="1">
                <a:solidFill>
                  <a:srgbClr val="FF0000"/>
                </a:solidFill>
              </a:rPr>
              <a:t>思考：比较康、梁、严的思想，你能发现什么相似之处吗？说明了什么？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3850" y="1196975"/>
            <a:ext cx="8494713" cy="461645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相似：</a:t>
            </a:r>
          </a:p>
          <a:p>
            <a:pPr>
              <a:buFontTx/>
              <a:buNone/>
            </a:pPr>
            <a:r>
              <a:rPr lang="zh-CN" altLang="en-US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 都宣扬西方的资产阶级民主自由思想。</a:t>
            </a:r>
          </a:p>
          <a:p>
            <a:pPr>
              <a:buFontTx/>
              <a:buNone/>
            </a:pPr>
            <a:r>
              <a:rPr lang="zh-CN" altLang="en-US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 在现实政治中都主张温和的改良主义（君主立宪）。</a:t>
            </a:r>
          </a:p>
          <a:p>
            <a:pPr>
              <a:buFontTx/>
              <a:buNone/>
            </a:pPr>
            <a:r>
              <a:rPr lang="zh-CN" altLang="en-US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说明：</a:t>
            </a:r>
          </a:p>
          <a:p>
            <a:pPr>
              <a:buFontTx/>
              <a:buNone/>
            </a:pPr>
            <a:r>
              <a:rPr lang="en-US" altLang="zh-CN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、他们对国情的深刻了解。</a:t>
            </a:r>
          </a:p>
          <a:p>
            <a:pPr>
              <a:buFontTx/>
              <a:buNone/>
            </a:pPr>
            <a:r>
              <a:rPr lang="en-US" altLang="zh-CN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、对封建统治者还抱有幻想（妥协性、软弱性）。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14400" y="2209800"/>
            <a:ext cx="7162800" cy="2986088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3000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儒家思想真的与西方近代民主思想不  谋而合吗？</a:t>
            </a:r>
          </a:p>
          <a:p>
            <a:pPr>
              <a:lnSpc>
                <a:spcPct val="110000"/>
              </a:lnSpc>
              <a:spcBef>
                <a:spcPct val="3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康有为为什么要用传统文化来包装西学呢？说明了什么</a:t>
            </a: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？</a:t>
            </a:r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3733800" y="1066800"/>
            <a:ext cx="14033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4800"/>
              <a:t>思考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 descr="06381918246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188" y="1838325"/>
            <a:ext cx="2587625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4137025" y="5424488"/>
            <a:ext cx="869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>
                <a:latin typeface="Times New Roman" pitchFamily="18" charset="0"/>
              </a:rPr>
              <a:t>孙中山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95288" y="333375"/>
            <a:ext cx="72723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（三）</a:t>
            </a:r>
            <a:r>
              <a:rPr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第三阶段：民主思想的成熟阶段</a:t>
            </a:r>
            <a:r>
              <a:rPr lang="en-US" altLang="zh-CN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kumimoji="1" lang="zh-CN" altLang="en-US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孙中山的民主思想</a:t>
            </a:r>
          </a:p>
        </p:txBody>
      </p:sp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357188" y="2084388"/>
            <a:ext cx="8497887" cy="252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152400">
              <a:tabLst>
                <a:tab pos="2743200" algn="ctr"/>
              </a:tabLst>
            </a:pPr>
            <a:r>
              <a:rPr kumimoji="1" lang="en-US" altLang="zh-CN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kumimoji="1" lang="zh-CN" altLang="en-US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、核心：三民主义</a:t>
            </a:r>
            <a:r>
              <a:rPr kumimoji="1" lang="zh-CN" altLang="en-US" sz="3200" b="1">
                <a:solidFill>
                  <a:schemeClr val="tx2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	    </a:t>
            </a:r>
            <a:r>
              <a:rPr kumimoji="1" lang="zh-CN" altLang="en-US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  <a:cs typeface="Arial Unicode MS" pitchFamily="34" charset="-122"/>
              </a:rPr>
              <a:t>新三民主义</a:t>
            </a:r>
            <a:endParaRPr kumimoji="1" lang="zh-CN" altLang="en-US" sz="3200" b="1">
              <a:solidFill>
                <a:schemeClr val="tx2"/>
              </a:solidFill>
            </a:endParaRPr>
          </a:p>
          <a:p>
            <a:pPr indent="152400" eaLnBrk="0" hangingPunct="0">
              <a:tabLst>
                <a:tab pos="2743200" algn="ctr"/>
              </a:tabLst>
            </a:pPr>
            <a:r>
              <a:rPr kumimoji="1" lang="en-US" altLang="zh-CN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2</a:t>
            </a:r>
            <a:r>
              <a:rPr kumimoji="1" lang="zh-CN" altLang="en-US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、五权分立学说</a:t>
            </a:r>
            <a:endParaRPr kumimoji="1" lang="zh-CN" altLang="en-US" sz="3200" b="1">
              <a:solidFill>
                <a:schemeClr val="tx2"/>
              </a:solidFill>
            </a:endParaRPr>
          </a:p>
          <a:p>
            <a:pPr indent="152400" eaLnBrk="0" hangingPunct="0">
              <a:tabLst>
                <a:tab pos="2743200" algn="ctr"/>
              </a:tabLst>
            </a:pPr>
            <a:r>
              <a:rPr kumimoji="1" lang="zh-CN" altLang="en-US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   五权：行政、立法、司法、考试、监察。</a:t>
            </a:r>
            <a:endParaRPr kumimoji="1" lang="zh-CN" altLang="en-US" sz="3200" b="1">
              <a:solidFill>
                <a:schemeClr val="tx2"/>
              </a:solidFill>
            </a:endParaRPr>
          </a:p>
          <a:p>
            <a:pPr indent="152400" eaLnBrk="0" hangingPunct="0">
              <a:tabLst>
                <a:tab pos="2743200" algn="ctr"/>
              </a:tabLst>
            </a:pPr>
            <a:r>
              <a:rPr kumimoji="1" lang="zh-CN" altLang="en-US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既借鉴了西方民主制度的优秀成分，又注意到了其缺陷弊端，是结合本国国情的积极探索。</a:t>
            </a:r>
            <a:endParaRPr kumimoji="1" lang="zh-CN" altLang="en-US" sz="3200" b="1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3736" name="AutoShape 8"/>
          <p:cNvSpPr>
            <a:spLocks noChangeArrowheads="1"/>
          </p:cNvSpPr>
          <p:nvPr/>
        </p:nvSpPr>
        <p:spPr bwMode="auto">
          <a:xfrm>
            <a:off x="4286250" y="2214563"/>
            <a:ext cx="1008063" cy="358775"/>
          </a:xfrm>
          <a:custGeom>
            <a:avLst/>
            <a:gdLst>
              <a:gd name="T0" fmla="*/ 35284397 w 21600"/>
              <a:gd name="T1" fmla="*/ 0 h 21600"/>
              <a:gd name="T2" fmla="*/ 0 w 21600"/>
              <a:gd name="T3" fmla="*/ 2979626 h 21600"/>
              <a:gd name="T4" fmla="*/ 35284397 w 21600"/>
              <a:gd name="T5" fmla="*/ 5959236 h 21600"/>
              <a:gd name="T6" fmla="*/ 47045875 w 21600"/>
              <a:gd name="T7" fmla="*/ 297962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zh-CN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5" grpId="0"/>
      <p:bldP spid="737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22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61975"/>
            <a:ext cx="3429000" cy="555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4910138" y="3519488"/>
            <a:ext cx="33686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000"/>
              <a:t>        1905</a:t>
            </a:r>
            <a:r>
              <a:rPr lang="zh-CN" altLang="en-US" sz="2000"/>
              <a:t>年</a:t>
            </a:r>
            <a:r>
              <a:rPr lang="en-US" altLang="zh-CN" sz="2000"/>
              <a:t>8</a:t>
            </a:r>
            <a:r>
              <a:rPr lang="zh-CN" altLang="en-US" sz="2000"/>
              <a:t>月</a:t>
            </a:r>
            <a:r>
              <a:rPr lang="en-US" altLang="zh-CN" sz="2000"/>
              <a:t>20</a:t>
            </a:r>
            <a:r>
              <a:rPr lang="zh-CN" altLang="en-US" sz="2000"/>
              <a:t>日，全国性革命政党中国同盟会在日本东京正式成立。孙中山被推举为总理。这是孙中山日后书写的同盟会政纲条幅。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23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450" y="1714500"/>
            <a:ext cx="524668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2209800" y="5410200"/>
            <a:ext cx="5022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/>
              <a:t>同盟会于</a:t>
            </a:r>
            <a:r>
              <a:rPr lang="en-US" altLang="zh-CN"/>
              <a:t>1905 </a:t>
            </a:r>
            <a:r>
              <a:rPr lang="zh-CN" altLang="en-US"/>
              <a:t>年 </a:t>
            </a:r>
            <a:r>
              <a:rPr lang="en-US" altLang="zh-CN"/>
              <a:t>11</a:t>
            </a:r>
            <a:r>
              <a:rPr lang="zh-CN" altLang="en-US"/>
              <a:t>月创办了机关报</a:t>
            </a:r>
            <a:r>
              <a:rPr lang="en-US" altLang="zh-CN"/>
              <a:t>《</a:t>
            </a:r>
            <a:r>
              <a:rPr lang="zh-CN" altLang="en-US"/>
              <a:t>民报</a:t>
            </a:r>
            <a:r>
              <a:rPr lang="en-US" altLang="zh-CN"/>
              <a:t>》</a:t>
            </a:r>
            <a:r>
              <a:rPr lang="zh-CN" altLang="en-US"/>
              <a:t>。 </a:t>
            </a:r>
          </a:p>
          <a:p>
            <a:endParaRPr lang="en-US" altLang="zh-CN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23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776288"/>
            <a:ext cx="428625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 Box 3" descr="纸莎草纸"/>
          <p:cNvSpPr txBox="1">
            <a:spLocks noChangeArrowheads="1"/>
          </p:cNvSpPr>
          <p:nvPr/>
        </p:nvSpPr>
        <p:spPr bwMode="auto">
          <a:xfrm>
            <a:off x="4572000" y="2541588"/>
            <a:ext cx="4300538" cy="159067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>
                <a:latin typeface="Times New Roman" pitchFamily="18" charset="0"/>
              </a:rPr>
              <a:t>      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孙中山在</a:t>
            </a:r>
            <a:r>
              <a:rPr lang="en-US" altLang="zh-CN" sz="240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民报</a:t>
            </a:r>
            <a:r>
              <a:rPr lang="en-US" altLang="zh-CN" sz="240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第一号发刊词里，将同盟会的政纲概括为民族、民权、民生三大主义。图为民报发刊词。 </a:t>
            </a:r>
          </a:p>
        </p:txBody>
      </p:sp>
      <p:sp>
        <p:nvSpPr>
          <p:cNvPr id="139268" name="Line 4"/>
          <p:cNvSpPr>
            <a:spLocks noChangeShapeType="1"/>
          </p:cNvSpPr>
          <p:nvPr/>
        </p:nvSpPr>
        <p:spPr bwMode="auto">
          <a:xfrm>
            <a:off x="4981575" y="3692525"/>
            <a:ext cx="3606800" cy="460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3077" descr="200412121345139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" r="10640"/>
          <a:stretch>
            <a:fillRect/>
          </a:stretch>
        </p:blipFill>
        <p:spPr bwMode="auto">
          <a:xfrm>
            <a:off x="4724400" y="3352800"/>
            <a:ext cx="123666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3078" descr="20040504r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2" r="8202"/>
          <a:stretch>
            <a:fillRect/>
          </a:stretch>
        </p:blipFill>
        <p:spPr bwMode="auto">
          <a:xfrm>
            <a:off x="6096000" y="3352800"/>
            <a:ext cx="12731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3079" descr="h0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352800"/>
            <a:ext cx="13985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3080" descr="image/img121683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429000"/>
            <a:ext cx="13779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3081" descr="张之洞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429000"/>
            <a:ext cx="1473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2" name="Picture 3082" descr="04_sunzhongsha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352800"/>
            <a:ext cx="12461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0" name="WordArt 3090"/>
          <p:cNvSpPr>
            <a:spLocks noChangeArrowheads="1" noChangeShapeType="1" noTextEdit="1"/>
          </p:cNvSpPr>
          <p:nvPr/>
        </p:nvSpPr>
        <p:spPr bwMode="auto">
          <a:xfrm>
            <a:off x="615950" y="1150938"/>
            <a:ext cx="78867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hangingPunct="0">
              <a:defRPr/>
            </a:pPr>
            <a:r>
              <a:rPr lang="zh-CN" altLang="en-US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宋体"/>
                <a:ea typeface="宋体"/>
              </a:rPr>
              <a:t>第</a:t>
            </a:r>
            <a:r>
              <a:rPr lang="en-US" altLang="zh-CN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宋体"/>
                <a:ea typeface="宋体"/>
              </a:rPr>
              <a:t>15</a:t>
            </a:r>
            <a:r>
              <a:rPr lang="zh-CN" altLang="en-US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宋体"/>
                <a:ea typeface="宋体"/>
              </a:rPr>
              <a:t>课 近代中国民主思想的萌生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Group 2"/>
          <p:cNvGraphicFramePr>
            <a:graphicFrameLocks noGrp="1"/>
          </p:cNvGraphicFramePr>
          <p:nvPr/>
        </p:nvGraphicFramePr>
        <p:xfrm>
          <a:off x="863600" y="1200150"/>
          <a:ext cx="7372350" cy="4105275"/>
        </p:xfrm>
        <a:graphic>
          <a:graphicData uri="http://schemas.openxmlformats.org/drawingml/2006/table">
            <a:tbl>
              <a:tblPr/>
              <a:tblGrid>
                <a:gridCol w="1512888"/>
                <a:gridCol w="2693987"/>
                <a:gridCol w="3165475"/>
              </a:tblGrid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黑体" pitchFamily="2" charset="-122"/>
                        </a:rPr>
                        <a:t>旧三民主义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黑体" pitchFamily="2" charset="-122"/>
                        </a:rPr>
                        <a:t>新三民主义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6600"/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ea typeface="黑体" pitchFamily="2" charset="-122"/>
                        </a:rPr>
                        <a:t>民族主义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楷体_GB2312" pitchFamily="49" charset="-122"/>
                        </a:rPr>
                        <a:t>以革命手段推翻清政府的反动统治。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楷体_GB2312" pitchFamily="49" charset="-122"/>
                        </a:rPr>
                        <a:t>中国民族自求解放，反对帝国主义侵略，中国境内各民族一律平等。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6600"/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ea typeface="黑体" pitchFamily="2" charset="-122"/>
                        </a:rPr>
                        <a:t>民权主义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楷体_GB2312" pitchFamily="49" charset="-122"/>
                        </a:rPr>
                        <a:t>推翻皇权专制，建立民主共和国，人民享有国家主权。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楷体_GB2312" pitchFamily="49" charset="-122"/>
                        </a:rPr>
                        <a:t>国民不但有选举权，还具有创制、复决、罢免等权力，“凡真正反对帝国主义之个人及团体，均得享有一切自由及权利”。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6600"/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ea typeface="黑体" pitchFamily="2" charset="-122"/>
                        </a:rPr>
                        <a:t>民生主义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楷体_GB2312" pitchFamily="49" charset="-122"/>
                        </a:rPr>
                        <a:t>平均地权。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楷体_GB2312" pitchFamily="49" charset="-122"/>
                        </a:rPr>
                        <a:t>平均地权，节制资本，实行“耕者有其田”的政策。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  <p:sp>
        <p:nvSpPr>
          <p:cNvPr id="140316" name="Text Box 28"/>
          <p:cNvSpPr txBox="1">
            <a:spLocks noChangeArrowheads="1"/>
          </p:cNvSpPr>
          <p:nvPr/>
        </p:nvSpPr>
        <p:spPr bwMode="auto">
          <a:xfrm>
            <a:off x="2481263" y="373063"/>
            <a:ext cx="4156075" cy="466725"/>
          </a:xfrm>
          <a:prstGeom prst="rect">
            <a:avLst/>
          </a:prstGeom>
          <a:solidFill>
            <a:srgbClr val="CCFFCC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latin typeface="Arial" charset="0"/>
                <a:ea typeface="黑体" pitchFamily="2" charset="-122"/>
              </a:rPr>
              <a:t>旧三民主义与新三民主义比较</a:t>
            </a:r>
          </a:p>
        </p:txBody>
      </p:sp>
      <p:sp>
        <p:nvSpPr>
          <p:cNvPr id="38937" name="Text Box 29"/>
          <p:cNvSpPr txBox="1">
            <a:spLocks noChangeArrowheads="1"/>
          </p:cNvSpPr>
          <p:nvPr/>
        </p:nvSpPr>
        <p:spPr bwMode="auto">
          <a:xfrm>
            <a:off x="893763" y="5614988"/>
            <a:ext cx="73564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en-US" altLang="zh-CN" sz="2000">
                <a:latin typeface="宋体" pitchFamily="2" charset="-122"/>
              </a:rPr>
              <a:t>    1917</a:t>
            </a:r>
            <a:r>
              <a:rPr kumimoji="1" lang="zh-CN" altLang="en-US" sz="2000">
                <a:latin typeface="宋体" pitchFamily="2" charset="-122"/>
              </a:rPr>
              <a:t>年，俄国十月革命胜利。孙中山以俄为师，并重新解释了三民主义。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303213" y="122238"/>
            <a:ext cx="57086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b="1">
                <a:solidFill>
                  <a:srgbClr val="FF3300"/>
                </a:solidFill>
                <a:latin typeface="Verdana" pitchFamily="34" charset="0"/>
                <a:ea typeface="隶书" pitchFamily="49" charset="-122"/>
              </a:rPr>
              <a:t>新旧三民主义之比较：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781050" y="1196975"/>
            <a:ext cx="86868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3300"/>
                </a:solidFill>
                <a:latin typeface="Verdana" pitchFamily="34" charset="0"/>
              </a:rPr>
              <a:t>民族主义</a:t>
            </a:r>
            <a:r>
              <a:rPr lang="zh-CN" altLang="en-US" sz="2800" b="1">
                <a:latin typeface="Verdana" pitchFamily="34" charset="0"/>
              </a:rPr>
              <a:t>都主张反对民族压迫；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Verdana" pitchFamily="34" charset="0"/>
              </a:rPr>
              <a:t>民权主义</a:t>
            </a:r>
            <a:r>
              <a:rPr lang="zh-CN" altLang="en-US" sz="2800" b="1">
                <a:latin typeface="Verdana" pitchFamily="34" charset="0"/>
              </a:rPr>
              <a:t>都要求人民享有自由平等的权利；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Verdana" pitchFamily="34" charset="0"/>
              </a:rPr>
              <a:t>民生主义</a:t>
            </a:r>
            <a:r>
              <a:rPr lang="zh-CN" altLang="en-US" sz="2800" b="1">
                <a:latin typeface="Verdana" pitchFamily="34" charset="0"/>
              </a:rPr>
              <a:t>都主张平均地权。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0" y="1125538"/>
            <a:ext cx="671513" cy="1724025"/>
          </a:xfrm>
          <a:prstGeom prst="rect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latin typeface="Verdana" pitchFamily="34" charset="0"/>
              </a:rPr>
              <a:t>相同点：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0" y="3284538"/>
            <a:ext cx="671513" cy="1728787"/>
          </a:xfrm>
          <a:prstGeom prst="rect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latin typeface="Verdana" pitchFamily="34" charset="0"/>
              </a:rPr>
              <a:t>不同点：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781050" y="2924175"/>
            <a:ext cx="8686800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3300"/>
                </a:solidFill>
                <a:latin typeface="Verdana" pitchFamily="34" charset="0"/>
              </a:rPr>
              <a:t>民族主义：</a:t>
            </a:r>
            <a:r>
              <a:rPr lang="zh-CN" altLang="en-US" sz="2800" b="1">
                <a:latin typeface="Verdana" pitchFamily="34" charset="0"/>
              </a:rPr>
              <a:t>旧三民主义主要反对满洲贵族统治，没有</a:t>
            </a:r>
          </a:p>
          <a:p>
            <a:r>
              <a:rPr lang="zh-CN" altLang="en-US" sz="2800" b="1">
                <a:latin typeface="Verdana" pitchFamily="34" charset="0"/>
              </a:rPr>
              <a:t>明确的反帝纲领；新三民主义增加了对外反帝、对内</a:t>
            </a:r>
          </a:p>
          <a:p>
            <a:r>
              <a:rPr lang="zh-CN" altLang="en-US" sz="2800" b="1">
                <a:latin typeface="Verdana" pitchFamily="34" charset="0"/>
              </a:rPr>
              <a:t>主张民族平等的新内容。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Verdana" pitchFamily="34" charset="0"/>
              </a:rPr>
              <a:t>民权主义：</a:t>
            </a:r>
            <a:r>
              <a:rPr lang="zh-CN" altLang="en-US" sz="2800" b="1">
                <a:latin typeface="Verdana" pitchFamily="34" charset="0"/>
              </a:rPr>
              <a:t>旧三民主义是以建立资产阶级共和国为目</a:t>
            </a:r>
          </a:p>
          <a:p>
            <a:r>
              <a:rPr lang="zh-CN" altLang="en-US" sz="2800" b="1">
                <a:latin typeface="Verdana" pitchFamily="34" charset="0"/>
              </a:rPr>
              <a:t>标，只有自由平等等空洞的口号；新三民主义赋予一</a:t>
            </a:r>
          </a:p>
          <a:p>
            <a:r>
              <a:rPr lang="zh-CN" altLang="en-US" sz="2800" b="1">
                <a:latin typeface="Verdana" pitchFamily="34" charset="0"/>
              </a:rPr>
              <a:t>切反帝反封建的个人和团体一切自由和权利。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Verdana" pitchFamily="34" charset="0"/>
              </a:rPr>
              <a:t>民生主义：</a:t>
            </a:r>
            <a:r>
              <a:rPr lang="zh-CN" altLang="en-US" sz="2800" b="1">
                <a:latin typeface="Verdana" pitchFamily="34" charset="0"/>
              </a:rPr>
              <a:t>旧三民主义只提出平均地权的主张；新三</a:t>
            </a:r>
          </a:p>
          <a:p>
            <a:r>
              <a:rPr lang="zh-CN" altLang="en-US" sz="2800" b="1">
                <a:latin typeface="Verdana" pitchFamily="34" charset="0"/>
              </a:rPr>
              <a:t>民主义增加了节制资本、耕者有其田的内容。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autoUpdateAnimBg="0"/>
      <p:bldP spid="54278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3844925" y="5664200"/>
            <a:ext cx="145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000">
                <a:latin typeface="Times New Roman" pitchFamily="18" charset="0"/>
              </a:rPr>
              <a:t>孙中山题词</a:t>
            </a:r>
          </a:p>
        </p:txBody>
      </p:sp>
      <p:pic>
        <p:nvPicPr>
          <p:cNvPr id="145411" name="Picture 3" descr="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628650"/>
            <a:ext cx="4149725" cy="49069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6" descr="20056141252538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595313"/>
            <a:ext cx="3522663" cy="584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7" descr="16-9-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038" y="917575"/>
            <a:ext cx="2454275" cy="340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Text Box 8"/>
          <p:cNvSpPr txBox="1">
            <a:spLocks noChangeArrowheads="1"/>
          </p:cNvSpPr>
          <p:nvPr/>
        </p:nvSpPr>
        <p:spPr bwMode="auto">
          <a:xfrm>
            <a:off x="4924425" y="4414838"/>
            <a:ext cx="399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zh-CN" altLang="en-US" sz="2000">
                <a:latin typeface="Times New Roman" pitchFamily="18" charset="0"/>
              </a:rPr>
              <a:t>苏联</a:t>
            </a:r>
            <a:r>
              <a:rPr kumimoji="1" lang="en-US" altLang="zh-CN" sz="2000">
                <a:latin typeface="Times New Roman" pitchFamily="18" charset="0"/>
              </a:rPr>
              <a:t>1986</a:t>
            </a:r>
            <a:r>
              <a:rPr kumimoji="1" lang="zh-CN" altLang="en-US" sz="2000">
                <a:latin typeface="Times New Roman" pitchFamily="18" charset="0"/>
              </a:rPr>
              <a:t>年发行的孙中山纪念邮票</a:t>
            </a:r>
          </a:p>
        </p:txBody>
      </p:sp>
      <p:sp>
        <p:nvSpPr>
          <p:cNvPr id="41989" name="Text Box 9"/>
          <p:cNvSpPr txBox="1">
            <a:spLocks noChangeArrowheads="1"/>
          </p:cNvSpPr>
          <p:nvPr/>
        </p:nvSpPr>
        <p:spPr bwMode="auto">
          <a:xfrm>
            <a:off x="3976688" y="5845175"/>
            <a:ext cx="3359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zh-CN" altLang="en-US" sz="2000">
                <a:latin typeface="Times New Roman" pitchFamily="18" charset="0"/>
              </a:rPr>
              <a:t>孙中山诞辰</a:t>
            </a:r>
            <a:r>
              <a:rPr kumimoji="1" lang="en-US" altLang="zh-CN" sz="2000">
                <a:latin typeface="Times New Roman" pitchFamily="18" charset="0"/>
              </a:rPr>
              <a:t>120</a:t>
            </a:r>
            <a:r>
              <a:rPr kumimoji="1" lang="zh-CN" altLang="en-US" sz="2000">
                <a:latin typeface="Times New Roman" pitchFamily="18" charset="0"/>
              </a:rPr>
              <a:t>周年纪念邮票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 descr="16-11-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909638"/>
            <a:ext cx="3400425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Picture 5" descr="中山陵-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04925"/>
            <a:ext cx="4065588" cy="38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 Box 6"/>
          <p:cNvSpPr txBox="1">
            <a:spLocks noChangeArrowheads="1"/>
          </p:cNvSpPr>
          <p:nvPr/>
        </p:nvSpPr>
        <p:spPr bwMode="auto">
          <a:xfrm>
            <a:off x="1154113" y="5575300"/>
            <a:ext cx="1962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zh-CN" altLang="en-US" sz="2000">
                <a:latin typeface="Times New Roman" pitchFamily="18" charset="0"/>
              </a:rPr>
              <a:t>孙中山先生墓碑</a:t>
            </a:r>
          </a:p>
        </p:txBody>
      </p:sp>
      <p:sp>
        <p:nvSpPr>
          <p:cNvPr id="43013" name="Text Box 7"/>
          <p:cNvSpPr txBox="1">
            <a:spLocks noChangeArrowheads="1"/>
          </p:cNvSpPr>
          <p:nvPr/>
        </p:nvSpPr>
        <p:spPr bwMode="auto">
          <a:xfrm>
            <a:off x="6097588" y="5232400"/>
            <a:ext cx="946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zh-CN" altLang="en-US" sz="2000">
                <a:latin typeface="Times New Roman" pitchFamily="18" charset="0"/>
              </a:rPr>
              <a:t>中山陵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16-14-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575" y="630238"/>
            <a:ext cx="6545263" cy="491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ext Box 5"/>
          <p:cNvSpPr txBox="1">
            <a:spLocks noChangeArrowheads="1"/>
          </p:cNvSpPr>
          <p:nvPr/>
        </p:nvSpPr>
        <p:spPr bwMode="auto">
          <a:xfrm>
            <a:off x="3463925" y="5641975"/>
            <a:ext cx="2216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zh-CN" altLang="en-US" sz="2000">
                <a:latin typeface="Times New Roman" pitchFamily="18" charset="0"/>
              </a:rPr>
              <a:t>台北的国父纪念馆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4038600" y="4343400"/>
            <a:ext cx="2362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FF3300"/>
                </a:solidFill>
                <a:latin typeface="Comic Sans MS" pitchFamily="66" charset="0"/>
                <a:ea typeface="隶书" pitchFamily="49" charset="-122"/>
              </a:rPr>
              <a:t>学政治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-152400" y="2209800"/>
            <a:ext cx="1143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kumimoji="1" lang="zh-CN" altLang="en-US" sz="2600" b="1">
                <a:latin typeface="黑体" pitchFamily="2" charset="-122"/>
                <a:ea typeface="黑体" pitchFamily="2" charset="-122"/>
              </a:rPr>
              <a:t>魏源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219200" y="2667000"/>
            <a:ext cx="137160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10000"/>
              </a:spcBef>
            </a:pPr>
            <a:r>
              <a:rPr kumimoji="1" lang="en-US" altLang="zh-CN" sz="23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3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中学为体，西学为用</a:t>
            </a:r>
            <a:r>
              <a:rPr kumimoji="1" lang="zh-CN" altLang="en-US" sz="23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阐述为</a:t>
            </a:r>
            <a:r>
              <a:rPr kumimoji="1" lang="en-US" altLang="zh-CN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……</a:t>
            </a:r>
            <a:r>
              <a:rPr kumimoji="1" lang="en-US" altLang="zh-CN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667000" y="2209800"/>
            <a:ext cx="1143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kumimoji="1" lang="zh-CN" altLang="en-US" sz="2600" b="1">
                <a:latin typeface="黑体" pitchFamily="2" charset="-122"/>
                <a:ea typeface="黑体" pitchFamily="2" charset="-122"/>
              </a:rPr>
              <a:t>严复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2438400" y="2667000"/>
            <a:ext cx="13716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10000"/>
              </a:spcBef>
            </a:pP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自由为体，民主为用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”</a:t>
            </a:r>
            <a:endParaRPr kumimoji="1" lang="zh-CN" altLang="en-US" sz="24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733800" y="2209800"/>
            <a:ext cx="1371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kumimoji="1" lang="zh-CN" altLang="en-US" sz="2600" b="1">
                <a:latin typeface="黑体" pitchFamily="2" charset="-122"/>
                <a:ea typeface="黑体" pitchFamily="2" charset="-122"/>
              </a:rPr>
              <a:t>康有为</a:t>
            </a: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3733800" y="2667000"/>
            <a:ext cx="1524000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95000"/>
              </a:lnSpc>
              <a:spcBef>
                <a:spcPct val="10000"/>
              </a:spcBef>
            </a:pPr>
            <a:r>
              <a:rPr kumimoji="1" lang="en-US" altLang="zh-CN" sz="23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kumimoji="1" lang="zh-CN" altLang="en-US" sz="23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托古改制 </a:t>
            </a:r>
          </a:p>
          <a:p>
            <a:pPr>
              <a:lnSpc>
                <a:spcPct val="95000"/>
              </a:lnSpc>
              <a:spcBef>
                <a:spcPct val="10000"/>
              </a:spcBef>
            </a:pPr>
            <a:r>
              <a:rPr kumimoji="1" lang="en-US" altLang="zh-CN" sz="23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kumimoji="1" lang="zh-CN" altLang="en-US" sz="23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实行君主立宪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838200" y="762000"/>
            <a:ext cx="6781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中国近代民主思想的萌生 </a:t>
            </a: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76200" y="1295400"/>
            <a:ext cx="2362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3600" b="1">
                <a:solidFill>
                  <a:srgbClr val="FF3300"/>
                </a:solidFill>
                <a:latin typeface="Comic Sans MS" pitchFamily="66" charset="0"/>
                <a:ea typeface="隶书" pitchFamily="49" charset="-122"/>
              </a:rPr>
              <a:t>地主阶级</a:t>
            </a: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5105400" y="1323975"/>
            <a:ext cx="2971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3600" b="1">
                <a:solidFill>
                  <a:srgbClr val="FF3300"/>
                </a:solidFill>
                <a:latin typeface="Comic Sans MS" pitchFamily="66" charset="0"/>
                <a:ea typeface="隶书" pitchFamily="49" charset="-122"/>
              </a:rPr>
              <a:t>资产阶级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533400" y="1905000"/>
            <a:ext cx="1295400" cy="152400"/>
            <a:chOff x="1056" y="384"/>
            <a:chExt cx="2160" cy="96"/>
          </a:xfrm>
        </p:grpSpPr>
        <p:sp>
          <p:nvSpPr>
            <p:cNvPr id="20493" name="Line 13"/>
            <p:cNvSpPr>
              <a:spLocks noChangeShapeType="1"/>
            </p:cNvSpPr>
            <p:nvPr/>
          </p:nvSpPr>
          <p:spPr bwMode="auto">
            <a:xfrm>
              <a:off x="1056" y="384"/>
              <a:ext cx="0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4" name="Line 14"/>
            <p:cNvSpPr>
              <a:spLocks noChangeShapeType="1"/>
            </p:cNvSpPr>
            <p:nvPr/>
          </p:nvSpPr>
          <p:spPr bwMode="auto">
            <a:xfrm>
              <a:off x="3168" y="384"/>
              <a:ext cx="0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5" name="Line 15"/>
            <p:cNvSpPr>
              <a:spLocks noChangeShapeType="1"/>
            </p:cNvSpPr>
            <p:nvPr/>
          </p:nvSpPr>
          <p:spPr bwMode="auto">
            <a:xfrm>
              <a:off x="1056" y="384"/>
              <a:ext cx="216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1524000" y="1447800"/>
            <a:ext cx="5181600" cy="166688"/>
            <a:chOff x="1056" y="384"/>
            <a:chExt cx="2160" cy="96"/>
          </a:xfrm>
        </p:grpSpPr>
        <p:sp>
          <p:nvSpPr>
            <p:cNvPr id="20497" name="Line 17"/>
            <p:cNvSpPr>
              <a:spLocks noChangeShapeType="1"/>
            </p:cNvSpPr>
            <p:nvPr/>
          </p:nvSpPr>
          <p:spPr bwMode="auto">
            <a:xfrm>
              <a:off x="1056" y="384"/>
              <a:ext cx="0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8" name="Line 18"/>
            <p:cNvSpPr>
              <a:spLocks noChangeShapeType="1"/>
            </p:cNvSpPr>
            <p:nvPr/>
          </p:nvSpPr>
          <p:spPr bwMode="auto">
            <a:xfrm>
              <a:off x="3168" y="384"/>
              <a:ext cx="0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Line 19"/>
            <p:cNvSpPr>
              <a:spLocks noChangeShapeType="1"/>
            </p:cNvSpPr>
            <p:nvPr/>
          </p:nvSpPr>
          <p:spPr bwMode="auto">
            <a:xfrm>
              <a:off x="1056" y="384"/>
              <a:ext cx="216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 rot="10800000">
            <a:off x="381000" y="4267200"/>
            <a:ext cx="1371600" cy="228600"/>
            <a:chOff x="1056" y="384"/>
            <a:chExt cx="2160" cy="96"/>
          </a:xfrm>
        </p:grpSpPr>
        <p:sp>
          <p:nvSpPr>
            <p:cNvPr id="20501" name="Line 21"/>
            <p:cNvSpPr>
              <a:spLocks noChangeShapeType="1"/>
            </p:cNvSpPr>
            <p:nvPr/>
          </p:nvSpPr>
          <p:spPr bwMode="auto">
            <a:xfrm>
              <a:off x="1056" y="384"/>
              <a:ext cx="0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Line 22"/>
            <p:cNvSpPr>
              <a:spLocks noChangeShapeType="1"/>
            </p:cNvSpPr>
            <p:nvPr/>
          </p:nvSpPr>
          <p:spPr bwMode="auto">
            <a:xfrm>
              <a:off x="3168" y="384"/>
              <a:ext cx="0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Line 23"/>
            <p:cNvSpPr>
              <a:spLocks noChangeShapeType="1"/>
            </p:cNvSpPr>
            <p:nvPr/>
          </p:nvSpPr>
          <p:spPr bwMode="auto">
            <a:xfrm>
              <a:off x="1056" y="384"/>
              <a:ext cx="216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912" name="Line 24"/>
          <p:cNvSpPr>
            <a:spLocks noChangeShapeType="1"/>
          </p:cNvSpPr>
          <p:nvPr/>
        </p:nvSpPr>
        <p:spPr bwMode="auto">
          <a:xfrm rot="10800000">
            <a:off x="8382000" y="3962400"/>
            <a:ext cx="0" cy="533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3" name="Text Box 25"/>
          <p:cNvSpPr txBox="1">
            <a:spLocks noChangeArrowheads="1"/>
          </p:cNvSpPr>
          <p:nvPr/>
        </p:nvSpPr>
        <p:spPr bwMode="auto">
          <a:xfrm>
            <a:off x="304800" y="4343400"/>
            <a:ext cx="1828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FF3300"/>
                </a:solidFill>
                <a:latin typeface="Comic Sans MS" pitchFamily="66" charset="0"/>
                <a:ea typeface="隶书" pitchFamily="49" charset="-122"/>
              </a:rPr>
              <a:t>学技术</a:t>
            </a:r>
          </a:p>
        </p:txBody>
      </p:sp>
      <p:sp>
        <p:nvSpPr>
          <p:cNvPr id="37914" name="AutoShape 26"/>
          <p:cNvSpPr>
            <a:spLocks noChangeArrowheads="1"/>
          </p:cNvSpPr>
          <p:nvPr/>
        </p:nvSpPr>
        <p:spPr bwMode="auto">
          <a:xfrm>
            <a:off x="2362200" y="4648200"/>
            <a:ext cx="1828800" cy="228600"/>
          </a:xfrm>
          <a:custGeom>
            <a:avLst/>
            <a:gdLst>
              <a:gd name="T0" fmla="*/ 116128800 w 21600"/>
              <a:gd name="T1" fmla="*/ 0 h 21600"/>
              <a:gd name="T2" fmla="*/ 0 w 21600"/>
              <a:gd name="T3" fmla="*/ 1209675 h 21600"/>
              <a:gd name="T4" fmla="*/ 116128800 w 21600"/>
              <a:gd name="T5" fmla="*/ 2419350 h 21600"/>
              <a:gd name="T6" fmla="*/ 154838386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zh-CN"/>
          </a:p>
        </p:txBody>
      </p:sp>
      <p:sp>
        <p:nvSpPr>
          <p:cNvPr id="20507" name="Text Box 27"/>
          <p:cNvSpPr txBox="1">
            <a:spLocks noChangeArrowheads="1"/>
          </p:cNvSpPr>
          <p:nvPr/>
        </p:nvSpPr>
        <p:spPr bwMode="auto">
          <a:xfrm>
            <a:off x="1143000" y="2209800"/>
            <a:ext cx="1371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kumimoji="1" lang="zh-CN" altLang="en-US" sz="2600" b="1">
                <a:latin typeface="黑体" pitchFamily="2" charset="-122"/>
                <a:ea typeface="黑体" pitchFamily="2" charset="-122"/>
              </a:rPr>
              <a:t>张之洞</a:t>
            </a:r>
          </a:p>
        </p:txBody>
      </p:sp>
      <p:sp>
        <p:nvSpPr>
          <p:cNvPr id="37916" name="Text Box 28"/>
          <p:cNvSpPr txBox="1">
            <a:spLocks noChangeArrowheads="1"/>
          </p:cNvSpPr>
          <p:nvPr/>
        </p:nvSpPr>
        <p:spPr bwMode="auto">
          <a:xfrm>
            <a:off x="-152400" y="2681288"/>
            <a:ext cx="13716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师夷之长技以制夷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”</a:t>
            </a:r>
            <a:endParaRPr kumimoji="1" lang="zh-CN" altLang="en-US" sz="24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509" name="Text Box 29"/>
          <p:cNvSpPr txBox="1">
            <a:spLocks noChangeArrowheads="1"/>
          </p:cNvSpPr>
          <p:nvPr/>
        </p:nvSpPr>
        <p:spPr bwMode="auto">
          <a:xfrm>
            <a:off x="5181600" y="2209800"/>
            <a:ext cx="1371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kumimoji="1" lang="zh-CN" altLang="en-US" sz="2600" b="1">
                <a:latin typeface="黑体" pitchFamily="2" charset="-122"/>
                <a:ea typeface="黑体" pitchFamily="2" charset="-122"/>
              </a:rPr>
              <a:t>梁启超</a:t>
            </a:r>
          </a:p>
        </p:txBody>
      </p:sp>
      <p:sp>
        <p:nvSpPr>
          <p:cNvPr id="37918" name="Text Box 30"/>
          <p:cNvSpPr txBox="1">
            <a:spLocks noChangeArrowheads="1"/>
          </p:cNvSpPr>
          <p:nvPr/>
        </p:nvSpPr>
        <p:spPr bwMode="auto">
          <a:xfrm>
            <a:off x="5181600" y="2667000"/>
            <a:ext cx="1295400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10000"/>
              </a:spcBef>
            </a:pPr>
            <a:r>
              <a:rPr kumimoji="1" lang="en-US" altLang="zh-CN" sz="23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kumimoji="1" lang="zh-CN" altLang="en-US" sz="23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兴民权</a:t>
            </a:r>
          </a:p>
          <a:p>
            <a:pPr>
              <a:spcBef>
                <a:spcPct val="10000"/>
              </a:spcBef>
            </a:pPr>
            <a:r>
              <a:rPr kumimoji="1" lang="en-US" altLang="zh-CN" sz="23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kumimoji="1" lang="en-US" altLang="zh-CN" sz="23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3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新民</a:t>
            </a:r>
            <a:r>
              <a:rPr kumimoji="1" lang="zh-CN" altLang="en-US" sz="23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”</a:t>
            </a:r>
            <a:endParaRPr kumimoji="1" lang="zh-CN" altLang="en-US" sz="23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10000"/>
              </a:spcBef>
            </a:pPr>
            <a:r>
              <a:rPr kumimoji="1" lang="en-US" altLang="zh-CN" sz="23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kumimoji="1" lang="zh-CN" altLang="en-US" sz="23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实行君主立宪</a:t>
            </a:r>
          </a:p>
        </p:txBody>
      </p:sp>
      <p:sp>
        <p:nvSpPr>
          <p:cNvPr id="20511" name="Text Box 31"/>
          <p:cNvSpPr txBox="1">
            <a:spLocks noChangeArrowheads="1"/>
          </p:cNvSpPr>
          <p:nvPr/>
        </p:nvSpPr>
        <p:spPr bwMode="auto">
          <a:xfrm>
            <a:off x="6629400" y="2209800"/>
            <a:ext cx="1371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kumimoji="1" lang="zh-CN" altLang="en-US" sz="2600" b="1">
                <a:latin typeface="黑体" pitchFamily="2" charset="-122"/>
                <a:ea typeface="黑体" pitchFamily="2" charset="-122"/>
              </a:rPr>
              <a:t>孙中山</a:t>
            </a:r>
          </a:p>
        </p:txBody>
      </p:sp>
      <p:sp>
        <p:nvSpPr>
          <p:cNvPr id="37920" name="Text Box 32"/>
          <p:cNvSpPr txBox="1">
            <a:spLocks noChangeArrowheads="1"/>
          </p:cNvSpPr>
          <p:nvPr/>
        </p:nvSpPr>
        <p:spPr bwMode="auto">
          <a:xfrm>
            <a:off x="6477000" y="2667000"/>
            <a:ext cx="1676400" cy="169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10000"/>
              </a:spcBef>
            </a:pPr>
            <a:r>
              <a:rPr kumimoji="1" lang="en-US" altLang="zh-CN" sz="2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kumimoji="1" lang="zh-CN" altLang="en-US" sz="2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三民主义，实行民主共和制</a:t>
            </a:r>
          </a:p>
          <a:p>
            <a:pPr>
              <a:spcBef>
                <a:spcPct val="10000"/>
              </a:spcBef>
            </a:pPr>
            <a:r>
              <a:rPr kumimoji="1" lang="en-US" altLang="zh-CN" sz="2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kumimoji="1" lang="zh-CN" altLang="en-US" sz="2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新三民主义</a:t>
            </a:r>
          </a:p>
          <a:p>
            <a:pPr>
              <a:spcBef>
                <a:spcPct val="10000"/>
              </a:spcBef>
            </a:pPr>
            <a:r>
              <a:rPr kumimoji="1" lang="en-US" altLang="zh-CN" sz="21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kumimoji="1" lang="zh-CN" altLang="en-US" sz="21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五权分立</a:t>
            </a:r>
          </a:p>
        </p:txBody>
      </p:sp>
      <p:grpSp>
        <p:nvGrpSpPr>
          <p:cNvPr id="5" name="Group 33"/>
          <p:cNvGrpSpPr>
            <a:grpSpLocks/>
          </p:cNvGrpSpPr>
          <p:nvPr/>
        </p:nvGrpSpPr>
        <p:grpSpPr bwMode="auto">
          <a:xfrm>
            <a:off x="3048000" y="2209800"/>
            <a:ext cx="2743200" cy="152400"/>
            <a:chOff x="1056" y="384"/>
            <a:chExt cx="2160" cy="96"/>
          </a:xfrm>
        </p:grpSpPr>
        <p:sp>
          <p:nvSpPr>
            <p:cNvPr id="20514" name="Line 34"/>
            <p:cNvSpPr>
              <a:spLocks noChangeShapeType="1"/>
            </p:cNvSpPr>
            <p:nvPr/>
          </p:nvSpPr>
          <p:spPr bwMode="auto">
            <a:xfrm>
              <a:off x="1056" y="384"/>
              <a:ext cx="0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5" name="Line 35"/>
            <p:cNvSpPr>
              <a:spLocks noChangeShapeType="1"/>
            </p:cNvSpPr>
            <p:nvPr/>
          </p:nvSpPr>
          <p:spPr bwMode="auto">
            <a:xfrm>
              <a:off x="3168" y="384"/>
              <a:ext cx="0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Line 36"/>
            <p:cNvSpPr>
              <a:spLocks noChangeShapeType="1"/>
            </p:cNvSpPr>
            <p:nvPr/>
          </p:nvSpPr>
          <p:spPr bwMode="auto">
            <a:xfrm>
              <a:off x="1056" y="384"/>
              <a:ext cx="216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4343400" y="1905000"/>
            <a:ext cx="2971800" cy="152400"/>
            <a:chOff x="1056" y="384"/>
            <a:chExt cx="2160" cy="96"/>
          </a:xfrm>
        </p:grpSpPr>
        <p:sp>
          <p:nvSpPr>
            <p:cNvPr id="20518" name="Line 38"/>
            <p:cNvSpPr>
              <a:spLocks noChangeShapeType="1"/>
            </p:cNvSpPr>
            <p:nvPr/>
          </p:nvSpPr>
          <p:spPr bwMode="auto">
            <a:xfrm>
              <a:off x="1056" y="384"/>
              <a:ext cx="0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9" name="Line 39"/>
            <p:cNvSpPr>
              <a:spLocks noChangeShapeType="1"/>
            </p:cNvSpPr>
            <p:nvPr/>
          </p:nvSpPr>
          <p:spPr bwMode="auto">
            <a:xfrm>
              <a:off x="3168" y="384"/>
              <a:ext cx="0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Line 40"/>
            <p:cNvSpPr>
              <a:spLocks noChangeShapeType="1"/>
            </p:cNvSpPr>
            <p:nvPr/>
          </p:nvSpPr>
          <p:spPr bwMode="auto">
            <a:xfrm>
              <a:off x="1056" y="384"/>
              <a:ext cx="216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929" name="Text Box 41"/>
          <p:cNvSpPr txBox="1">
            <a:spLocks noChangeArrowheads="1"/>
          </p:cNvSpPr>
          <p:nvPr/>
        </p:nvSpPr>
        <p:spPr bwMode="auto">
          <a:xfrm>
            <a:off x="8001000" y="2209800"/>
            <a:ext cx="1371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kumimoji="1" lang="zh-CN" altLang="en-US" sz="2600" b="1">
                <a:latin typeface="黑体" pitchFamily="2" charset="-122"/>
                <a:ea typeface="黑体" pitchFamily="2" charset="-122"/>
              </a:rPr>
              <a:t>陈独秀</a:t>
            </a:r>
          </a:p>
        </p:txBody>
      </p:sp>
      <p:sp>
        <p:nvSpPr>
          <p:cNvPr id="37930" name="Text Box 42"/>
          <p:cNvSpPr txBox="1">
            <a:spLocks noChangeArrowheads="1"/>
          </p:cNvSpPr>
          <p:nvPr/>
        </p:nvSpPr>
        <p:spPr bwMode="auto">
          <a:xfrm>
            <a:off x="7848600" y="2667000"/>
            <a:ext cx="1295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1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民主与科学</a:t>
            </a:r>
            <a:endParaRPr kumimoji="1" lang="zh-CN" altLang="en-US" sz="25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7931" name="Text Box 43"/>
          <p:cNvSpPr txBox="1">
            <a:spLocks noChangeArrowheads="1"/>
          </p:cNvSpPr>
          <p:nvPr/>
        </p:nvSpPr>
        <p:spPr bwMode="auto">
          <a:xfrm>
            <a:off x="-76200" y="19812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FF3300"/>
                </a:solidFill>
                <a:latin typeface="Comic Sans MS" pitchFamily="66" charset="0"/>
                <a:ea typeface="隶书" pitchFamily="49" charset="-122"/>
              </a:rPr>
              <a:t>抵抗派</a:t>
            </a:r>
          </a:p>
        </p:txBody>
      </p:sp>
      <p:sp>
        <p:nvSpPr>
          <p:cNvPr id="37932" name="Text Box 44"/>
          <p:cNvSpPr txBox="1">
            <a:spLocks noChangeArrowheads="1"/>
          </p:cNvSpPr>
          <p:nvPr/>
        </p:nvSpPr>
        <p:spPr bwMode="auto">
          <a:xfrm>
            <a:off x="1219200" y="19812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FF3300"/>
                </a:solidFill>
                <a:latin typeface="Comic Sans MS" pitchFamily="66" charset="0"/>
                <a:ea typeface="隶书" pitchFamily="49" charset="-122"/>
              </a:rPr>
              <a:t>洋务派</a:t>
            </a:r>
          </a:p>
        </p:txBody>
      </p:sp>
      <p:sp>
        <p:nvSpPr>
          <p:cNvPr id="37933" name="Text Box 45"/>
          <p:cNvSpPr txBox="1">
            <a:spLocks noChangeArrowheads="1"/>
          </p:cNvSpPr>
          <p:nvPr/>
        </p:nvSpPr>
        <p:spPr bwMode="auto">
          <a:xfrm>
            <a:off x="3657600" y="18288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FF3300"/>
                </a:solidFill>
                <a:latin typeface="Comic Sans MS" pitchFamily="66" charset="0"/>
                <a:ea typeface="隶书" pitchFamily="49" charset="-122"/>
              </a:rPr>
              <a:t>维新派</a:t>
            </a:r>
          </a:p>
        </p:txBody>
      </p:sp>
      <p:sp>
        <p:nvSpPr>
          <p:cNvPr id="37934" name="Text Box 46"/>
          <p:cNvSpPr txBox="1">
            <a:spLocks noChangeArrowheads="1"/>
          </p:cNvSpPr>
          <p:nvPr/>
        </p:nvSpPr>
        <p:spPr bwMode="auto">
          <a:xfrm>
            <a:off x="6553200" y="18288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FF3300"/>
                </a:solidFill>
                <a:latin typeface="Comic Sans MS" pitchFamily="66" charset="0"/>
                <a:ea typeface="隶书" pitchFamily="49" charset="-122"/>
              </a:rPr>
              <a:t>革命派</a:t>
            </a:r>
          </a:p>
        </p:txBody>
      </p:sp>
      <p:grpSp>
        <p:nvGrpSpPr>
          <p:cNvPr id="7" name="Group 47"/>
          <p:cNvGrpSpPr>
            <a:grpSpLocks/>
          </p:cNvGrpSpPr>
          <p:nvPr/>
        </p:nvGrpSpPr>
        <p:grpSpPr bwMode="auto">
          <a:xfrm rot="10800000">
            <a:off x="2971800" y="4267200"/>
            <a:ext cx="4114800" cy="228600"/>
            <a:chOff x="1056" y="384"/>
            <a:chExt cx="2160" cy="96"/>
          </a:xfrm>
        </p:grpSpPr>
        <p:sp>
          <p:nvSpPr>
            <p:cNvPr id="20528" name="Line 48"/>
            <p:cNvSpPr>
              <a:spLocks noChangeShapeType="1"/>
            </p:cNvSpPr>
            <p:nvPr/>
          </p:nvSpPr>
          <p:spPr bwMode="auto">
            <a:xfrm>
              <a:off x="1056" y="384"/>
              <a:ext cx="0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9" name="Line 49"/>
            <p:cNvSpPr>
              <a:spLocks noChangeShapeType="1"/>
            </p:cNvSpPr>
            <p:nvPr/>
          </p:nvSpPr>
          <p:spPr bwMode="auto">
            <a:xfrm>
              <a:off x="3168" y="384"/>
              <a:ext cx="0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0" name="Line 50"/>
            <p:cNvSpPr>
              <a:spLocks noChangeShapeType="1"/>
            </p:cNvSpPr>
            <p:nvPr/>
          </p:nvSpPr>
          <p:spPr bwMode="auto">
            <a:xfrm>
              <a:off x="1056" y="384"/>
              <a:ext cx="216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51"/>
          <p:cNvGrpSpPr>
            <a:grpSpLocks/>
          </p:cNvGrpSpPr>
          <p:nvPr/>
        </p:nvGrpSpPr>
        <p:grpSpPr bwMode="auto">
          <a:xfrm>
            <a:off x="7239000" y="1905000"/>
            <a:ext cx="1295400" cy="152400"/>
            <a:chOff x="1056" y="384"/>
            <a:chExt cx="2160" cy="96"/>
          </a:xfrm>
        </p:grpSpPr>
        <p:sp>
          <p:nvSpPr>
            <p:cNvPr id="20532" name="Line 52"/>
            <p:cNvSpPr>
              <a:spLocks noChangeShapeType="1"/>
            </p:cNvSpPr>
            <p:nvPr/>
          </p:nvSpPr>
          <p:spPr bwMode="auto">
            <a:xfrm>
              <a:off x="1056" y="384"/>
              <a:ext cx="0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Line 53"/>
            <p:cNvSpPr>
              <a:spLocks noChangeShapeType="1"/>
            </p:cNvSpPr>
            <p:nvPr/>
          </p:nvSpPr>
          <p:spPr bwMode="auto">
            <a:xfrm>
              <a:off x="3168" y="384"/>
              <a:ext cx="0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4" name="Line 54"/>
            <p:cNvSpPr>
              <a:spLocks noChangeShapeType="1"/>
            </p:cNvSpPr>
            <p:nvPr/>
          </p:nvSpPr>
          <p:spPr bwMode="auto">
            <a:xfrm>
              <a:off x="1056" y="384"/>
              <a:ext cx="216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943" name="Text Box 55"/>
          <p:cNvSpPr txBox="1">
            <a:spLocks noChangeArrowheads="1"/>
          </p:cNvSpPr>
          <p:nvPr/>
        </p:nvSpPr>
        <p:spPr bwMode="auto">
          <a:xfrm>
            <a:off x="8001000" y="1828800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激进派</a:t>
            </a:r>
          </a:p>
        </p:txBody>
      </p:sp>
      <p:sp>
        <p:nvSpPr>
          <p:cNvPr id="37944" name="Text Box 56"/>
          <p:cNvSpPr txBox="1">
            <a:spLocks noChangeArrowheads="1"/>
          </p:cNvSpPr>
          <p:nvPr/>
        </p:nvSpPr>
        <p:spPr bwMode="auto">
          <a:xfrm>
            <a:off x="7467600" y="4343400"/>
            <a:ext cx="1752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FF3300"/>
                </a:solidFill>
                <a:latin typeface="Comic Sans MS" pitchFamily="66" charset="0"/>
                <a:ea typeface="隶书" pitchFamily="49" charset="-122"/>
              </a:rPr>
              <a:t>学思想</a:t>
            </a:r>
          </a:p>
        </p:txBody>
      </p:sp>
      <p:sp>
        <p:nvSpPr>
          <p:cNvPr id="37945" name="AutoShape 57"/>
          <p:cNvSpPr>
            <a:spLocks noChangeArrowheads="1"/>
          </p:cNvSpPr>
          <p:nvPr/>
        </p:nvSpPr>
        <p:spPr bwMode="auto">
          <a:xfrm>
            <a:off x="6096000" y="4648200"/>
            <a:ext cx="1371600" cy="228600"/>
          </a:xfrm>
          <a:custGeom>
            <a:avLst/>
            <a:gdLst>
              <a:gd name="T0" fmla="*/ 65322442 w 21600"/>
              <a:gd name="T1" fmla="*/ 0 h 21600"/>
              <a:gd name="T2" fmla="*/ 0 w 21600"/>
              <a:gd name="T3" fmla="*/ 1209675 h 21600"/>
              <a:gd name="T4" fmla="*/ 65322442 w 21600"/>
              <a:gd name="T5" fmla="*/ 2419350 h 21600"/>
              <a:gd name="T6" fmla="*/ 87096600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zh-CN"/>
          </a:p>
        </p:txBody>
      </p:sp>
      <p:sp>
        <p:nvSpPr>
          <p:cNvPr id="20538" name="WordArt 58"/>
          <p:cNvSpPr>
            <a:spLocks noChangeArrowheads="1" noChangeShapeType="1" noTextEdit="1"/>
          </p:cNvSpPr>
          <p:nvPr/>
        </p:nvSpPr>
        <p:spPr bwMode="auto">
          <a:xfrm>
            <a:off x="228600" y="152400"/>
            <a:ext cx="20574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行楷"/>
                <a:ea typeface="华文行楷"/>
              </a:rPr>
              <a:t>知识建构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7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7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378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7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37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37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37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37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379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7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7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7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7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1" dur="500"/>
                                        <p:tgtEl>
                                          <p:spTgt spid="37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7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7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7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7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7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utoUpdateAnimBg="0"/>
      <p:bldP spid="37892" grpId="0" build="p" autoUpdateAnimBg="0"/>
      <p:bldP spid="37894" grpId="0" build="p" autoUpdateAnimBg="0"/>
      <p:bldP spid="37896" grpId="0" build="p" autoUpdateAnimBg="0"/>
      <p:bldP spid="37898" grpId="0" build="p" autoUpdateAnimBg="0"/>
      <p:bldP spid="37899" grpId="0" build="p" autoUpdateAnimBg="0"/>
      <p:bldP spid="37912" grpId="0" animBg="1"/>
      <p:bldP spid="37913" grpId="0" autoUpdateAnimBg="0"/>
      <p:bldP spid="37914" grpId="0" animBg="1"/>
      <p:bldP spid="37916" grpId="0" build="p" autoUpdateAnimBg="0"/>
      <p:bldP spid="37918" grpId="0" build="p" autoUpdateAnimBg="0"/>
      <p:bldP spid="37920" grpId="0" build="p" autoUpdateAnimBg="0"/>
      <p:bldP spid="37929" grpId="0" build="p" autoUpdateAnimBg="0"/>
      <p:bldP spid="37930" grpId="0" build="p" autoUpdateAnimBg="0" advAuto="0"/>
      <p:bldP spid="37931" grpId="0" build="p" autoUpdateAnimBg="0"/>
      <p:bldP spid="37932" grpId="0" build="p" autoUpdateAnimBg="0"/>
      <p:bldP spid="37933" grpId="0" build="p" autoUpdateAnimBg="0"/>
      <p:bldP spid="37934" grpId="0" build="p" autoUpdateAnimBg="0"/>
      <p:bldP spid="37943" grpId="0" build="p" autoUpdateAnimBg="0"/>
      <p:bldP spid="37944" grpId="0" autoUpdateAnimBg="0"/>
      <p:bldP spid="3794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66688" y="838200"/>
            <a:ext cx="8748712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en-US" altLang="zh-CN" sz="2500" b="1">
                <a:latin typeface="方正姚体" pitchFamily="2" charset="-122"/>
                <a:ea typeface="方正姚体" pitchFamily="2" charset="-122"/>
              </a:rPr>
              <a:t>1</a:t>
            </a:r>
            <a:r>
              <a:rPr kumimoji="1" lang="zh-CN" altLang="en-US" sz="2500" b="1">
                <a:latin typeface="方正姚体" pitchFamily="2" charset="-122"/>
                <a:ea typeface="方正姚体" pitchFamily="2" charset="-122"/>
              </a:rPr>
              <a:t>．</a:t>
            </a:r>
            <a:r>
              <a:rPr kumimoji="1"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洋务派对待中西文化的主张是</a:t>
            </a:r>
          </a:p>
          <a:p>
            <a:r>
              <a:rPr kumimoji="1" lang="zh-CN" altLang="en-US" sz="2500" b="1">
                <a:latin typeface="方正姚体" pitchFamily="2" charset="-122"/>
                <a:ea typeface="方正姚体" pitchFamily="2" charset="-122"/>
              </a:rPr>
              <a:t>   </a:t>
            </a:r>
            <a:r>
              <a:rPr kumimoji="1" lang="en-US" altLang="zh-CN" sz="2500" b="1">
                <a:latin typeface="方正姚体" pitchFamily="2" charset="-122"/>
                <a:ea typeface="方正姚体" pitchFamily="2" charset="-122"/>
              </a:rPr>
              <a:t>A.</a:t>
            </a:r>
            <a:r>
              <a:rPr kumimoji="1" lang="en-US" altLang="zh-CN" sz="2500" b="1">
                <a:latin typeface="Comic Sans MS" pitchFamily="66" charset="0"/>
                <a:ea typeface="方正姚体" pitchFamily="2" charset="-122"/>
              </a:rPr>
              <a:t>“</a:t>
            </a:r>
            <a:r>
              <a:rPr kumimoji="1" lang="zh-CN" altLang="en-US" sz="2500" b="1">
                <a:latin typeface="方正姚体" pitchFamily="2" charset="-122"/>
                <a:ea typeface="方正姚体" pitchFamily="2" charset="-122"/>
              </a:rPr>
              <a:t>中体西用</a:t>
            </a:r>
            <a:r>
              <a:rPr kumimoji="1" lang="zh-CN" altLang="en-US" sz="2500" b="1">
                <a:latin typeface="Comic Sans MS" pitchFamily="66" charset="0"/>
                <a:ea typeface="方正姚体" pitchFamily="2" charset="-122"/>
              </a:rPr>
              <a:t>”</a:t>
            </a:r>
            <a:r>
              <a:rPr kumimoji="1" lang="zh-CN" altLang="en-US" sz="2500" b="1">
                <a:latin typeface="方正姚体" pitchFamily="2" charset="-122"/>
                <a:ea typeface="方正姚体" pitchFamily="2" charset="-122"/>
              </a:rPr>
              <a:t>               </a:t>
            </a:r>
            <a:r>
              <a:rPr kumimoji="1" lang="en-US" altLang="zh-CN" sz="2500" b="1">
                <a:latin typeface="方正姚体" pitchFamily="2" charset="-122"/>
                <a:ea typeface="方正姚体" pitchFamily="2" charset="-122"/>
              </a:rPr>
              <a:t>B. </a:t>
            </a:r>
            <a:r>
              <a:rPr kumimoji="1" lang="en-US" altLang="zh-CN" sz="2500" b="1">
                <a:latin typeface="Comic Sans MS" pitchFamily="66" charset="0"/>
                <a:ea typeface="方正姚体" pitchFamily="2" charset="-122"/>
              </a:rPr>
              <a:t>“</a:t>
            </a:r>
            <a:r>
              <a:rPr kumimoji="1" lang="zh-CN" altLang="en-US" sz="2500" b="1">
                <a:latin typeface="方正姚体" pitchFamily="2" charset="-122"/>
                <a:ea typeface="方正姚体" pitchFamily="2" charset="-122"/>
              </a:rPr>
              <a:t>中西并用</a:t>
            </a:r>
            <a:r>
              <a:rPr kumimoji="1" lang="zh-CN" altLang="en-US" sz="2500" b="1">
                <a:latin typeface="Comic Sans MS" pitchFamily="66" charset="0"/>
                <a:ea typeface="方正姚体" pitchFamily="2" charset="-122"/>
              </a:rPr>
              <a:t>”</a:t>
            </a:r>
            <a:r>
              <a:rPr kumimoji="1" lang="zh-CN" altLang="en-US" sz="2500" b="1">
                <a:latin typeface="方正姚体" pitchFamily="2" charset="-122"/>
                <a:ea typeface="方正姚体" pitchFamily="2" charset="-122"/>
              </a:rPr>
              <a:t>  </a:t>
            </a:r>
          </a:p>
          <a:p>
            <a:r>
              <a:rPr kumimoji="1" lang="zh-CN" altLang="en-US" sz="2500" b="1">
                <a:latin typeface="方正姚体" pitchFamily="2" charset="-122"/>
                <a:ea typeface="方正姚体" pitchFamily="2" charset="-122"/>
              </a:rPr>
              <a:t>   </a:t>
            </a:r>
            <a:r>
              <a:rPr kumimoji="1" lang="en-US" altLang="zh-CN" sz="2500" b="1">
                <a:latin typeface="方正姚体" pitchFamily="2" charset="-122"/>
                <a:ea typeface="方正姚体" pitchFamily="2" charset="-122"/>
              </a:rPr>
              <a:t>C. </a:t>
            </a:r>
            <a:r>
              <a:rPr kumimoji="1" lang="en-US" altLang="zh-CN" sz="2500" b="1">
                <a:latin typeface="Comic Sans MS" pitchFamily="66" charset="0"/>
                <a:ea typeface="方正姚体" pitchFamily="2" charset="-122"/>
              </a:rPr>
              <a:t>“</a:t>
            </a:r>
            <a:r>
              <a:rPr kumimoji="1" lang="zh-CN" altLang="en-US" sz="2500" b="1">
                <a:latin typeface="方正姚体" pitchFamily="2" charset="-122"/>
                <a:ea typeface="方正姚体" pitchFamily="2" charset="-122"/>
              </a:rPr>
              <a:t>西体中用</a:t>
            </a:r>
            <a:r>
              <a:rPr kumimoji="1" lang="zh-CN" altLang="en-US" sz="2500" b="1">
                <a:latin typeface="Comic Sans MS" pitchFamily="66" charset="0"/>
                <a:ea typeface="方正姚体" pitchFamily="2" charset="-122"/>
              </a:rPr>
              <a:t>”</a:t>
            </a:r>
            <a:r>
              <a:rPr kumimoji="1" lang="zh-CN" altLang="en-US" sz="2500" b="1">
                <a:latin typeface="方正姚体" pitchFamily="2" charset="-122"/>
                <a:ea typeface="方正姚体" pitchFamily="2" charset="-122"/>
              </a:rPr>
              <a:t>              </a:t>
            </a:r>
            <a:r>
              <a:rPr kumimoji="1" lang="en-US" altLang="zh-CN" sz="2500" b="1">
                <a:latin typeface="方正姚体" pitchFamily="2" charset="-122"/>
                <a:ea typeface="方正姚体" pitchFamily="2" charset="-122"/>
              </a:rPr>
              <a:t>D. </a:t>
            </a:r>
            <a:r>
              <a:rPr kumimoji="1" lang="en-US" altLang="zh-CN" sz="2500" b="1">
                <a:latin typeface="Comic Sans MS" pitchFamily="66" charset="0"/>
                <a:ea typeface="方正姚体" pitchFamily="2" charset="-122"/>
              </a:rPr>
              <a:t>“</a:t>
            </a:r>
            <a:r>
              <a:rPr kumimoji="1" lang="zh-CN" altLang="en-US" sz="2500" b="1">
                <a:latin typeface="方正姚体" pitchFamily="2" charset="-122"/>
                <a:ea typeface="方正姚体" pitchFamily="2" charset="-122"/>
              </a:rPr>
              <a:t>西学位体</a:t>
            </a:r>
            <a:r>
              <a:rPr kumimoji="1" lang="zh-CN" altLang="en-US" sz="2500" b="1">
                <a:latin typeface="Comic Sans MS" pitchFamily="66" charset="0"/>
                <a:ea typeface="方正姚体" pitchFamily="2" charset="-122"/>
              </a:rPr>
              <a:t>”</a:t>
            </a:r>
            <a:r>
              <a:rPr kumimoji="1" lang="zh-CN" altLang="en-US" sz="2500" b="1">
                <a:latin typeface="方正姚体" pitchFamily="2" charset="-122"/>
                <a:ea typeface="方正姚体" pitchFamily="2" charset="-122"/>
              </a:rPr>
              <a:t> </a:t>
            </a:r>
          </a:p>
          <a:p>
            <a:r>
              <a:rPr kumimoji="1" lang="en-US" altLang="zh-CN" sz="2500" b="1">
                <a:latin typeface="方正姚体" pitchFamily="2" charset="-122"/>
                <a:ea typeface="方正姚体" pitchFamily="2" charset="-122"/>
              </a:rPr>
              <a:t>2</a:t>
            </a:r>
            <a:r>
              <a:rPr kumimoji="1" lang="zh-CN" altLang="en-US" sz="2500" b="1">
                <a:latin typeface="方正姚体" pitchFamily="2" charset="-122"/>
                <a:ea typeface="方正姚体" pitchFamily="2" charset="-122"/>
              </a:rPr>
              <a:t>．</a:t>
            </a:r>
            <a:r>
              <a:rPr kumimoji="1"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洋务派主张</a:t>
            </a:r>
            <a:r>
              <a:rPr kumimoji="1" lang="zh-CN" altLang="en-US" sz="2500" b="1">
                <a:solidFill>
                  <a:srgbClr val="0000FF"/>
                </a:solidFill>
                <a:latin typeface="Comic Sans MS" pitchFamily="66" charset="0"/>
                <a:ea typeface="方正姚体" pitchFamily="2" charset="-122"/>
              </a:rPr>
              <a:t>“</a:t>
            </a:r>
            <a:r>
              <a:rPr kumimoji="1"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中学为体，西学为用</a:t>
            </a:r>
            <a:r>
              <a:rPr kumimoji="1" lang="zh-CN" altLang="en-US" sz="2500" b="1">
                <a:solidFill>
                  <a:srgbClr val="0000FF"/>
                </a:solidFill>
                <a:latin typeface="Comic Sans MS" pitchFamily="66" charset="0"/>
                <a:ea typeface="方正姚体" pitchFamily="2" charset="-122"/>
              </a:rPr>
              <a:t>”</a:t>
            </a:r>
            <a:r>
              <a:rPr kumimoji="1"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的根本目的是 </a:t>
            </a:r>
            <a:endParaRPr lang="zh-CN" altLang="en-US" sz="2500" b="1">
              <a:solidFill>
                <a:srgbClr val="0000FF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500" b="1"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2500" b="1">
                <a:latin typeface="方正姚体" pitchFamily="2" charset="-122"/>
                <a:ea typeface="方正姚体" pitchFamily="2" charset="-122"/>
              </a:rPr>
              <a:t>A</a:t>
            </a:r>
            <a:r>
              <a:rPr lang="zh-CN" altLang="en-US" sz="2500" b="1">
                <a:latin typeface="方正姚体" pitchFamily="2" charset="-122"/>
                <a:ea typeface="方正姚体" pitchFamily="2" charset="-122"/>
              </a:rPr>
              <a:t>、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抵御外侮                </a:t>
            </a:r>
            <a:r>
              <a:rPr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B.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镇压人民起义</a:t>
            </a:r>
            <a:endParaRPr lang="zh-CN" altLang="en-US" sz="2500" b="1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5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2500" b="1">
                <a:latin typeface="方正姚体" pitchFamily="2" charset="-122"/>
                <a:ea typeface="方正姚体" pitchFamily="2" charset="-122"/>
              </a:rPr>
              <a:t>C.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巩固清朝封建统治   </a:t>
            </a:r>
            <a:r>
              <a:rPr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D.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倡导西学</a:t>
            </a:r>
            <a:r>
              <a:rPr lang="zh-CN" altLang="en-US" sz="2500" b="1">
                <a:latin typeface="方正姚体" pitchFamily="2" charset="-122"/>
                <a:ea typeface="方正姚体" pitchFamily="2" charset="-122"/>
              </a:rPr>
              <a:t> </a:t>
            </a:r>
            <a:endParaRPr kumimoji="1" lang="zh-CN" altLang="en-US" sz="2500" b="1">
              <a:latin typeface="方正姚体" pitchFamily="2" charset="-122"/>
              <a:ea typeface="方正姚体" pitchFamily="2" charset="-122"/>
            </a:endParaRPr>
          </a:p>
          <a:p>
            <a:r>
              <a:rPr kumimoji="1" lang="en-US" altLang="zh-CN" sz="2500" b="1">
                <a:latin typeface="方正姚体" pitchFamily="2" charset="-122"/>
                <a:ea typeface="方正姚体" pitchFamily="2" charset="-122"/>
              </a:rPr>
              <a:t>3</a:t>
            </a:r>
            <a:r>
              <a:rPr kumimoji="1" lang="zh-CN" altLang="en-US" sz="2500" b="1">
                <a:latin typeface="方正姚体" pitchFamily="2" charset="-122"/>
                <a:ea typeface="方正姚体" pitchFamily="2" charset="-122"/>
              </a:rPr>
              <a:t>．</a:t>
            </a:r>
            <a:r>
              <a:rPr kumimoji="1"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洋务派代表人物张之洞主张：①</a:t>
            </a:r>
            <a:r>
              <a:rPr kumimoji="1" lang="zh-CN" altLang="en-US" sz="2500" b="1">
                <a:solidFill>
                  <a:srgbClr val="0000FF"/>
                </a:solidFill>
                <a:latin typeface="Comic Sans MS" pitchFamily="66" charset="0"/>
                <a:ea typeface="方正姚体" pitchFamily="2" charset="-122"/>
              </a:rPr>
              <a:t>“</a:t>
            </a:r>
            <a:r>
              <a:rPr kumimoji="1"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中体西用</a:t>
            </a:r>
            <a:r>
              <a:rPr kumimoji="1" lang="zh-CN" altLang="en-US" sz="2500" b="1">
                <a:solidFill>
                  <a:srgbClr val="0000FF"/>
                </a:solidFill>
                <a:latin typeface="Comic Sans MS" pitchFamily="66" charset="0"/>
                <a:ea typeface="方正姚体" pitchFamily="2" charset="-122"/>
              </a:rPr>
              <a:t>”</a:t>
            </a:r>
            <a:r>
              <a:rPr kumimoji="1"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②维护君主专制和纲常名教 ③</a:t>
            </a:r>
            <a:r>
              <a:rPr kumimoji="1" lang="zh-CN" altLang="en-US" sz="2500" b="1">
                <a:solidFill>
                  <a:srgbClr val="0000FF"/>
                </a:solidFill>
                <a:latin typeface="Comic Sans MS" pitchFamily="66" charset="0"/>
                <a:ea typeface="方正姚体" pitchFamily="2" charset="-122"/>
              </a:rPr>
              <a:t>“</a:t>
            </a:r>
            <a:r>
              <a:rPr kumimoji="1"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务通</a:t>
            </a:r>
            <a:r>
              <a:rPr kumimoji="1" lang="zh-CN" altLang="en-US" sz="2500" b="1">
                <a:solidFill>
                  <a:srgbClr val="0000FF"/>
                </a:solidFill>
                <a:latin typeface="Comic Sans MS" pitchFamily="66" charset="0"/>
                <a:ea typeface="方正姚体" pitchFamily="2" charset="-122"/>
              </a:rPr>
              <a:t>”</a:t>
            </a:r>
            <a:r>
              <a:rPr kumimoji="1"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，倡导西学 ④君主立宪制 </a:t>
            </a:r>
          </a:p>
          <a:p>
            <a:r>
              <a:rPr kumimoji="1" lang="zh-CN" altLang="en-US" sz="2500" b="1">
                <a:latin typeface="方正姚体" pitchFamily="2" charset="-122"/>
                <a:ea typeface="方正姚体" pitchFamily="2" charset="-122"/>
              </a:rPr>
              <a:t>   </a:t>
            </a:r>
            <a:r>
              <a:rPr kumimoji="1" lang="en-US" altLang="zh-CN" sz="2500" b="1">
                <a:latin typeface="方正姚体" pitchFamily="2" charset="-122"/>
                <a:ea typeface="方正姚体" pitchFamily="2" charset="-122"/>
              </a:rPr>
              <a:t>A. </a:t>
            </a:r>
            <a:r>
              <a:rPr kumimoji="1"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①②③    B.②③④    C.①③④    D.①②④</a:t>
            </a:r>
            <a:r>
              <a:rPr kumimoji="1" lang="en-US" altLang="zh-CN" sz="2500" b="1">
                <a:latin typeface="方正姚体" pitchFamily="2" charset="-122"/>
                <a:ea typeface="方正姚体" pitchFamily="2" charset="-122"/>
              </a:rPr>
              <a:t> </a:t>
            </a:r>
          </a:p>
          <a:p>
            <a:r>
              <a:rPr kumimoji="1" lang="en-US" altLang="zh-CN" sz="2500" b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4</a:t>
            </a:r>
            <a:r>
              <a:rPr kumimoji="1" lang="zh-CN" altLang="en-US" sz="2500" b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．</a:t>
            </a:r>
            <a:r>
              <a:rPr lang="zh-CN" altLang="en-US" sz="2500" b="1">
                <a:solidFill>
                  <a:srgbClr val="0000FF"/>
                </a:solidFill>
                <a:ea typeface="方正姚体" pitchFamily="2" charset="-122"/>
              </a:rPr>
              <a:t>“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企图用西方先进的军事技术和经济方式来挽救封建专制统治</a:t>
            </a:r>
            <a:r>
              <a:rPr lang="zh-CN" altLang="en-US" sz="2500" b="1">
                <a:solidFill>
                  <a:srgbClr val="0000FF"/>
                </a:solidFill>
                <a:ea typeface="方正姚体" pitchFamily="2" charset="-122"/>
              </a:rPr>
              <a:t>”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说的是</a:t>
            </a:r>
          </a:p>
          <a:p>
            <a:pPr algn="just"/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A.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顽固派　　　</a:t>
            </a:r>
            <a:r>
              <a:rPr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B.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洋务派</a:t>
            </a:r>
            <a:endParaRPr lang="zh-CN" altLang="en-US" sz="2500" b="1">
              <a:latin typeface="方正姚体" pitchFamily="2" charset="-122"/>
              <a:ea typeface="方正姚体" pitchFamily="2" charset="-122"/>
            </a:endParaRPr>
          </a:p>
          <a:p>
            <a:pPr algn="just"/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C.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维新派　　　</a:t>
            </a:r>
            <a:r>
              <a:rPr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D.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革命派</a:t>
            </a:r>
            <a:endParaRPr kumimoji="1" lang="zh-CN" altLang="en-US" sz="2500" b="1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000625" y="4929188"/>
            <a:ext cx="64293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5400" b="1">
                <a:solidFill>
                  <a:srgbClr val="CC3300"/>
                </a:solidFill>
                <a:latin typeface="Comic Sans MS" pitchFamily="66" charset="0"/>
                <a:ea typeface="黑体" pitchFamily="2" charset="-122"/>
              </a:rPr>
              <a:t>B</a:t>
            </a:r>
          </a:p>
        </p:txBody>
      </p:sp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228600" y="152400"/>
            <a:ext cx="20574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行楷"/>
                <a:ea typeface="华文行楷"/>
              </a:rPr>
              <a:t>课堂练习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429250" y="357188"/>
            <a:ext cx="8588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7200" b="1">
                <a:solidFill>
                  <a:srgbClr val="CC3300"/>
                </a:solidFill>
                <a:latin typeface="Comic Sans MS" pitchFamily="66" charset="0"/>
                <a:ea typeface="黑体" pitchFamily="2" charset="-122"/>
              </a:rPr>
              <a:t>A</a:t>
            </a:r>
            <a:endParaRPr lang="en-US" altLang="zh-CN" sz="720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786688" y="1928813"/>
            <a:ext cx="755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7200" b="1">
                <a:solidFill>
                  <a:srgbClr val="CC3300"/>
                </a:solidFill>
                <a:latin typeface="Comic Sans MS" pitchFamily="66" charset="0"/>
                <a:ea typeface="黑体" pitchFamily="2" charset="-122"/>
              </a:rPr>
              <a:t>C</a:t>
            </a:r>
            <a:endParaRPr lang="en-US" altLang="zh-CN" sz="720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001000" y="3286125"/>
            <a:ext cx="8588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7200" b="1">
                <a:solidFill>
                  <a:srgbClr val="CC3300"/>
                </a:solidFill>
                <a:latin typeface="Comic Sans MS" pitchFamily="66" charset="0"/>
                <a:ea typeface="黑体" pitchFamily="2" charset="-122"/>
              </a:rPr>
              <a:t>A</a:t>
            </a:r>
            <a:endParaRPr lang="en-US" altLang="zh-CN" sz="72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66688" y="228600"/>
            <a:ext cx="8748712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en-US" altLang="zh-CN" sz="2500" b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5</a:t>
            </a:r>
            <a:r>
              <a:rPr kumimoji="1" lang="zh-CN" altLang="en-US" sz="2500" b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．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提出</a:t>
            </a:r>
            <a:r>
              <a:rPr lang="zh-CN" altLang="en-US" sz="2500" b="1">
                <a:solidFill>
                  <a:srgbClr val="0000FF"/>
                </a:solidFill>
                <a:ea typeface="方正姚体" pitchFamily="2" charset="-122"/>
              </a:rPr>
              <a:t>“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以自由为体，以民主为用</a:t>
            </a:r>
            <a:r>
              <a:rPr lang="zh-CN" altLang="en-US" sz="2500" b="1">
                <a:solidFill>
                  <a:srgbClr val="0000FF"/>
                </a:solidFill>
                <a:ea typeface="方正姚体" pitchFamily="2" charset="-122"/>
              </a:rPr>
              <a:t>”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的是</a:t>
            </a:r>
          </a:p>
          <a:p>
            <a:pPr algn="just"/>
            <a:r>
              <a:rPr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A.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康有为　　　　</a:t>
            </a:r>
            <a:r>
              <a:rPr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B.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梁启超</a:t>
            </a:r>
            <a:endParaRPr lang="zh-CN" altLang="en-US" sz="2500" b="1">
              <a:latin typeface="方正姚体" pitchFamily="2" charset="-122"/>
              <a:ea typeface="方正姚体" pitchFamily="2" charset="-122"/>
            </a:endParaRPr>
          </a:p>
          <a:p>
            <a:pPr algn="just"/>
            <a:r>
              <a:rPr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C.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谭嗣同　　　　</a:t>
            </a:r>
            <a:r>
              <a:rPr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D.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严复</a:t>
            </a:r>
            <a:r>
              <a:rPr lang="zh-CN" altLang="en-US" sz="2500" b="1">
                <a:latin typeface="方正姚体" pitchFamily="2" charset="-122"/>
                <a:ea typeface="方正姚体" pitchFamily="2" charset="-122"/>
              </a:rPr>
              <a:t> </a:t>
            </a:r>
          </a:p>
          <a:p>
            <a:pPr algn="just"/>
            <a:r>
              <a:rPr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6.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下列对于</a:t>
            </a:r>
            <a:r>
              <a:rPr lang="zh-CN" altLang="en-US" sz="2500" b="1">
                <a:solidFill>
                  <a:srgbClr val="0000FF"/>
                </a:solidFill>
                <a:ea typeface="方正姚体" pitchFamily="2" charset="-122"/>
              </a:rPr>
              <a:t>“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自由为体，民主为用</a:t>
            </a:r>
            <a:r>
              <a:rPr lang="zh-CN" altLang="en-US" sz="2500" b="1">
                <a:solidFill>
                  <a:srgbClr val="0000FF"/>
                </a:solidFill>
                <a:ea typeface="方正姚体" pitchFamily="2" charset="-122"/>
              </a:rPr>
              <a:t>”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的表述，不正确的是</a:t>
            </a:r>
          </a:p>
          <a:p>
            <a:pPr algn="just"/>
            <a:r>
              <a:rPr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A.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是严复对西方近代政治文化的精辟概括</a:t>
            </a:r>
            <a:endParaRPr lang="zh-CN" altLang="en-US" sz="2500" b="1">
              <a:latin typeface="方正姚体" pitchFamily="2" charset="-122"/>
              <a:ea typeface="方正姚体" pitchFamily="2" charset="-122"/>
            </a:endParaRPr>
          </a:p>
          <a:p>
            <a:pPr algn="just"/>
            <a:r>
              <a:rPr lang="en-US" altLang="zh-CN" sz="2500" b="1">
                <a:latin typeface="方正姚体" pitchFamily="2" charset="-122"/>
                <a:ea typeface="方正姚体" pitchFamily="2" charset="-122"/>
              </a:rPr>
              <a:t>B.</a:t>
            </a:r>
            <a:r>
              <a:rPr lang="zh-CN" altLang="en-US" sz="2500" b="1">
                <a:latin typeface="方正姚体" pitchFamily="2" charset="-122"/>
                <a:ea typeface="方正姚体" pitchFamily="2" charset="-122"/>
              </a:rPr>
              <a:t>与洋务派</a:t>
            </a:r>
            <a:r>
              <a:rPr lang="zh-CN" altLang="en-US" sz="2500" b="1">
                <a:ea typeface="方正姚体" pitchFamily="2" charset="-122"/>
              </a:rPr>
              <a:t>“</a:t>
            </a:r>
            <a:r>
              <a:rPr lang="zh-CN" altLang="en-US" sz="2500" b="1">
                <a:latin typeface="方正姚体" pitchFamily="2" charset="-122"/>
                <a:ea typeface="方正姚体" pitchFamily="2" charset="-122"/>
              </a:rPr>
              <a:t>中体西用</a:t>
            </a:r>
            <a:r>
              <a:rPr lang="zh-CN" altLang="en-US" sz="2500" b="1">
                <a:ea typeface="方正姚体" pitchFamily="2" charset="-122"/>
              </a:rPr>
              <a:t>”</a:t>
            </a:r>
            <a:r>
              <a:rPr lang="zh-CN" altLang="en-US" sz="2500" b="1">
                <a:latin typeface="方正姚体" pitchFamily="2" charset="-122"/>
                <a:ea typeface="方正姚体" pitchFamily="2" charset="-122"/>
              </a:rPr>
              <a:t>说没有本质区别</a:t>
            </a:r>
          </a:p>
          <a:p>
            <a:pPr algn="just"/>
            <a:r>
              <a:rPr lang="en-US" altLang="zh-CN" sz="2500" b="1">
                <a:latin typeface="方正姚体" pitchFamily="2" charset="-122"/>
                <a:ea typeface="方正姚体" pitchFamily="2" charset="-122"/>
              </a:rPr>
              <a:t>C.</a:t>
            </a:r>
            <a:r>
              <a:rPr lang="zh-CN" altLang="en-US" sz="2500" b="1">
                <a:latin typeface="方正姚体" pitchFamily="2" charset="-122"/>
                <a:ea typeface="方正姚体" pitchFamily="2" charset="-122"/>
              </a:rPr>
              <a:t>在当时远远超出了大多数改良思想家的认识</a:t>
            </a:r>
          </a:p>
          <a:p>
            <a:pPr algn="just"/>
            <a:r>
              <a:rPr lang="en-US" altLang="zh-CN" sz="2500" b="1">
                <a:latin typeface="方正姚体" pitchFamily="2" charset="-122"/>
                <a:ea typeface="方正姚体" pitchFamily="2" charset="-122"/>
              </a:rPr>
              <a:t>D.</a:t>
            </a:r>
            <a:r>
              <a:rPr lang="zh-CN" altLang="en-US" sz="2500" b="1">
                <a:latin typeface="方正姚体" pitchFamily="2" charset="-122"/>
                <a:ea typeface="方正姚体" pitchFamily="2" charset="-122"/>
              </a:rPr>
              <a:t>自由是最基本的价值，民主是捍卫自由的一种手段</a:t>
            </a:r>
          </a:p>
          <a:p>
            <a:pPr algn="just"/>
            <a:r>
              <a:rPr lang="en-US" altLang="zh-CN" sz="2500" b="1">
                <a:latin typeface="方正姚体" pitchFamily="2" charset="-122"/>
                <a:ea typeface="方正姚体" pitchFamily="2" charset="-122"/>
              </a:rPr>
              <a:t>7.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严复为传播西方近代理论知识而翻译的书籍是：①</a:t>
            </a:r>
            <a:r>
              <a:rPr lang="en-US" altLang="zh-CN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天演论</a:t>
            </a:r>
            <a:r>
              <a:rPr lang="en-US" altLang="zh-CN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》②《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原富</a:t>
            </a:r>
            <a:r>
              <a:rPr lang="en-US" altLang="zh-CN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》③《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法意</a:t>
            </a:r>
            <a:r>
              <a:rPr lang="en-US" altLang="zh-CN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》④《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劝学篇</a:t>
            </a:r>
            <a:r>
              <a:rPr lang="en-US" altLang="zh-CN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》</a:t>
            </a:r>
          </a:p>
          <a:p>
            <a:pPr algn="just"/>
            <a:r>
              <a:rPr lang="en-US" altLang="zh-CN" sz="2500" b="1">
                <a:latin typeface="方正姚体" pitchFamily="2" charset="-122"/>
                <a:ea typeface="方正姚体" pitchFamily="2" charset="-122"/>
              </a:rPr>
              <a:t>A.①②③  B.②③④  C.①③④  D.①②④ </a:t>
            </a:r>
          </a:p>
          <a:p>
            <a:pPr algn="just"/>
            <a:r>
              <a:rPr lang="en-US" altLang="zh-CN" sz="2500" b="1">
                <a:latin typeface="方正姚体" pitchFamily="2" charset="-122"/>
                <a:ea typeface="方正姚体" pitchFamily="2" charset="-122"/>
              </a:rPr>
              <a:t>8.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下列关于严复的说法不正确的是</a:t>
            </a:r>
          </a:p>
          <a:p>
            <a:pPr algn="just"/>
            <a:r>
              <a:rPr lang="en-US" altLang="zh-CN" sz="2500" b="1">
                <a:latin typeface="方正姚体" pitchFamily="2" charset="-122"/>
                <a:ea typeface="方正姚体" pitchFamily="2" charset="-122"/>
              </a:rPr>
              <a:t>A.</a:t>
            </a:r>
            <a:r>
              <a:rPr lang="zh-CN" altLang="en-US" sz="2500" b="1">
                <a:latin typeface="方正姚体" pitchFamily="2" charset="-122"/>
                <a:ea typeface="方正姚体" pitchFamily="2" charset="-122"/>
              </a:rPr>
              <a:t>主张</a:t>
            </a:r>
            <a:r>
              <a:rPr lang="zh-CN" altLang="en-US" sz="2500" b="1">
                <a:ea typeface="方正姚体" pitchFamily="2" charset="-122"/>
              </a:rPr>
              <a:t>“</a:t>
            </a:r>
            <a:r>
              <a:rPr lang="zh-CN" altLang="en-US" sz="2500" b="1">
                <a:latin typeface="方正姚体" pitchFamily="2" charset="-122"/>
                <a:ea typeface="方正姚体" pitchFamily="2" charset="-122"/>
              </a:rPr>
              <a:t>自由为体，民主为用</a:t>
            </a:r>
            <a:r>
              <a:rPr lang="zh-CN" altLang="en-US" sz="2500" b="1">
                <a:ea typeface="方正姚体" pitchFamily="2" charset="-122"/>
              </a:rPr>
              <a:t>”</a:t>
            </a:r>
            <a:endParaRPr lang="zh-CN" altLang="en-US" sz="2500" b="1">
              <a:latin typeface="方正姚体" pitchFamily="2" charset="-122"/>
              <a:ea typeface="方正姚体" pitchFamily="2" charset="-122"/>
            </a:endParaRPr>
          </a:p>
          <a:p>
            <a:pPr algn="just"/>
            <a:r>
              <a:rPr lang="en-US" altLang="zh-CN" sz="2500" b="1">
                <a:latin typeface="方正姚体" pitchFamily="2" charset="-122"/>
                <a:ea typeface="方正姚体" pitchFamily="2" charset="-122"/>
              </a:rPr>
              <a:t>B.</a:t>
            </a:r>
            <a:r>
              <a:rPr lang="zh-CN" altLang="en-US" sz="2500" b="1">
                <a:latin typeface="方正姚体" pitchFamily="2" charset="-122"/>
                <a:ea typeface="方正姚体" pitchFamily="2" charset="-122"/>
              </a:rPr>
              <a:t>其思想突破</a:t>
            </a:r>
            <a:r>
              <a:rPr lang="zh-CN" altLang="en-US" sz="2500" b="1">
                <a:ea typeface="方正姚体" pitchFamily="2" charset="-122"/>
              </a:rPr>
              <a:t>“</a:t>
            </a:r>
            <a:r>
              <a:rPr lang="zh-CN" altLang="en-US" sz="2500" b="1">
                <a:latin typeface="方正姚体" pitchFamily="2" charset="-122"/>
                <a:ea typeface="方正姚体" pitchFamily="2" charset="-122"/>
              </a:rPr>
              <a:t>中体西用</a:t>
            </a:r>
            <a:r>
              <a:rPr lang="zh-CN" altLang="en-US" sz="2500" b="1">
                <a:ea typeface="方正姚体" pitchFamily="2" charset="-122"/>
              </a:rPr>
              <a:t>”</a:t>
            </a:r>
            <a:r>
              <a:rPr lang="zh-CN" altLang="en-US" sz="2500" b="1">
                <a:latin typeface="方正姚体" pitchFamily="2" charset="-122"/>
                <a:ea typeface="方正姚体" pitchFamily="2" charset="-122"/>
              </a:rPr>
              <a:t>说</a:t>
            </a:r>
          </a:p>
          <a:p>
            <a:pPr algn="just"/>
            <a:r>
              <a:rPr lang="en-US" altLang="zh-CN" sz="2500" b="1">
                <a:latin typeface="方正姚体" pitchFamily="2" charset="-122"/>
                <a:ea typeface="方正姚体" pitchFamily="2" charset="-122"/>
              </a:rPr>
              <a:t>C.</a:t>
            </a:r>
            <a:r>
              <a:rPr lang="zh-CN" altLang="en-US" sz="2500" b="1">
                <a:latin typeface="方正姚体" pitchFamily="2" charset="-122"/>
                <a:ea typeface="方正姚体" pitchFamily="2" charset="-122"/>
              </a:rPr>
              <a:t>西方富强的根源是崇尚自由</a:t>
            </a:r>
          </a:p>
          <a:p>
            <a:pPr algn="just"/>
            <a:r>
              <a:rPr lang="en-US" altLang="zh-CN" sz="2500" b="1">
                <a:latin typeface="方正姚体" pitchFamily="2" charset="-122"/>
                <a:ea typeface="方正姚体" pitchFamily="2" charset="-122"/>
              </a:rPr>
              <a:t>D.</a:t>
            </a:r>
            <a:r>
              <a:rPr lang="zh-CN" altLang="en-US" sz="2500" b="1">
                <a:latin typeface="方正姚体" pitchFamily="2" charset="-122"/>
                <a:ea typeface="方正姚体" pitchFamily="2" charset="-122"/>
              </a:rPr>
              <a:t>其主张比康有为激进 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5500688" y="5357813"/>
            <a:ext cx="8905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5400" b="1">
                <a:solidFill>
                  <a:srgbClr val="FF0000"/>
                </a:solidFill>
                <a:latin typeface="Comic Sans MS" pitchFamily="66" charset="0"/>
                <a:ea typeface="黑体" pitchFamily="2" charset="-122"/>
              </a:rPr>
              <a:t>D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429375" y="214313"/>
            <a:ext cx="8509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7200" b="1">
                <a:solidFill>
                  <a:srgbClr val="FF0000"/>
                </a:solidFill>
                <a:latin typeface="Comic Sans MS" pitchFamily="66" charset="0"/>
                <a:ea typeface="黑体" pitchFamily="2" charset="-122"/>
              </a:rPr>
              <a:t>D</a:t>
            </a:r>
            <a:endParaRPr lang="en-US" altLang="zh-CN" sz="720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215188" y="1857375"/>
            <a:ext cx="7667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7200" b="1">
                <a:solidFill>
                  <a:srgbClr val="FF0000"/>
                </a:solidFill>
                <a:latin typeface="Comic Sans MS" pitchFamily="66" charset="0"/>
                <a:ea typeface="方正姚体" pitchFamily="2" charset="-122"/>
              </a:rPr>
              <a:t>B</a:t>
            </a:r>
            <a:endParaRPr lang="en-US" altLang="zh-CN" sz="720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500813" y="3214688"/>
            <a:ext cx="8588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7200" b="1">
                <a:solidFill>
                  <a:srgbClr val="FF0000"/>
                </a:solidFill>
                <a:latin typeface="Comic Sans MS" pitchFamily="66" charset="0"/>
                <a:ea typeface="黑体" pitchFamily="2" charset="-122"/>
              </a:rPr>
              <a:t>A</a:t>
            </a:r>
            <a:endParaRPr lang="en-US" altLang="zh-CN" sz="72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90488" y="457200"/>
            <a:ext cx="8748712" cy="568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"/>
              </a:spcBef>
            </a:pPr>
            <a:r>
              <a:rPr kumimoji="1" lang="en-US" altLang="zh-CN" sz="2600" b="1">
                <a:latin typeface="方正姚体" pitchFamily="2" charset="-122"/>
                <a:ea typeface="方正姚体" pitchFamily="2" charset="-122"/>
              </a:rPr>
              <a:t>9</a:t>
            </a:r>
            <a:r>
              <a:rPr kumimoji="1" lang="zh-CN" altLang="en-US" sz="2600" b="1">
                <a:latin typeface="方正姚体" pitchFamily="2" charset="-122"/>
                <a:ea typeface="方正姚体" pitchFamily="2" charset="-122"/>
              </a:rPr>
              <a:t>．</a:t>
            </a:r>
            <a:r>
              <a:rPr lang="zh-CN" altLang="en-US" sz="2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维新派和洋务派的主张的根本区别</a:t>
            </a:r>
            <a:endParaRPr lang="zh-CN" altLang="en-US" sz="2600" b="1">
              <a:solidFill>
                <a:srgbClr val="FF3300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A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、鼓励开矿设厂 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B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、改革教育制度</a:t>
            </a:r>
          </a:p>
          <a:p>
            <a:pPr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C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、改革政治制度 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D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、抵制农民起义</a:t>
            </a:r>
            <a:endParaRPr kumimoji="1" lang="zh-CN" altLang="en-US" sz="2600" b="1">
              <a:latin typeface="方正姚体" pitchFamily="2" charset="-122"/>
              <a:ea typeface="方正姚体" pitchFamily="2" charset="-122"/>
            </a:endParaRPr>
          </a:p>
          <a:p>
            <a:pPr>
              <a:spcBef>
                <a:spcPct val="5000"/>
              </a:spcBef>
            </a:pPr>
            <a:r>
              <a:rPr kumimoji="1" lang="en-US" altLang="zh-CN" sz="2600" b="1">
                <a:latin typeface="方正姚体" pitchFamily="2" charset="-122"/>
                <a:ea typeface="方正姚体" pitchFamily="2" charset="-122"/>
              </a:rPr>
              <a:t>10</a:t>
            </a:r>
            <a:r>
              <a:rPr kumimoji="1" lang="zh-CN" altLang="en-US" sz="2600" b="1">
                <a:latin typeface="方正姚体" pitchFamily="2" charset="-122"/>
                <a:ea typeface="方正姚体" pitchFamily="2" charset="-122"/>
              </a:rPr>
              <a:t>．</a:t>
            </a:r>
            <a:r>
              <a:rPr lang="zh-CN" altLang="en-US" sz="2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晚清奏折说</a:t>
            </a:r>
            <a:r>
              <a:rPr lang="zh-CN" altLang="en-US" sz="2600" b="1">
                <a:solidFill>
                  <a:srgbClr val="0000FF"/>
                </a:solidFill>
                <a:ea typeface="方正姚体" pitchFamily="2" charset="-122"/>
              </a:rPr>
              <a:t>“</a:t>
            </a:r>
            <a:r>
              <a:rPr lang="zh-CN" altLang="en-US" sz="2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今日人心浮动，民主民权只说日益猖獗，若准各省纷纷立会，空会匪闻而起，其患不可胜言</a:t>
            </a:r>
            <a:r>
              <a:rPr lang="zh-CN" altLang="en-US" sz="2600" b="1">
                <a:solidFill>
                  <a:srgbClr val="0000FF"/>
                </a:solidFill>
                <a:ea typeface="方正姚体" pitchFamily="2" charset="-122"/>
              </a:rPr>
              <a:t>”</a:t>
            </a:r>
            <a:r>
              <a:rPr lang="zh-CN" altLang="en-US" sz="2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。这个奏折针对的是</a:t>
            </a:r>
          </a:p>
          <a:p>
            <a:pPr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A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、太平军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B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、洋务派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C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、维新派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D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、义和团</a:t>
            </a:r>
            <a:endParaRPr kumimoji="1" lang="zh-CN" altLang="en-US" sz="2600" b="1">
              <a:latin typeface="方正姚体" pitchFamily="2" charset="-122"/>
              <a:ea typeface="方正姚体" pitchFamily="2" charset="-122"/>
            </a:endParaRPr>
          </a:p>
          <a:p>
            <a:pPr algn="just"/>
            <a:r>
              <a:rPr kumimoji="1" lang="en-US" altLang="zh-CN" sz="2500" b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11</a:t>
            </a:r>
            <a:r>
              <a:rPr kumimoji="1" lang="zh-CN" altLang="en-US" sz="2500" b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．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主张</a:t>
            </a:r>
            <a:r>
              <a:rPr lang="zh-CN" altLang="en-US" sz="2500" b="1">
                <a:solidFill>
                  <a:srgbClr val="0000FF"/>
                </a:solidFill>
                <a:ea typeface="方正姚体" pitchFamily="2" charset="-122"/>
              </a:rPr>
              <a:t>“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我朝变法，但采鉴日本</a:t>
            </a:r>
            <a:r>
              <a:rPr lang="zh-CN" altLang="en-US" sz="2500" b="1">
                <a:solidFill>
                  <a:srgbClr val="0000FF"/>
                </a:solidFill>
                <a:ea typeface="方正姚体" pitchFamily="2" charset="-122"/>
              </a:rPr>
              <a:t>”</a:t>
            </a:r>
            <a:r>
              <a:rPr lang="zh-CN" altLang="en-US" sz="25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，主张要在政治上实行</a:t>
            </a:r>
          </a:p>
          <a:p>
            <a:pPr algn="just"/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A.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君主专制　　　</a:t>
            </a:r>
            <a:r>
              <a:rPr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B.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联邦制</a:t>
            </a:r>
            <a:endParaRPr lang="zh-CN" altLang="en-US" sz="2500" b="1">
              <a:latin typeface="方正姚体" pitchFamily="2" charset="-122"/>
              <a:ea typeface="方正姚体" pitchFamily="2" charset="-122"/>
            </a:endParaRPr>
          </a:p>
          <a:p>
            <a:pPr algn="just"/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C.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共和制　　　　</a:t>
            </a:r>
            <a:r>
              <a:rPr lang="en-US" altLang="zh-CN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D.</a:t>
            </a:r>
            <a:r>
              <a:rPr lang="zh-CN" altLang="en-US" sz="25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君主立宪制</a:t>
            </a:r>
            <a:endParaRPr lang="zh-CN" altLang="en-US" sz="2500" b="1">
              <a:latin typeface="方正姚体" pitchFamily="2" charset="-122"/>
              <a:ea typeface="方正姚体" pitchFamily="2" charset="-122"/>
            </a:endParaRPr>
          </a:p>
          <a:p>
            <a:pPr algn="just"/>
            <a:r>
              <a:rPr kumimoji="1" lang="zh-CN" altLang="en-US" sz="26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kumimoji="1" lang="en-US" altLang="zh-CN" sz="2500" b="1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12</a:t>
            </a:r>
            <a:r>
              <a:rPr kumimoji="1" lang="en-US" altLang="zh-CN" sz="2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.</a:t>
            </a:r>
            <a:r>
              <a:rPr kumimoji="1" lang="en-US" altLang="zh-CN" sz="2600" b="1">
                <a:solidFill>
                  <a:srgbClr val="0000FF"/>
                </a:solidFill>
                <a:latin typeface="Comic Sans MS" pitchFamily="66" charset="0"/>
                <a:ea typeface="方正姚体" pitchFamily="2" charset="-122"/>
              </a:rPr>
              <a:t>“</a:t>
            </a:r>
            <a:r>
              <a:rPr kumimoji="1" lang="zh-CN" altLang="en-US" sz="2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乱世者，文教未明也；升平者，渐有文教，小康也；太平者，大同之世，远近大小如一，文教全备也。</a:t>
            </a:r>
            <a:r>
              <a:rPr kumimoji="1" lang="zh-CN" altLang="en-US" sz="2600" b="1">
                <a:solidFill>
                  <a:srgbClr val="0000FF"/>
                </a:solidFill>
                <a:latin typeface="Comic Sans MS" pitchFamily="66" charset="0"/>
                <a:ea typeface="方正姚体" pitchFamily="2" charset="-122"/>
              </a:rPr>
              <a:t>”</a:t>
            </a:r>
            <a:r>
              <a:rPr kumimoji="1" lang="zh-CN" altLang="en-US" sz="2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这段话出自</a:t>
            </a:r>
          </a:p>
          <a:p>
            <a:pPr algn="just"/>
            <a:r>
              <a:rPr kumimoji="1" lang="zh-CN" altLang="en-US" sz="26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kumimoji="1" lang="en-US" altLang="zh-CN" sz="26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A.</a:t>
            </a:r>
            <a:r>
              <a:rPr kumimoji="1" lang="zh-CN" altLang="en-US" sz="26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张之洞  </a:t>
            </a:r>
            <a:r>
              <a:rPr kumimoji="1" lang="en-US" altLang="zh-CN" sz="26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B.</a:t>
            </a:r>
            <a:r>
              <a:rPr kumimoji="1" lang="zh-CN" altLang="en-US" sz="26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严复   </a:t>
            </a:r>
            <a:r>
              <a:rPr kumimoji="1" lang="en-US" altLang="zh-CN" sz="2600" b="1">
                <a:latin typeface="方正姚体" pitchFamily="2" charset="-122"/>
                <a:ea typeface="方正姚体" pitchFamily="2" charset="-122"/>
              </a:rPr>
              <a:t>C.</a:t>
            </a:r>
            <a:r>
              <a:rPr kumimoji="1" lang="zh-CN" altLang="en-US" sz="26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康有为   </a:t>
            </a:r>
            <a:r>
              <a:rPr kumimoji="1" lang="en-US" altLang="zh-CN" sz="26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D.</a:t>
            </a:r>
            <a:r>
              <a:rPr kumimoji="1" lang="zh-CN" altLang="en-US" sz="26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梁启超</a:t>
            </a:r>
            <a:r>
              <a:rPr kumimoji="1" lang="zh-CN" altLang="en-US" sz="2600" b="1">
                <a:latin typeface="方正姚体" pitchFamily="2" charset="-122"/>
                <a:ea typeface="方正姚体" pitchFamily="2" charset="-122"/>
              </a:rPr>
              <a:t> 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6643688" y="5572125"/>
            <a:ext cx="10001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7200" b="1">
                <a:solidFill>
                  <a:srgbClr val="CC3300"/>
                </a:solidFill>
                <a:latin typeface="Comic Sans MS" pitchFamily="66" charset="0"/>
                <a:ea typeface="黑体" pitchFamily="2" charset="-122"/>
              </a:rPr>
              <a:t>C 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643688" y="642938"/>
            <a:ext cx="755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7200" b="1">
                <a:solidFill>
                  <a:srgbClr val="CC3300"/>
                </a:solidFill>
                <a:latin typeface="Comic Sans MS" pitchFamily="66" charset="0"/>
                <a:ea typeface="黑体" pitchFamily="2" charset="-122"/>
              </a:rPr>
              <a:t>C</a:t>
            </a:r>
            <a:endParaRPr lang="en-US" altLang="zh-CN" sz="720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858125" y="2428875"/>
            <a:ext cx="755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7200" b="1">
                <a:solidFill>
                  <a:srgbClr val="CC3300"/>
                </a:solidFill>
                <a:latin typeface="Comic Sans MS" pitchFamily="66" charset="0"/>
                <a:ea typeface="黑体" pitchFamily="2" charset="-122"/>
              </a:rPr>
              <a:t>C</a:t>
            </a:r>
            <a:endParaRPr lang="en-US" altLang="zh-CN" sz="720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072313" y="3500438"/>
            <a:ext cx="8509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7200" b="1">
                <a:solidFill>
                  <a:srgbClr val="CC3300"/>
                </a:solidFill>
                <a:latin typeface="Comic Sans MS" pitchFamily="66" charset="0"/>
                <a:ea typeface="黑体" pitchFamily="2" charset="-122"/>
              </a:rPr>
              <a:t>D</a:t>
            </a:r>
            <a:endParaRPr lang="en-US" altLang="zh-CN" sz="72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428625" y="214313"/>
            <a:ext cx="203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4800" b="1">
                <a:latin typeface="方正准圆简体" pitchFamily="2" charset="-122"/>
                <a:ea typeface="方正准圆简体" pitchFamily="2" charset="-122"/>
              </a:rPr>
              <a:t>思考：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9100" y="1285875"/>
            <a:ext cx="87249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3600" b="1" dirty="0">
                <a:latin typeface="+mj-ea"/>
                <a:ea typeface="+mj-ea"/>
              </a:rPr>
              <a:t>1</a:t>
            </a:r>
            <a:r>
              <a:rPr lang="zh-CN" altLang="en-US" sz="3600" b="1" dirty="0">
                <a:latin typeface="+mj-ea"/>
                <a:ea typeface="+mj-ea"/>
              </a:rPr>
              <a:t>、近代中国民主思想萌生的条件有哪些？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9100" y="2286000"/>
            <a:ext cx="87249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3600" b="1" dirty="0">
                <a:latin typeface="+mj-ea"/>
                <a:ea typeface="+mj-ea"/>
              </a:rPr>
              <a:t>2</a:t>
            </a:r>
            <a:r>
              <a:rPr lang="zh-CN" altLang="en-US" sz="3600" b="1" dirty="0">
                <a:latin typeface="+mj-ea"/>
                <a:ea typeface="+mj-ea"/>
              </a:rPr>
              <a:t>、简述民主思想在中国近代的发展历程。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88" y="3357563"/>
            <a:ext cx="8672512" cy="11906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3600" b="1"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3600" b="1">
                <a:latin typeface="隶书" pitchFamily="49" charset="-122"/>
                <a:ea typeface="隶书" pitchFamily="49" charset="-122"/>
              </a:rPr>
              <a:t>、分别阐述严复、康有为、梁启超、孙中</a:t>
            </a:r>
          </a:p>
          <a:p>
            <a:pPr eaLnBrk="0" hangingPunct="0"/>
            <a:r>
              <a:rPr lang="zh-CN" altLang="en-US" sz="3600" b="1">
                <a:latin typeface="隶书" pitchFamily="49" charset="-122"/>
                <a:ea typeface="隶书" pitchFamily="49" charset="-122"/>
              </a:rPr>
              <a:t>   山的主要思想主张及特点。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90488" y="457200"/>
            <a:ext cx="8748712" cy="543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"/>
              </a:spcBef>
            </a:pPr>
            <a:r>
              <a:rPr kumimoji="1" lang="en-US" altLang="zh-CN" sz="2600" b="1">
                <a:latin typeface="方正姚体" pitchFamily="2" charset="-122"/>
                <a:ea typeface="方正姚体" pitchFamily="2" charset="-122"/>
              </a:rPr>
              <a:t>13</a:t>
            </a:r>
            <a:r>
              <a:rPr lang="en-US" altLang="zh-CN" sz="26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.</a:t>
            </a:r>
            <a:r>
              <a:rPr lang="zh-CN" altLang="en-US" sz="2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梁启超的思想观点中认为实现民主政治的第一步是</a:t>
            </a:r>
          </a:p>
          <a:p>
            <a:pPr algn="just"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A.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兴民权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B.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君主立宪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C.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新民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D.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民主</a:t>
            </a:r>
          </a:p>
          <a:p>
            <a:pPr algn="just">
              <a:spcBef>
                <a:spcPct val="5000"/>
              </a:spcBef>
            </a:pP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14.</a:t>
            </a:r>
            <a:r>
              <a:rPr lang="zh-CN" altLang="en-US" sz="2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关于右面图片说法不正确的是</a:t>
            </a:r>
          </a:p>
          <a:p>
            <a:pPr algn="just"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A.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是中国近代思想史上一部里程碑式的著作</a:t>
            </a:r>
          </a:p>
          <a:p>
            <a:pPr algn="just"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B.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对胡适影响最大</a:t>
            </a:r>
          </a:p>
          <a:p>
            <a:pPr algn="just"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C.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是康有为所著</a:t>
            </a:r>
          </a:p>
          <a:p>
            <a:pPr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D.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系统阐述了作者对国家、权利、自由、进步等问题的看法 </a:t>
            </a:r>
          </a:p>
          <a:p>
            <a:pPr algn="just">
              <a:spcBef>
                <a:spcPct val="5000"/>
              </a:spcBef>
            </a:pP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15.</a:t>
            </a:r>
            <a:r>
              <a:rPr lang="zh-CN" altLang="en-US" sz="2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梁启超说：</a:t>
            </a:r>
            <a:r>
              <a:rPr lang="zh-CN" altLang="en-US" sz="2600" b="1">
                <a:solidFill>
                  <a:srgbClr val="0000FF"/>
                </a:solidFill>
                <a:ea typeface="方正姚体" pitchFamily="2" charset="-122"/>
              </a:rPr>
              <a:t>“</a:t>
            </a:r>
            <a:r>
              <a:rPr lang="zh-CN" altLang="en-US" sz="2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变法之本，在育人才；人才之兴，在开学校；学校之立，在变科举。而一切要其大成，在变官制。</a:t>
            </a:r>
            <a:r>
              <a:rPr lang="zh-CN" altLang="en-US" sz="2600" b="1">
                <a:solidFill>
                  <a:srgbClr val="0000FF"/>
                </a:solidFill>
                <a:ea typeface="方正姚体" pitchFamily="2" charset="-122"/>
              </a:rPr>
              <a:t>”</a:t>
            </a:r>
            <a:r>
              <a:rPr lang="zh-CN" altLang="en-US" sz="2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这表明梁启超认为变法之本在于学习近代西方的</a:t>
            </a:r>
          </a:p>
          <a:p>
            <a:pPr algn="just"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A.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科学知识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B.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选官制度</a:t>
            </a:r>
          </a:p>
          <a:p>
            <a:pPr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C.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军事技术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D.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教育与政治制度 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6172200" y="5029200"/>
            <a:ext cx="14001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7200" b="1">
                <a:solidFill>
                  <a:srgbClr val="CC3300"/>
                </a:solidFill>
                <a:latin typeface="Comic Sans MS" pitchFamily="66" charset="0"/>
                <a:ea typeface="黑体" pitchFamily="2" charset="-122"/>
              </a:rPr>
              <a:t>D</a:t>
            </a: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4324350" y="30575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endParaRPr lang="zh-CN" altLang="zh-CN"/>
          </a:p>
        </p:txBody>
      </p:sp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400" y="1066800"/>
            <a:ext cx="13208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215313" y="0"/>
            <a:ext cx="755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7200" b="1">
                <a:solidFill>
                  <a:srgbClr val="CC3300"/>
                </a:solidFill>
                <a:latin typeface="Comic Sans MS" pitchFamily="66" charset="0"/>
                <a:ea typeface="黑体" pitchFamily="2" charset="-122"/>
              </a:rPr>
              <a:t>C</a:t>
            </a:r>
            <a:endParaRPr lang="en-US" altLang="zh-CN" sz="720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500688" y="2071688"/>
            <a:ext cx="755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7200" b="1">
                <a:solidFill>
                  <a:srgbClr val="CC3300"/>
                </a:solidFill>
                <a:latin typeface="Comic Sans MS" pitchFamily="66" charset="0"/>
                <a:ea typeface="黑体" pitchFamily="2" charset="-122"/>
              </a:rPr>
              <a:t>C</a:t>
            </a:r>
            <a:endParaRPr lang="en-US" altLang="zh-CN" sz="72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050"/>
          <p:cNvSpPr txBox="1">
            <a:spLocks noChangeArrowheads="1"/>
          </p:cNvSpPr>
          <p:nvPr/>
        </p:nvSpPr>
        <p:spPr bwMode="auto">
          <a:xfrm>
            <a:off x="90488" y="457200"/>
            <a:ext cx="8748712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"/>
              </a:spcBef>
            </a:pPr>
            <a:r>
              <a:rPr kumimoji="1" lang="en-US" altLang="zh-CN" sz="2600" b="1">
                <a:latin typeface="方正姚体" pitchFamily="2" charset="-122"/>
                <a:ea typeface="方正姚体" pitchFamily="2" charset="-122"/>
              </a:rPr>
              <a:t>16</a:t>
            </a:r>
            <a:r>
              <a:rPr lang="en-US" altLang="zh-CN" sz="26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.</a:t>
            </a:r>
            <a:r>
              <a:rPr lang="zh-CN" altLang="en-US" sz="2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孙中山资产阶级民主思想的核心是</a:t>
            </a:r>
          </a:p>
          <a:p>
            <a:pPr>
              <a:spcBef>
                <a:spcPct val="5000"/>
              </a:spcBef>
            </a:pPr>
            <a:r>
              <a:rPr lang="zh-CN" altLang="en-US" sz="26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A.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民族主义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B.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三民主义 </a:t>
            </a:r>
          </a:p>
          <a:p>
            <a:pPr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C.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三大政策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D.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五权分立学说 </a:t>
            </a:r>
          </a:p>
          <a:p>
            <a:pPr algn="just">
              <a:spcBef>
                <a:spcPct val="5000"/>
              </a:spcBef>
            </a:pP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17.</a:t>
            </a:r>
            <a:r>
              <a:rPr lang="zh-CN" altLang="en-US" sz="2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国共两党和各革命阶级统一战线的基础是</a:t>
            </a:r>
          </a:p>
          <a:p>
            <a:pPr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A.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三民主义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B.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新三民主义 </a:t>
            </a:r>
          </a:p>
          <a:p>
            <a:pPr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C.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三大政策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D.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五权分立学说 </a:t>
            </a:r>
          </a:p>
          <a:p>
            <a:pPr algn="just">
              <a:spcBef>
                <a:spcPct val="5000"/>
              </a:spcBef>
            </a:pP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18.</a:t>
            </a:r>
            <a:r>
              <a:rPr lang="zh-CN" altLang="en-US" sz="2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下列人物与其思想对应正确的是</a:t>
            </a:r>
          </a:p>
          <a:p>
            <a:pPr algn="just"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A.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张之洞</a:t>
            </a:r>
            <a:r>
              <a:rPr lang="en-US" altLang="zh-CN" sz="2600" b="1">
                <a:ea typeface="方正姚体" pitchFamily="2" charset="-122"/>
              </a:rPr>
              <a:t>——“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自由为体，民主为用</a:t>
            </a:r>
            <a:r>
              <a:rPr lang="zh-CN" altLang="en-US" sz="2600" b="1">
                <a:ea typeface="方正姚体" pitchFamily="2" charset="-122"/>
              </a:rPr>
              <a:t>”</a:t>
            </a:r>
            <a:endParaRPr lang="zh-CN" altLang="en-US" sz="2600" b="1">
              <a:latin typeface="方正姚体" pitchFamily="2" charset="-122"/>
              <a:ea typeface="方正姚体" pitchFamily="2" charset="-122"/>
            </a:endParaRPr>
          </a:p>
          <a:p>
            <a:pPr algn="just"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B.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严复</a:t>
            </a:r>
            <a:r>
              <a:rPr lang="en-US" altLang="zh-CN" sz="2600" b="1">
                <a:ea typeface="方正姚体" pitchFamily="2" charset="-122"/>
              </a:rPr>
              <a:t>——“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中学为体，西学为用</a:t>
            </a:r>
            <a:r>
              <a:rPr lang="zh-CN" altLang="en-US" sz="2600" b="1">
                <a:ea typeface="方正姚体" pitchFamily="2" charset="-122"/>
              </a:rPr>
              <a:t>”</a:t>
            </a:r>
            <a:endParaRPr lang="zh-CN" altLang="en-US" sz="2600" b="1">
              <a:latin typeface="方正姚体" pitchFamily="2" charset="-122"/>
              <a:ea typeface="方正姚体" pitchFamily="2" charset="-122"/>
            </a:endParaRPr>
          </a:p>
          <a:p>
            <a:pPr algn="just"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C.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梁启超</a:t>
            </a:r>
            <a:r>
              <a:rPr lang="en-US" altLang="zh-CN" sz="2600" b="1">
                <a:ea typeface="方正姚体" pitchFamily="2" charset="-122"/>
              </a:rPr>
              <a:t>——“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三民主义</a:t>
            </a:r>
            <a:r>
              <a:rPr lang="zh-CN" altLang="en-US" sz="2600" b="1">
                <a:ea typeface="方正姚体" pitchFamily="2" charset="-122"/>
              </a:rPr>
              <a:t>”</a:t>
            </a:r>
            <a:endParaRPr lang="zh-CN" altLang="en-US" sz="2600" b="1">
              <a:latin typeface="方正姚体" pitchFamily="2" charset="-122"/>
              <a:ea typeface="方正姚体" pitchFamily="2" charset="-122"/>
            </a:endParaRPr>
          </a:p>
          <a:p>
            <a:pPr>
              <a:spcBef>
                <a:spcPct val="5000"/>
              </a:spcBef>
            </a:pP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      </a:t>
            </a:r>
            <a:r>
              <a:rPr lang="en-US" altLang="zh-CN" sz="2600" b="1">
                <a:latin typeface="方正姚体" pitchFamily="2" charset="-122"/>
                <a:ea typeface="方正姚体" pitchFamily="2" charset="-122"/>
              </a:rPr>
              <a:t>D.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康有为</a:t>
            </a:r>
            <a:r>
              <a:rPr lang="en-US" altLang="zh-CN" sz="2600" b="1">
                <a:ea typeface="方正姚体" pitchFamily="2" charset="-122"/>
              </a:rPr>
              <a:t>——</a:t>
            </a:r>
            <a:r>
              <a:rPr lang="zh-CN" altLang="en-US" sz="2600" b="1">
                <a:latin typeface="方正姚体" pitchFamily="2" charset="-122"/>
                <a:ea typeface="方正姚体" pitchFamily="2" charset="-122"/>
              </a:rPr>
              <a:t>君主立宪制 </a:t>
            </a:r>
          </a:p>
        </p:txBody>
      </p:sp>
      <p:sp>
        <p:nvSpPr>
          <p:cNvPr id="36867" name="Text Box 2051"/>
          <p:cNvSpPr txBox="1">
            <a:spLocks noChangeArrowheads="1"/>
          </p:cNvSpPr>
          <p:nvPr/>
        </p:nvSpPr>
        <p:spPr bwMode="auto">
          <a:xfrm>
            <a:off x="5929313" y="3714750"/>
            <a:ext cx="1042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7200" b="1">
                <a:solidFill>
                  <a:srgbClr val="CC3300"/>
                </a:solidFill>
                <a:latin typeface="Comic Sans MS" pitchFamily="66" charset="0"/>
                <a:ea typeface="黑体" pitchFamily="2" charset="-122"/>
              </a:rPr>
              <a:t>D</a:t>
            </a:r>
          </a:p>
        </p:txBody>
      </p:sp>
      <p:sp>
        <p:nvSpPr>
          <p:cNvPr id="26628" name="Rectangle 2052"/>
          <p:cNvSpPr>
            <a:spLocks noChangeArrowheads="1"/>
          </p:cNvSpPr>
          <p:nvPr/>
        </p:nvSpPr>
        <p:spPr bwMode="auto">
          <a:xfrm>
            <a:off x="4324350" y="30575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endParaRPr lang="zh-CN" altLang="zh-CN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357938" y="571500"/>
            <a:ext cx="7667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7200" b="1">
                <a:solidFill>
                  <a:srgbClr val="CC3300"/>
                </a:solidFill>
                <a:latin typeface="Comic Sans MS" pitchFamily="66" charset="0"/>
                <a:ea typeface="黑体" pitchFamily="2" charset="-122"/>
              </a:rPr>
              <a:t>B</a:t>
            </a:r>
            <a:endParaRPr lang="en-US" altLang="zh-CN" sz="720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715125" y="2000250"/>
            <a:ext cx="7667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7200" b="1">
                <a:solidFill>
                  <a:srgbClr val="CC3300"/>
                </a:solidFill>
                <a:latin typeface="Comic Sans MS" pitchFamily="66" charset="0"/>
                <a:ea typeface="黑体" pitchFamily="2" charset="-122"/>
              </a:rPr>
              <a:t>B</a:t>
            </a:r>
            <a:endParaRPr lang="en-US" altLang="zh-CN" sz="72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4572000" cy="981075"/>
          </a:xfrm>
        </p:spPr>
        <p:txBody>
          <a:bodyPr/>
          <a:lstStyle/>
          <a:p>
            <a:r>
              <a:rPr lang="zh-CN" altLang="en-US" b="1">
                <a:solidFill>
                  <a:schemeClr val="tx1"/>
                </a:solidFill>
                <a:ea typeface="黑体" pitchFamily="2" charset="-122"/>
              </a:rPr>
              <a:t>一、萌生的条件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371600"/>
            <a:ext cx="8893175" cy="6021388"/>
          </a:xfrm>
        </p:spPr>
        <p:txBody>
          <a:bodyPr/>
          <a:lstStyle/>
          <a:p>
            <a:pPr marL="812800" indent="-812800">
              <a:spcBef>
                <a:spcPct val="10000"/>
              </a:spcBef>
              <a:buFontTx/>
              <a:buNone/>
            </a:pPr>
            <a:r>
              <a:rPr lang="zh-CN" altLang="en-US" b="1">
                <a:solidFill>
                  <a:srgbClr val="CC0000"/>
                </a:solidFill>
                <a:ea typeface="黑体" pitchFamily="2" charset="-122"/>
              </a:rPr>
              <a:t>经济：</a:t>
            </a:r>
            <a:r>
              <a:rPr lang="zh-CN" altLang="en-US" b="1">
                <a:solidFill>
                  <a:schemeClr val="accent2"/>
                </a:solidFill>
                <a:ea typeface="黑体" pitchFamily="2" charset="-122"/>
              </a:rPr>
              <a:t>中国民族资本主义的产生和发展，民族资产阶级壮大。</a:t>
            </a:r>
          </a:p>
          <a:p>
            <a:pPr marL="812800" indent="-812800">
              <a:spcBef>
                <a:spcPct val="10000"/>
              </a:spcBef>
              <a:buFontTx/>
              <a:buNone/>
            </a:pPr>
            <a:r>
              <a:rPr lang="zh-CN" altLang="en-US" b="1">
                <a:solidFill>
                  <a:srgbClr val="CC0000"/>
                </a:solidFill>
                <a:ea typeface="黑体" pitchFamily="2" charset="-122"/>
              </a:rPr>
              <a:t>政治：</a:t>
            </a:r>
            <a:r>
              <a:rPr lang="zh-CN" altLang="en-US" b="1">
                <a:solidFill>
                  <a:schemeClr val="accent2"/>
                </a:solidFill>
                <a:ea typeface="黑体" pitchFamily="2" charset="-122"/>
              </a:rPr>
              <a:t>西方列强的侵略及清政府腐朽的专制统治导致民族危机日益严重，迫使有志之士去救亡图存。</a:t>
            </a:r>
          </a:p>
          <a:p>
            <a:pPr marL="812800" indent="-812800">
              <a:spcBef>
                <a:spcPct val="10000"/>
              </a:spcBef>
              <a:buFontTx/>
              <a:buNone/>
            </a:pPr>
            <a:r>
              <a:rPr lang="zh-CN" altLang="en-US" b="1">
                <a:solidFill>
                  <a:srgbClr val="CC0000"/>
                </a:solidFill>
                <a:ea typeface="黑体" pitchFamily="2" charset="-122"/>
              </a:rPr>
              <a:t>思想：</a:t>
            </a:r>
            <a:r>
              <a:rPr lang="zh-CN" altLang="en-US" b="1">
                <a:solidFill>
                  <a:schemeClr val="accent2"/>
                </a:solidFill>
                <a:ea typeface="黑体" pitchFamily="2" charset="-122"/>
              </a:rPr>
              <a:t>明末清初批判君主专制的新思想的深刻影响和启迪。</a:t>
            </a:r>
          </a:p>
          <a:p>
            <a:pPr marL="812800" indent="-812800">
              <a:spcBef>
                <a:spcPct val="10000"/>
              </a:spcBef>
              <a:buFontTx/>
              <a:buNone/>
            </a:pPr>
            <a:r>
              <a:rPr lang="zh-CN" altLang="en-US" b="1">
                <a:solidFill>
                  <a:srgbClr val="CC0000"/>
                </a:solidFill>
                <a:ea typeface="黑体" pitchFamily="2" charset="-122"/>
              </a:rPr>
              <a:t>文化：</a:t>
            </a:r>
            <a:r>
              <a:rPr lang="zh-CN" altLang="en-US" b="1">
                <a:solidFill>
                  <a:schemeClr val="accent2"/>
                </a:solidFill>
                <a:ea typeface="黑体" pitchFamily="2" charset="-122"/>
              </a:rPr>
              <a:t>近代教育的发展和派遣留学生出国促进了西学的传播。西学东渐，学习西方逐步深入。</a:t>
            </a:r>
          </a:p>
          <a:p>
            <a:pPr marL="812800" indent="-812800">
              <a:spcBef>
                <a:spcPct val="10000"/>
              </a:spcBef>
              <a:buFontTx/>
              <a:buNone/>
            </a:pPr>
            <a:endParaRPr lang="en-US" altLang="zh-CN" b="1">
              <a:solidFill>
                <a:schemeClr val="accent2"/>
              </a:solidFill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4175125" cy="1143000"/>
          </a:xfrm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tx1"/>
                </a:solidFill>
                <a:ea typeface="黑体" pitchFamily="2" charset="-122"/>
              </a:rPr>
              <a:t>二、</a:t>
            </a:r>
            <a:r>
              <a:rPr lang="zh-CN" altLang="en-US" b="1">
                <a:solidFill>
                  <a:schemeClr val="tx1"/>
                </a:solidFill>
                <a:latin typeface="隶书" pitchFamily="49" charset="-122"/>
              </a:rPr>
              <a:t>发展历程</a:t>
            </a:r>
            <a:endParaRPr lang="zh-CN" altLang="en-US" b="1">
              <a:solidFill>
                <a:schemeClr val="tx1"/>
              </a:solidFill>
              <a:ea typeface="黑体" pitchFamily="2" charset="-122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000125"/>
            <a:ext cx="9144000" cy="467995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40000"/>
              </a:spcBef>
              <a:buFontTx/>
              <a:buNone/>
            </a:pPr>
            <a:r>
              <a:rPr lang="zh-CN" altLang="en-US" sz="3300" b="1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（一）第一阶段：</a:t>
            </a:r>
          </a:p>
          <a:p>
            <a:pPr>
              <a:lnSpc>
                <a:spcPct val="90000"/>
              </a:lnSpc>
              <a:spcBef>
                <a:spcPct val="40000"/>
              </a:spcBef>
              <a:buFontTx/>
              <a:buNone/>
            </a:pPr>
            <a:endParaRPr lang="zh-CN" altLang="en-US" sz="33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90000"/>
              </a:lnSpc>
              <a:spcBef>
                <a:spcPct val="40000"/>
              </a:spcBef>
              <a:buFontTx/>
              <a:buNone/>
            </a:pPr>
            <a:endParaRPr lang="zh-CN" altLang="en-US" sz="33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90000"/>
              </a:lnSpc>
              <a:spcBef>
                <a:spcPct val="40000"/>
              </a:spcBef>
              <a:buFontTx/>
              <a:buNone/>
            </a:pPr>
            <a:r>
              <a:rPr lang="zh-CN" altLang="en-US" sz="3300" b="1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（二）第二阶段：</a:t>
            </a:r>
          </a:p>
          <a:p>
            <a:pPr>
              <a:lnSpc>
                <a:spcPct val="90000"/>
              </a:lnSpc>
              <a:spcBef>
                <a:spcPct val="40000"/>
              </a:spcBef>
              <a:buFontTx/>
              <a:buNone/>
            </a:pPr>
            <a:r>
              <a:rPr lang="zh-CN" altLang="en-US" sz="33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 </a:t>
            </a:r>
          </a:p>
          <a:p>
            <a:pPr>
              <a:lnSpc>
                <a:spcPct val="90000"/>
              </a:lnSpc>
              <a:spcBef>
                <a:spcPct val="40000"/>
              </a:spcBef>
              <a:buFontTx/>
              <a:buNone/>
            </a:pPr>
            <a:endParaRPr lang="zh-CN" altLang="en-US" sz="33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90000"/>
              </a:lnSpc>
              <a:spcBef>
                <a:spcPct val="40000"/>
              </a:spcBef>
              <a:buFontTx/>
              <a:buNone/>
            </a:pPr>
            <a:r>
              <a:rPr lang="zh-CN" altLang="en-US" sz="3300" b="1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（三）第三阶段：</a:t>
            </a:r>
          </a:p>
        </p:txBody>
      </p:sp>
      <p:sp>
        <p:nvSpPr>
          <p:cNvPr id="7" name="矩形 6"/>
          <p:cNvSpPr/>
          <p:nvPr/>
        </p:nvSpPr>
        <p:spPr>
          <a:xfrm>
            <a:off x="3214678" y="1071546"/>
            <a:ext cx="5929322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西学东渐和民主思想的萌生：“师夷长技”</a:t>
            </a:r>
            <a:r>
              <a:rPr lang="en-US" altLang="zh-CN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“中体西用”</a:t>
            </a:r>
            <a:r>
              <a:rPr lang="en-US" altLang="zh-CN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“早期维新派民主思想”</a:t>
            </a:r>
            <a:endParaRPr lang="zh-CN" altLang="en-US" sz="3200" dirty="0">
              <a:latin typeface="Arial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357563" y="2928938"/>
            <a:ext cx="5540375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民主思想的形成和发展时期：</a:t>
            </a:r>
          </a:p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维新思想</a:t>
            </a:r>
            <a:r>
              <a:rPr lang="en-US" altLang="zh-CN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、严复   </a:t>
            </a:r>
            <a:r>
              <a:rPr lang="en-US" altLang="zh-CN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、康有</a:t>
            </a:r>
          </a:p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为    </a:t>
            </a:r>
            <a:r>
              <a:rPr lang="en-US" altLang="zh-CN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、梁启超</a:t>
            </a:r>
            <a:endParaRPr lang="zh-CN" altLang="en-US" sz="3200"/>
          </a:p>
          <a:p>
            <a:pPr eaLnBrk="0" hangingPunct="0"/>
            <a:endParaRPr lang="en-US" altLang="zh-CN" sz="320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429000" y="4857750"/>
            <a:ext cx="4572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4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民主思想的成熟阶段：孙中山民主思想的提出与实践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0"/>
            <a:ext cx="3246438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 kern="1200" dirty="0">
                <a:solidFill>
                  <a:srgbClr val="FF0000"/>
                </a:solidFill>
                <a:latin typeface="+mj-lt"/>
                <a:ea typeface="黑体" pitchFamily="2" charset="-122"/>
                <a:cs typeface="+mj-cs"/>
              </a:rPr>
              <a:t>二</a:t>
            </a:r>
            <a:r>
              <a:rPr lang="zh-CN" altLang="en-US" b="1" kern="1200" dirty="0">
                <a:solidFill>
                  <a:srgbClr val="FF0000"/>
                </a:solidFill>
                <a:latin typeface="+mj-lt"/>
                <a:ea typeface="黑体" pitchFamily="2" charset="-122"/>
                <a:cs typeface="+mj-cs"/>
              </a:rPr>
              <a:t>、发展历程</a:t>
            </a:r>
            <a:endParaRPr lang="zh-CN" altLang="en-US" b="1" kern="1200" dirty="0">
              <a:solidFill>
                <a:srgbClr val="FF0000"/>
              </a:solidFill>
              <a:latin typeface="+mj-lt"/>
              <a:ea typeface="黑体" pitchFamily="2" charset="-122"/>
              <a:cs typeface="+mj-cs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071563"/>
            <a:ext cx="8786813" cy="1143000"/>
          </a:xfrm>
        </p:spPr>
        <p:txBody>
          <a:bodyPr/>
          <a:lstStyle/>
          <a:p>
            <a:pPr>
              <a:spcBef>
                <a:spcPct val="40000"/>
              </a:spcBef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（一）第一阶段：西学东渐和民主思想的萌生</a:t>
            </a:r>
          </a:p>
        </p:txBody>
      </p:sp>
      <p:sp>
        <p:nvSpPr>
          <p:cNvPr id="4" name="矩形 3"/>
          <p:cNvSpPr/>
          <p:nvPr/>
        </p:nvSpPr>
        <p:spPr>
          <a:xfrm>
            <a:off x="357188" y="1928813"/>
            <a:ext cx="5940425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40000"/>
              </a:spcBef>
              <a:defRPr/>
            </a:pPr>
            <a:r>
              <a:rPr lang="en-US" altLang="zh-CN" sz="3600" b="1" dirty="0">
                <a:solidFill>
                  <a:srgbClr val="0000FF"/>
                </a:solidFill>
                <a:latin typeface="+mn-ea"/>
                <a:ea typeface="+mn-ea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+mn-ea"/>
                <a:ea typeface="+mn-ea"/>
              </a:rPr>
              <a:t>、“师夷长技”主张的提出</a:t>
            </a:r>
          </a:p>
        </p:txBody>
      </p:sp>
      <p:pic>
        <p:nvPicPr>
          <p:cNvPr id="10245" name="Picture 4" descr="C:\Documents and Settings\Administrator\桌面\u=4272464599,1216747509&amp;fm=5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819400"/>
            <a:ext cx="2928938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642938" y="3000375"/>
            <a:ext cx="265588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“夷之长技”</a:t>
            </a:r>
            <a:endParaRPr lang="zh-CN" altLang="en-US" sz="3200" dirty="0">
              <a:latin typeface="Arial" charset="0"/>
            </a:endParaRPr>
          </a:p>
        </p:txBody>
      </p:sp>
      <p:sp>
        <p:nvSpPr>
          <p:cNvPr id="9223" name="TextBox 13"/>
          <p:cNvSpPr txBox="1">
            <a:spLocks noChangeArrowheads="1"/>
          </p:cNvSpPr>
          <p:nvPr/>
        </p:nvSpPr>
        <p:spPr bwMode="auto">
          <a:xfrm>
            <a:off x="3124200" y="2514600"/>
            <a:ext cx="2474913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3200" b="1"/>
              <a:t>战舰</a:t>
            </a:r>
          </a:p>
          <a:p>
            <a:pPr eaLnBrk="0" hangingPunct="0"/>
            <a:r>
              <a:rPr lang="zh-CN" altLang="en-US" sz="3200" b="1"/>
              <a:t>火器</a:t>
            </a:r>
          </a:p>
          <a:p>
            <a:pPr eaLnBrk="0" hangingPunct="0"/>
            <a:r>
              <a:rPr lang="zh-CN" altLang="en-US" sz="3200" b="1"/>
              <a:t>养兵练兵之法</a:t>
            </a:r>
          </a:p>
        </p:txBody>
      </p:sp>
      <p:sp>
        <p:nvSpPr>
          <p:cNvPr id="16" name="左大括号 15"/>
          <p:cNvSpPr/>
          <p:nvPr/>
        </p:nvSpPr>
        <p:spPr>
          <a:xfrm>
            <a:off x="2971800" y="2743200"/>
            <a:ext cx="142875" cy="1485900"/>
          </a:xfrm>
          <a:prstGeom prst="leftBrace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223" grpId="0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6483350" cy="57943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、洋务派“中学为体，西学为用”</a:t>
            </a: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2057400" y="1600200"/>
            <a:ext cx="1152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3200" b="1"/>
              <a:t>早期</a:t>
            </a:r>
          </a:p>
        </p:txBody>
      </p:sp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5857875" y="1428750"/>
            <a:ext cx="14573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3200" b="1"/>
              <a:t>后期</a:t>
            </a:r>
          </a:p>
        </p:txBody>
      </p:sp>
      <p:sp>
        <p:nvSpPr>
          <p:cNvPr id="5" name="右箭头 4"/>
          <p:cNvSpPr/>
          <p:nvPr/>
        </p:nvSpPr>
        <p:spPr>
          <a:xfrm>
            <a:off x="3357563" y="1643063"/>
            <a:ext cx="1549400" cy="269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1270" name="TextBox 5"/>
          <p:cNvSpPr txBox="1">
            <a:spLocks noChangeArrowheads="1"/>
          </p:cNvSpPr>
          <p:nvPr/>
        </p:nvSpPr>
        <p:spPr bwMode="auto">
          <a:xfrm>
            <a:off x="0" y="2714625"/>
            <a:ext cx="1500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3200" b="1"/>
              <a:t>主张：</a:t>
            </a:r>
          </a:p>
        </p:txBody>
      </p:sp>
      <p:sp>
        <p:nvSpPr>
          <p:cNvPr id="10247" name="TextBox 6"/>
          <p:cNvSpPr txBox="1">
            <a:spLocks noChangeArrowheads="1"/>
          </p:cNvSpPr>
          <p:nvPr/>
        </p:nvSpPr>
        <p:spPr bwMode="auto">
          <a:xfrm>
            <a:off x="1143000" y="2286000"/>
            <a:ext cx="3430588" cy="224631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2800" b="1"/>
              <a:t>“</a:t>
            </a:r>
            <a:r>
              <a:rPr lang="zh-CN" altLang="en-US" sz="2800" b="1"/>
              <a:t>采西学，制洋器”</a:t>
            </a:r>
          </a:p>
          <a:p>
            <a:pPr eaLnBrk="0" hangingPunct="0"/>
            <a:r>
              <a:rPr lang="zh-CN" altLang="en-US" sz="2800" b="1"/>
              <a:t>“以中国之伦常名教</a:t>
            </a:r>
          </a:p>
          <a:p>
            <a:pPr eaLnBrk="0" hangingPunct="0"/>
            <a:r>
              <a:rPr lang="zh-CN" altLang="en-US" sz="2800" b="1"/>
              <a:t>为原本，辅以诸国富</a:t>
            </a:r>
          </a:p>
          <a:p>
            <a:pPr eaLnBrk="0" hangingPunct="0"/>
            <a:r>
              <a:rPr lang="zh-CN" altLang="en-US" sz="2800" b="1"/>
              <a:t>强之术“</a:t>
            </a:r>
          </a:p>
          <a:p>
            <a:pPr eaLnBrk="0" hangingPunct="0"/>
            <a:endParaRPr lang="en-US" altLang="zh-CN" sz="2800" b="1"/>
          </a:p>
        </p:txBody>
      </p:sp>
      <p:sp>
        <p:nvSpPr>
          <p:cNvPr id="8" name="TextBox 7"/>
          <p:cNvSpPr txBox="1"/>
          <p:nvPr/>
        </p:nvSpPr>
        <p:spPr>
          <a:xfrm>
            <a:off x="4872038" y="2071688"/>
            <a:ext cx="4271962" cy="310832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Arial" charset="0"/>
              </a:rPr>
              <a:t>“中体西用”</a:t>
            </a:r>
            <a:endParaRPr lang="en-US" altLang="zh-CN" sz="2800" b="1" dirty="0">
              <a:solidFill>
                <a:srgbClr val="0000FF"/>
              </a:solidFill>
              <a:latin typeface="Arial" charset="0"/>
            </a:endParaRPr>
          </a:p>
          <a:p>
            <a:pPr eaLnBrk="0" hangingPunct="0"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Arial" charset="0"/>
              </a:rPr>
              <a:t>张之洞</a:t>
            </a:r>
            <a:r>
              <a:rPr lang="en-US" altLang="zh-CN" sz="2800" b="1" dirty="0">
                <a:solidFill>
                  <a:srgbClr val="0000FF"/>
                </a:solidFill>
                <a:latin typeface="Arial" charset="0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Arial" charset="0"/>
              </a:rPr>
              <a:t>劝学篇</a:t>
            </a:r>
            <a:r>
              <a:rPr lang="en-US" altLang="zh-CN" sz="2800" b="1" dirty="0">
                <a:solidFill>
                  <a:srgbClr val="0000FF"/>
                </a:solidFill>
                <a:latin typeface="Arial" charset="0"/>
              </a:rPr>
              <a:t>》-《</a:t>
            </a:r>
            <a:r>
              <a:rPr lang="zh-CN" altLang="en-US" sz="2800" b="1" dirty="0">
                <a:solidFill>
                  <a:srgbClr val="0000FF"/>
                </a:solidFill>
                <a:latin typeface="Arial" charset="0"/>
              </a:rPr>
              <a:t>中国</a:t>
            </a:r>
            <a:endParaRPr lang="en-US" altLang="zh-CN" sz="2800" b="1" dirty="0">
              <a:solidFill>
                <a:srgbClr val="0000FF"/>
              </a:solidFill>
              <a:latin typeface="Arial" charset="0"/>
            </a:endParaRPr>
          </a:p>
          <a:p>
            <a:pPr eaLnBrk="0" hangingPunct="0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Arial" charset="0"/>
              </a:rPr>
              <a:t>             </a:t>
            </a:r>
            <a:r>
              <a:rPr lang="zh-CN" altLang="en-US" sz="2800" b="1" dirty="0">
                <a:solidFill>
                  <a:srgbClr val="0000FF"/>
                </a:solidFill>
                <a:latin typeface="Arial" charset="0"/>
              </a:rPr>
              <a:t>惟一的希望</a:t>
            </a:r>
            <a:r>
              <a:rPr lang="en-US" altLang="zh-CN" sz="2800" b="1" dirty="0">
                <a:solidFill>
                  <a:srgbClr val="0000FF"/>
                </a:solidFill>
                <a:latin typeface="Arial" charset="0"/>
              </a:rPr>
              <a:t>》</a:t>
            </a:r>
          </a:p>
          <a:p>
            <a:pPr eaLnBrk="0" hangingPunct="0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Arial" charset="0"/>
              </a:rPr>
              <a:t>-</a:t>
            </a:r>
            <a:r>
              <a:rPr lang="zh-CN" altLang="en-US" sz="2800" b="1" dirty="0">
                <a:solidFill>
                  <a:srgbClr val="0000FF"/>
                </a:solidFill>
                <a:latin typeface="Arial" charset="0"/>
              </a:rPr>
              <a:t>极力维护君主专制和纲常</a:t>
            </a:r>
            <a:endParaRPr lang="en-US" altLang="zh-CN" sz="2800" b="1" dirty="0">
              <a:solidFill>
                <a:srgbClr val="0000FF"/>
              </a:solidFill>
              <a:latin typeface="Arial" charset="0"/>
            </a:endParaRPr>
          </a:p>
          <a:p>
            <a:pPr eaLnBrk="0" hangingPunct="0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Arial" charset="0"/>
              </a:rPr>
              <a:t>  </a:t>
            </a:r>
            <a:r>
              <a:rPr lang="zh-CN" altLang="en-US" sz="2800" b="1" dirty="0">
                <a:solidFill>
                  <a:srgbClr val="0000FF"/>
                </a:solidFill>
                <a:latin typeface="Arial" charset="0"/>
              </a:rPr>
              <a:t>名教</a:t>
            </a:r>
            <a:endParaRPr lang="en-US" altLang="zh-CN" sz="2800" b="1" dirty="0">
              <a:solidFill>
                <a:srgbClr val="0000FF"/>
              </a:solidFill>
              <a:latin typeface="Arial" charset="0"/>
            </a:endParaRPr>
          </a:p>
          <a:p>
            <a:pPr eaLnBrk="0" hangingPunct="0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Arial" charset="0"/>
              </a:rPr>
              <a:t>-</a:t>
            </a:r>
            <a:r>
              <a:rPr lang="zh-CN" altLang="en-US" sz="2800" b="1" dirty="0">
                <a:solidFill>
                  <a:srgbClr val="0000FF"/>
                </a:solidFill>
                <a:latin typeface="Arial" charset="0"/>
              </a:rPr>
              <a:t>主张“务通”，倡导西学</a:t>
            </a:r>
            <a:endParaRPr lang="en-US" altLang="zh-CN" sz="2800" b="1" dirty="0">
              <a:solidFill>
                <a:srgbClr val="0000FF"/>
              </a:solidFill>
              <a:latin typeface="Arial" charset="0"/>
            </a:endParaRPr>
          </a:p>
          <a:p>
            <a:pPr eaLnBrk="0" hangingPunct="0">
              <a:defRPr/>
            </a:pPr>
            <a:endParaRPr lang="zh-CN" altLang="en-US" sz="2800" b="1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2000250" y="5786438"/>
            <a:ext cx="2286000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1274" name="TextBox 9"/>
          <p:cNvSpPr txBox="1">
            <a:spLocks noChangeArrowheads="1"/>
          </p:cNvSpPr>
          <p:nvPr/>
        </p:nvSpPr>
        <p:spPr bwMode="auto">
          <a:xfrm>
            <a:off x="0" y="5715000"/>
            <a:ext cx="1524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3200" b="1"/>
              <a:t>进步</a:t>
            </a:r>
          </a:p>
        </p:txBody>
      </p:sp>
      <p:sp>
        <p:nvSpPr>
          <p:cNvPr id="10251" name="TextBox 10"/>
          <p:cNvSpPr txBox="1">
            <a:spLocks noChangeArrowheads="1"/>
          </p:cNvSpPr>
          <p:nvPr/>
        </p:nvSpPr>
        <p:spPr bwMode="auto">
          <a:xfrm>
            <a:off x="4572000" y="5429250"/>
            <a:ext cx="43402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3600" b="1">
                <a:solidFill>
                  <a:srgbClr val="FF0000"/>
                </a:solidFill>
              </a:rPr>
              <a:t>超出“器物”层面，</a:t>
            </a:r>
          </a:p>
          <a:p>
            <a:pPr eaLnBrk="0" hangingPunct="0"/>
            <a:r>
              <a:rPr lang="zh-CN" altLang="en-US" sz="3600" b="1">
                <a:solidFill>
                  <a:srgbClr val="FF0000"/>
                </a:solidFill>
              </a:rPr>
              <a:t>涉及“西政”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14438" y="500063"/>
            <a:ext cx="7929562" cy="95408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Arial" charset="0"/>
              </a:rPr>
              <a:t>在不触动封建制度的前提下，学习西方先进科学</a:t>
            </a:r>
            <a:endParaRPr lang="en-US" altLang="zh-CN" sz="2800" b="1" dirty="0">
              <a:solidFill>
                <a:srgbClr val="FF0000"/>
              </a:solidFill>
              <a:latin typeface="Arial" charset="0"/>
            </a:endParaRPr>
          </a:p>
          <a:p>
            <a:pPr eaLnBrk="0" hangingPunct="0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Arial" charset="0"/>
              </a:rPr>
              <a:t>技术，达到强化封建制度，巩固封建统治的目的</a:t>
            </a:r>
          </a:p>
        </p:txBody>
      </p:sp>
      <p:sp>
        <p:nvSpPr>
          <p:cNvPr id="11277" name="TextBox 13"/>
          <p:cNvSpPr txBox="1">
            <a:spLocks noChangeArrowheads="1"/>
          </p:cNvSpPr>
          <p:nvPr/>
        </p:nvSpPr>
        <p:spPr bwMode="auto">
          <a:xfrm>
            <a:off x="0" y="571500"/>
            <a:ext cx="1420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3200" b="1"/>
              <a:t>实质：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5" grpId="0" animBg="1"/>
      <p:bldP spid="10247" grpId="0" animBg="1"/>
      <p:bldP spid="8" grpId="0" animBg="1"/>
      <p:bldP spid="9" grpId="0" animBg="1"/>
      <p:bldP spid="10251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457200" y="0"/>
            <a:ext cx="7429500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4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、早期改良思想家的政治改良主张：</a:t>
            </a:r>
          </a:p>
          <a:p>
            <a:pPr eaLnBrk="0" hangingPunct="0">
              <a:spcBef>
                <a:spcPct val="4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    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——“</a:t>
            </a: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设议院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”“</a:t>
            </a: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君民共和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”</a:t>
            </a:r>
            <a:endParaRPr lang="zh-CN" altLang="en-US" sz="32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2291" name="Picture 3" descr="未标题-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" r="874" b="693"/>
          <a:stretch>
            <a:fillRect/>
          </a:stretch>
        </p:blipFill>
        <p:spPr bwMode="auto">
          <a:xfrm>
            <a:off x="3048000" y="2057400"/>
            <a:ext cx="3178175" cy="405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2"/>
          <p:cNvSpPr txBox="1">
            <a:spLocks noChangeArrowheads="1"/>
          </p:cNvSpPr>
          <p:nvPr/>
        </p:nvSpPr>
        <p:spPr bwMode="auto">
          <a:xfrm>
            <a:off x="4419600" y="6248400"/>
            <a:ext cx="692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zh-CN" altLang="en-US" sz="2000">
                <a:latin typeface="Times New Roman" pitchFamily="18" charset="0"/>
              </a:rPr>
              <a:t>严复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4814888" y="5322888"/>
            <a:ext cx="3232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zh-CN" altLang="en-US" sz="2000">
                <a:latin typeface="Times New Roman" pitchFamily="18" charset="0"/>
              </a:rPr>
              <a:t>严复为</a:t>
            </a:r>
            <a:r>
              <a:rPr kumimoji="1" lang="en-US" altLang="zh-CN" sz="2000">
                <a:latin typeface="Times New Roman" pitchFamily="18" charset="0"/>
              </a:rPr>
              <a:t>《</a:t>
            </a:r>
            <a:r>
              <a:rPr kumimoji="1" lang="zh-CN" altLang="en-US" sz="2000">
                <a:latin typeface="Times New Roman" pitchFamily="18" charset="0"/>
              </a:rPr>
              <a:t>天演论</a:t>
            </a:r>
            <a:r>
              <a:rPr kumimoji="1" lang="en-US" altLang="zh-CN" sz="2000">
                <a:latin typeface="Times New Roman" pitchFamily="18" charset="0"/>
              </a:rPr>
              <a:t>》</a:t>
            </a:r>
            <a:r>
              <a:rPr kumimoji="1" lang="zh-CN" altLang="en-US" sz="2000">
                <a:latin typeface="Times New Roman" pitchFamily="18" charset="0"/>
              </a:rPr>
              <a:t>写的序言</a:t>
            </a:r>
          </a:p>
          <a:p>
            <a:r>
              <a:rPr kumimoji="1" lang="zh-CN" altLang="en-US" sz="2000">
                <a:latin typeface="Times New Roman" pitchFamily="18" charset="0"/>
              </a:rPr>
              <a:t>             </a:t>
            </a:r>
            <a:r>
              <a:rPr kumimoji="1" lang="zh-CN" altLang="en-US" sz="2000">
                <a:latin typeface="宋体" pitchFamily="2" charset="-122"/>
              </a:rPr>
              <a:t>（</a:t>
            </a:r>
            <a:r>
              <a:rPr kumimoji="1" lang="en-US" altLang="zh-CN" sz="2000">
                <a:latin typeface="宋体" pitchFamily="2" charset="-122"/>
              </a:rPr>
              <a:t>1896</a:t>
            </a:r>
            <a:r>
              <a:rPr kumimoji="1" lang="zh-CN" altLang="en-US" sz="2000">
                <a:latin typeface="宋体" pitchFamily="2" charset="-122"/>
              </a:rPr>
              <a:t>年）</a:t>
            </a:r>
          </a:p>
        </p:txBody>
      </p:sp>
      <p:pic>
        <p:nvPicPr>
          <p:cNvPr id="30723" name="Picture 4" descr="16-6-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793750"/>
            <a:ext cx="4384675" cy="44100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5" descr="16-6a-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5" t="1677" r="10631" b="6329"/>
          <a:stretch>
            <a:fillRect/>
          </a:stretch>
        </p:blipFill>
        <p:spPr bwMode="auto">
          <a:xfrm>
            <a:off x="461963" y="923925"/>
            <a:ext cx="2649537" cy="383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461963" y="4900613"/>
            <a:ext cx="2470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zh-CN" altLang="en-US" sz="2000">
                <a:latin typeface="Times New Roman" pitchFamily="18" charset="0"/>
              </a:rPr>
              <a:t>严复所译之书的书影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1891</Words>
  <Application>Microsoft Office PowerPoint</Application>
  <PresentationFormat>全屏显示(4:3)</PresentationFormat>
  <Paragraphs>268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Arial</vt:lpstr>
      <vt:lpstr>宋体</vt:lpstr>
      <vt:lpstr>楷体_GB2312</vt:lpstr>
      <vt:lpstr>方正准圆简体</vt:lpstr>
      <vt:lpstr>隶书</vt:lpstr>
      <vt:lpstr>华文楷体</vt:lpstr>
      <vt:lpstr>黑体</vt:lpstr>
      <vt:lpstr>Wingdings 2</vt:lpstr>
      <vt:lpstr>Cambria</vt:lpstr>
      <vt:lpstr>Times New Roman</vt:lpstr>
      <vt:lpstr>Arial Unicode MS</vt:lpstr>
      <vt:lpstr>Verdana</vt:lpstr>
      <vt:lpstr>Comic Sans MS</vt:lpstr>
      <vt:lpstr>方正姚体</vt:lpstr>
      <vt:lpstr>默认设计模板</vt:lpstr>
      <vt:lpstr>第五单元 近代中国争取民主的斗争</vt:lpstr>
      <vt:lpstr>PowerPoint 演示文稿</vt:lpstr>
      <vt:lpstr>PowerPoint 演示文稿</vt:lpstr>
      <vt:lpstr>一、萌生的条件</vt:lpstr>
      <vt:lpstr>二、发展历程</vt:lpstr>
      <vt:lpstr>二、发展历程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思考：比较康、梁、严的思想，你能发现什么相似之处吗？说明了什么？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微软用户</cp:lastModifiedBy>
  <cp:revision>历史备课大师【全免费】</cp:revision>
  <cp:lastPrinted>1601-01-01T00:00:00Z</cp:lastPrinted>
  <dcterms:created xsi:type="dcterms:W3CDTF">1601-01-01T00:00:00Z</dcterms:created>
  <dcterms:modified xsi:type="dcterms:W3CDTF">2014-08-08T03:42:21Z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64440492-4C8B-11D1-8B70-080036B11A03}" pid="4">
    <vt:lpwstr>历史备课大师【全免费】</vt:lpwstr>
  </property>
</Properties>
</file>