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315" r:id="rId2"/>
    <p:sldId id="317" r:id="rId3"/>
    <p:sldId id="258" r:id="rId4"/>
    <p:sldId id="437" r:id="rId5"/>
    <p:sldId id="438" r:id="rId6"/>
    <p:sldId id="439" r:id="rId7"/>
    <p:sldId id="440" r:id="rId8"/>
    <p:sldId id="441" r:id="rId9"/>
    <p:sldId id="445" r:id="rId10"/>
    <p:sldId id="442" r:id="rId11"/>
    <p:sldId id="443" r:id="rId12"/>
    <p:sldId id="318" r:id="rId13"/>
    <p:sldId id="448" r:id="rId14"/>
    <p:sldId id="319" r:id="rId15"/>
    <p:sldId id="446" r:id="rId16"/>
    <p:sldId id="447" r:id="rId17"/>
    <p:sldId id="434" r:id="rId18"/>
    <p:sldId id="449" r:id="rId19"/>
    <p:sldId id="450" r:id="rId20"/>
    <p:sldId id="415" r:id="rId21"/>
    <p:sldId id="451" r:id="rId22"/>
    <p:sldId id="416" r:id="rId23"/>
    <p:sldId id="426" r:id="rId24"/>
    <p:sldId id="452" r:id="rId25"/>
    <p:sldId id="417" r:id="rId26"/>
    <p:sldId id="453" r:id="rId27"/>
    <p:sldId id="424" r:id="rId28"/>
    <p:sldId id="427" r:id="rId29"/>
    <p:sldId id="419" r:id="rId30"/>
    <p:sldId id="458" r:id="rId31"/>
    <p:sldId id="454" r:id="rId32"/>
    <p:sldId id="455" r:id="rId33"/>
    <p:sldId id="456" r:id="rId34"/>
    <p:sldId id="429" r:id="rId35"/>
    <p:sldId id="460" r:id="rId36"/>
    <p:sldId id="430" r:id="rId37"/>
    <p:sldId id="431" r:id="rId38"/>
    <p:sldId id="432" r:id="rId39"/>
    <p:sldId id="461" r:id="rId40"/>
    <p:sldId id="433" r:id="rId41"/>
    <p:sldId id="323" r:id="rId42"/>
    <p:sldId id="391" r:id="rId43"/>
    <p:sldId id="392" r:id="rId44"/>
    <p:sldId id="393" r:id="rId45"/>
    <p:sldId id="395" r:id="rId46"/>
    <p:sldId id="462" r:id="rId47"/>
    <p:sldId id="397" r:id="rId48"/>
    <p:sldId id="398" r:id="rId49"/>
    <p:sldId id="463" r:id="rId50"/>
    <p:sldId id="399" r:id="rId51"/>
    <p:sldId id="464" r:id="rId52"/>
    <p:sldId id="465" r:id="rId53"/>
    <p:sldId id="466" r:id="rId54"/>
    <p:sldId id="467" r:id="rId55"/>
  </p:sldIdLst>
  <p:sldSz cx="9144000" cy="5143500" type="screen16x9"/>
  <p:notesSz cx="6858000" cy="9144000"/>
  <p:defaultText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9933"/>
    <a:srgbClr val="6CA62C"/>
    <a:srgbClr val="009BD2"/>
    <a:srgbClr val="7BC143"/>
    <a:srgbClr val="7BC14A"/>
    <a:srgbClr val="F05425"/>
    <a:srgbClr val="D56509"/>
    <a:srgbClr val="FFFFFF"/>
    <a:srgbClr val="E46C0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66" d="100"/>
          <a:sy n="66" d="100"/>
        </p:scale>
        <p:origin x="-72" y="-59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pPr/>
              <a:t>1/26/2017</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pPr/>
              <a:t>‹#›</a:t>
            </a:fld>
            <a:endParaRPr lang="en-US"/>
          </a:p>
        </p:txBody>
      </p:sp>
    </p:spTree>
    <p:extLst>
      <p:ext uri="{BB962C8B-B14F-4D97-AF65-F5344CB8AC3E}">
        <p14:creationId xmlns:p14="http://schemas.microsoft.com/office/powerpoint/2010/main" xmlns="" val="1025707818"/>
      </p:ext>
    </p:extLst>
  </p:cSld>
  <p:clrMap bg1="lt1" tx1="dk1" bg2="lt2" tx2="dk2" accent1="accent1" accent2="accent2" accent3="accent3" accent4="accent4" accent5="accent5" accent6="accent6" hlink="hlink" folHlink="folHlink"/>
  <p:notesStyle>
    <a:lvl1pPr marL="0" algn="l" defTabSz="685617" rtl="0" eaLnBrk="1" latinLnBrk="0" hangingPunct="1">
      <a:defRPr sz="900" kern="1200">
        <a:solidFill>
          <a:schemeClr val="tx1"/>
        </a:solidFill>
        <a:latin typeface="+mn-lt"/>
        <a:ea typeface="+mn-ea"/>
        <a:cs typeface="+mn-cs"/>
      </a:defRPr>
    </a:lvl1pPr>
    <a:lvl2pPr marL="342809" algn="l" defTabSz="685617" rtl="0" eaLnBrk="1" latinLnBrk="0" hangingPunct="1">
      <a:defRPr sz="900" kern="1200">
        <a:solidFill>
          <a:schemeClr val="tx1"/>
        </a:solidFill>
        <a:latin typeface="+mn-lt"/>
        <a:ea typeface="+mn-ea"/>
        <a:cs typeface="+mn-cs"/>
      </a:defRPr>
    </a:lvl2pPr>
    <a:lvl3pPr marL="685617" algn="l" defTabSz="685617" rtl="0" eaLnBrk="1" latinLnBrk="0" hangingPunct="1">
      <a:defRPr sz="900" kern="1200">
        <a:solidFill>
          <a:schemeClr val="tx1"/>
        </a:solidFill>
        <a:latin typeface="+mn-lt"/>
        <a:ea typeface="+mn-ea"/>
        <a:cs typeface="+mn-cs"/>
      </a:defRPr>
    </a:lvl3pPr>
    <a:lvl4pPr marL="1028426" algn="l" defTabSz="685617" rtl="0" eaLnBrk="1" latinLnBrk="0" hangingPunct="1">
      <a:defRPr sz="900" kern="1200">
        <a:solidFill>
          <a:schemeClr val="tx1"/>
        </a:solidFill>
        <a:latin typeface="+mn-lt"/>
        <a:ea typeface="+mn-ea"/>
        <a:cs typeface="+mn-cs"/>
      </a:defRPr>
    </a:lvl4pPr>
    <a:lvl5pPr marL="1371234" algn="l" defTabSz="685617" rtl="0" eaLnBrk="1" latinLnBrk="0" hangingPunct="1">
      <a:defRPr sz="900" kern="1200">
        <a:solidFill>
          <a:schemeClr val="tx1"/>
        </a:solidFill>
        <a:latin typeface="+mn-lt"/>
        <a:ea typeface="+mn-ea"/>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1" name="直角三角形 20"/>
          <p:cNvSpPr/>
          <p:nvPr userDrawn="1"/>
        </p:nvSpPr>
        <p:spPr>
          <a:xfrm flipH="1">
            <a:off x="7703515" y="1491630"/>
            <a:ext cx="191733" cy="162018"/>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
        <p:nvSpPr>
          <p:cNvPr id="22" name="矩形 21"/>
          <p:cNvSpPr/>
          <p:nvPr userDrawn="1"/>
        </p:nvSpPr>
        <p:spPr>
          <a:xfrm>
            <a:off x="0" y="1650504"/>
            <a:ext cx="9144000" cy="2112522"/>
          </a:xfrm>
          <a:prstGeom prst="rect">
            <a:avLst/>
          </a:prstGeom>
          <a:solidFill>
            <a:srgbClr val="00B0F0">
              <a:alpha val="60000"/>
            </a:srgbClr>
          </a:solidFill>
          <a:ln>
            <a:noFill/>
          </a:ln>
          <a:effectLst>
            <a:outerShdw blurRad="63500" sx="102000" sy="102000" algn="ctr" rotWithShape="0">
              <a:schemeClr val="bg1">
                <a:alpha val="40000"/>
              </a:schemeClr>
            </a:outerShdw>
          </a:effectLst>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dirty="0"/>
          </a:p>
        </p:txBody>
      </p:sp>
      <p:sp>
        <p:nvSpPr>
          <p:cNvPr id="24" name="矩形 23"/>
          <p:cNvSpPr/>
          <p:nvPr userDrawn="1"/>
        </p:nvSpPr>
        <p:spPr>
          <a:xfrm>
            <a:off x="7895248" y="1491630"/>
            <a:ext cx="672156" cy="2430270"/>
          </a:xfrm>
          <a:prstGeom prst="rect">
            <a:avLst/>
          </a:prstGeom>
          <a:solidFill>
            <a:srgbClr val="CC0000">
              <a:alpha val="65098"/>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
        <p:nvSpPr>
          <p:cNvPr id="27" name="直角三角形 26"/>
          <p:cNvSpPr/>
          <p:nvPr userDrawn="1"/>
        </p:nvSpPr>
        <p:spPr>
          <a:xfrm flipH="1" flipV="1">
            <a:off x="7703514" y="3766170"/>
            <a:ext cx="191732" cy="155730"/>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050" name="Picture 2" descr="http://pic.sc.chinaz.com/files/pic/pic9/201207/xpic5795.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a:stretch/>
        </p:blipFill>
        <p:spPr bwMode="auto">
          <a:xfrm>
            <a:off x="1" y="789552"/>
            <a:ext cx="3808021" cy="361840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cxnSp>
        <p:nvCxnSpPr>
          <p:cNvPr id="14" name="直接连接符 13"/>
          <p:cNvCxnSpPr/>
          <p:nvPr userDrawn="1"/>
        </p:nvCxnSpPr>
        <p:spPr>
          <a:xfrm>
            <a:off x="198653" y="465516"/>
            <a:ext cx="874669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7" name="矩形 6"/>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0"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自主学习区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3134110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7" name="矩形 6"/>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0"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互动探究区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570152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7" name="矩形 6"/>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2"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自我检测区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854800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26144116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375762672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73045506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45148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pic>
        <p:nvPicPr>
          <p:cNvPr id="8" name="Picture 3" descr="D:\Teliss_Tong\Copy\定期备份\工作备份\！PPT图片及版面资源\06-PPT精选插图\02-商务\xpic5800.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075664"/>
            <a:ext cx="3671668" cy="367262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6893107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0362508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6795127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Picture 2" descr="http://pic.sc.chinaz.com/files/pic/pic9/201207/xpic5802.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167594"/>
            <a:ext cx="3579761" cy="3580694"/>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42926440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00972990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358302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62" tIns="34281" rIns="68562" bIns="34281"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62" tIns="34281" rIns="68562" bIns="34281"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68562" tIns="34281" rIns="68562" bIns="34281" rtlCol="0" anchor="ctr"/>
          <a:lstStyle>
            <a:lvl1pPr algn="l">
              <a:defRPr sz="900">
                <a:solidFill>
                  <a:schemeClr val="tx1">
                    <a:tint val="75000"/>
                  </a:schemeClr>
                </a:solidFill>
              </a:defRPr>
            </a:lvl1pPr>
          </a:lstStyle>
          <a:p>
            <a:fld id="{530820CF-B880-4189-942D-D702A7CBA730}" type="datetimeFigureOut">
              <a:rPr lang="zh-CN" altLang="en-US" smtClean="0"/>
              <a:pPr/>
              <a:t>2017-1-26</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68562" tIns="34281" rIns="68562" bIns="34281"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68562" tIns="34281" rIns="68562" bIns="34281" rtlCol="0" anchor="ctr"/>
          <a:lstStyle>
            <a:lvl1pPr algn="r">
              <a:defRPr sz="9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6" r:id="rId4"/>
    <p:sldLayoutId id="2147483667" r:id="rId5"/>
    <p:sldLayoutId id="2147483651" r:id="rId6"/>
    <p:sldLayoutId id="2147483662" r:id="rId7"/>
    <p:sldLayoutId id="2147483669" r:id="rId8"/>
    <p:sldLayoutId id="2147483670" r:id="rId9"/>
    <p:sldLayoutId id="2147483652" r:id="rId10"/>
    <p:sldLayoutId id="2147483663" r:id="rId11"/>
    <p:sldLayoutId id="2147483675" r:id="rId12"/>
    <p:sldLayoutId id="2147483676" r:id="rId13"/>
    <p:sldLayoutId id="2147483671" r:id="rId14"/>
    <p:sldLayoutId id="2147483672" r:id="rId15"/>
    <p:sldLayoutId id="2147483673" r:id="rId16"/>
    <p:sldLayoutId id="2147483674" r:id="rId17"/>
  </p:sldLayoutIdLst>
  <p:timing>
    <p:tnLst>
      <p:par>
        <p:cTn id="1" dur="indefinite" restart="never" nodeType="tmRoot"/>
      </p:par>
    </p:tnLst>
  </p:timing>
  <p:txStyles>
    <p:titleStyle>
      <a:lvl1pPr algn="ctr" defTabSz="685617" rtl="0" eaLnBrk="1" latinLnBrk="0" hangingPunct="1">
        <a:spcBef>
          <a:spcPct val="0"/>
        </a:spcBef>
        <a:buNone/>
        <a:defRPr sz="3300" kern="1200">
          <a:solidFill>
            <a:schemeClr val="tx1"/>
          </a:solidFill>
          <a:latin typeface="+mj-lt"/>
          <a:ea typeface="+mj-ea"/>
          <a:cs typeface="+mj-cs"/>
        </a:defRPr>
      </a:lvl1pPr>
    </p:titleStyle>
    <p:bodyStyle>
      <a:lvl1pPr marL="257106" indent="-257106" algn="l" defTabSz="685617"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064" indent="-214255" algn="l" defTabSz="685617"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021" indent="-171404" algn="l" defTabSz="68561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199830"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2639"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447"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256"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064"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873"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1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1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1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1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1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1.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1.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1.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2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1.xml"/></Relationships>
</file>

<file path=ppt/slides/_rels/slide2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3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3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3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1.xml"/></Relationships>
</file>

<file path=ppt/slides/_rels/slide3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1.xml"/></Relationships>
</file>

<file path=ppt/slides/_rels/slide3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3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3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1.xml"/></Relationships>
</file>

<file path=ppt/slides/_rels/slide3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41.xml"/></Relationships>
</file>

<file path=ppt/slides/_rels/slide3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3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41.xml"/></Relationships>
</file>

<file path=ppt/slides/_rels/slide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4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2.xml"/><Relationship Id="rId6" Type="http://schemas.openxmlformats.org/officeDocument/2006/relationships/image" Target="file:///\\&#24352;&#32418;\&#24352;&#32418;%20(e)\2014&#24187;&#28783;&#29255;&#65288;&#21407;&#25991;&#20214;&#65289;\&#21516;&#27493;\&#21382;&#21490;\&#23398;&#26696;&#23548;&#23398;&#35774;&#35745;&#21382;&#21490;&#36873;&#20462;2&#65288;&#23731;&#65289;(&#26410;&#20256;&#65292;2014&#22791;&#29992;)\16.TIF" TargetMode="External"/><Relationship Id="rId5" Type="http://schemas.openxmlformats.org/officeDocument/2006/relationships/image" Target="../media/image6.png"/><Relationship Id="rId4" Type="http://schemas.openxmlformats.org/officeDocument/2006/relationships/slide" Target="slide41.xml"/></Relationships>
</file>

<file path=ppt/slides/_rels/slide41.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42.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43.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44.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45.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46.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47.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48.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49.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50.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51.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52.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53.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54.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slide" Target="slide42.xml"/><Relationship Id="rId7"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13.xml"/><Relationship Id="rId6" Type="http://schemas.openxmlformats.org/officeDocument/2006/relationships/slide" Target="slide48.xml"/><Relationship Id="rId5" Type="http://schemas.openxmlformats.org/officeDocument/2006/relationships/slide" Target="slide47.xml"/><Relationship Id="rId4" Type="http://schemas.openxmlformats.org/officeDocument/2006/relationships/slide" Target="slide44.xml"/><Relationship Id="rId9"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_rels/slide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588" y="1384301"/>
            <a:ext cx="541338" cy="24034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5" rIns="68570" bIns="34285" anchor="ctr"/>
          <a:lstStyle/>
          <a:p>
            <a:pPr algn="ctr">
              <a:defRPr/>
            </a:pPr>
            <a:endParaRPr lang="zh-CN" altLang="en-US" sz="2700" dirty="0">
              <a:latin typeface="微软雅黑" panose="020B0503020204020204" pitchFamily="34" charset="-122"/>
              <a:ea typeface="微软雅黑" panose="020B0503020204020204" pitchFamily="34" charset="-122"/>
            </a:endParaRPr>
          </a:p>
        </p:txBody>
      </p:sp>
      <p:sp>
        <p:nvSpPr>
          <p:cNvPr id="5" name="矩形 4"/>
          <p:cNvSpPr/>
          <p:nvPr/>
        </p:nvSpPr>
        <p:spPr>
          <a:xfrm>
            <a:off x="3708129" y="1384301"/>
            <a:ext cx="5435872" cy="24034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5" rIns="68570" bIns="34285" anchor="ctr"/>
          <a:lstStyle/>
          <a:p>
            <a:pPr algn="ctr">
              <a:defRPr/>
            </a:pPr>
            <a:endParaRPr lang="zh-CN" altLang="en-US" sz="2700" dirty="0">
              <a:latin typeface="微软雅黑" panose="020B0503020204020204" pitchFamily="34" charset="-122"/>
              <a:ea typeface="微软雅黑" panose="020B0503020204020204" pitchFamily="34" charset="-122"/>
            </a:endParaRPr>
          </a:p>
        </p:txBody>
      </p:sp>
      <p:sp>
        <p:nvSpPr>
          <p:cNvPr id="6" name="矩形 5"/>
          <p:cNvSpPr/>
          <p:nvPr/>
        </p:nvSpPr>
        <p:spPr>
          <a:xfrm>
            <a:off x="4058419" y="1487572"/>
            <a:ext cx="5518639" cy="2308314"/>
          </a:xfrm>
          <a:prstGeom prst="rect">
            <a:avLst/>
          </a:prstGeom>
        </p:spPr>
        <p:txBody>
          <a:bodyPr wrap="square" lIns="68570" tIns="34285" rIns="68570" bIns="34285">
            <a:spAutoFit/>
          </a:bodyPr>
          <a:lstStyle/>
          <a:p>
            <a:pPr>
              <a:lnSpc>
                <a:spcPct val="150000"/>
              </a:lnSpc>
              <a:defRPr/>
            </a:pPr>
            <a:r>
              <a:rPr lang="zh-CN" altLang="en-US" sz="37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第五单元  </a:t>
            </a:r>
            <a:r>
              <a:rPr lang="zh-CN" altLang="en-US"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近代中国</a:t>
            </a:r>
            <a:endParaRPr lang="en-US" altLang="zh-CN"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a:p>
            <a:pPr>
              <a:lnSpc>
                <a:spcPct val="150000"/>
              </a:lnSpc>
              <a:defRPr/>
            </a:pPr>
            <a:r>
              <a:rPr lang="zh-CN" altLang="en-US" sz="52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争取民主的斗争</a:t>
            </a:r>
            <a:endParaRPr lang="en-US" altLang="zh-CN" sz="52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mj-ea"/>
              <a:ea typeface="+mj-ea"/>
              <a:cs typeface="Times New Roman" pitchFamily="18" charset="0"/>
            </a:endParaRPr>
          </a:p>
        </p:txBody>
      </p:sp>
      <p:pic>
        <p:nvPicPr>
          <p:cNvPr id="1026" name="Picture 2" descr="E:\张红\2014\幻灯片\同步\历史\人民选修2\单元图\人教选二\6-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7223" y="1389064"/>
            <a:ext cx="3347831" cy="23993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05029122"/>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467544" y="1181976"/>
            <a:ext cx="8280920" cy="3426579"/>
          </a:xfrm>
          <a:prstGeom prst="rect">
            <a:avLst/>
          </a:prstGeom>
        </p:spPr>
        <p:txBody>
          <a:bodyPr wrap="square">
            <a:spAutoFit/>
          </a:bodyPr>
          <a:lstStyle/>
          <a:p>
            <a:pPr>
              <a:lnSpc>
                <a:spcPts val="5200"/>
              </a:lnSpc>
            </a:pPr>
            <a:r>
              <a:rPr lang="en-US" altLang="zh-CN" sz="2600" b="1" dirty="0">
                <a:latin typeface="Times New Roman" pitchFamily="18" charset="0"/>
                <a:ea typeface="宋体" pitchFamily="2" charset="-122"/>
              </a:rPr>
              <a:t>3.</a:t>
            </a:r>
            <a:r>
              <a:rPr lang="zh-CN" altLang="zh-CN" sz="2600" b="1" dirty="0">
                <a:latin typeface="黑体" pitchFamily="2" charset="-122"/>
                <a:ea typeface="黑体" pitchFamily="2" charset="-122"/>
              </a:rPr>
              <a:t>梁启超：从兴民权到新民</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梁启超提出，兴民权是变法的根本，是强国的保证。</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梁启超提出</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en-US"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思想，认为要建设一个</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新</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的中国，必须先养成</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新</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的国民，</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新民</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是提高国民素质、走向民主政治的第一步</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11" name="矩形 10"/>
          <p:cNvSpPr/>
          <p:nvPr/>
        </p:nvSpPr>
        <p:spPr>
          <a:xfrm>
            <a:off x="2761650" y="2655371"/>
            <a:ext cx="1080745" cy="492443"/>
          </a:xfrm>
          <a:prstGeom prst="rect">
            <a:avLst/>
          </a:prstGeom>
        </p:spPr>
        <p:txBody>
          <a:bodyPr wrap="none">
            <a:spAutoFit/>
          </a:bodyPr>
          <a:lstStyle/>
          <a:p>
            <a:r>
              <a:rPr lang="zh-CN" altLang="en-US" sz="2600" b="1" smtClean="0">
                <a:solidFill>
                  <a:srgbClr val="0000FF"/>
                </a:solidFill>
              </a:rPr>
              <a:t>新民   </a:t>
            </a:r>
            <a:endParaRPr lang="zh-CN" altLang="en-US" sz="2600" b="1" dirty="0">
              <a:solidFill>
                <a:srgbClr val="0000FF"/>
              </a:solidFill>
            </a:endParaRPr>
          </a:p>
        </p:txBody>
      </p:sp>
    </p:spTree>
    <p:extLst>
      <p:ext uri="{BB962C8B-B14F-4D97-AF65-F5344CB8AC3E}">
        <p14:creationId xmlns:p14="http://schemas.microsoft.com/office/powerpoint/2010/main" xmlns="" val="381215925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323528" y="1131590"/>
            <a:ext cx="8640960" cy="3426579"/>
          </a:xfrm>
          <a:prstGeom prst="rect">
            <a:avLst/>
          </a:prstGeom>
        </p:spPr>
        <p:txBody>
          <a:bodyPr wrap="square">
            <a:spAutoFit/>
          </a:bodyPr>
          <a:lstStyle/>
          <a:p>
            <a:pPr>
              <a:lnSpc>
                <a:spcPts val="5200"/>
              </a:lnSpc>
            </a:pPr>
            <a:r>
              <a:rPr lang="en-US" altLang="zh-CN" sz="2600" b="1" dirty="0">
                <a:latin typeface="Times New Roman" pitchFamily="18" charset="0"/>
                <a:ea typeface="宋体" pitchFamily="2" charset="-122"/>
              </a:rPr>
              <a:t>(3)</a:t>
            </a: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是中国近代思想史上一部里程碑式的著作。</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(4)</a:t>
            </a:r>
            <a:r>
              <a:rPr lang="zh-CN" altLang="zh-CN" sz="2600" b="1" dirty="0">
                <a:latin typeface="Times New Roman" pitchFamily="18" charset="0"/>
                <a:ea typeface="宋体" pitchFamily="2" charset="-122"/>
              </a:rPr>
              <a:t>梁启超认为世界各国政体分</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君主国</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和</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民主国</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两种，各国政治则主要区别于有没有宪法</a:t>
            </a: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政体</a:t>
            </a:r>
            <a:r>
              <a:rPr lang="zh-CN" altLang="zh-CN" sz="2600" b="1" dirty="0">
                <a:latin typeface="Times New Roman" pitchFamily="18" charset="0"/>
                <a:ea typeface="宋体" pitchFamily="2" charset="-122"/>
              </a:rPr>
              <a:t>是世界上最完善的政体，实现立宪政治必须具备两个条件：制定一部</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宪法</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和培养有资格的国民</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11" name="矩形 10"/>
          <p:cNvSpPr/>
          <p:nvPr/>
        </p:nvSpPr>
        <p:spPr>
          <a:xfrm>
            <a:off x="1067996" y="1277694"/>
            <a:ext cx="1415772" cy="492443"/>
          </a:xfrm>
          <a:prstGeom prst="rect">
            <a:avLst/>
          </a:prstGeom>
        </p:spPr>
        <p:txBody>
          <a:bodyPr wrap="none">
            <a:spAutoFit/>
          </a:bodyPr>
          <a:lstStyle/>
          <a:p>
            <a:r>
              <a:rPr lang="zh-CN" altLang="en-US" sz="2600" b="1" dirty="0" smtClean="0">
                <a:solidFill>
                  <a:srgbClr val="0000FF"/>
                </a:solidFill>
              </a:rPr>
              <a:t>新民说   </a:t>
            </a:r>
            <a:endParaRPr lang="zh-CN" altLang="en-US" sz="2600" b="1" dirty="0">
              <a:solidFill>
                <a:srgbClr val="0000FF"/>
              </a:solidFill>
            </a:endParaRPr>
          </a:p>
        </p:txBody>
      </p:sp>
      <p:sp>
        <p:nvSpPr>
          <p:cNvPr id="12" name="矩形 11"/>
          <p:cNvSpPr/>
          <p:nvPr/>
        </p:nvSpPr>
        <p:spPr>
          <a:xfrm>
            <a:off x="5670945" y="2600325"/>
            <a:ext cx="1675459" cy="492443"/>
          </a:xfrm>
          <a:prstGeom prst="rect">
            <a:avLst/>
          </a:prstGeom>
        </p:spPr>
        <p:txBody>
          <a:bodyPr wrap="none">
            <a:spAutoFit/>
          </a:bodyPr>
          <a:lstStyle/>
          <a:p>
            <a:r>
              <a:rPr lang="zh-CN" altLang="en-US" sz="2600" b="1" dirty="0" smtClean="0">
                <a:solidFill>
                  <a:srgbClr val="0000FF"/>
                </a:solidFill>
              </a:rPr>
              <a:t>君主立宪  </a:t>
            </a:r>
            <a:endParaRPr lang="zh-CN" altLang="en-US" sz="2600" b="1" dirty="0">
              <a:solidFill>
                <a:srgbClr val="0000FF"/>
              </a:solidFill>
            </a:endParaRPr>
          </a:p>
        </p:txBody>
      </p:sp>
    </p:spTree>
    <p:extLst>
      <p:ext uri="{BB962C8B-B14F-4D97-AF65-F5344CB8AC3E}">
        <p14:creationId xmlns:p14="http://schemas.microsoft.com/office/powerpoint/2010/main" xmlns="" val="264769288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4224" y="2379626"/>
            <a:ext cx="8070224" cy="1920316"/>
          </a:xfrm>
          <a:prstGeom prst="rect">
            <a:avLst/>
          </a:prstGeom>
          <a:noFill/>
        </p:spPr>
        <p:txBody>
          <a:bodyPr wrap="square" lIns="68562" tIns="34281" rIns="68562" bIns="34281" rtlCol="0">
            <a:spAutoFit/>
          </a:bodyPr>
          <a:lstStyle/>
          <a:p>
            <a:pPr algn="just">
              <a:lnSpc>
                <a:spcPts val="5000"/>
              </a:lnSpc>
            </a:pPr>
            <a:r>
              <a:rPr lang="zh-CN" altLang="zh-CN" sz="2600" b="1" dirty="0">
                <a:latin typeface="黑体" pitchFamily="2" charset="-122"/>
                <a:ea typeface="黑体" pitchFamily="2" charset="-122"/>
              </a:rPr>
              <a:t>提示</a:t>
            </a:r>
            <a:r>
              <a:rPr lang="zh-CN" altLang="zh-CN" sz="2600" b="1" dirty="0"/>
              <a:t>　</a:t>
            </a:r>
            <a:r>
              <a:rPr lang="en-US" altLang="zh-CN" sz="2600" dirty="0">
                <a:latin typeface="方正细黑一_GBK" pitchFamily="65" charset="-122"/>
                <a:ea typeface="方正细黑一_GBK" pitchFamily="65" charset="-122"/>
              </a:rPr>
              <a:t>(1)</a:t>
            </a:r>
            <a:r>
              <a:rPr lang="zh-CN" altLang="zh-CN" sz="2600" dirty="0">
                <a:latin typeface="方正细黑一_GBK" pitchFamily="65" charset="-122"/>
                <a:ea typeface="方正细黑一_GBK" pitchFamily="65" charset="-122"/>
              </a:rPr>
              <a:t>区别：三权分立学说中三权指的是行政、立法、司法权，五权分立除上述三权外又增加了考试权与监察权</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671358" y="1670361"/>
            <a:ext cx="2316466"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阅读与思考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611543" y="1815607"/>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560641" cy="377723"/>
            <a:chOff x="274384" y="6358388"/>
            <a:chExt cx="11417154"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547936" y="752500"/>
            <a:ext cx="8314759" cy="610726"/>
          </a:xfrm>
          <a:prstGeom prst="rect">
            <a:avLst/>
          </a:prstGeom>
          <a:noFill/>
        </p:spPr>
        <p:txBody>
          <a:bodyPr wrap="square" lIns="68562" tIns="34281" rIns="68562" bIns="34281" rtlCol="0">
            <a:spAutoFit/>
          </a:bodyPr>
          <a:lstStyle/>
          <a:p>
            <a:pPr algn="just">
              <a:lnSpc>
                <a:spcPts val="5000"/>
              </a:lnSpc>
            </a:pPr>
            <a:r>
              <a:rPr lang="zh-CN" altLang="en-US" sz="2800" b="1" dirty="0" smtClean="0">
                <a:solidFill>
                  <a:schemeClr val="accent6">
                    <a:lumMod val="75000"/>
                  </a:schemeClr>
                </a:solidFill>
                <a:latin typeface="黑体" pitchFamily="2" charset="-122"/>
                <a:ea typeface="黑体" pitchFamily="2" charset="-122"/>
              </a:rPr>
              <a:t>教材栏目内容指导</a:t>
            </a:r>
            <a:endParaRPr lang="zh-CN" altLang="zh-CN" sz="2800" b="1" dirty="0">
              <a:solidFill>
                <a:schemeClr val="accent6">
                  <a:lumMod val="75000"/>
                </a:schemeClr>
              </a:solidFill>
              <a:latin typeface="黑体" pitchFamily="2" charset="-122"/>
              <a:ea typeface="黑体" pitchFamily="2" charset="-122"/>
            </a:endParaRPr>
          </a:p>
        </p:txBody>
      </p:sp>
    </p:spTree>
    <p:extLst>
      <p:ext uri="{BB962C8B-B14F-4D97-AF65-F5344CB8AC3E}">
        <p14:creationId xmlns:p14="http://schemas.microsoft.com/office/powerpoint/2010/main" xmlns="" val="18876735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934494"/>
            <a:ext cx="8070224" cy="3797496"/>
          </a:xfrm>
          <a:prstGeom prst="rect">
            <a:avLst/>
          </a:prstGeom>
          <a:noFill/>
        </p:spPr>
        <p:txBody>
          <a:bodyPr wrap="square" lIns="68562" tIns="34281" rIns="68562" bIns="34281" rtlCol="0">
            <a:spAutoFit/>
          </a:bodyPr>
          <a:lstStyle/>
          <a:p>
            <a:pPr>
              <a:lnSpc>
                <a:spcPts val="4200"/>
              </a:lnSpc>
            </a:pPr>
            <a:r>
              <a:rPr lang="en-US" altLang="zh-CN" sz="2800" dirty="0">
                <a:latin typeface="方正细黑一_GBK" pitchFamily="65" charset="-122"/>
                <a:ea typeface="方正细黑一_GBK" pitchFamily="65" charset="-122"/>
              </a:rPr>
              <a:t>(2)</a:t>
            </a:r>
            <a:r>
              <a:rPr lang="zh-CN" altLang="zh-CN" sz="2800" dirty="0">
                <a:latin typeface="方正细黑一_GBK" pitchFamily="65" charset="-122"/>
                <a:ea typeface="方正细黑一_GBK" pitchFamily="65" charset="-122"/>
              </a:rPr>
              <a:t>优点：五权分立思想是孙中山对西方三权分立学说的继承和发展，目的是克服三权分立制度存在的一些弊端。通过考试为国家更好地选拔人才，设监察权是为了加强对国家官吏的监督，反映了孙中山力图扩大人民参与和监察现行政治的权利的愿望。</a:t>
            </a:r>
          </a:p>
          <a:p>
            <a:pPr>
              <a:lnSpc>
                <a:spcPts val="4200"/>
              </a:lnSpc>
            </a:pPr>
            <a:r>
              <a:rPr lang="zh-CN" altLang="zh-CN" sz="2800" dirty="0">
                <a:latin typeface="方正细黑一_GBK" pitchFamily="65" charset="-122"/>
                <a:ea typeface="方正细黑一_GBK" pitchFamily="65" charset="-122"/>
              </a:rPr>
              <a:t>缺点：可能会造成国家机构的庞大，五权分立也缺乏实施的政治条件，人民的权力无法得到保障。</a:t>
            </a:r>
          </a:p>
        </p:txBody>
      </p:sp>
      <p:grpSp>
        <p:nvGrpSpPr>
          <p:cNvPr id="11" name="组合 10"/>
          <p:cNvGrpSpPr/>
          <p:nvPr/>
        </p:nvGrpSpPr>
        <p:grpSpPr>
          <a:xfrm>
            <a:off x="205735" y="4768794"/>
            <a:ext cx="8560641" cy="377723"/>
            <a:chOff x="274384" y="6358388"/>
            <a:chExt cx="11417154"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41821866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79770" y="1843512"/>
            <a:ext cx="8584718" cy="2024382"/>
          </a:xfrm>
          <a:prstGeom prst="rect">
            <a:avLst/>
          </a:prstGeom>
          <a:noFill/>
        </p:spPr>
        <p:txBody>
          <a:bodyPr wrap="square" lIns="68562" tIns="34281" rIns="68562" bIns="34281" rtlCol="0">
            <a:spAutoFit/>
          </a:bodyPr>
          <a:lstStyle/>
          <a:p>
            <a:pPr>
              <a:lnSpc>
                <a:spcPts val="5300"/>
              </a:lnSpc>
            </a:pPr>
            <a:r>
              <a:rPr lang="zh-CN" altLang="zh-CN" sz="2600" dirty="0">
                <a:latin typeface="方正细黑一_GBK" pitchFamily="65" charset="-122"/>
                <a:ea typeface="方正细黑一_GBK" pitchFamily="65" charset="-122"/>
              </a:rPr>
              <a:t>《劝学篇》是洋务派代表人物张之洞的代表作，其核心思想为</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中体西用</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。所谓</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中体西用</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，即是用西方资本主义国家的先进军事科技来维护清朝的封建统治</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11" name="TextBox 10"/>
          <p:cNvSpPr txBox="1"/>
          <p:nvPr/>
        </p:nvSpPr>
        <p:spPr>
          <a:xfrm>
            <a:off x="536923" y="1156780"/>
            <a:ext cx="231641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图文解读</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2" name="菱形 11"/>
          <p:cNvSpPr/>
          <p:nvPr/>
        </p:nvSpPr>
        <p:spPr>
          <a:xfrm>
            <a:off x="395575" y="1291694"/>
            <a:ext cx="221727"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3" name="组合 12"/>
          <p:cNvGrpSpPr/>
          <p:nvPr/>
        </p:nvGrpSpPr>
        <p:grpSpPr>
          <a:xfrm>
            <a:off x="205735" y="4768794"/>
            <a:ext cx="8560641" cy="377723"/>
            <a:chOff x="274384" y="6358388"/>
            <a:chExt cx="11417154"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8613410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6008" y="1779662"/>
            <a:ext cx="8332243" cy="2686805"/>
          </a:xfrm>
          <a:prstGeom prst="rect">
            <a:avLst/>
          </a:prstGeom>
          <a:noFill/>
        </p:spPr>
        <p:txBody>
          <a:bodyPr wrap="square" lIns="68562" tIns="34281" rIns="68562" bIns="34281" rtlCol="0">
            <a:spAutoFit/>
          </a:bodyPr>
          <a:lstStyle/>
          <a:p>
            <a:pPr>
              <a:lnSpc>
                <a:spcPts val="4200"/>
              </a:lnSpc>
            </a:pPr>
            <a:r>
              <a:rPr lang="en-US" altLang="zh-CN" sz="2600" b="1" dirty="0">
                <a:latin typeface="Times New Roman" pitchFamily="18" charset="0"/>
                <a:cs typeface="Times New Roman" pitchFamily="18" charset="0"/>
              </a:rPr>
              <a:t>1.</a:t>
            </a:r>
            <a:r>
              <a:rPr lang="zh-CN" altLang="zh-CN" sz="2600" b="1" dirty="0"/>
              <a:t>简述民主思想在中国近代的发展历程。</a:t>
            </a:r>
            <a:endParaRPr lang="zh-CN" altLang="zh-CN" sz="2600" dirty="0"/>
          </a:p>
          <a:p>
            <a:pPr>
              <a:lnSpc>
                <a:spcPts val="4200"/>
              </a:lnSpc>
            </a:pPr>
            <a:r>
              <a:rPr lang="zh-CN" altLang="zh-CN" sz="2600" b="1" dirty="0">
                <a:latin typeface="黑体" pitchFamily="2" charset="-122"/>
                <a:ea typeface="黑体" pitchFamily="2" charset="-122"/>
              </a:rPr>
              <a:t>提示</a:t>
            </a:r>
            <a:r>
              <a:rPr lang="zh-CN" altLang="zh-CN" sz="2600" b="1" dirty="0"/>
              <a:t>　</a:t>
            </a:r>
            <a:r>
              <a:rPr lang="en-US" altLang="zh-CN" sz="2600" dirty="0">
                <a:latin typeface="方正细黑一_GBK" pitchFamily="65" charset="-122"/>
                <a:ea typeface="方正细黑一_GBK" pitchFamily="65" charset="-122"/>
              </a:rPr>
              <a:t>(1)</a:t>
            </a:r>
            <a:r>
              <a:rPr lang="zh-CN" altLang="zh-CN" sz="2600" dirty="0">
                <a:latin typeface="方正细黑一_GBK" pitchFamily="65" charset="-122"/>
                <a:ea typeface="方正细黑一_GBK" pitchFamily="65" charset="-122"/>
              </a:rPr>
              <a:t>鸦片战争后初期，以魏源为代表的地主阶级知识分子提出了</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师夷长技以制夷</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的主张。</a:t>
            </a:r>
          </a:p>
          <a:p>
            <a:pPr>
              <a:lnSpc>
                <a:spcPts val="4200"/>
              </a:lnSpc>
            </a:pPr>
            <a:r>
              <a:rPr lang="en-US" altLang="zh-CN" sz="2600" dirty="0">
                <a:latin typeface="方正细黑一_GBK" pitchFamily="65" charset="-122"/>
                <a:ea typeface="方正细黑一_GBK" pitchFamily="65" charset="-122"/>
              </a:rPr>
              <a:t>(2)19</a:t>
            </a:r>
            <a:r>
              <a:rPr lang="zh-CN" altLang="zh-CN" sz="2600" dirty="0">
                <a:latin typeface="方正细黑一_GBK" pitchFamily="65" charset="-122"/>
                <a:ea typeface="方正细黑一_GBK" pitchFamily="65" charset="-122"/>
              </a:rPr>
              <a:t>世纪</a:t>
            </a:r>
            <a:r>
              <a:rPr lang="en-US" altLang="zh-CN" sz="2600" dirty="0">
                <a:latin typeface="方正细黑一_GBK" pitchFamily="65" charset="-122"/>
                <a:ea typeface="方正细黑一_GBK" pitchFamily="65" charset="-122"/>
              </a:rPr>
              <a:t>60</a:t>
            </a:r>
            <a:r>
              <a:rPr lang="zh-CN" altLang="zh-CN" sz="2600" dirty="0">
                <a:latin typeface="方正细黑一_GBK" pitchFamily="65" charset="-122"/>
                <a:ea typeface="方正细黑一_GBK" pitchFamily="65" charset="-122"/>
              </a:rPr>
              <a:t>年代到</a:t>
            </a:r>
            <a:r>
              <a:rPr lang="en-US" altLang="zh-CN" sz="2600" dirty="0">
                <a:latin typeface="方正细黑一_GBK" pitchFamily="65" charset="-122"/>
                <a:ea typeface="方正细黑一_GBK" pitchFamily="65" charset="-122"/>
              </a:rPr>
              <a:t>90</a:t>
            </a:r>
            <a:r>
              <a:rPr lang="zh-CN" altLang="zh-CN" sz="2600" dirty="0">
                <a:latin typeface="方正细黑一_GBK" pitchFamily="65" charset="-122"/>
                <a:ea typeface="方正细黑一_GBK" pitchFamily="65" charset="-122"/>
              </a:rPr>
              <a:t>年代，洋务派提出</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中体西用</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的思想</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11" name="TextBox 10"/>
          <p:cNvSpPr txBox="1"/>
          <p:nvPr/>
        </p:nvSpPr>
        <p:spPr>
          <a:xfrm>
            <a:off x="455390" y="1147255"/>
            <a:ext cx="231641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自我测评</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2" name="菱形 11"/>
          <p:cNvSpPr/>
          <p:nvPr/>
        </p:nvSpPr>
        <p:spPr>
          <a:xfrm>
            <a:off x="395575" y="1291694"/>
            <a:ext cx="221727"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3" name="组合 12"/>
          <p:cNvGrpSpPr/>
          <p:nvPr/>
        </p:nvGrpSpPr>
        <p:grpSpPr>
          <a:xfrm>
            <a:off x="205735" y="4768794"/>
            <a:ext cx="8560641" cy="377723"/>
            <a:chOff x="274384" y="6358388"/>
            <a:chExt cx="11417154"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87214487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483" y="1040739"/>
            <a:ext cx="8933292" cy="3547235"/>
          </a:xfrm>
          <a:prstGeom prst="rect">
            <a:avLst/>
          </a:prstGeom>
          <a:noFill/>
        </p:spPr>
        <p:txBody>
          <a:bodyPr wrap="square" lIns="68562" tIns="34281" rIns="68562" bIns="34281" rtlCol="0">
            <a:spAutoFit/>
          </a:bodyPr>
          <a:lstStyle/>
          <a:p>
            <a:pPr>
              <a:lnSpc>
                <a:spcPts val="4600"/>
              </a:lnSpc>
            </a:pPr>
            <a:r>
              <a:rPr lang="en-US" altLang="zh-CN" sz="2600" dirty="0">
                <a:latin typeface="方正细黑一_GBK" pitchFamily="65" charset="-122"/>
                <a:ea typeface="方正细黑一_GBK" pitchFamily="65" charset="-122"/>
              </a:rPr>
              <a:t>(3)19</a:t>
            </a:r>
            <a:r>
              <a:rPr lang="zh-CN" altLang="zh-CN" sz="2600" dirty="0">
                <a:latin typeface="方正细黑一_GBK" pitchFamily="65" charset="-122"/>
                <a:ea typeface="方正细黑一_GBK" pitchFamily="65" charset="-122"/>
              </a:rPr>
              <a:t>世纪</a:t>
            </a:r>
            <a:r>
              <a:rPr lang="en-US" altLang="zh-CN" sz="2600" dirty="0">
                <a:latin typeface="方正细黑一_GBK" pitchFamily="65" charset="-122"/>
                <a:ea typeface="方正细黑一_GBK" pitchFamily="65" charset="-122"/>
              </a:rPr>
              <a:t>60</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70</a:t>
            </a:r>
            <a:r>
              <a:rPr lang="zh-CN" altLang="zh-CN" sz="2600" dirty="0">
                <a:latin typeface="方正细黑一_GBK" pitchFamily="65" charset="-122"/>
                <a:ea typeface="方正细黑一_GBK" pitchFamily="65" charset="-122"/>
              </a:rPr>
              <a:t>年代，出现以郑观应为代表的早期维新思想。</a:t>
            </a:r>
          </a:p>
          <a:p>
            <a:pPr>
              <a:lnSpc>
                <a:spcPts val="4600"/>
              </a:lnSpc>
            </a:pPr>
            <a:r>
              <a:rPr lang="en-US" altLang="zh-CN" sz="2600" dirty="0">
                <a:latin typeface="方正细黑一_GBK" pitchFamily="65" charset="-122"/>
                <a:ea typeface="方正细黑一_GBK" pitchFamily="65" charset="-122"/>
              </a:rPr>
              <a:t>(4)19</a:t>
            </a:r>
            <a:r>
              <a:rPr lang="zh-CN" altLang="zh-CN" sz="2600" dirty="0">
                <a:latin typeface="方正细黑一_GBK" pitchFamily="65" charset="-122"/>
                <a:ea typeface="方正细黑一_GBK" pitchFamily="65" charset="-122"/>
              </a:rPr>
              <a:t>世纪</a:t>
            </a:r>
            <a:r>
              <a:rPr lang="en-US" altLang="zh-CN" sz="2600" dirty="0">
                <a:latin typeface="方正细黑一_GBK" pitchFamily="65" charset="-122"/>
                <a:ea typeface="方正细黑一_GBK" pitchFamily="65" charset="-122"/>
              </a:rPr>
              <a:t>90</a:t>
            </a:r>
            <a:r>
              <a:rPr lang="zh-CN" altLang="zh-CN" sz="2600" dirty="0">
                <a:latin typeface="方正细黑一_GBK" pitchFamily="65" charset="-122"/>
                <a:ea typeface="方正细黑一_GBK" pitchFamily="65" charset="-122"/>
              </a:rPr>
              <a:t>年代，出现以康有为、梁启超为代表的资产阶级维新思想，提出</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兴民权</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实行君主立宪</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等政治主张。</a:t>
            </a:r>
          </a:p>
          <a:p>
            <a:pPr>
              <a:lnSpc>
                <a:spcPts val="4600"/>
              </a:lnSpc>
            </a:pPr>
            <a:r>
              <a:rPr lang="en-US" altLang="zh-CN" sz="2600" dirty="0">
                <a:latin typeface="方正细黑一_GBK" pitchFamily="65" charset="-122"/>
                <a:ea typeface="方正细黑一_GBK" pitchFamily="65" charset="-122"/>
              </a:rPr>
              <a:t>(5)19</a:t>
            </a:r>
            <a:r>
              <a:rPr lang="zh-CN" altLang="zh-CN" sz="2600" dirty="0">
                <a:latin typeface="方正细黑一_GBK" pitchFamily="65" charset="-122"/>
                <a:ea typeface="方正细黑一_GBK" pitchFamily="65" charset="-122"/>
              </a:rPr>
              <a:t>世纪末</a:t>
            </a:r>
            <a:r>
              <a:rPr lang="en-US" altLang="zh-CN" sz="2600" dirty="0">
                <a:latin typeface="方正细黑一_GBK" pitchFamily="65" charset="-122"/>
                <a:ea typeface="方正细黑一_GBK" pitchFamily="65" charset="-122"/>
              </a:rPr>
              <a:t>20</a:t>
            </a:r>
            <a:r>
              <a:rPr lang="zh-CN" altLang="zh-CN" sz="2600" dirty="0">
                <a:latin typeface="方正细黑一_GBK" pitchFamily="65" charset="-122"/>
                <a:ea typeface="方正细黑一_GBK" pitchFamily="65" charset="-122"/>
              </a:rPr>
              <a:t>世纪初，兴起以孙中山为代表的资产阶级民主革命思想，孙中山提出</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三民主义</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，主张推翻封建君主专制政体，建立民主共和的资产阶级政体</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560641" cy="377723"/>
            <a:chOff x="274384" y="6358388"/>
            <a:chExt cx="11417154"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7334375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2821" y="1275606"/>
            <a:ext cx="7918631" cy="3403478"/>
          </a:xfrm>
          <a:prstGeom prst="rect">
            <a:avLst/>
          </a:prstGeom>
          <a:noFill/>
        </p:spPr>
        <p:txBody>
          <a:bodyPr wrap="square" lIns="68562" tIns="34281" rIns="68562" bIns="34281" rtlCol="0">
            <a:spAutoFit/>
          </a:bodyPr>
          <a:lstStyle/>
          <a:p>
            <a:pPr>
              <a:lnSpc>
                <a:spcPts val="5200"/>
              </a:lnSpc>
            </a:pPr>
            <a:r>
              <a:rPr lang="zh-CN" altLang="zh-CN" sz="2600" b="1" dirty="0">
                <a:latin typeface="黑体" pitchFamily="2" charset="-122"/>
                <a:ea typeface="黑体" pitchFamily="2" charset="-122"/>
              </a:rPr>
              <a:t>三、孙中山的民主思想</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cs typeface="Times New Roman" pitchFamily="18" charset="0"/>
              </a:rPr>
              <a:t>1.</a:t>
            </a:r>
            <a:r>
              <a:rPr lang="zh-CN" altLang="zh-CN" sz="2600" b="1" dirty="0">
                <a:latin typeface="黑体" pitchFamily="2" charset="-122"/>
                <a:ea typeface="黑体" pitchFamily="2" charset="-122"/>
              </a:rPr>
              <a:t>提出</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ea typeface="宋体" pitchFamily="2" charset="-122"/>
              </a:rPr>
              <a:t>1905</a:t>
            </a:r>
            <a:r>
              <a:rPr lang="zh-CN" altLang="zh-CN" sz="2600" b="1" dirty="0">
                <a:latin typeface="Times New Roman" pitchFamily="18" charset="0"/>
                <a:ea typeface="宋体" pitchFamily="2" charset="-122"/>
              </a:rPr>
              <a:t>年，孙中山在《民报》发刊词中提出了民族、民权、民生三大主义，即三民主义。这是孙中山资产阶级民主思想</a:t>
            </a:r>
            <a:r>
              <a:rPr lang="zh-CN" altLang="zh-CN" sz="2600" b="1" dirty="0" smtClean="0">
                <a:latin typeface="Times New Roman" pitchFamily="18" charset="0"/>
                <a:ea typeface="宋体" pitchFamily="2" charset="-122"/>
              </a:rPr>
              <a:t>的</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2493293" y="4045818"/>
            <a:ext cx="1005403" cy="492443"/>
          </a:xfrm>
          <a:prstGeom prst="rect">
            <a:avLst/>
          </a:prstGeom>
        </p:spPr>
        <p:txBody>
          <a:bodyPr wrap="none">
            <a:spAutoFit/>
          </a:bodyPr>
          <a:lstStyle/>
          <a:p>
            <a:r>
              <a:rPr lang="zh-CN" altLang="en-US" sz="2600" b="1" smtClean="0">
                <a:solidFill>
                  <a:srgbClr val="0000FF"/>
                </a:solidFill>
              </a:rPr>
              <a:t>核心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44166714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2821" y="843558"/>
            <a:ext cx="7918631" cy="3929263"/>
          </a:xfrm>
          <a:prstGeom prst="rect">
            <a:avLst/>
          </a:prstGeom>
          <a:noFill/>
        </p:spPr>
        <p:txBody>
          <a:bodyPr wrap="square" lIns="68562" tIns="34281" rIns="68562" bIns="34281" rtlCol="0">
            <a:spAutoFit/>
          </a:bodyPr>
          <a:lstStyle/>
          <a:p>
            <a:pPr>
              <a:lnSpc>
                <a:spcPts val="43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主要内容</a:t>
            </a:r>
            <a:endParaRPr lang="zh-CN" altLang="zh-CN" sz="2600" dirty="0">
              <a:latin typeface="黑体" pitchFamily="2" charset="-122"/>
              <a:ea typeface="黑体" pitchFamily="2" charset="-122"/>
            </a:endParaRPr>
          </a:p>
          <a:p>
            <a:pPr>
              <a:lnSpc>
                <a:spcPts val="43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民族主义是</a:t>
            </a:r>
            <a:r>
              <a:rPr lang="zh-CN" altLang="zh-CN" sz="2600" b="1" dirty="0" smtClean="0">
                <a:latin typeface="Times New Roman" pitchFamily="18" charset="0"/>
                <a:ea typeface="宋体" pitchFamily="2" charset="-122"/>
              </a:rPr>
              <a:t>反对</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反对满洲贵族的专制统治，恢复汉族的正统地位。</a:t>
            </a:r>
            <a:endParaRPr lang="zh-CN" altLang="zh-CN" sz="2600" dirty="0">
              <a:latin typeface="Times New Roman" pitchFamily="18" charset="0"/>
              <a:ea typeface="宋体" pitchFamily="2" charset="-122"/>
            </a:endParaRPr>
          </a:p>
          <a:p>
            <a:pPr>
              <a:lnSpc>
                <a:spcPts val="43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民权主义是</a:t>
            </a:r>
            <a:r>
              <a:rPr lang="zh-CN" altLang="zh-CN" sz="2600" b="1" dirty="0" smtClean="0">
                <a:latin typeface="Times New Roman" pitchFamily="18" charset="0"/>
                <a:ea typeface="宋体" pitchFamily="2" charset="-122"/>
              </a:rPr>
              <a:t>推翻</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政体</a:t>
            </a:r>
            <a:r>
              <a:rPr lang="zh-CN" altLang="zh-CN" sz="2600" b="1" dirty="0">
                <a:latin typeface="Times New Roman" pitchFamily="18" charset="0"/>
                <a:ea typeface="宋体" pitchFamily="2" charset="-122"/>
              </a:rPr>
              <a:t>，建立资产阶级民主共和国</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中华民国，国民一律平等。</a:t>
            </a:r>
            <a:endParaRPr lang="zh-CN" altLang="zh-CN" sz="2600" dirty="0">
              <a:latin typeface="Times New Roman" pitchFamily="18" charset="0"/>
              <a:ea typeface="宋体" pitchFamily="2" charset="-122"/>
            </a:endParaRPr>
          </a:p>
          <a:p>
            <a:pPr>
              <a:lnSpc>
                <a:spcPts val="43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民生主义是解决以土地为中心的财富重新分配问题，平均地权</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3203848" y="1440760"/>
            <a:ext cx="1750800" cy="492443"/>
          </a:xfrm>
          <a:prstGeom prst="rect">
            <a:avLst/>
          </a:prstGeom>
        </p:spPr>
        <p:txBody>
          <a:bodyPr wrap="none">
            <a:spAutoFit/>
          </a:bodyPr>
          <a:lstStyle/>
          <a:p>
            <a:r>
              <a:rPr lang="zh-CN" altLang="en-US" sz="2600" b="1" dirty="0" smtClean="0">
                <a:solidFill>
                  <a:srgbClr val="0000FF"/>
                </a:solidFill>
              </a:rPr>
              <a:t>民族压迫   </a:t>
            </a:r>
            <a:endParaRPr lang="zh-CN" altLang="en-US" sz="2600" b="1" dirty="0">
              <a:solidFill>
                <a:srgbClr val="0000FF"/>
              </a:solidFill>
            </a:endParaRPr>
          </a:p>
        </p:txBody>
      </p:sp>
      <p:sp>
        <p:nvSpPr>
          <p:cNvPr id="10" name="矩形 9"/>
          <p:cNvSpPr/>
          <p:nvPr/>
        </p:nvSpPr>
        <p:spPr>
          <a:xfrm>
            <a:off x="3187432" y="2545263"/>
            <a:ext cx="1826141" cy="492443"/>
          </a:xfrm>
          <a:prstGeom prst="rect">
            <a:avLst/>
          </a:prstGeom>
        </p:spPr>
        <p:txBody>
          <a:bodyPr wrap="none">
            <a:spAutoFit/>
          </a:bodyPr>
          <a:lstStyle/>
          <a:p>
            <a:r>
              <a:rPr lang="zh-CN" altLang="en-US" sz="2600" b="1" smtClean="0">
                <a:solidFill>
                  <a:srgbClr val="0000FF"/>
                </a:solidFill>
              </a:rPr>
              <a:t>君主专制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12840337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1059582"/>
            <a:ext cx="7918631" cy="3531718"/>
          </a:xfrm>
          <a:prstGeom prst="rect">
            <a:avLst/>
          </a:prstGeom>
          <a:noFill/>
        </p:spPr>
        <p:txBody>
          <a:bodyPr wrap="square" lIns="68562" tIns="34281" rIns="68562" bIns="34281" rtlCol="0">
            <a:spAutoFit/>
          </a:bodyPr>
          <a:lstStyle/>
          <a:p>
            <a:pPr>
              <a:lnSpc>
                <a:spcPts val="4500"/>
              </a:lnSpc>
            </a:pPr>
            <a:r>
              <a:rPr lang="en-US" altLang="zh-CN" sz="2600" b="1" dirty="0">
                <a:latin typeface="Times New Roman" pitchFamily="18" charset="0"/>
                <a:ea typeface="宋体" pitchFamily="2" charset="-122"/>
              </a:rPr>
              <a:t>3.1924</a:t>
            </a:r>
            <a:r>
              <a:rPr lang="zh-CN" altLang="zh-CN" sz="2600" b="1" dirty="0">
                <a:latin typeface="Times New Roman" pitchFamily="18" charset="0"/>
                <a:ea typeface="宋体" pitchFamily="2" charset="-122"/>
              </a:rPr>
              <a:t>年，国民党第一次全国代表大会在广州召开，确立了联俄、联共、扶助农工三大政策，重新解释了三民主义</a:t>
            </a: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成为</a:t>
            </a:r>
            <a:r>
              <a:rPr lang="zh-CN" altLang="zh-CN" sz="2600" b="1" dirty="0">
                <a:latin typeface="Times New Roman" pitchFamily="18" charset="0"/>
                <a:ea typeface="宋体" pitchFamily="2" charset="-122"/>
              </a:rPr>
              <a:t>国共两党和各革命阶级统一战线的基础。有力地推动了中国革命的发展。</a:t>
            </a:r>
            <a:endParaRPr lang="zh-CN" altLang="zh-CN" sz="2600" dirty="0">
              <a:latin typeface="Times New Roman" pitchFamily="18" charset="0"/>
              <a:ea typeface="宋体" pitchFamily="2" charset="-122"/>
            </a:endParaRPr>
          </a:p>
          <a:p>
            <a:pPr>
              <a:lnSpc>
                <a:spcPts val="4500"/>
              </a:lnSpc>
            </a:pPr>
            <a:r>
              <a:rPr lang="en-US" altLang="zh-CN" sz="2600" b="1" dirty="0">
                <a:latin typeface="Times New Roman" pitchFamily="18" charset="0"/>
                <a:ea typeface="宋体" pitchFamily="2" charset="-122"/>
              </a:rPr>
              <a:t>4.</a:t>
            </a:r>
            <a:r>
              <a:rPr lang="zh-CN" altLang="zh-CN" sz="2600" b="1" dirty="0">
                <a:latin typeface="Times New Roman" pitchFamily="18" charset="0"/>
                <a:ea typeface="宋体" pitchFamily="2" charset="-122"/>
              </a:rPr>
              <a:t>孙中山把西方三权分立的学说发展</a:t>
            </a:r>
            <a:r>
              <a:rPr lang="zh-CN" altLang="zh-CN" sz="2600" b="1" dirty="0" smtClean="0">
                <a:latin typeface="Times New Roman" pitchFamily="18" charset="0"/>
                <a:ea typeface="宋体" pitchFamily="2" charset="-122"/>
              </a:rPr>
              <a:t>为</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即除了行政、立法、司法权外，还包括考试与监察权</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2123728" y="2295331"/>
            <a:ext cx="2161169" cy="492443"/>
          </a:xfrm>
          <a:prstGeom prst="rect">
            <a:avLst/>
          </a:prstGeom>
        </p:spPr>
        <p:txBody>
          <a:bodyPr wrap="none">
            <a:spAutoFit/>
          </a:bodyPr>
          <a:lstStyle/>
          <a:p>
            <a:r>
              <a:rPr lang="zh-CN" altLang="en-US" sz="2600" b="1" dirty="0" smtClean="0">
                <a:solidFill>
                  <a:srgbClr val="0000FF"/>
                </a:solidFill>
              </a:rPr>
              <a:t>新三民主义    </a:t>
            </a:r>
            <a:endParaRPr lang="zh-CN" altLang="en-US" sz="2600" b="1" dirty="0">
              <a:solidFill>
                <a:srgbClr val="0000FF"/>
              </a:solidFill>
            </a:endParaRPr>
          </a:p>
        </p:txBody>
      </p:sp>
      <p:sp>
        <p:nvSpPr>
          <p:cNvPr id="10" name="矩形 9"/>
          <p:cNvSpPr/>
          <p:nvPr/>
        </p:nvSpPr>
        <p:spPr>
          <a:xfrm>
            <a:off x="6012160" y="3447459"/>
            <a:ext cx="1750800" cy="492443"/>
          </a:xfrm>
          <a:prstGeom prst="rect">
            <a:avLst/>
          </a:prstGeom>
        </p:spPr>
        <p:txBody>
          <a:bodyPr wrap="none">
            <a:spAutoFit/>
          </a:bodyPr>
          <a:lstStyle/>
          <a:p>
            <a:r>
              <a:rPr lang="zh-CN" altLang="en-US" sz="2600" b="1" dirty="0" smtClean="0">
                <a:solidFill>
                  <a:srgbClr val="0000FF"/>
                </a:solidFill>
              </a:rPr>
              <a:t>五权分立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9443911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504577"/>
            <a:ext cx="8892480" cy="1131069"/>
          </a:xfrm>
          <a:prstGeom prst="rect">
            <a:avLst/>
          </a:prstGeom>
        </p:spPr>
        <p:txBody>
          <a:bodyPr wrap="square" lIns="68570" tIns="34285" rIns="68570" bIns="34285">
            <a:spAutoFit/>
          </a:bodyPr>
          <a:lstStyle/>
          <a:p>
            <a:pPr>
              <a:lnSpc>
                <a:spcPct val="150000"/>
              </a:lnSpc>
              <a:defRPr/>
            </a:pPr>
            <a:r>
              <a:rPr lang="zh-CN" altLang="en-US" sz="4600" b="1" dirty="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学</a:t>
            </a:r>
            <a:r>
              <a:rPr lang="zh-CN" altLang="en-US" sz="46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案</a:t>
            </a:r>
            <a:r>
              <a:rPr lang="en-US" altLang="zh-CN" sz="46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16</a:t>
            </a:r>
            <a:r>
              <a:rPr lang="zh-CN" altLang="en-US" sz="46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近代中国民主思想的萌生 </a:t>
            </a:r>
            <a:endParaRPr lang="en-US" altLang="zh-CN" sz="46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9" name="Rectangle 18"/>
          <p:cNvSpPr>
            <a:spLocks noChangeArrowheads="1"/>
          </p:cNvSpPr>
          <p:nvPr/>
        </p:nvSpPr>
        <p:spPr bwMode="auto">
          <a:xfrm>
            <a:off x="885509" y="2349981"/>
            <a:ext cx="8059929" cy="2634036"/>
          </a:xfrm>
          <a:prstGeom prst="rect">
            <a:avLst/>
          </a:prstGeom>
          <a:noFill/>
          <a:ln>
            <a:noFill/>
          </a:ln>
          <a:effectLst>
            <a:prstShdw prst="shdw12">
              <a:srgbClr val="808080">
                <a:alpha val="50000"/>
              </a:srgb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a:tailEnd/>
              </a14:hiddenLine>
            </a:ext>
          </a:extLst>
        </p:spPr>
        <p:txBody>
          <a:bodyPr wrap="square" lIns="68562" tIns="34281" rIns="68562" bIns="34281" anchor="ctr">
            <a:spAutoFit/>
          </a:bodyPr>
          <a:lstStyle/>
          <a:p>
            <a:pPr>
              <a:lnSpc>
                <a:spcPts val="4000"/>
              </a:lnSpc>
            </a:pPr>
            <a:r>
              <a:rPr lang="en-US" altLang="zh-CN" sz="2600" b="1" dirty="0">
                <a:solidFill>
                  <a:schemeClr val="tx1">
                    <a:lumMod val="75000"/>
                    <a:lumOff val="25000"/>
                  </a:schemeClr>
                </a:solidFill>
                <a:latin typeface="黑体" pitchFamily="2" charset="-122"/>
                <a:ea typeface="黑体" pitchFamily="2" charset="-122"/>
              </a:rPr>
              <a:t>1.</a:t>
            </a:r>
            <a:r>
              <a:rPr lang="zh-CN" altLang="zh-CN" sz="2600" b="1" dirty="0">
                <a:solidFill>
                  <a:schemeClr val="tx1">
                    <a:lumMod val="75000"/>
                    <a:lumOff val="25000"/>
                  </a:schemeClr>
                </a:solidFill>
                <a:latin typeface="黑体" pitchFamily="2" charset="-122"/>
                <a:ea typeface="黑体" pitchFamily="2" charset="-122"/>
              </a:rPr>
              <a:t>了解</a:t>
            </a:r>
            <a:r>
              <a:rPr lang="en-US" altLang="zh-CN" sz="2600" b="1" dirty="0">
                <a:solidFill>
                  <a:schemeClr val="tx1">
                    <a:lumMod val="75000"/>
                    <a:lumOff val="25000"/>
                  </a:schemeClr>
                </a:solidFill>
                <a:latin typeface="黑体" pitchFamily="2" charset="-122"/>
                <a:ea typeface="黑体" pitchFamily="2" charset="-122"/>
              </a:rPr>
              <a:t>19</a:t>
            </a:r>
            <a:r>
              <a:rPr lang="zh-CN" altLang="zh-CN" sz="2600" b="1" dirty="0">
                <a:solidFill>
                  <a:schemeClr val="tx1">
                    <a:lumMod val="75000"/>
                    <a:lumOff val="25000"/>
                  </a:schemeClr>
                </a:solidFill>
                <a:latin typeface="黑体" pitchFamily="2" charset="-122"/>
                <a:ea typeface="黑体" pitchFamily="2" charset="-122"/>
              </a:rPr>
              <a:t>世纪后半叶</a:t>
            </a:r>
            <a:r>
              <a:rPr lang="en-US" altLang="zh-CN" sz="2600" b="1" dirty="0">
                <a:solidFill>
                  <a:schemeClr val="tx1">
                    <a:lumMod val="75000"/>
                    <a:lumOff val="25000"/>
                  </a:schemeClr>
                </a:solidFill>
                <a:latin typeface="黑体" pitchFamily="2" charset="-122"/>
                <a:ea typeface="黑体" pitchFamily="2" charset="-122"/>
              </a:rPr>
              <a:t>“</a:t>
            </a:r>
            <a:r>
              <a:rPr lang="zh-CN" altLang="zh-CN" sz="2600" b="1" dirty="0">
                <a:solidFill>
                  <a:schemeClr val="tx1">
                    <a:lumMod val="75000"/>
                    <a:lumOff val="25000"/>
                  </a:schemeClr>
                </a:solidFill>
                <a:latin typeface="黑体" pitchFamily="2" charset="-122"/>
                <a:ea typeface="黑体" pitchFamily="2" charset="-122"/>
              </a:rPr>
              <a:t>中学为体，西学为用</a:t>
            </a:r>
            <a:r>
              <a:rPr lang="en-US" altLang="zh-CN" sz="2600" b="1" dirty="0">
                <a:solidFill>
                  <a:schemeClr val="tx1">
                    <a:lumMod val="75000"/>
                    <a:lumOff val="25000"/>
                  </a:schemeClr>
                </a:solidFill>
                <a:latin typeface="黑体" pitchFamily="2" charset="-122"/>
                <a:ea typeface="黑体" pitchFamily="2" charset="-122"/>
              </a:rPr>
              <a:t>”</a:t>
            </a:r>
            <a:r>
              <a:rPr lang="zh-CN" altLang="zh-CN" sz="2600" b="1" dirty="0">
                <a:solidFill>
                  <a:schemeClr val="tx1">
                    <a:lumMod val="75000"/>
                    <a:lumOff val="25000"/>
                  </a:schemeClr>
                </a:solidFill>
                <a:latin typeface="黑体" pitchFamily="2" charset="-122"/>
                <a:ea typeface="黑体" pitchFamily="2" charset="-122"/>
              </a:rPr>
              <a:t>的基本主张，认识当时中国社会各阶层对西方民主政治制度的反应</a:t>
            </a:r>
            <a:r>
              <a:rPr lang="zh-CN" altLang="zh-CN" sz="2600" b="1" dirty="0" smtClean="0">
                <a:solidFill>
                  <a:schemeClr val="tx1">
                    <a:lumMod val="75000"/>
                    <a:lumOff val="25000"/>
                  </a:schemeClr>
                </a:solidFill>
                <a:latin typeface="黑体" pitchFamily="2" charset="-122"/>
                <a:ea typeface="黑体" pitchFamily="2" charset="-122"/>
              </a:rPr>
              <a:t>。</a:t>
            </a:r>
            <a:endParaRPr lang="en-US" altLang="zh-CN" sz="2600" b="1" dirty="0" smtClean="0">
              <a:solidFill>
                <a:schemeClr val="tx1">
                  <a:lumMod val="75000"/>
                  <a:lumOff val="25000"/>
                </a:schemeClr>
              </a:solidFill>
              <a:latin typeface="黑体" pitchFamily="2" charset="-122"/>
              <a:ea typeface="黑体" pitchFamily="2" charset="-122"/>
            </a:endParaRPr>
          </a:p>
          <a:p>
            <a:pPr>
              <a:lnSpc>
                <a:spcPts val="4000"/>
              </a:lnSpc>
            </a:pPr>
            <a:r>
              <a:rPr lang="en-US" altLang="zh-CN" sz="2600" b="1" dirty="0" smtClean="0">
                <a:solidFill>
                  <a:schemeClr val="tx1">
                    <a:lumMod val="75000"/>
                    <a:lumOff val="25000"/>
                  </a:schemeClr>
                </a:solidFill>
                <a:latin typeface="黑体" pitchFamily="2" charset="-122"/>
                <a:ea typeface="黑体" pitchFamily="2" charset="-122"/>
              </a:rPr>
              <a:t>2</a:t>
            </a:r>
            <a:r>
              <a:rPr lang="en-US" altLang="zh-CN" sz="2600" b="1" dirty="0">
                <a:solidFill>
                  <a:schemeClr val="tx1">
                    <a:lumMod val="75000"/>
                    <a:lumOff val="25000"/>
                  </a:schemeClr>
                </a:solidFill>
                <a:latin typeface="黑体" pitchFamily="2" charset="-122"/>
                <a:ea typeface="黑体" pitchFamily="2" charset="-122"/>
              </a:rPr>
              <a:t>.</a:t>
            </a:r>
            <a:r>
              <a:rPr lang="zh-CN" altLang="zh-CN" sz="2600" b="1" dirty="0">
                <a:solidFill>
                  <a:schemeClr val="tx1">
                    <a:lumMod val="75000"/>
                    <a:lumOff val="25000"/>
                  </a:schemeClr>
                </a:solidFill>
                <a:latin typeface="黑体" pitchFamily="2" charset="-122"/>
                <a:ea typeface="黑体" pitchFamily="2" charset="-122"/>
              </a:rPr>
              <a:t>简述康有为、梁启超和孙中山关于民主的主要论述，比较其观点的异同。</a:t>
            </a:r>
            <a:endParaRPr lang="zh-CN" altLang="zh-CN" sz="2600" dirty="0">
              <a:solidFill>
                <a:schemeClr val="tx1">
                  <a:lumMod val="75000"/>
                  <a:lumOff val="25000"/>
                </a:schemeClr>
              </a:solidFill>
              <a:latin typeface="黑体" pitchFamily="2" charset="-122"/>
              <a:ea typeface="黑体" pitchFamily="2" charset="-122"/>
            </a:endParaRPr>
          </a:p>
        </p:txBody>
      </p:sp>
      <p:sp>
        <p:nvSpPr>
          <p:cNvPr id="10" name="TextBox 9"/>
          <p:cNvSpPr txBox="1"/>
          <p:nvPr/>
        </p:nvSpPr>
        <p:spPr>
          <a:xfrm>
            <a:off x="969854" y="1873359"/>
            <a:ext cx="2280602" cy="516275"/>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zh-CN" sz="2600" b="1" dirty="0">
                <a:solidFill>
                  <a:srgbClr val="00B0F0"/>
                </a:solidFill>
                <a:latin typeface="黑体" panose="02010600030101010101" pitchFamily="2" charset="-122"/>
                <a:ea typeface="黑体" panose="02010600030101010101" pitchFamily="2" charset="-122"/>
              </a:rPr>
              <a:t>课标要求</a:t>
            </a:r>
          </a:p>
        </p:txBody>
      </p:sp>
      <p:sp>
        <p:nvSpPr>
          <p:cNvPr id="3" name="菱形 2"/>
          <p:cNvSpPr/>
          <p:nvPr/>
        </p:nvSpPr>
        <p:spPr>
          <a:xfrm>
            <a:off x="910038" y="2033564"/>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Tree>
    <p:extLst>
      <p:ext uri="{BB962C8B-B14F-4D97-AF65-F5344CB8AC3E}">
        <p14:creationId xmlns:p14="http://schemas.microsoft.com/office/powerpoint/2010/main" xmlns="" val="2645865599"/>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1094456"/>
            <a:ext cx="8712968" cy="3637534"/>
          </a:xfrm>
          <a:prstGeom prst="rect">
            <a:avLst/>
          </a:prstGeom>
        </p:spPr>
        <p:txBody>
          <a:bodyPr wrap="square">
            <a:spAutoFit/>
          </a:bodyPr>
          <a:lstStyle/>
          <a:p>
            <a:pPr>
              <a:lnSpc>
                <a:spcPts val="4000"/>
              </a:lnSpc>
            </a:pPr>
            <a:r>
              <a:rPr lang="zh-CN" altLang="zh-CN" sz="2500" b="1" dirty="0" smtClean="0">
                <a:latin typeface="黑体" pitchFamily="2" charset="-122"/>
                <a:ea typeface="黑体" pitchFamily="2" charset="-122"/>
              </a:rPr>
              <a:t>探究点一　洋务派：中学为体，西学为用</a:t>
            </a:r>
            <a:endParaRPr lang="zh-CN" altLang="zh-CN" sz="2500" dirty="0" smtClean="0">
              <a:latin typeface="黑体" pitchFamily="2" charset="-122"/>
              <a:ea typeface="黑体" pitchFamily="2" charset="-122"/>
            </a:endParaRPr>
          </a:p>
          <a:p>
            <a:pPr>
              <a:lnSpc>
                <a:spcPts val="4000"/>
              </a:lnSpc>
            </a:pPr>
            <a:r>
              <a:rPr lang="zh-CN" altLang="zh-CN" sz="2500" b="1" dirty="0" smtClean="0">
                <a:solidFill>
                  <a:schemeClr val="accent6">
                    <a:lumMod val="75000"/>
                  </a:schemeClr>
                </a:solidFill>
                <a:latin typeface="黑体" pitchFamily="2" charset="-122"/>
                <a:ea typeface="黑体" pitchFamily="2" charset="-122"/>
              </a:rPr>
              <a:t>材料</a:t>
            </a:r>
            <a:r>
              <a:rPr lang="zh-CN" altLang="zh-CN" sz="2500" b="1" dirty="0" smtClean="0"/>
              <a:t>　</a:t>
            </a:r>
            <a:r>
              <a:rPr lang="en-US" altLang="zh-CN" sz="2500" dirty="0" smtClean="0">
                <a:latin typeface="方正细黑一_GBK" pitchFamily="65" charset="-122"/>
                <a:ea typeface="方正细黑一_GBK" pitchFamily="65" charset="-122"/>
              </a:rPr>
              <a:t>“</a:t>
            </a:r>
            <a:r>
              <a:rPr lang="zh-CN" altLang="zh-CN" sz="2500" dirty="0" smtClean="0">
                <a:latin typeface="方正细黑一_GBK" pitchFamily="65" charset="-122"/>
                <a:ea typeface="方正细黑一_GBK" pitchFamily="65" charset="-122"/>
              </a:rPr>
              <a:t>今欲强中国，存中学，则不得不讲西学。然不先以中学固其根柢，端其识趣，则强者为乱首，弱者为人奴，其祸更烈于不通西学者矣</a:t>
            </a:r>
            <a:r>
              <a:rPr lang="en-US" altLang="zh-CN" sz="2500" dirty="0" smtClean="0">
                <a:latin typeface="方正细黑一_GBK" pitchFamily="65" charset="-122"/>
                <a:ea typeface="方正细黑一_GBK" pitchFamily="65" charset="-122"/>
              </a:rPr>
              <a:t>……</a:t>
            </a:r>
            <a:r>
              <a:rPr lang="zh-CN" altLang="zh-CN" sz="2500" dirty="0" smtClean="0">
                <a:latin typeface="方正细黑一_GBK" pitchFamily="65" charset="-122"/>
                <a:ea typeface="方正细黑一_GBK" pitchFamily="65" charset="-122"/>
              </a:rPr>
              <a:t>今之学者，必先通经以明我中国先圣先师立教之旨，考史以识我中国历代之治乱、九州之风土，涉猎子、集以通我中国之学术文章，然后择西学之可以补吾阙者用之。</a:t>
            </a:r>
            <a:r>
              <a:rPr lang="en-US" altLang="zh-CN" sz="2500" dirty="0" smtClean="0">
                <a:latin typeface="方正细黑一_GBK" pitchFamily="65" charset="-122"/>
                <a:ea typeface="方正细黑一_GBK" pitchFamily="65" charset="-122"/>
              </a:rPr>
              <a:t>”</a:t>
            </a:r>
            <a:endParaRPr lang="zh-CN" altLang="zh-CN" sz="2500" dirty="0">
              <a:latin typeface="方正细黑一_GBK" pitchFamily="65" charset="-122"/>
              <a:ea typeface="方正细黑一_GBK" pitchFamily="65" charset="-122"/>
            </a:endParaRPr>
          </a:p>
        </p:txBody>
      </p:sp>
      <p:grpSp>
        <p:nvGrpSpPr>
          <p:cNvPr id="10" name="组合 9"/>
          <p:cNvGrpSpPr/>
          <p:nvPr/>
        </p:nvGrpSpPr>
        <p:grpSpPr>
          <a:xfrm>
            <a:off x="205735" y="4768794"/>
            <a:ext cx="8361669" cy="377723"/>
            <a:chOff x="274384" y="6358388"/>
            <a:chExt cx="11151795" cy="503630"/>
          </a:xfrm>
        </p:grpSpPr>
        <p:sp>
          <p:nvSpPr>
            <p:cNvPr id="11" name="矩形 10">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2" name="矩形 11">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4" name="直接连接符 1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923569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1414973"/>
            <a:ext cx="8712968" cy="2092881"/>
          </a:xfrm>
          <a:prstGeom prst="rect">
            <a:avLst/>
          </a:prstGeom>
        </p:spPr>
        <p:txBody>
          <a:bodyPr wrap="square">
            <a:spAutoFit/>
          </a:bodyPr>
          <a:lstStyle/>
          <a:p>
            <a:pPr>
              <a:lnSpc>
                <a:spcPts val="5200"/>
              </a:lnSpc>
            </a:pP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中学为内学，西学为外学；中学治身心，西学应世事，不必尽索之于经文，而必无悖于经义。</a:t>
            </a:r>
            <a:r>
              <a:rPr lang="en-US" altLang="zh-CN" sz="2600" dirty="0" smtClean="0">
                <a:latin typeface="方正细黑一_GBK" pitchFamily="65" charset="-122"/>
                <a:ea typeface="方正细黑一_GBK" pitchFamily="65" charset="-122"/>
              </a:rPr>
              <a:t>”</a:t>
            </a:r>
          </a:p>
          <a:p>
            <a:pPr algn="r">
              <a:lnSpc>
                <a:spcPts val="5200"/>
              </a:lnSpc>
            </a:pPr>
            <a:r>
              <a:rPr lang="en-US" altLang="zh-CN" sz="2600" b="1" dirty="0" smtClean="0">
                <a:latin typeface="+mj-ea"/>
                <a:ea typeface="+mj-ea"/>
              </a:rPr>
              <a:t>——</a:t>
            </a:r>
            <a:r>
              <a:rPr lang="zh-CN" altLang="zh-CN" sz="2600" b="1" dirty="0" smtClean="0">
                <a:latin typeface="+mj-ea"/>
                <a:ea typeface="+mj-ea"/>
              </a:rPr>
              <a:t>张之洞《劝学篇》</a:t>
            </a:r>
            <a:endParaRPr lang="zh-CN" altLang="zh-CN" sz="2600" dirty="0">
              <a:latin typeface="+mj-ea"/>
              <a:ea typeface="+mj-ea"/>
            </a:endParaRPr>
          </a:p>
        </p:txBody>
      </p:sp>
      <p:grpSp>
        <p:nvGrpSpPr>
          <p:cNvPr id="10" name="组合 9"/>
          <p:cNvGrpSpPr/>
          <p:nvPr/>
        </p:nvGrpSpPr>
        <p:grpSpPr>
          <a:xfrm>
            <a:off x="205735" y="4768794"/>
            <a:ext cx="8361669" cy="377723"/>
            <a:chOff x="274384" y="6358388"/>
            <a:chExt cx="11151795" cy="503630"/>
          </a:xfrm>
        </p:grpSpPr>
        <p:sp>
          <p:nvSpPr>
            <p:cNvPr id="11" name="矩形 10">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2" name="矩形 11">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4" name="直接连接符 1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55311362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1036409"/>
            <a:ext cx="8053351" cy="139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依据材料指出张之洞提出</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中体西用</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思想的直接目的是什么</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83568" y="2446784"/>
            <a:ext cx="7943074" cy="686003"/>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800" b="1" dirty="0"/>
              <a:t>目的：实现国家富强</a:t>
            </a:r>
            <a:r>
              <a:rPr lang="zh-CN" altLang="zh-CN" sz="2800" b="1" dirty="0" smtClean="0"/>
              <a:t>。</a:t>
            </a:r>
            <a:endParaRPr lang="zh-CN" altLang="zh-CN" sz="2800" dirty="0"/>
          </a:p>
        </p:txBody>
      </p:sp>
    </p:spTree>
    <p:extLst>
      <p:ext uri="{BB962C8B-B14F-4D97-AF65-F5344CB8AC3E}">
        <p14:creationId xmlns:p14="http://schemas.microsoft.com/office/powerpoint/2010/main" xmlns="" val="329082077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151850"/>
            <a:ext cx="8053351" cy="139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(2)</a:t>
            </a:r>
            <a:r>
              <a:rPr lang="zh-CN" altLang="zh-CN" sz="2600" b="1" dirty="0">
                <a:solidFill>
                  <a:schemeClr val="accent6">
                    <a:lumMod val="75000"/>
                  </a:schemeClr>
                </a:solidFill>
                <a:latin typeface="Times New Roman" pitchFamily="18" charset="0"/>
                <a:ea typeface="宋体" pitchFamily="2" charset="-122"/>
              </a:rPr>
              <a:t>结合所学知识，从政治、文化两方面理解材料中的</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中学为内学</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的主张</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83568" y="2562225"/>
            <a:ext cx="7943074" cy="1391325"/>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主张：从政治的角度看，指维护封建制度；从文化的角度看，指固守传统文化</a:t>
            </a:r>
            <a:r>
              <a:rPr lang="zh-CN" altLang="zh-CN" sz="2600" b="1" dirty="0" smtClean="0"/>
              <a:t>。</a:t>
            </a:r>
            <a:endParaRPr lang="zh-CN" altLang="zh-CN" sz="2600" dirty="0"/>
          </a:p>
        </p:txBody>
      </p:sp>
    </p:spTree>
    <p:extLst>
      <p:ext uri="{BB962C8B-B14F-4D97-AF65-F5344CB8AC3E}">
        <p14:creationId xmlns:p14="http://schemas.microsoft.com/office/powerpoint/2010/main" xmlns="" val="105283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271516"/>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059582"/>
            <a:ext cx="8053351" cy="10410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4000"/>
              </a:lnSpc>
            </a:pPr>
            <a:r>
              <a:rPr lang="en-US" altLang="zh-CN" sz="2600" b="1" dirty="0">
                <a:solidFill>
                  <a:schemeClr val="accent6">
                    <a:lumMod val="75000"/>
                  </a:schemeClr>
                </a:solidFill>
                <a:latin typeface="Times New Roman" pitchFamily="18" charset="0"/>
                <a:ea typeface="宋体" pitchFamily="2" charset="-122"/>
              </a:rPr>
              <a:t>(3)</a:t>
            </a:r>
            <a:r>
              <a:rPr lang="zh-CN" altLang="zh-CN" sz="2600" b="1" dirty="0">
                <a:solidFill>
                  <a:schemeClr val="accent6">
                    <a:lumMod val="75000"/>
                  </a:schemeClr>
                </a:solidFill>
                <a:latin typeface="Times New Roman" pitchFamily="18" charset="0"/>
                <a:ea typeface="宋体" pitchFamily="2" charset="-122"/>
              </a:rPr>
              <a:t>面对当今全球化的趋势，你能从</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中体西用</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思想的借鉴中得到哪些有益于中国现代化建设的启示</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48844" y="2096269"/>
            <a:ext cx="7943074" cy="2581073"/>
          </a:xfrm>
          <a:prstGeom prst="rect">
            <a:avLst/>
          </a:prstGeom>
          <a:noFill/>
        </p:spPr>
        <p:txBody>
          <a:bodyPr wrap="square" lIns="68562" tIns="34281" rIns="68562" bIns="34281" rtlCol="0">
            <a:spAutoFit/>
          </a:bodyPr>
          <a:lstStyle/>
          <a:p>
            <a:pPr>
              <a:lnSpc>
                <a:spcPts val="4000"/>
              </a:lnSpc>
            </a:pPr>
            <a:r>
              <a:rPr lang="zh-CN" altLang="zh-CN" sz="2400" b="1" kern="100" dirty="0" smtClean="0">
                <a:solidFill>
                  <a:schemeClr val="accent6">
                    <a:lumMod val="75000"/>
                  </a:schemeClr>
                </a:solidFill>
                <a:latin typeface="Times New Roman"/>
                <a:ea typeface="黑体"/>
                <a:cs typeface="Times New Roman"/>
              </a:rPr>
              <a:t>答案</a:t>
            </a:r>
            <a:r>
              <a:rPr lang="zh-CN" altLang="zh-CN" sz="2400" b="1" kern="100" dirty="0" smtClean="0">
                <a:latin typeface="Times New Roman"/>
                <a:cs typeface="Times New Roman"/>
              </a:rPr>
              <a:t>　</a:t>
            </a:r>
            <a:r>
              <a:rPr lang="zh-CN" altLang="zh-CN" sz="2400" b="1" dirty="0"/>
              <a:t>启示：现代化不等于西方化，中国应坚持走中国特色的社会主义道路；要善于将世界先进文化</a:t>
            </a:r>
            <a:r>
              <a:rPr lang="en-US" altLang="zh-CN" sz="2400" b="1" dirty="0"/>
              <a:t>(</a:t>
            </a:r>
            <a:r>
              <a:rPr lang="zh-CN" altLang="zh-CN" sz="2400" b="1" dirty="0"/>
              <a:t>如马克思主义</a:t>
            </a:r>
            <a:r>
              <a:rPr lang="en-US" altLang="zh-CN" sz="2400" b="1" dirty="0"/>
              <a:t>)</a:t>
            </a:r>
            <a:r>
              <a:rPr lang="zh-CN" altLang="zh-CN" sz="2400" b="1" dirty="0"/>
              <a:t>与中国的具体实际相结合；对中国的传统文化既不可采取妄自菲薄的态度，也不可有骄傲自大的情绪；中国当代的改革，既要符合世界发展的趋势，也要符合中国的国情</a:t>
            </a:r>
            <a:r>
              <a:rPr lang="zh-CN" altLang="zh-CN" sz="2400" b="1" dirty="0" smtClean="0"/>
              <a:t>。</a:t>
            </a:r>
            <a:endParaRPr lang="zh-CN" altLang="zh-CN" sz="2400" dirty="0"/>
          </a:p>
        </p:txBody>
      </p:sp>
    </p:spTree>
    <p:extLst>
      <p:ext uri="{BB962C8B-B14F-4D97-AF65-F5344CB8AC3E}">
        <p14:creationId xmlns:p14="http://schemas.microsoft.com/office/powerpoint/2010/main" xmlns="" val="400399194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95536" y="1995686"/>
            <a:ext cx="8099860" cy="1989116"/>
          </a:xfrm>
          <a:prstGeom prst="rect">
            <a:avLst/>
          </a:prstGeom>
          <a:noFill/>
        </p:spPr>
        <p:txBody>
          <a:bodyPr wrap="square" lIns="68562" tIns="34281" rIns="68562" bIns="34281" rtlCol="0">
            <a:spAutoFit/>
          </a:bodyPr>
          <a:lstStyle/>
          <a:p>
            <a:pPr>
              <a:lnSpc>
                <a:spcPts val="5200"/>
              </a:lnSpc>
            </a:pPr>
            <a:r>
              <a:rPr lang="en-US" altLang="zh-CN" sz="2600" b="1" dirty="0">
                <a:latin typeface="+mj-ea"/>
                <a:ea typeface="+mj-ea"/>
              </a:rPr>
              <a:t>“</a:t>
            </a:r>
            <a:r>
              <a:rPr lang="zh-CN" altLang="zh-CN" sz="2600" b="1" dirty="0">
                <a:latin typeface="+mj-ea"/>
                <a:ea typeface="+mj-ea"/>
              </a:rPr>
              <a:t>中体西用</a:t>
            </a:r>
            <a:r>
              <a:rPr lang="en-US" altLang="zh-CN" sz="2600" b="1" dirty="0">
                <a:latin typeface="+mj-ea"/>
                <a:ea typeface="+mj-ea"/>
              </a:rPr>
              <a:t>”</a:t>
            </a:r>
            <a:r>
              <a:rPr lang="zh-CN" altLang="zh-CN" sz="2600" b="1" dirty="0">
                <a:latin typeface="+mj-ea"/>
                <a:ea typeface="+mj-ea"/>
              </a:rPr>
              <a:t>的实质</a:t>
            </a:r>
            <a:endParaRPr lang="zh-CN" altLang="zh-CN" sz="2600" dirty="0">
              <a:latin typeface="+mj-ea"/>
              <a:ea typeface="+mj-ea"/>
            </a:endParaRPr>
          </a:p>
          <a:p>
            <a:pPr>
              <a:lnSpc>
                <a:spcPts val="5200"/>
              </a:lnSpc>
            </a:pPr>
            <a:r>
              <a:rPr lang="zh-CN" altLang="zh-CN" sz="2600" dirty="0">
                <a:latin typeface="方正细黑一_GBK" pitchFamily="65" charset="-122"/>
                <a:ea typeface="方正细黑一_GBK" pitchFamily="65" charset="-122"/>
              </a:rPr>
              <a:t>在不触动封建专制制度的前提下，学习西方先进的科学技术，以达到强化封建专制制度、巩固封建统治的目的</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584222" y="1310321"/>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关键点拨</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496119" y="145249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8800323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58019" y="1458777"/>
            <a:ext cx="8099860" cy="3354746"/>
          </a:xfrm>
          <a:prstGeom prst="rect">
            <a:avLst/>
          </a:prstGeom>
          <a:noFill/>
        </p:spPr>
        <p:txBody>
          <a:bodyPr wrap="square" lIns="68562" tIns="34281" rIns="68562" bIns="34281" rtlCol="0">
            <a:spAutoFit/>
          </a:bodyPr>
          <a:lstStyle/>
          <a:p>
            <a:pPr>
              <a:lnSpc>
                <a:spcPts val="3700"/>
              </a:lnSpc>
            </a:pPr>
            <a:r>
              <a:rPr lang="en-US" altLang="zh-CN" sz="2600" b="1" dirty="0" smtClean="0">
                <a:latin typeface="+mj-ea"/>
                <a:ea typeface="+mj-ea"/>
              </a:rPr>
              <a:t>“</a:t>
            </a:r>
            <a:r>
              <a:rPr lang="zh-CN" altLang="zh-CN" sz="2600" b="1" dirty="0" smtClean="0">
                <a:latin typeface="+mj-ea"/>
                <a:ea typeface="+mj-ea"/>
              </a:rPr>
              <a:t>中体西用</a:t>
            </a:r>
            <a:r>
              <a:rPr lang="en-US" altLang="zh-CN" sz="2600" b="1" dirty="0" smtClean="0">
                <a:latin typeface="+mj-ea"/>
                <a:ea typeface="+mj-ea"/>
              </a:rPr>
              <a:t>”</a:t>
            </a:r>
            <a:r>
              <a:rPr lang="zh-CN" altLang="zh-CN" sz="2600" b="1" dirty="0" smtClean="0">
                <a:latin typeface="+mj-ea"/>
                <a:ea typeface="+mj-ea"/>
              </a:rPr>
              <a:t>的局限性</a:t>
            </a:r>
            <a:endParaRPr lang="zh-CN" altLang="zh-CN" sz="2600" dirty="0" smtClean="0">
              <a:latin typeface="+mj-ea"/>
              <a:ea typeface="+mj-ea"/>
            </a:endParaRPr>
          </a:p>
          <a:p>
            <a:pPr>
              <a:lnSpc>
                <a:spcPts val="3700"/>
              </a:lnSpc>
            </a:pPr>
            <a:r>
              <a:rPr lang="zh-CN" altLang="zh-CN" sz="2500" dirty="0" smtClean="0">
                <a:latin typeface="方正细黑一_GBK" pitchFamily="65" charset="-122"/>
                <a:ea typeface="方正细黑一_GBK" pitchFamily="65" charset="-122"/>
              </a:rPr>
              <a:t>不敢</a:t>
            </a:r>
            <a:r>
              <a:rPr lang="zh-CN" altLang="zh-CN" sz="2500" dirty="0">
                <a:latin typeface="方正细黑一_GBK" pitchFamily="65" charset="-122"/>
                <a:ea typeface="方正细黑一_GBK" pitchFamily="65" charset="-122"/>
              </a:rPr>
              <a:t>突破夷夏之防，不能认识到西方文化中先进的民主政治思想，甚至利用其作为抵御改革潮流和学习西方的工具。在学习</a:t>
            </a:r>
            <a:r>
              <a:rPr lang="en-US" altLang="zh-CN" sz="2500" dirty="0">
                <a:latin typeface="方正细黑一_GBK" pitchFamily="65" charset="-122"/>
                <a:ea typeface="方正细黑一_GBK" pitchFamily="65" charset="-122"/>
              </a:rPr>
              <a:t>“</a:t>
            </a:r>
            <a:r>
              <a:rPr lang="zh-CN" altLang="zh-CN" sz="2500" dirty="0">
                <a:latin typeface="方正细黑一_GBK" pitchFamily="65" charset="-122"/>
                <a:ea typeface="方正细黑一_GBK" pitchFamily="65" charset="-122"/>
              </a:rPr>
              <a:t>西学</a:t>
            </a:r>
            <a:r>
              <a:rPr lang="en-US" altLang="zh-CN" sz="2500" dirty="0">
                <a:latin typeface="方正细黑一_GBK" pitchFamily="65" charset="-122"/>
                <a:ea typeface="方正细黑一_GBK" pitchFamily="65" charset="-122"/>
              </a:rPr>
              <a:t>”</a:t>
            </a:r>
            <a:r>
              <a:rPr lang="zh-CN" altLang="zh-CN" sz="2500" dirty="0">
                <a:latin typeface="方正细黑一_GBK" pitchFamily="65" charset="-122"/>
                <a:ea typeface="方正细黑一_GBK" pitchFamily="65" charset="-122"/>
              </a:rPr>
              <a:t>的同时也限制了</a:t>
            </a:r>
            <a:r>
              <a:rPr lang="en-US" altLang="zh-CN" sz="2500" dirty="0">
                <a:latin typeface="方正细黑一_GBK" pitchFamily="65" charset="-122"/>
                <a:ea typeface="方正细黑一_GBK" pitchFamily="65" charset="-122"/>
              </a:rPr>
              <a:t>“</a:t>
            </a:r>
            <a:r>
              <a:rPr lang="zh-CN" altLang="zh-CN" sz="2500" dirty="0">
                <a:latin typeface="方正细黑一_GBK" pitchFamily="65" charset="-122"/>
                <a:ea typeface="方正细黑一_GBK" pitchFamily="65" charset="-122"/>
              </a:rPr>
              <a:t>西学</a:t>
            </a:r>
            <a:r>
              <a:rPr lang="en-US" altLang="zh-CN" sz="2500" dirty="0">
                <a:latin typeface="方正细黑一_GBK" pitchFamily="65" charset="-122"/>
                <a:ea typeface="方正细黑一_GBK" pitchFamily="65" charset="-122"/>
              </a:rPr>
              <a:t>”</a:t>
            </a:r>
            <a:r>
              <a:rPr lang="zh-CN" altLang="zh-CN" sz="2500" dirty="0">
                <a:latin typeface="方正细黑一_GBK" pitchFamily="65" charset="-122"/>
                <a:ea typeface="方正细黑一_GBK" pitchFamily="65" charset="-122"/>
              </a:rPr>
              <a:t>的发展，在巩固</a:t>
            </a:r>
            <a:r>
              <a:rPr lang="en-US" altLang="zh-CN" sz="2500" dirty="0">
                <a:latin typeface="方正细黑一_GBK" pitchFamily="65" charset="-122"/>
                <a:ea typeface="方正细黑一_GBK" pitchFamily="65" charset="-122"/>
              </a:rPr>
              <a:t>“</a:t>
            </a:r>
            <a:r>
              <a:rPr lang="zh-CN" altLang="zh-CN" sz="2500" dirty="0">
                <a:latin typeface="方正细黑一_GBK" pitchFamily="65" charset="-122"/>
                <a:ea typeface="方正细黑一_GBK" pitchFamily="65" charset="-122"/>
              </a:rPr>
              <a:t>中体</a:t>
            </a:r>
            <a:r>
              <a:rPr lang="en-US" altLang="zh-CN" sz="2500" dirty="0">
                <a:latin typeface="方正细黑一_GBK" pitchFamily="65" charset="-122"/>
                <a:ea typeface="方正细黑一_GBK" pitchFamily="65" charset="-122"/>
              </a:rPr>
              <a:t>”</a:t>
            </a:r>
            <a:r>
              <a:rPr lang="zh-CN" altLang="zh-CN" sz="2500" dirty="0">
                <a:latin typeface="方正细黑一_GBK" pitchFamily="65" charset="-122"/>
                <a:ea typeface="方正细黑一_GBK" pitchFamily="65" charset="-122"/>
              </a:rPr>
              <a:t>的同时也妨碍了</a:t>
            </a:r>
            <a:r>
              <a:rPr lang="en-US" altLang="zh-CN" sz="2500" dirty="0">
                <a:latin typeface="方正细黑一_GBK" pitchFamily="65" charset="-122"/>
                <a:ea typeface="方正细黑一_GBK" pitchFamily="65" charset="-122"/>
              </a:rPr>
              <a:t>“</a:t>
            </a:r>
            <a:r>
              <a:rPr lang="zh-CN" altLang="zh-CN" sz="2500" dirty="0">
                <a:latin typeface="方正细黑一_GBK" pitchFamily="65" charset="-122"/>
                <a:ea typeface="方正细黑一_GBK" pitchFamily="65" charset="-122"/>
              </a:rPr>
              <a:t>中体</a:t>
            </a:r>
            <a:r>
              <a:rPr lang="en-US" altLang="zh-CN" sz="2500" dirty="0">
                <a:latin typeface="方正细黑一_GBK" pitchFamily="65" charset="-122"/>
                <a:ea typeface="方正细黑一_GBK" pitchFamily="65" charset="-122"/>
              </a:rPr>
              <a:t>”</a:t>
            </a:r>
            <a:r>
              <a:rPr lang="zh-CN" altLang="zh-CN" sz="2500" dirty="0">
                <a:latin typeface="方正细黑一_GBK" pitchFamily="65" charset="-122"/>
                <a:ea typeface="方正细黑一_GBK" pitchFamily="65" charset="-122"/>
              </a:rPr>
              <a:t>的变革，所以这种思想不可能从根本上解决当时中国的实际问题，也不可能使中国走向富强</a:t>
            </a:r>
            <a:r>
              <a:rPr lang="zh-CN" altLang="zh-CN" sz="2500" dirty="0" smtClean="0">
                <a:latin typeface="方正细黑一_GBK" pitchFamily="65" charset="-122"/>
                <a:ea typeface="方正细黑一_GBK" pitchFamily="65" charset="-122"/>
              </a:rPr>
              <a:t>。</a:t>
            </a:r>
            <a:endParaRPr lang="zh-CN" altLang="zh-CN" sz="2500" dirty="0">
              <a:latin typeface="方正细黑一_GBK" pitchFamily="65" charset="-122"/>
              <a:ea typeface="方正细黑一_GBK" pitchFamily="65" charset="-122"/>
            </a:endParaRPr>
          </a:p>
        </p:txBody>
      </p:sp>
      <p:sp>
        <p:nvSpPr>
          <p:cNvPr id="22" name="TextBox 21"/>
          <p:cNvSpPr txBox="1"/>
          <p:nvPr/>
        </p:nvSpPr>
        <p:spPr>
          <a:xfrm>
            <a:off x="584222" y="987574"/>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重点</a:t>
            </a:r>
            <a:r>
              <a:rPr lang="zh-CN" altLang="en-US" sz="2600" b="1" smtClean="0">
                <a:solidFill>
                  <a:srgbClr val="00B0F0"/>
                </a:solidFill>
                <a:latin typeface="黑体" panose="02010600030101010101" pitchFamily="2" charset="-122"/>
                <a:ea typeface="黑体" panose="02010600030101010101" pitchFamily="2" charset="-122"/>
              </a:rPr>
              <a:t>突破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496119" y="1129745"/>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26370971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3955" y="881714"/>
            <a:ext cx="8888099" cy="3939540"/>
          </a:xfrm>
          <a:prstGeom prst="rect">
            <a:avLst/>
          </a:prstGeom>
        </p:spPr>
        <p:txBody>
          <a:bodyPr wrap="square">
            <a:spAutoFit/>
          </a:bodyPr>
          <a:lstStyle/>
          <a:p>
            <a:pPr>
              <a:lnSpc>
                <a:spcPts val="5000"/>
              </a:lnSpc>
            </a:pPr>
            <a:r>
              <a:rPr lang="zh-CN" altLang="zh-CN" sz="2600" b="1" dirty="0">
                <a:latin typeface="黑体" pitchFamily="2" charset="-122"/>
                <a:ea typeface="黑体" pitchFamily="2" charset="-122"/>
              </a:rPr>
              <a:t>探究点二　维新派的民主思想</a:t>
            </a:r>
            <a:endParaRPr lang="zh-CN" altLang="zh-CN" sz="2600" dirty="0">
              <a:latin typeface="黑体" pitchFamily="2" charset="-122"/>
              <a:ea typeface="黑体" pitchFamily="2" charset="-122"/>
            </a:endParaRPr>
          </a:p>
          <a:p>
            <a:pPr>
              <a:lnSpc>
                <a:spcPts val="5000"/>
              </a:lnSpc>
            </a:pP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主题</a:t>
            </a:r>
            <a:r>
              <a:rPr lang="en-US" altLang="zh-CN" sz="2600" b="1" dirty="0">
                <a:latin typeface="黑体" pitchFamily="2" charset="-122"/>
                <a:ea typeface="黑体" pitchFamily="2" charset="-122"/>
              </a:rPr>
              <a:t>1]</a:t>
            </a:r>
            <a:r>
              <a:rPr lang="zh-CN" altLang="zh-CN" sz="2600" b="1" dirty="0">
                <a:latin typeface="黑体" pitchFamily="2" charset="-122"/>
                <a:ea typeface="黑体" pitchFamily="2" charset="-122"/>
              </a:rPr>
              <a:t>　康有为</a:t>
            </a:r>
            <a:endParaRPr lang="zh-CN" altLang="zh-CN" sz="2600" dirty="0">
              <a:latin typeface="黑体" pitchFamily="2" charset="-122"/>
              <a:ea typeface="黑体" pitchFamily="2" charset="-122"/>
            </a:endParaRPr>
          </a:p>
          <a:p>
            <a:pPr>
              <a:lnSpc>
                <a:spcPts val="50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zh-CN" altLang="zh-CN" sz="2600" dirty="0">
                <a:latin typeface="方正细黑一_GBK" pitchFamily="65" charset="-122"/>
                <a:ea typeface="方正细黑一_GBK" pitchFamily="65" charset="-122"/>
              </a:rPr>
              <a:t>惟中国风气未开，内外大小多未通达中外之故，惟有乾纲独断，以君权雷厉风行，自无不变者</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其用人议政，仍操之自上，则两得之矣</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吾今开国会，尚非其时也</a:t>
            </a:r>
            <a:r>
              <a:rPr lang="zh-CN" altLang="zh-CN" sz="2600" dirty="0" smtClean="0">
                <a:latin typeface="方正细黑一_GBK" pitchFamily="65" charset="-122"/>
                <a:ea typeface="方正细黑一_GBK" pitchFamily="65" charset="-122"/>
              </a:rPr>
              <a:t>。</a:t>
            </a:r>
            <a:endParaRPr lang="en-US" altLang="zh-CN" sz="2600" dirty="0" smtClean="0">
              <a:latin typeface="方正细黑一_GBK" pitchFamily="65" charset="-122"/>
              <a:ea typeface="方正细黑一_GBK" pitchFamily="65" charset="-122"/>
            </a:endParaRPr>
          </a:p>
          <a:p>
            <a:pPr algn="r">
              <a:lnSpc>
                <a:spcPts val="5000"/>
              </a:lnSpc>
            </a:pPr>
            <a:r>
              <a:rPr lang="en-US" altLang="zh-CN" sz="2600" b="1" dirty="0" smtClean="0">
                <a:latin typeface="+mj-ea"/>
                <a:ea typeface="+mj-ea"/>
              </a:rPr>
              <a:t>——</a:t>
            </a:r>
            <a:r>
              <a:rPr lang="zh-CN" altLang="zh-CN" sz="2600" b="1" dirty="0">
                <a:latin typeface="+mj-ea"/>
                <a:ea typeface="+mj-ea"/>
              </a:rPr>
              <a:t>康有为</a:t>
            </a:r>
            <a:r>
              <a:rPr lang="zh-CN" altLang="zh-CN" sz="2600" b="1" dirty="0" smtClean="0">
                <a:latin typeface="+mj-ea"/>
                <a:ea typeface="+mj-ea"/>
              </a:rPr>
              <a:t>《日本变政考》</a:t>
            </a:r>
            <a:endParaRPr lang="zh-CN" altLang="zh-CN" sz="2600" dirty="0">
              <a:latin typeface="+mj-ea"/>
              <a:ea typeface="+mj-ea"/>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9460529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112573"/>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915566"/>
            <a:ext cx="8053351" cy="10410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4000"/>
              </a:lnSpc>
            </a:pPr>
            <a:r>
              <a:rPr lang="zh-CN" altLang="zh-CN" sz="2600" b="1" dirty="0">
                <a:solidFill>
                  <a:schemeClr val="accent6">
                    <a:lumMod val="75000"/>
                  </a:schemeClr>
                </a:solidFill>
                <a:latin typeface="Times New Roman" pitchFamily="18" charset="0"/>
                <a:ea typeface="宋体" pitchFamily="2" charset="-122"/>
              </a:rPr>
              <a:t>根据材料概括康有为在君权与宪政方面的主要思想。结合所学知识，分析康有为提出这一主张的背景</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39319" y="1983963"/>
            <a:ext cx="7943074" cy="1048410"/>
          </a:xfrm>
          <a:prstGeom prst="rect">
            <a:avLst/>
          </a:prstGeom>
          <a:noFill/>
        </p:spPr>
        <p:txBody>
          <a:bodyPr wrap="square" lIns="68562" tIns="34281" rIns="68562" bIns="34281" rtlCol="0">
            <a:spAutoFit/>
          </a:bodyPr>
          <a:lstStyle/>
          <a:p>
            <a:pPr>
              <a:lnSpc>
                <a:spcPts val="40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主要思想：民智未开，宜保君权，自上而下变法，强调开国会时机不成熟</a:t>
            </a:r>
            <a:r>
              <a:rPr lang="zh-CN" altLang="zh-CN" sz="2600" b="1" dirty="0" smtClean="0"/>
              <a:t>。</a:t>
            </a:r>
            <a:endParaRPr lang="zh-CN" altLang="zh-CN" sz="2600" dirty="0"/>
          </a:p>
        </p:txBody>
      </p:sp>
      <p:sp>
        <p:nvSpPr>
          <p:cNvPr id="11" name="TextBox 10"/>
          <p:cNvSpPr txBox="1"/>
          <p:nvPr/>
        </p:nvSpPr>
        <p:spPr>
          <a:xfrm>
            <a:off x="723857" y="3157339"/>
            <a:ext cx="7943074" cy="1223394"/>
          </a:xfrm>
          <a:prstGeom prst="rect">
            <a:avLst/>
          </a:prstGeom>
          <a:noFill/>
        </p:spPr>
        <p:txBody>
          <a:bodyPr wrap="square" lIns="68562" tIns="34281" rIns="68562" bIns="34281" rtlCol="0">
            <a:spAutoFit/>
          </a:bodyPr>
          <a:lstStyle/>
          <a:p>
            <a:pPr>
              <a:lnSpc>
                <a:spcPts val="4500"/>
              </a:lnSpc>
            </a:pPr>
            <a:r>
              <a:rPr lang="zh-CN" altLang="zh-CN" sz="2800" b="1" dirty="0"/>
              <a:t>背景：</a:t>
            </a:r>
            <a:r>
              <a:rPr lang="en-US" altLang="zh-CN" sz="2800" b="1" dirty="0"/>
              <a:t>19</a:t>
            </a:r>
            <a:r>
              <a:rPr lang="zh-CN" altLang="zh-CN" sz="2800" b="1" dirty="0"/>
              <a:t>世纪末民族危机加深，康有为受西方近代政治学说影响，产生变法救国的思想</a:t>
            </a:r>
            <a:r>
              <a:rPr lang="zh-CN" altLang="zh-CN" sz="2800" b="1" dirty="0" smtClean="0"/>
              <a:t>。</a:t>
            </a:r>
            <a:endParaRPr lang="zh-CN" altLang="zh-CN" sz="2800" dirty="0"/>
          </a:p>
        </p:txBody>
      </p:sp>
    </p:spTree>
    <p:extLst>
      <p:ext uri="{BB962C8B-B14F-4D97-AF65-F5344CB8AC3E}">
        <p14:creationId xmlns:p14="http://schemas.microsoft.com/office/powerpoint/2010/main" xmlns="" val="318547530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987574"/>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重点精讲</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1129745"/>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67544" y="1569217"/>
            <a:ext cx="8099860" cy="3018757"/>
          </a:xfrm>
          <a:prstGeom prst="rect">
            <a:avLst/>
          </a:prstGeom>
          <a:noFill/>
        </p:spPr>
        <p:txBody>
          <a:bodyPr wrap="square" lIns="68562" tIns="34281" rIns="68562" bIns="34281" rtlCol="0">
            <a:spAutoFit/>
          </a:bodyPr>
          <a:lstStyle/>
          <a:p>
            <a:pPr>
              <a:lnSpc>
                <a:spcPts val="4600"/>
              </a:lnSpc>
            </a:pPr>
            <a:r>
              <a:rPr lang="zh-CN" altLang="zh-CN" sz="2800" b="1" dirty="0"/>
              <a:t>对康有为维新思想的评价</a:t>
            </a:r>
            <a:endParaRPr lang="zh-CN" altLang="zh-CN" sz="2800" dirty="0"/>
          </a:p>
          <a:p>
            <a:pPr>
              <a:lnSpc>
                <a:spcPts val="4600"/>
              </a:lnSpc>
            </a:pPr>
            <a:r>
              <a:rPr lang="zh-CN" altLang="zh-CN" sz="2800" dirty="0">
                <a:latin typeface="方正细黑一_GBK" pitchFamily="65" charset="-122"/>
                <a:ea typeface="方正细黑一_GBK" pitchFamily="65" charset="-122"/>
              </a:rPr>
              <a:t>康有为利用儒家的权威来宣传维新变法思想的合理性，使西方资本主义的政治学说蒙上了一层儒学的外衣，为维新变法提供了合乎传统文化价值的理论依据，在当时的思想界产生了</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大飓风</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和</a:t>
            </a:r>
            <a:r>
              <a:rPr lang="en-US" altLang="zh-CN" sz="2800" dirty="0">
                <a:latin typeface="方正细黑一_GBK" pitchFamily="65" charset="-122"/>
                <a:ea typeface="方正细黑一_GBK" pitchFamily="65" charset="-122"/>
              </a:rPr>
              <a:t>“</a:t>
            </a:r>
            <a:r>
              <a:rPr lang="zh-CN" altLang="zh-CN" sz="2800" dirty="0" smtClean="0">
                <a:latin typeface="方正细黑一_GBK" pitchFamily="65" charset="-122"/>
                <a:ea typeface="方正细黑一_GBK" pitchFamily="65" charset="-122"/>
              </a:rPr>
              <a:t>火山</a:t>
            </a:r>
            <a:endParaRPr lang="zh-CN" altLang="zh-CN" sz="28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8579286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27417" y="1190238"/>
            <a:ext cx="8617158" cy="2759730"/>
          </a:xfrm>
          <a:prstGeom prst="rect">
            <a:avLst/>
          </a:prstGeom>
        </p:spPr>
        <p:txBody>
          <a:bodyPr wrap="square">
            <a:spAutoFit/>
          </a:bodyPr>
          <a:lstStyle/>
          <a:p>
            <a:pPr>
              <a:lnSpc>
                <a:spcPts val="5200"/>
              </a:lnSpc>
            </a:pPr>
            <a:r>
              <a:rPr lang="zh-CN" altLang="zh-CN" sz="2600" b="1" dirty="0">
                <a:latin typeface="黑体" pitchFamily="2" charset="-122"/>
                <a:ea typeface="黑体" pitchFamily="2" charset="-122"/>
              </a:rPr>
              <a:t>一、洋务派：中学为体，西学为用</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ea typeface="宋体" pitchFamily="2" charset="-122"/>
              </a:rPr>
              <a:t>1.</a:t>
            </a:r>
            <a:r>
              <a:rPr lang="zh-CN" altLang="zh-CN" sz="2600" b="1" dirty="0">
                <a:latin typeface="黑体" pitchFamily="2" charset="-122"/>
                <a:ea typeface="黑体" pitchFamily="2" charset="-122"/>
              </a:rPr>
              <a:t>历史背景</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鸦片战争后，魏源等提出</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en-US"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的主张。</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(2)19</a:t>
            </a:r>
            <a:r>
              <a:rPr lang="zh-CN" altLang="zh-CN" sz="2600" b="1" dirty="0">
                <a:latin typeface="Times New Roman" pitchFamily="18" charset="0"/>
                <a:ea typeface="宋体" pitchFamily="2" charset="-122"/>
              </a:rPr>
              <a:t>世纪</a:t>
            </a:r>
            <a:r>
              <a:rPr lang="en-US" altLang="zh-CN" sz="2600" b="1" dirty="0">
                <a:latin typeface="Times New Roman" pitchFamily="18" charset="0"/>
                <a:ea typeface="宋体" pitchFamily="2" charset="-122"/>
              </a:rPr>
              <a:t>60</a:t>
            </a:r>
            <a:r>
              <a:rPr lang="zh-CN" altLang="zh-CN" sz="2600" b="1" dirty="0">
                <a:latin typeface="Times New Roman" pitchFamily="18" charset="0"/>
                <a:ea typeface="宋体" pitchFamily="2" charset="-122"/>
              </a:rPr>
              <a:t>年代，清政府兴办</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en-US"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，以摆脱统治危机。</a:t>
            </a:r>
            <a:endParaRPr lang="zh-CN" altLang="zh-CN" sz="2600" dirty="0">
              <a:latin typeface="Times New Roman" pitchFamily="18" charset="0"/>
              <a:ea typeface="宋体" pitchFamily="2" charset="-122"/>
            </a:endParaRPr>
          </a:p>
        </p:txBody>
      </p:sp>
      <p:sp>
        <p:nvSpPr>
          <p:cNvPr id="11" name="矩形 10"/>
          <p:cNvSpPr/>
          <p:nvPr/>
        </p:nvSpPr>
        <p:spPr>
          <a:xfrm>
            <a:off x="4480413" y="2670229"/>
            <a:ext cx="2755883" cy="492443"/>
          </a:xfrm>
          <a:prstGeom prst="rect">
            <a:avLst/>
          </a:prstGeom>
        </p:spPr>
        <p:txBody>
          <a:bodyPr wrap="none">
            <a:spAutoFit/>
          </a:bodyPr>
          <a:lstStyle/>
          <a:p>
            <a:r>
              <a:rPr lang="zh-CN" altLang="en-US" sz="2600" b="1" dirty="0" smtClean="0">
                <a:solidFill>
                  <a:srgbClr val="0000FF"/>
                </a:solidFill>
              </a:rPr>
              <a:t>师夷长技以制夷   </a:t>
            </a:r>
            <a:endParaRPr lang="zh-CN" altLang="en-US" sz="2600" b="1" dirty="0">
              <a:solidFill>
                <a:srgbClr val="0000FF"/>
              </a:solidFill>
            </a:endParaRPr>
          </a:p>
        </p:txBody>
      </p:sp>
      <p:sp>
        <p:nvSpPr>
          <p:cNvPr id="12" name="矩形 11"/>
          <p:cNvSpPr/>
          <p:nvPr/>
        </p:nvSpPr>
        <p:spPr>
          <a:xfrm>
            <a:off x="4800258" y="3325738"/>
            <a:ext cx="1005403" cy="492443"/>
          </a:xfrm>
          <a:prstGeom prst="rect">
            <a:avLst/>
          </a:prstGeom>
        </p:spPr>
        <p:txBody>
          <a:bodyPr wrap="none">
            <a:spAutoFit/>
          </a:bodyPr>
          <a:lstStyle/>
          <a:p>
            <a:r>
              <a:rPr lang="zh-CN" altLang="en-US" sz="2600" b="1" dirty="0" smtClean="0">
                <a:solidFill>
                  <a:srgbClr val="0000FF"/>
                </a:solidFill>
              </a:rPr>
              <a:t>洋务  </a:t>
            </a:r>
            <a:endParaRPr lang="zh-CN" altLang="en-US" sz="2600" b="1" dirty="0">
              <a:solidFill>
                <a:srgbClr val="0000FF"/>
              </a:solidFill>
            </a:endParaRPr>
          </a:p>
        </p:txBody>
      </p:sp>
    </p:spTree>
    <p:extLst>
      <p:ext uri="{BB962C8B-B14F-4D97-AF65-F5344CB8AC3E}">
        <p14:creationId xmlns:p14="http://schemas.microsoft.com/office/powerpoint/2010/main" xmlns="" val="282016469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67544" y="1059582"/>
            <a:ext cx="8099860" cy="3553840"/>
          </a:xfrm>
          <a:prstGeom prst="rect">
            <a:avLst/>
          </a:prstGeom>
          <a:noFill/>
        </p:spPr>
        <p:txBody>
          <a:bodyPr wrap="square" lIns="68562" tIns="34281" rIns="68562" bIns="34281" rtlCol="0">
            <a:spAutoFit/>
          </a:bodyPr>
          <a:lstStyle/>
          <a:p>
            <a:pPr>
              <a:lnSpc>
                <a:spcPts val="4600"/>
              </a:lnSpc>
            </a:pPr>
            <a:r>
              <a:rPr lang="zh-CN" altLang="zh-CN" sz="2800" smtClean="0">
                <a:latin typeface="方正细黑一_GBK" pitchFamily="65" charset="-122"/>
                <a:ea typeface="方正细黑一_GBK" pitchFamily="65" charset="-122"/>
              </a:rPr>
              <a:t>大</a:t>
            </a:r>
            <a:r>
              <a:rPr lang="zh-CN" altLang="zh-CN" sz="2800" dirty="0">
                <a:latin typeface="方正细黑一_GBK" pitchFamily="65" charset="-122"/>
                <a:ea typeface="方正细黑一_GBK" pitchFamily="65" charset="-122"/>
              </a:rPr>
              <a:t>喷发</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般的巨大影响。康有为宣传维新思想的这一主要特点，既反映了他敢于向封建传统思想大胆挑战的精神，以及向西方学习、主张变法改革和发展资本主义的强烈愿望，也暴露了他在封建传统势力面前的软弱。应当说，康有为是</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跪着造反</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的，而且在思想上还包含着浓厚的封建色彩</a:t>
            </a:r>
            <a:r>
              <a:rPr lang="zh-CN" altLang="zh-CN" sz="2800" dirty="0" smtClean="0">
                <a:latin typeface="方正细黑一_GBK" pitchFamily="65" charset="-122"/>
                <a:ea typeface="方正细黑一_GBK" pitchFamily="65" charset="-122"/>
              </a:rPr>
              <a:t>。</a:t>
            </a:r>
            <a:endParaRPr lang="zh-CN" altLang="zh-CN" sz="28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78608875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1217627"/>
            <a:ext cx="8712968" cy="3298339"/>
          </a:xfrm>
          <a:prstGeom prst="rect">
            <a:avLst/>
          </a:prstGeom>
        </p:spPr>
        <p:txBody>
          <a:bodyPr wrap="square">
            <a:spAutoFit/>
          </a:bodyPr>
          <a:lstStyle/>
          <a:p>
            <a:pPr>
              <a:lnSpc>
                <a:spcPts val="5000"/>
              </a:lnSpc>
            </a:pP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主题</a:t>
            </a:r>
            <a:r>
              <a:rPr lang="en-US" altLang="zh-CN" sz="2600" b="1" dirty="0">
                <a:latin typeface="黑体" pitchFamily="2" charset="-122"/>
                <a:ea typeface="黑体" pitchFamily="2" charset="-122"/>
              </a:rPr>
              <a:t>2]</a:t>
            </a:r>
            <a:r>
              <a:rPr lang="zh-CN" altLang="zh-CN" sz="2600" b="1" dirty="0">
                <a:latin typeface="黑体" pitchFamily="2" charset="-122"/>
                <a:ea typeface="黑体" pitchFamily="2" charset="-122"/>
              </a:rPr>
              <a:t>　梁启超</a:t>
            </a:r>
            <a:endParaRPr lang="zh-CN" altLang="zh-CN" sz="2600" dirty="0">
              <a:latin typeface="黑体" pitchFamily="2" charset="-122"/>
              <a:ea typeface="黑体" pitchFamily="2" charset="-122"/>
            </a:endParaRPr>
          </a:p>
          <a:p>
            <a:pPr>
              <a:lnSpc>
                <a:spcPts val="50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在梁启超看来，</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中体西用</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论者所要学习的西方技艺，都是不值一提的末枝小节；相反，被他们视为</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本</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或</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体</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而不愿加以改变的</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才是应该先变、大变的</a:t>
            </a:r>
            <a:r>
              <a:rPr lang="zh-CN" altLang="zh-CN" sz="2600" dirty="0" smtClean="0">
                <a:latin typeface="方正细黑一_GBK" pitchFamily="65" charset="-122"/>
                <a:ea typeface="方正细黑一_GBK" pitchFamily="65" charset="-122"/>
              </a:rPr>
              <a:t>。</a:t>
            </a:r>
            <a:r>
              <a:rPr lang="en-US" altLang="zh-CN" sz="2600" dirty="0" smtClean="0">
                <a:latin typeface="方正细黑一_GBK" pitchFamily="65" charset="-122"/>
                <a:ea typeface="方正细黑一_GBK" pitchFamily="65" charset="-122"/>
              </a:rPr>
              <a:t>		 </a:t>
            </a:r>
            <a:r>
              <a:rPr lang="en-US" altLang="zh-CN" sz="2600" b="1" dirty="0" smtClean="0">
                <a:latin typeface="+mj-ea"/>
                <a:ea typeface="+mj-ea"/>
              </a:rPr>
              <a:t>——</a:t>
            </a:r>
            <a:r>
              <a:rPr lang="zh-CN" altLang="zh-CN" sz="2600" b="1" dirty="0">
                <a:latin typeface="+mj-ea"/>
                <a:ea typeface="+mj-ea"/>
              </a:rPr>
              <a:t>吴一泉《</a:t>
            </a:r>
            <a:r>
              <a:rPr lang="en-US" altLang="zh-CN" sz="2600" b="1" dirty="0">
                <a:latin typeface="+mj-ea"/>
                <a:ea typeface="+mj-ea"/>
              </a:rPr>
              <a:t>“</a:t>
            </a:r>
            <a:r>
              <a:rPr lang="zh-CN" altLang="zh-CN" sz="2600" b="1" dirty="0">
                <a:latin typeface="+mj-ea"/>
                <a:ea typeface="+mj-ea"/>
              </a:rPr>
              <a:t>中体西用</a:t>
            </a:r>
            <a:r>
              <a:rPr lang="en-US" altLang="zh-CN" sz="2600" b="1" dirty="0">
                <a:latin typeface="+mj-ea"/>
                <a:ea typeface="+mj-ea"/>
              </a:rPr>
              <a:t>”</a:t>
            </a:r>
            <a:r>
              <a:rPr lang="zh-CN" altLang="zh-CN" sz="2600" b="1" dirty="0">
                <a:latin typeface="+mj-ea"/>
                <a:ea typeface="+mj-ea"/>
              </a:rPr>
              <a:t>说及其历史作用</a:t>
            </a:r>
            <a:r>
              <a:rPr lang="zh-CN" altLang="zh-CN" sz="2600" b="1" dirty="0" smtClean="0">
                <a:latin typeface="+mj-ea"/>
                <a:ea typeface="+mj-ea"/>
              </a:rPr>
              <a:t>》</a:t>
            </a:r>
            <a:endParaRPr lang="zh-CN" altLang="zh-CN" sz="2600" dirty="0">
              <a:latin typeface="+mj-ea"/>
              <a:ea typeface="+mj-ea"/>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5612573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1059582"/>
            <a:ext cx="8053351" cy="139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梁启超对</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中体西用</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论持什么态度？材料中的</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本</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或</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体</a:t>
            </a:r>
            <a:r>
              <a:rPr lang="en-US" altLang="zh-CN" sz="2600" b="1" dirty="0">
                <a:solidFill>
                  <a:schemeClr val="accent6">
                    <a:lumMod val="75000"/>
                  </a:schemeClr>
                </a:solidFill>
                <a:latin typeface="Times New Roman" pitchFamily="18" charset="0"/>
                <a:ea typeface="宋体" pitchFamily="2" charset="-122"/>
              </a:rPr>
              <a:t>”</a:t>
            </a:r>
            <a:r>
              <a:rPr lang="zh-CN" altLang="zh-CN" sz="2600" b="1" dirty="0">
                <a:solidFill>
                  <a:schemeClr val="accent6">
                    <a:lumMod val="75000"/>
                  </a:schemeClr>
                </a:solidFill>
                <a:latin typeface="Times New Roman" pitchFamily="18" charset="0"/>
                <a:ea typeface="宋体" pitchFamily="2" charset="-122"/>
              </a:rPr>
              <a:t>是什么意思</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55576" y="2624708"/>
            <a:ext cx="7709469" cy="1364138"/>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latin typeface="+mj-ea"/>
                <a:ea typeface="+mj-ea"/>
              </a:rPr>
              <a:t>否定。</a:t>
            </a:r>
            <a:r>
              <a:rPr lang="en-US" altLang="zh-CN" sz="2600" b="1" dirty="0">
                <a:latin typeface="+mj-ea"/>
                <a:ea typeface="+mj-ea"/>
              </a:rPr>
              <a:t>“</a:t>
            </a:r>
            <a:r>
              <a:rPr lang="zh-CN" altLang="zh-CN" sz="2600" b="1" dirty="0">
                <a:latin typeface="+mj-ea"/>
                <a:ea typeface="+mj-ea"/>
              </a:rPr>
              <a:t>本</a:t>
            </a:r>
            <a:r>
              <a:rPr lang="en-US" altLang="zh-CN" sz="2600" b="1" dirty="0">
                <a:latin typeface="+mj-ea"/>
                <a:ea typeface="+mj-ea"/>
              </a:rPr>
              <a:t>”</a:t>
            </a:r>
            <a:r>
              <a:rPr lang="zh-CN" altLang="zh-CN" sz="2600" b="1" dirty="0">
                <a:latin typeface="+mj-ea"/>
                <a:ea typeface="+mj-ea"/>
              </a:rPr>
              <a:t>或</a:t>
            </a:r>
            <a:r>
              <a:rPr lang="en-US" altLang="zh-CN" sz="2600" b="1" dirty="0">
                <a:latin typeface="+mj-ea"/>
                <a:ea typeface="+mj-ea"/>
              </a:rPr>
              <a:t>“</a:t>
            </a:r>
            <a:r>
              <a:rPr lang="zh-CN" altLang="zh-CN" sz="2600" b="1" dirty="0">
                <a:latin typeface="+mj-ea"/>
                <a:ea typeface="+mj-ea"/>
              </a:rPr>
              <a:t>体</a:t>
            </a:r>
            <a:r>
              <a:rPr lang="en-US" altLang="zh-CN" sz="2600" b="1" dirty="0">
                <a:latin typeface="+mj-ea"/>
                <a:ea typeface="+mj-ea"/>
              </a:rPr>
              <a:t>”</a:t>
            </a:r>
            <a:r>
              <a:rPr lang="zh-CN" altLang="zh-CN" sz="2600" b="1" dirty="0">
                <a:latin typeface="+mj-ea"/>
                <a:ea typeface="+mj-ea"/>
              </a:rPr>
              <a:t>是指中国的封建专制制度</a:t>
            </a:r>
            <a:r>
              <a:rPr lang="zh-CN" altLang="zh-CN" sz="2600" b="1" dirty="0" smtClean="0">
                <a:latin typeface="+mj-ea"/>
                <a:ea typeface="+mj-ea"/>
              </a:rPr>
              <a:t>。</a:t>
            </a:r>
            <a:endParaRPr lang="zh-CN" altLang="zh-CN" sz="2600" dirty="0">
              <a:latin typeface="+mj-ea"/>
              <a:ea typeface="+mj-ea"/>
            </a:endParaRPr>
          </a:p>
        </p:txBody>
      </p:sp>
    </p:spTree>
    <p:extLst>
      <p:ext uri="{BB962C8B-B14F-4D97-AF65-F5344CB8AC3E}">
        <p14:creationId xmlns:p14="http://schemas.microsoft.com/office/powerpoint/2010/main" xmlns="" val="13297065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338089"/>
            <a:ext cx="8053351" cy="6724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(2)</a:t>
            </a:r>
            <a:r>
              <a:rPr lang="zh-CN" altLang="zh-CN" sz="2600" b="1" dirty="0">
                <a:solidFill>
                  <a:schemeClr val="accent6">
                    <a:lumMod val="75000"/>
                  </a:schemeClr>
                </a:solidFill>
                <a:latin typeface="Times New Roman" pitchFamily="18" charset="0"/>
                <a:ea typeface="宋体" pitchFamily="2" charset="-122"/>
              </a:rPr>
              <a:t>梁启超的民主思想主要有哪些</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48844" y="2355726"/>
            <a:ext cx="7943074" cy="658817"/>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mj-ea"/>
                <a:ea typeface="+mj-ea"/>
                <a:cs typeface="Times New Roman"/>
              </a:rPr>
              <a:t>　</a:t>
            </a:r>
            <a:r>
              <a:rPr lang="zh-CN" altLang="zh-CN" sz="2600" b="1" dirty="0">
                <a:latin typeface="+mj-ea"/>
                <a:ea typeface="+mj-ea"/>
              </a:rPr>
              <a:t>兴民权；</a:t>
            </a:r>
            <a:r>
              <a:rPr lang="en-US" altLang="zh-CN" sz="2600" b="1" dirty="0">
                <a:latin typeface="+mj-ea"/>
                <a:ea typeface="+mj-ea"/>
              </a:rPr>
              <a:t>“</a:t>
            </a:r>
            <a:r>
              <a:rPr lang="zh-CN" altLang="zh-CN" sz="2600" b="1" dirty="0">
                <a:latin typeface="+mj-ea"/>
                <a:ea typeface="+mj-ea"/>
              </a:rPr>
              <a:t>新民</a:t>
            </a:r>
            <a:r>
              <a:rPr lang="en-US" altLang="zh-CN" sz="2600" b="1" dirty="0">
                <a:latin typeface="+mj-ea"/>
                <a:ea typeface="+mj-ea"/>
              </a:rPr>
              <a:t>”</a:t>
            </a:r>
            <a:r>
              <a:rPr lang="zh-CN" altLang="zh-CN" sz="2600" b="1" dirty="0">
                <a:latin typeface="+mj-ea"/>
                <a:ea typeface="+mj-ea"/>
              </a:rPr>
              <a:t>思想；实行君主立宪政体</a:t>
            </a:r>
            <a:r>
              <a:rPr lang="zh-CN" altLang="zh-CN" sz="2600" b="1" dirty="0" smtClean="0">
                <a:latin typeface="+mj-ea"/>
                <a:ea typeface="+mj-ea"/>
              </a:rPr>
              <a:t>。</a:t>
            </a:r>
            <a:endParaRPr lang="zh-CN" altLang="zh-CN" sz="2600" dirty="0">
              <a:latin typeface="+mj-ea"/>
              <a:ea typeface="+mj-ea"/>
            </a:endParaRPr>
          </a:p>
        </p:txBody>
      </p:sp>
    </p:spTree>
    <p:extLst>
      <p:ext uri="{BB962C8B-B14F-4D97-AF65-F5344CB8AC3E}">
        <p14:creationId xmlns:p14="http://schemas.microsoft.com/office/powerpoint/2010/main" xmlns="" val="108399940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087" y="915566"/>
            <a:ext cx="8712968" cy="3849708"/>
          </a:xfrm>
          <a:prstGeom prst="rect">
            <a:avLst/>
          </a:prstGeom>
        </p:spPr>
        <p:txBody>
          <a:bodyPr wrap="square">
            <a:spAutoFit/>
          </a:bodyPr>
          <a:lstStyle/>
          <a:p>
            <a:pPr>
              <a:lnSpc>
                <a:spcPts val="3700"/>
              </a:lnSpc>
            </a:pPr>
            <a:r>
              <a:rPr lang="zh-CN" altLang="zh-CN" sz="2600" b="1" dirty="0">
                <a:latin typeface="黑体" pitchFamily="2" charset="-122"/>
                <a:ea typeface="黑体" pitchFamily="2" charset="-122"/>
              </a:rPr>
              <a:t>探究点三　孙中山的民主思想</a:t>
            </a:r>
            <a:endParaRPr lang="zh-CN" altLang="zh-CN" sz="2600" dirty="0">
              <a:latin typeface="黑体" pitchFamily="2" charset="-122"/>
              <a:ea typeface="黑体" pitchFamily="2" charset="-122"/>
            </a:endParaRPr>
          </a:p>
          <a:p>
            <a:pPr>
              <a:lnSpc>
                <a:spcPts val="37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zh-CN" altLang="zh-CN" sz="2600" dirty="0">
                <a:latin typeface="方正细黑一_GBK" pitchFamily="65" charset="-122"/>
                <a:ea typeface="方正细黑一_GBK" pitchFamily="65" charset="-122"/>
              </a:rPr>
              <a:t>且瑞士为行使直接民权底国家，法国则为间接民权国家。全世界中行使直接底民权，以瑞士为第一，民权发达已臻极则，国内底政治及民族底结合与美国大致相同，真是我们一极好底先例</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我们抱三民主义的革命党，又与各国的革命党不同</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查美国既离英国独立，完全是为民权主义，不是民族主义。法国大革命却又是抱民权主义合民生主义的。他们两国的民权革命业已成功，但法国</a:t>
            </a:r>
            <a:r>
              <a:rPr lang="zh-CN" altLang="zh-CN" sz="2600" dirty="0" smtClean="0">
                <a:latin typeface="方正细黑一_GBK" pitchFamily="65" charset="-122"/>
                <a:ea typeface="方正细黑一_GBK" pitchFamily="65" charset="-122"/>
              </a:rPr>
              <a:t>的</a:t>
            </a:r>
            <a:endParaRPr lang="zh-CN" altLang="zh-CN" sz="2600" dirty="0">
              <a:latin typeface="+mj-ea"/>
              <a:ea typeface="+mj-ea"/>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03447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606" y="803602"/>
            <a:ext cx="8976980" cy="3981346"/>
          </a:xfrm>
          <a:prstGeom prst="rect">
            <a:avLst/>
          </a:prstGeom>
        </p:spPr>
        <p:txBody>
          <a:bodyPr wrap="square">
            <a:spAutoFit/>
          </a:bodyPr>
          <a:lstStyle/>
          <a:p>
            <a:pPr>
              <a:lnSpc>
                <a:spcPts val="3400"/>
              </a:lnSpc>
            </a:pPr>
            <a:r>
              <a:rPr lang="zh-CN" altLang="zh-CN" sz="2400" dirty="0" smtClean="0">
                <a:latin typeface="方正细黑一_GBK" pitchFamily="65" charset="-122"/>
                <a:ea typeface="方正细黑一_GBK" pitchFamily="65" charset="-122"/>
              </a:rPr>
              <a:t>合</a:t>
            </a:r>
            <a:r>
              <a:rPr lang="zh-CN" altLang="zh-CN" sz="2400" dirty="0">
                <a:latin typeface="方正细黑一_GBK" pitchFamily="65" charset="-122"/>
                <a:ea typeface="方正细黑一_GBK" pitchFamily="65" charset="-122"/>
              </a:rPr>
              <a:t>民生主义的。他们两国的民权革命业已成功，但法国的民生主义却是失败，所以他们两国目前完全是要讲民生主义了。美、法底民族、民权两个主义可称成功，而社会问题没有解决，亦就在此伏着个革命底导火线。回头再看我们中国底现状，又是一个什么样子？我们党人革命数十年，只可说达到半个民族主义。他人底民族、民权均达目的，我们则尚须在民族主义上做功夫，这个即是与美、法不同之点。又如俄国底劳农政府，或曰苏维埃政府，乃注重民生主义，而无民族主义的意味；至民权一层，乃其附属品而已。此亦与吾人不同</a:t>
            </a:r>
            <a:r>
              <a:rPr lang="zh-CN" altLang="zh-CN" sz="2400" dirty="0" smtClean="0">
                <a:latin typeface="方正细黑一_GBK" pitchFamily="65" charset="-122"/>
                <a:ea typeface="方正细黑一_GBK" pitchFamily="65" charset="-122"/>
              </a:rPr>
              <a:t>。</a:t>
            </a:r>
            <a:r>
              <a:rPr lang="en-US" altLang="zh-CN" sz="2400" dirty="0" smtClean="0">
                <a:latin typeface="方正细黑一_GBK" pitchFamily="65" charset="-122"/>
                <a:ea typeface="方正细黑一_GBK" pitchFamily="65" charset="-122"/>
              </a:rPr>
              <a:t>	       </a:t>
            </a:r>
            <a:r>
              <a:rPr lang="en-US" altLang="zh-CN" sz="2400" b="1" dirty="0" smtClean="0">
                <a:latin typeface="+mj-ea"/>
                <a:ea typeface="+mj-ea"/>
              </a:rPr>
              <a:t>——</a:t>
            </a:r>
            <a:r>
              <a:rPr lang="zh-CN" altLang="zh-CN" sz="2400" b="1" dirty="0">
                <a:latin typeface="+mj-ea"/>
                <a:ea typeface="+mj-ea"/>
              </a:rPr>
              <a:t>孙中山《三民主义大旨》</a:t>
            </a:r>
            <a:endParaRPr lang="zh-CN" altLang="zh-CN" sz="2400" dirty="0">
              <a:latin typeface="+mj-ea"/>
              <a:ea typeface="+mj-ea"/>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740726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1115246"/>
            <a:ext cx="8053351" cy="13776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根据材料并结合所学知识，概括指出孙中山对美、法民主政治的看法及其对西方民主政治的借鉴</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83568" y="2388725"/>
            <a:ext cx="7943074" cy="1138179"/>
          </a:xfrm>
          <a:prstGeom prst="rect">
            <a:avLst/>
          </a:prstGeom>
          <a:noFill/>
        </p:spPr>
        <p:txBody>
          <a:bodyPr wrap="square" lIns="68562" tIns="34281" rIns="68562" bIns="34281" rtlCol="0">
            <a:spAutoFit/>
          </a:bodyPr>
          <a:lstStyle/>
          <a:p>
            <a:pPr>
              <a:lnSpc>
                <a:spcPts val="44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看法：认为美国接近直接民权，法国实行的是间接民权，实现民权均不彻底</a:t>
            </a:r>
            <a:r>
              <a:rPr lang="zh-CN" altLang="zh-CN" sz="2600" b="1" dirty="0" smtClean="0"/>
              <a:t>。</a:t>
            </a:r>
            <a:endParaRPr lang="zh-CN" altLang="zh-CN" sz="2600" dirty="0"/>
          </a:p>
        </p:txBody>
      </p:sp>
      <p:sp>
        <p:nvSpPr>
          <p:cNvPr id="11" name="TextBox 10"/>
          <p:cNvSpPr txBox="1"/>
          <p:nvPr/>
        </p:nvSpPr>
        <p:spPr>
          <a:xfrm>
            <a:off x="683568" y="3515520"/>
            <a:ext cx="7943074" cy="1144462"/>
          </a:xfrm>
          <a:prstGeom prst="rect">
            <a:avLst/>
          </a:prstGeom>
          <a:noFill/>
        </p:spPr>
        <p:txBody>
          <a:bodyPr wrap="square" lIns="68562" tIns="34281" rIns="68562" bIns="34281" rtlCol="0">
            <a:spAutoFit/>
          </a:bodyPr>
          <a:lstStyle/>
          <a:p>
            <a:pPr>
              <a:lnSpc>
                <a:spcPts val="4400"/>
              </a:lnSpc>
            </a:pPr>
            <a:r>
              <a:rPr lang="zh-CN" altLang="zh-CN" sz="2600" b="1" dirty="0"/>
              <a:t>借鉴：采用主权在民、权力制衡等原则；提倡直接民权和五权宪法</a:t>
            </a:r>
            <a:r>
              <a:rPr lang="zh-CN" altLang="zh-CN" sz="2600" b="1" dirty="0" smtClean="0"/>
              <a:t>。</a:t>
            </a:r>
            <a:endParaRPr lang="zh-CN" altLang="zh-CN" sz="2600" dirty="0"/>
          </a:p>
        </p:txBody>
      </p:sp>
    </p:spTree>
    <p:extLst>
      <p:ext uri="{BB962C8B-B14F-4D97-AF65-F5344CB8AC3E}">
        <p14:creationId xmlns:p14="http://schemas.microsoft.com/office/powerpoint/2010/main" xmlns="" val="30764451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076669"/>
            <a:ext cx="8053351" cy="139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(2)</a:t>
            </a:r>
            <a:r>
              <a:rPr lang="zh-CN" altLang="zh-CN" sz="2600" b="1" dirty="0">
                <a:solidFill>
                  <a:schemeClr val="accent6">
                    <a:lumMod val="75000"/>
                  </a:schemeClr>
                </a:solidFill>
                <a:latin typeface="Times New Roman" pitchFamily="18" charset="0"/>
                <a:ea typeface="宋体" pitchFamily="2" charset="-122"/>
              </a:rPr>
              <a:t>根据材料并结合所学知识，说明孙中山的民权主义与民族主义、民生主义的关系</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02618" y="2441590"/>
            <a:ext cx="7943074" cy="2314783"/>
          </a:xfrm>
          <a:prstGeom prst="rect">
            <a:avLst/>
          </a:prstGeom>
          <a:noFill/>
        </p:spPr>
        <p:txBody>
          <a:bodyPr wrap="square" lIns="68562" tIns="34281" rIns="68562" bIns="34281" rtlCol="0">
            <a:spAutoFit/>
          </a:bodyPr>
          <a:lstStyle/>
          <a:p>
            <a:pPr>
              <a:lnSpc>
                <a:spcPts val="4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民权主义与民族主义、民生主义密不可分；不推翻国内民族压迫和帝国主义，民权问题就无从谈起；不节制资本、解决贫富悬殊问题，民权问题也不能真正解决</a:t>
            </a:r>
            <a:r>
              <a:rPr lang="zh-CN" altLang="zh-CN" sz="2600" b="1" dirty="0" smtClean="0"/>
              <a:t>。</a:t>
            </a:r>
            <a:endParaRPr lang="zh-CN" altLang="zh-CN" sz="2600" dirty="0"/>
          </a:p>
        </p:txBody>
      </p:sp>
    </p:spTree>
    <p:extLst>
      <p:ext uri="{BB962C8B-B14F-4D97-AF65-F5344CB8AC3E}">
        <p14:creationId xmlns:p14="http://schemas.microsoft.com/office/powerpoint/2010/main" xmlns="" val="40572539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800125"/>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概念比较</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942296"/>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95063" y="1378584"/>
            <a:ext cx="8099860" cy="3406364"/>
          </a:xfrm>
          <a:prstGeom prst="rect">
            <a:avLst/>
          </a:prstGeom>
          <a:noFill/>
        </p:spPr>
        <p:txBody>
          <a:bodyPr wrap="square" lIns="68562" tIns="34281" rIns="68562" bIns="34281" rtlCol="0">
            <a:spAutoFit/>
          </a:bodyPr>
          <a:lstStyle/>
          <a:p>
            <a:pPr>
              <a:lnSpc>
                <a:spcPts val="4400"/>
              </a:lnSpc>
            </a:pPr>
            <a:r>
              <a:rPr lang="zh-CN" altLang="zh-CN" sz="2800" b="1" dirty="0"/>
              <a:t>新旧三民主义的主要区别</a:t>
            </a:r>
            <a:endParaRPr lang="zh-CN" altLang="zh-CN" sz="2800" dirty="0"/>
          </a:p>
          <a:p>
            <a:pPr>
              <a:lnSpc>
                <a:spcPts val="4400"/>
              </a:lnSpc>
            </a:pPr>
            <a:r>
              <a:rPr lang="zh-CN" altLang="zh-CN" sz="2800" dirty="0">
                <a:latin typeface="方正细黑一_GBK" pitchFamily="65" charset="-122"/>
                <a:ea typeface="方正细黑一_GBK" pitchFamily="65" charset="-122"/>
              </a:rPr>
              <a:t>新三民主义是旧三民主义的发展，其主要区别在于联俄、联共、扶助农工三大政策，其中在民族主义中明确提出了反对帝国主义的要求；民权主义中明确了民权为国民所共享；民生主义中提出了节制资本和</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耕者有其田</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的主张</a:t>
            </a:r>
            <a:r>
              <a:rPr lang="zh-CN" altLang="zh-CN" sz="2800" dirty="0" smtClean="0">
                <a:latin typeface="方正细黑一_GBK" pitchFamily="65" charset="-122"/>
                <a:ea typeface="方正细黑一_GBK" pitchFamily="65" charset="-122"/>
              </a:rPr>
              <a:t>。</a:t>
            </a:r>
            <a:endParaRPr lang="zh-CN" altLang="zh-CN" sz="28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21788058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55647" y="771550"/>
            <a:ext cx="1864570" cy="469341"/>
          </a:xfrm>
          <a:prstGeom prst="rect">
            <a:avLst/>
          </a:prstGeom>
          <a:noFill/>
          <a:ln>
            <a:noFill/>
          </a:ln>
        </p:spPr>
        <p:txBody>
          <a:bodyPr wrap="square" lIns="68562" tIns="34281" rIns="68562" bIns="34281" rtlCol="0">
            <a:spAutoFit/>
          </a:bodyPr>
          <a:lstStyle/>
          <a:p>
            <a:r>
              <a:rPr lang="zh-CN" altLang="en-US" sz="2600" b="1">
                <a:solidFill>
                  <a:srgbClr val="00B0F0"/>
                </a:solidFill>
                <a:latin typeface="黑体" panose="02010600030101010101" pitchFamily="2" charset="-122"/>
                <a:ea typeface="黑体" panose="02010600030101010101" pitchFamily="2" charset="-122"/>
              </a:rPr>
              <a:t> </a:t>
            </a:r>
            <a:r>
              <a:rPr lang="zh-CN" altLang="en-US" sz="2600" b="1" smtClean="0">
                <a:solidFill>
                  <a:srgbClr val="00B0F0"/>
                </a:solidFill>
                <a:latin typeface="黑体" panose="02010600030101010101" pitchFamily="2" charset="-122"/>
                <a:ea typeface="黑体" panose="02010600030101010101" pitchFamily="2" charset="-122"/>
              </a:rPr>
              <a:t>比较异同</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67544" y="913721"/>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2467854" y="808430"/>
            <a:ext cx="5301073" cy="438563"/>
          </a:xfrm>
          <a:prstGeom prst="rect">
            <a:avLst/>
          </a:prstGeom>
          <a:noFill/>
        </p:spPr>
        <p:txBody>
          <a:bodyPr wrap="square" lIns="68562" tIns="34281" rIns="68562" bIns="34281" rtlCol="0">
            <a:spAutoFit/>
          </a:bodyPr>
          <a:lstStyle/>
          <a:p>
            <a:r>
              <a:rPr lang="zh-CN" altLang="zh-CN" sz="2400" b="1" dirty="0"/>
              <a:t>孙中山与康有为、梁启超思想的</a:t>
            </a:r>
            <a:r>
              <a:rPr lang="zh-CN" altLang="zh-CN" sz="2400" b="1" dirty="0" smtClean="0"/>
              <a:t>异同</a:t>
            </a:r>
            <a:endParaRPr lang="zh-CN" altLang="zh-CN" sz="2400" dirty="0"/>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155048212"/>
              </p:ext>
            </p:extLst>
          </p:nvPr>
        </p:nvGraphicFramePr>
        <p:xfrm>
          <a:off x="323528" y="1347614"/>
          <a:ext cx="8533203" cy="3251398"/>
        </p:xfrm>
        <a:graphic>
          <a:graphicData uri="http://schemas.openxmlformats.org/drawingml/2006/table">
            <a:tbl>
              <a:tblPr>
                <a:tableStyleId>{22838BEF-8BB2-4498-84A7-C5851F593DF1}</a:tableStyleId>
              </a:tblPr>
              <a:tblGrid>
                <a:gridCol w="1053008"/>
                <a:gridCol w="4815899"/>
                <a:gridCol w="2664296"/>
              </a:tblGrid>
              <a:tr h="360039">
                <a:tc>
                  <a:txBody>
                    <a:bodyPr/>
                    <a:lstStyle/>
                    <a:p>
                      <a:pPr algn="ctr">
                        <a:lnSpc>
                          <a:spcPts val="3000"/>
                        </a:lnSpc>
                        <a:spcAft>
                          <a:spcPts val="0"/>
                        </a:spcAft>
                      </a:pPr>
                      <a:r>
                        <a:rPr lang="zh-CN" sz="2400" kern="100" dirty="0">
                          <a:effectLst/>
                          <a:latin typeface="方正细黑一_GBK" pitchFamily="65" charset="-122"/>
                          <a:ea typeface="方正细黑一_GBK" pitchFamily="65" charset="-122"/>
                        </a:rPr>
                        <a:t>思想家</a:t>
                      </a:r>
                      <a:endParaRPr lang="zh-CN" sz="2400" kern="100" dirty="0">
                        <a:effectLst/>
                        <a:latin typeface="方正细黑一_GBK" pitchFamily="65" charset="-122"/>
                        <a:ea typeface="方正细黑一_GBK" pitchFamily="65" charset="-122"/>
                        <a:cs typeface="Courier New"/>
                      </a:endParaRPr>
                    </a:p>
                  </a:txBody>
                  <a:tcPr marL="68580" marR="68580" marT="0" marB="0" anchor="ctr">
                    <a:noFill/>
                  </a:tcPr>
                </a:tc>
                <a:tc>
                  <a:txBody>
                    <a:bodyPr/>
                    <a:lstStyle/>
                    <a:p>
                      <a:pPr algn="ctr">
                        <a:lnSpc>
                          <a:spcPts val="3000"/>
                        </a:lnSpc>
                        <a:spcAft>
                          <a:spcPts val="0"/>
                        </a:spcAft>
                      </a:pPr>
                      <a:r>
                        <a:rPr lang="zh-CN" sz="2400" kern="100" dirty="0">
                          <a:effectLst/>
                          <a:latin typeface="方正细黑一_GBK" pitchFamily="65" charset="-122"/>
                          <a:ea typeface="方正细黑一_GBK" pitchFamily="65" charset="-122"/>
                        </a:rPr>
                        <a:t>不同点</a:t>
                      </a:r>
                      <a:endParaRPr lang="zh-CN" sz="2400" kern="100" dirty="0">
                        <a:effectLst/>
                        <a:latin typeface="方正细黑一_GBK" pitchFamily="65" charset="-122"/>
                        <a:ea typeface="方正细黑一_GBK" pitchFamily="65" charset="-122"/>
                        <a:cs typeface="Courier New"/>
                      </a:endParaRPr>
                    </a:p>
                  </a:txBody>
                  <a:tcPr marL="68580" marR="68580" marT="0" marB="0" anchor="ctr">
                    <a:noFill/>
                  </a:tcPr>
                </a:tc>
                <a:tc>
                  <a:txBody>
                    <a:bodyPr/>
                    <a:lstStyle/>
                    <a:p>
                      <a:pPr algn="ctr">
                        <a:lnSpc>
                          <a:spcPts val="3000"/>
                        </a:lnSpc>
                        <a:spcAft>
                          <a:spcPts val="0"/>
                        </a:spcAft>
                      </a:pPr>
                      <a:r>
                        <a:rPr lang="zh-CN" sz="2400" kern="100">
                          <a:effectLst/>
                          <a:latin typeface="方正细黑一_GBK" pitchFamily="65" charset="-122"/>
                          <a:ea typeface="方正细黑一_GBK" pitchFamily="65" charset="-122"/>
                        </a:rPr>
                        <a:t>相同点</a:t>
                      </a:r>
                      <a:endParaRPr lang="zh-CN" sz="2400" kern="100">
                        <a:effectLst/>
                        <a:latin typeface="方正细黑一_GBK" pitchFamily="65" charset="-122"/>
                        <a:ea typeface="方正细黑一_GBK" pitchFamily="65" charset="-122"/>
                        <a:cs typeface="Courier New"/>
                      </a:endParaRPr>
                    </a:p>
                  </a:txBody>
                  <a:tcPr marL="68580" marR="68580" marT="0" marB="0" anchor="ctr">
                    <a:noFill/>
                  </a:tcPr>
                </a:tc>
              </a:tr>
              <a:tr h="1328142">
                <a:tc>
                  <a:txBody>
                    <a:bodyPr/>
                    <a:lstStyle/>
                    <a:p>
                      <a:pPr algn="ctr">
                        <a:lnSpc>
                          <a:spcPts val="3000"/>
                        </a:lnSpc>
                        <a:spcAft>
                          <a:spcPts val="0"/>
                        </a:spcAft>
                      </a:pPr>
                      <a:r>
                        <a:rPr lang="zh-CN" sz="2400" kern="100" dirty="0">
                          <a:effectLst/>
                          <a:latin typeface="方正细黑一_GBK" pitchFamily="65" charset="-122"/>
                          <a:ea typeface="方正细黑一_GBK" pitchFamily="65" charset="-122"/>
                        </a:rPr>
                        <a:t>康有为</a:t>
                      </a:r>
                      <a:endParaRPr lang="zh-CN" sz="2400" kern="100" dirty="0">
                        <a:effectLst/>
                        <a:latin typeface="方正细黑一_GBK" pitchFamily="65" charset="-122"/>
                        <a:ea typeface="方正细黑一_GBK" pitchFamily="65" charset="-122"/>
                        <a:cs typeface="Courier New"/>
                      </a:endParaRPr>
                    </a:p>
                  </a:txBody>
                  <a:tcPr marL="68580" marR="68580" marT="0" marB="0" anchor="ctr">
                    <a:noFill/>
                  </a:tcPr>
                </a:tc>
                <a:tc>
                  <a:txBody>
                    <a:bodyPr/>
                    <a:lstStyle/>
                    <a:p>
                      <a:pPr algn="l">
                        <a:lnSpc>
                          <a:spcPts val="3000"/>
                        </a:lnSpc>
                        <a:spcAft>
                          <a:spcPts val="0"/>
                        </a:spcAft>
                      </a:pPr>
                      <a:r>
                        <a:rPr lang="zh-CN" sz="2400" kern="100" dirty="0">
                          <a:effectLst/>
                          <a:latin typeface="方正细黑一_GBK" pitchFamily="65" charset="-122"/>
                          <a:ea typeface="方正细黑一_GBK" pitchFamily="65" charset="-122"/>
                        </a:rPr>
                        <a:t>托古改制、用进化论的观点重新解释</a:t>
                      </a:r>
                      <a:r>
                        <a:rPr lang="en-US" sz="2400" kern="100" dirty="0">
                          <a:effectLst/>
                          <a:latin typeface="方正细黑一_GBK" pitchFamily="65" charset="-122"/>
                          <a:ea typeface="方正细黑一_GBK" pitchFamily="65" charset="-122"/>
                        </a:rPr>
                        <a:t>“</a:t>
                      </a:r>
                      <a:r>
                        <a:rPr lang="zh-CN" sz="2400" kern="100" dirty="0">
                          <a:effectLst/>
                          <a:latin typeface="方正细黑一_GBK" pitchFamily="65" charset="-122"/>
                          <a:ea typeface="方正细黑一_GBK" pitchFamily="65" charset="-122"/>
                        </a:rPr>
                        <a:t>三世说</a:t>
                      </a:r>
                      <a:r>
                        <a:rPr lang="en-US" sz="2400" kern="100" dirty="0">
                          <a:effectLst/>
                          <a:latin typeface="方正细黑一_GBK" pitchFamily="65" charset="-122"/>
                          <a:ea typeface="方正细黑一_GBK" pitchFamily="65" charset="-122"/>
                        </a:rPr>
                        <a:t>”</a:t>
                      </a:r>
                      <a:r>
                        <a:rPr lang="zh-CN" sz="2400" kern="100" dirty="0">
                          <a:effectLst/>
                          <a:latin typeface="方正细黑一_GBK" pitchFamily="65" charset="-122"/>
                          <a:ea typeface="方正细黑一_GBK" pitchFamily="65" charset="-122"/>
                        </a:rPr>
                        <a:t>，坚持改良、反对革命、坚持君主立宪和反对共和政体</a:t>
                      </a:r>
                      <a:endParaRPr lang="zh-CN" sz="2400" kern="100" dirty="0">
                        <a:effectLst/>
                        <a:latin typeface="方正细黑一_GBK" pitchFamily="65" charset="-122"/>
                        <a:ea typeface="方正细黑一_GBK" pitchFamily="65" charset="-122"/>
                        <a:cs typeface="Courier New"/>
                      </a:endParaRPr>
                    </a:p>
                  </a:txBody>
                  <a:tcPr marL="68580" marR="68580" marT="0" marB="0" anchor="ctr">
                    <a:noFill/>
                  </a:tcPr>
                </a:tc>
                <a:tc rowSpan="3">
                  <a:txBody>
                    <a:bodyPr/>
                    <a:lstStyle/>
                    <a:p>
                      <a:pPr algn="l">
                        <a:lnSpc>
                          <a:spcPts val="3000"/>
                        </a:lnSpc>
                        <a:spcAft>
                          <a:spcPts val="0"/>
                        </a:spcAft>
                      </a:pPr>
                      <a:r>
                        <a:rPr lang="zh-CN" sz="2400" kern="100" dirty="0">
                          <a:effectLst/>
                          <a:latin typeface="方正细黑一_GBK" pitchFamily="65" charset="-122"/>
                          <a:ea typeface="方正细黑一_GBK" pitchFamily="65" charset="-122"/>
                        </a:rPr>
                        <a:t>学习西方，宣传资产阶级民主思想，发展资本主义，建立资产阶级政治体制；都有助于推动中国政治的民主化</a:t>
                      </a:r>
                      <a:endParaRPr lang="zh-CN" sz="2400" kern="100" dirty="0">
                        <a:effectLst/>
                        <a:latin typeface="方正细黑一_GBK" pitchFamily="65" charset="-122"/>
                        <a:ea typeface="方正细黑一_GBK" pitchFamily="65" charset="-122"/>
                        <a:cs typeface="Courier New"/>
                      </a:endParaRPr>
                    </a:p>
                  </a:txBody>
                  <a:tcPr marL="68580" marR="68580" marT="0" marB="0" anchor="ctr">
                    <a:noFill/>
                  </a:tcPr>
                </a:tc>
              </a:tr>
              <a:tr h="864096">
                <a:tc>
                  <a:txBody>
                    <a:bodyPr/>
                    <a:lstStyle/>
                    <a:p>
                      <a:pPr algn="ctr">
                        <a:lnSpc>
                          <a:spcPts val="3000"/>
                        </a:lnSpc>
                        <a:spcAft>
                          <a:spcPts val="0"/>
                        </a:spcAft>
                      </a:pPr>
                      <a:r>
                        <a:rPr lang="zh-CN" sz="2400" kern="100">
                          <a:effectLst/>
                          <a:latin typeface="方正细黑一_GBK" pitchFamily="65" charset="-122"/>
                          <a:ea typeface="方正细黑一_GBK" pitchFamily="65" charset="-122"/>
                        </a:rPr>
                        <a:t>梁启超</a:t>
                      </a:r>
                      <a:endParaRPr lang="zh-CN" sz="2400" kern="100">
                        <a:effectLst/>
                        <a:latin typeface="方正细黑一_GBK" pitchFamily="65" charset="-122"/>
                        <a:ea typeface="方正细黑一_GBK" pitchFamily="65" charset="-122"/>
                        <a:cs typeface="Courier New"/>
                      </a:endParaRPr>
                    </a:p>
                  </a:txBody>
                  <a:tcPr marL="68580" marR="68580" marT="0" marB="0" anchor="ctr">
                    <a:noFill/>
                  </a:tcPr>
                </a:tc>
                <a:tc>
                  <a:txBody>
                    <a:bodyPr/>
                    <a:lstStyle/>
                    <a:p>
                      <a:pPr algn="l">
                        <a:lnSpc>
                          <a:spcPts val="3000"/>
                        </a:lnSpc>
                        <a:spcAft>
                          <a:spcPts val="0"/>
                        </a:spcAft>
                      </a:pPr>
                      <a:r>
                        <a:rPr lang="zh-CN" sz="2400" kern="100" dirty="0">
                          <a:effectLst/>
                          <a:latin typeface="方正细黑一_GBK" pitchFamily="65" charset="-122"/>
                          <a:ea typeface="方正细黑一_GBK" pitchFamily="65" charset="-122"/>
                        </a:rPr>
                        <a:t>民权学说、</a:t>
                      </a:r>
                      <a:r>
                        <a:rPr lang="en-US" sz="2400" kern="100" dirty="0">
                          <a:effectLst/>
                          <a:latin typeface="方正细黑一_GBK" pitchFamily="65" charset="-122"/>
                          <a:ea typeface="方正细黑一_GBK" pitchFamily="65" charset="-122"/>
                        </a:rPr>
                        <a:t>“</a:t>
                      </a:r>
                      <a:r>
                        <a:rPr lang="zh-CN" sz="2400" kern="100" dirty="0">
                          <a:effectLst/>
                          <a:latin typeface="方正细黑一_GBK" pitchFamily="65" charset="-122"/>
                          <a:ea typeface="方正细黑一_GBK" pitchFamily="65" charset="-122"/>
                        </a:rPr>
                        <a:t>新民</a:t>
                      </a:r>
                      <a:r>
                        <a:rPr lang="en-US" sz="2400" kern="100" dirty="0">
                          <a:effectLst/>
                          <a:latin typeface="方正细黑一_GBK" pitchFamily="65" charset="-122"/>
                          <a:ea typeface="方正细黑一_GBK" pitchFamily="65" charset="-122"/>
                        </a:rPr>
                        <a:t>”</a:t>
                      </a:r>
                      <a:r>
                        <a:rPr lang="zh-CN" sz="2400" kern="100" dirty="0">
                          <a:effectLst/>
                          <a:latin typeface="方正细黑一_GBK" pitchFamily="65" charset="-122"/>
                          <a:ea typeface="方正细黑一_GBK" pitchFamily="65" charset="-122"/>
                        </a:rPr>
                        <a:t>思想、推崇君主立宪政体</a:t>
                      </a:r>
                      <a:endParaRPr lang="zh-CN" sz="2400" kern="100" dirty="0">
                        <a:effectLst/>
                        <a:latin typeface="方正细黑一_GBK" pitchFamily="65" charset="-122"/>
                        <a:ea typeface="方正细黑一_GBK" pitchFamily="65" charset="-122"/>
                        <a:cs typeface="Courier New"/>
                      </a:endParaRPr>
                    </a:p>
                  </a:txBody>
                  <a:tcPr marL="68580" marR="68580" marT="0" marB="0" anchor="ctr">
                    <a:noFill/>
                  </a:tcPr>
                </a:tc>
                <a:tc vMerge="1">
                  <a:txBody>
                    <a:bodyPr/>
                    <a:lstStyle/>
                    <a:p>
                      <a:endParaRPr lang="zh-CN" altLang="en-US"/>
                    </a:p>
                  </a:txBody>
                  <a:tcPr/>
                </a:tc>
              </a:tr>
              <a:tr h="678160">
                <a:tc>
                  <a:txBody>
                    <a:bodyPr/>
                    <a:lstStyle/>
                    <a:p>
                      <a:pPr algn="ctr">
                        <a:lnSpc>
                          <a:spcPts val="3000"/>
                        </a:lnSpc>
                        <a:spcAft>
                          <a:spcPts val="0"/>
                        </a:spcAft>
                      </a:pPr>
                      <a:r>
                        <a:rPr lang="zh-CN" sz="2400" kern="100">
                          <a:effectLst/>
                          <a:latin typeface="方正细黑一_GBK" pitchFamily="65" charset="-122"/>
                          <a:ea typeface="方正细黑一_GBK" pitchFamily="65" charset="-122"/>
                        </a:rPr>
                        <a:t>孙中山</a:t>
                      </a:r>
                      <a:endParaRPr lang="zh-CN" sz="2400" kern="100">
                        <a:effectLst/>
                        <a:latin typeface="方正细黑一_GBK" pitchFamily="65" charset="-122"/>
                        <a:ea typeface="方正细黑一_GBK" pitchFamily="65" charset="-122"/>
                        <a:cs typeface="Courier New"/>
                      </a:endParaRPr>
                    </a:p>
                  </a:txBody>
                  <a:tcPr marL="68580" marR="68580" marT="0" marB="0" anchor="ctr">
                    <a:noFill/>
                  </a:tcPr>
                </a:tc>
                <a:tc>
                  <a:txBody>
                    <a:bodyPr/>
                    <a:lstStyle/>
                    <a:p>
                      <a:pPr algn="l">
                        <a:lnSpc>
                          <a:spcPts val="3000"/>
                        </a:lnSpc>
                        <a:spcAft>
                          <a:spcPts val="0"/>
                        </a:spcAft>
                      </a:pPr>
                      <a:r>
                        <a:rPr lang="zh-CN" sz="2400" kern="100" dirty="0">
                          <a:effectLst/>
                          <a:latin typeface="方正细黑一_GBK" pitchFamily="65" charset="-122"/>
                          <a:ea typeface="方正细黑一_GBK" pitchFamily="65" charset="-122"/>
                        </a:rPr>
                        <a:t>三民主义、新三民主义、五权分立</a:t>
                      </a:r>
                      <a:endParaRPr lang="zh-CN" sz="2400" kern="100" dirty="0">
                        <a:effectLst/>
                        <a:latin typeface="方正细黑一_GBK" pitchFamily="65" charset="-122"/>
                        <a:ea typeface="方正细黑一_GBK" pitchFamily="65" charset="-122"/>
                        <a:cs typeface="Courier New"/>
                      </a:endParaRPr>
                    </a:p>
                  </a:txBody>
                  <a:tcPr marL="68580" marR="68580" marT="0" marB="0" anchor="ctr">
                    <a:noFill/>
                  </a:tcPr>
                </a:tc>
                <a:tc vMerge="1">
                  <a:txBody>
                    <a:bodyPr/>
                    <a:lstStyle/>
                    <a:p>
                      <a:endParaRPr lang="zh-CN" altLang="en-US"/>
                    </a:p>
                  </a:txBody>
                  <a:tcPr/>
                </a:tc>
              </a:tr>
            </a:tbl>
          </a:graphicData>
        </a:graphic>
      </p:graphicFrame>
    </p:spTree>
    <p:extLst>
      <p:ext uri="{BB962C8B-B14F-4D97-AF65-F5344CB8AC3E}">
        <p14:creationId xmlns:p14="http://schemas.microsoft.com/office/powerpoint/2010/main" xmlns="" val="402928879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467544" y="915566"/>
            <a:ext cx="8280920" cy="3708708"/>
          </a:xfrm>
          <a:prstGeom prst="rect">
            <a:avLst/>
          </a:prstGeom>
        </p:spPr>
        <p:txBody>
          <a:bodyPr wrap="square">
            <a:spAutoFit/>
          </a:bodyPr>
          <a:lstStyle/>
          <a:p>
            <a:pPr>
              <a:lnSpc>
                <a:spcPts val="47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发展历程</a:t>
            </a:r>
            <a:endParaRPr lang="zh-CN" altLang="zh-CN" sz="2600" dirty="0">
              <a:latin typeface="黑体" pitchFamily="2" charset="-122"/>
              <a:ea typeface="黑体" pitchFamily="2" charset="-122"/>
            </a:endParaRPr>
          </a:p>
          <a:p>
            <a:pPr>
              <a:lnSpc>
                <a:spcPts val="4700"/>
              </a:lnSpc>
            </a:pPr>
            <a:r>
              <a:rPr lang="en-US" altLang="zh-CN" sz="2600" b="1" dirty="0">
                <a:latin typeface="Times New Roman" pitchFamily="18" charset="0"/>
                <a:ea typeface="宋体" pitchFamily="2" charset="-122"/>
              </a:rPr>
              <a:t>(1)19</a:t>
            </a:r>
            <a:r>
              <a:rPr lang="zh-CN" altLang="zh-CN" sz="2600" b="1" dirty="0">
                <a:latin typeface="Times New Roman" pitchFamily="18" charset="0"/>
                <a:ea typeface="宋体" pitchFamily="2" charset="-122"/>
              </a:rPr>
              <a:t>世纪</a:t>
            </a:r>
            <a:r>
              <a:rPr lang="en-US" altLang="zh-CN" sz="2600" b="1" dirty="0">
                <a:latin typeface="Times New Roman" pitchFamily="18" charset="0"/>
                <a:ea typeface="宋体" pitchFamily="2" charset="-122"/>
              </a:rPr>
              <a:t>60</a:t>
            </a:r>
            <a:r>
              <a:rPr lang="zh-CN" altLang="zh-CN" sz="2600" b="1" dirty="0">
                <a:latin typeface="Times New Roman" pitchFamily="18" charset="0"/>
                <a:ea typeface="宋体" pitchFamily="2" charset="-122"/>
              </a:rPr>
              <a:t>年代，洋务派主张</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采西学，制洋器</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，主张</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以中国之伦常名教为原本，辅</a:t>
            </a:r>
            <a:r>
              <a:rPr lang="zh-CN" altLang="zh-CN" sz="2600" b="1" dirty="0" smtClean="0">
                <a:latin typeface="Times New Roman" pitchFamily="18" charset="0"/>
                <a:ea typeface="宋体" pitchFamily="2" charset="-122"/>
              </a:rPr>
              <a:t>以</a:t>
            </a:r>
            <a:r>
              <a:rPr lang="en-US" altLang="zh-CN" sz="2600" b="1" u="sng" dirty="0" smtClean="0">
                <a:latin typeface="Times New Roman" pitchFamily="18" charset="0"/>
                <a:ea typeface="宋体" pitchFamily="2" charset="-122"/>
              </a:rPr>
              <a:t>			   </a:t>
            </a:r>
            <a:r>
              <a:rPr lang="en-US"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700"/>
              </a:lnSpc>
            </a:pPr>
            <a:r>
              <a:rPr lang="en-US" altLang="zh-CN" sz="2600" b="1" dirty="0">
                <a:latin typeface="Times New Roman" pitchFamily="18" charset="0"/>
                <a:ea typeface="宋体" pitchFamily="2" charset="-122"/>
              </a:rPr>
              <a:t>(2)19</a:t>
            </a:r>
            <a:r>
              <a:rPr lang="zh-CN" altLang="zh-CN" sz="2600" b="1" dirty="0">
                <a:latin typeface="Times New Roman" pitchFamily="18" charset="0"/>
                <a:ea typeface="宋体" pitchFamily="2" charset="-122"/>
              </a:rPr>
              <a:t>世纪</a:t>
            </a:r>
            <a:r>
              <a:rPr lang="en-US" altLang="zh-CN" sz="2600" b="1" dirty="0">
                <a:latin typeface="Times New Roman" pitchFamily="18" charset="0"/>
                <a:ea typeface="宋体" pitchFamily="2" charset="-122"/>
              </a:rPr>
              <a:t>90</a:t>
            </a:r>
            <a:r>
              <a:rPr lang="zh-CN" altLang="zh-CN" sz="2600" b="1" dirty="0">
                <a:latin typeface="Times New Roman" pitchFamily="18" charset="0"/>
                <a:ea typeface="宋体" pitchFamily="2" charset="-122"/>
              </a:rPr>
              <a:t>年代，这一主张被概括为</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中学为体，西学为用</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7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代表作品：张之洞著</a:t>
            </a: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11" name="矩形 10"/>
          <p:cNvSpPr/>
          <p:nvPr/>
        </p:nvSpPr>
        <p:spPr>
          <a:xfrm>
            <a:off x="5325988" y="2202185"/>
            <a:ext cx="2420856" cy="492443"/>
          </a:xfrm>
          <a:prstGeom prst="rect">
            <a:avLst/>
          </a:prstGeom>
        </p:spPr>
        <p:txBody>
          <a:bodyPr wrap="none">
            <a:spAutoFit/>
          </a:bodyPr>
          <a:lstStyle/>
          <a:p>
            <a:r>
              <a:rPr lang="zh-CN" altLang="en-US" sz="2600" b="1" smtClean="0">
                <a:solidFill>
                  <a:srgbClr val="0000FF"/>
                </a:solidFill>
              </a:rPr>
              <a:t>诸国富强之术   </a:t>
            </a:r>
            <a:endParaRPr lang="zh-CN" altLang="en-US" sz="2600" b="1" dirty="0">
              <a:solidFill>
                <a:srgbClr val="0000FF"/>
              </a:solidFill>
            </a:endParaRPr>
          </a:p>
        </p:txBody>
      </p:sp>
      <p:sp>
        <p:nvSpPr>
          <p:cNvPr id="12" name="矩形 11"/>
          <p:cNvSpPr/>
          <p:nvPr/>
        </p:nvSpPr>
        <p:spPr>
          <a:xfrm>
            <a:off x="4308356" y="3992860"/>
            <a:ext cx="1415772" cy="492443"/>
          </a:xfrm>
          <a:prstGeom prst="rect">
            <a:avLst/>
          </a:prstGeom>
        </p:spPr>
        <p:txBody>
          <a:bodyPr wrap="none">
            <a:spAutoFit/>
          </a:bodyPr>
          <a:lstStyle/>
          <a:p>
            <a:r>
              <a:rPr lang="zh-CN" altLang="en-US" sz="2600" b="1" dirty="0" smtClean="0">
                <a:solidFill>
                  <a:srgbClr val="0000FF"/>
                </a:solidFill>
              </a:rPr>
              <a:t>劝学篇   </a:t>
            </a:r>
            <a:endParaRPr lang="zh-CN" altLang="en-US" sz="2600" b="1" dirty="0">
              <a:solidFill>
                <a:srgbClr val="0000FF"/>
              </a:solidFill>
            </a:endParaRPr>
          </a:p>
        </p:txBody>
      </p:sp>
    </p:spTree>
    <p:extLst>
      <p:ext uri="{BB962C8B-B14F-4D97-AF65-F5344CB8AC3E}">
        <p14:creationId xmlns:p14="http://schemas.microsoft.com/office/powerpoint/2010/main" xmlns="" val="44007818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455351" y="906848"/>
            <a:ext cx="2334482" cy="469341"/>
          </a:xfrm>
          <a:prstGeom prst="rect">
            <a:avLst/>
          </a:prstGeom>
          <a:noFill/>
          <a:ln>
            <a:noFill/>
          </a:ln>
        </p:spPr>
        <p:txBody>
          <a:bodyPr wrap="square" lIns="68562" tIns="34281" rIns="68562" bIns="34281" rtlCol="0">
            <a:spAutoFit/>
          </a:bodyPr>
          <a:lstStyle/>
          <a:p>
            <a:r>
              <a:rPr lang="zh-CN" altLang="en-US" sz="2600" b="1" dirty="0" smtClean="0">
                <a:solidFill>
                  <a:srgbClr val="00B0F0"/>
                </a:solidFill>
                <a:latin typeface="黑体" panose="02010600030101010101" pitchFamily="2" charset="-122"/>
                <a:ea typeface="黑体" panose="02010600030101010101" pitchFamily="2" charset="-122"/>
              </a:rPr>
              <a:t> 课堂小结</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0" name="菱形 19"/>
          <p:cNvSpPr/>
          <p:nvPr/>
        </p:nvSpPr>
        <p:spPr>
          <a:xfrm>
            <a:off x="395536" y="1060670"/>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pic>
        <p:nvPicPr>
          <p:cNvPr id="2050" name="Picture 2" descr="\\张红\张红 (e)\2014幻灯片（原文件）\同步\历史\学案导学设计历史选修2（岳）(未传，2014备用)\16.TIF"/>
          <p:cNvPicPr>
            <a:picLocks noChangeAspect="1" noChangeArrowheads="1"/>
          </p:cNvPicPr>
          <p:nvPr/>
        </p:nvPicPr>
        <p:blipFill>
          <a:blip r:embed="rId5" r:link="rId6"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611560" y="1851670"/>
            <a:ext cx="7653117" cy="2448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991220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hlinkClick r:id="rId2" action="ppaction://hlinksldjump"/>
          </p:cNvPr>
          <p:cNvSpPr txBox="1"/>
          <p:nvPr/>
        </p:nvSpPr>
        <p:spPr>
          <a:xfrm>
            <a:off x="6075244" y="124109"/>
            <a:ext cx="49445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1" name="TextBox 20">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4" name="TextBox 2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1" name="TextBox 40">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2" name="TextBox 41">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3" name="TextBox 42">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19" name="TextBox 18"/>
          <p:cNvSpPr txBox="1"/>
          <p:nvPr/>
        </p:nvSpPr>
        <p:spPr>
          <a:xfrm>
            <a:off x="235165" y="952366"/>
            <a:ext cx="8873339" cy="3779624"/>
          </a:xfrm>
          <a:prstGeom prst="rect">
            <a:avLst/>
          </a:prstGeom>
          <a:noFill/>
        </p:spPr>
        <p:txBody>
          <a:bodyPr wrap="square" rtlCol="0">
            <a:spAutoFit/>
          </a:bodyPr>
          <a:lstStyle/>
          <a:p>
            <a:pPr>
              <a:lnSpc>
                <a:spcPts val="49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鸦片战争前后，</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开眼看世界</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的思想发展成一股社会思潮的原因不包括</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9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外国资本主义对中国侵略的加剧</a:t>
            </a:r>
            <a:endParaRPr lang="zh-CN" altLang="zh-CN" sz="2600" dirty="0">
              <a:latin typeface="Times New Roman" pitchFamily="18" charset="0"/>
              <a:ea typeface="宋体" pitchFamily="2" charset="-122"/>
            </a:endParaRPr>
          </a:p>
          <a:p>
            <a:pPr>
              <a:lnSpc>
                <a:spcPts val="4900"/>
              </a:lnSpc>
            </a:pPr>
            <a:r>
              <a:rPr lang="en-US" altLang="zh-CN" sz="2600" b="1" dirty="0">
                <a:latin typeface="Times New Roman" pitchFamily="18" charset="0"/>
                <a:ea typeface="宋体" pitchFamily="2" charset="-122"/>
              </a:rPr>
              <a:t>B.</a:t>
            </a:r>
            <a:r>
              <a:rPr lang="zh-CN" altLang="zh-CN" sz="2600" b="1" dirty="0">
                <a:latin typeface="Times New Roman" pitchFamily="18" charset="0"/>
                <a:ea typeface="宋体" pitchFamily="2" charset="-122"/>
              </a:rPr>
              <a:t>中西方之间的联系加强</a:t>
            </a:r>
            <a:endParaRPr lang="zh-CN" altLang="zh-CN" sz="2600" dirty="0">
              <a:latin typeface="Times New Roman" pitchFamily="18" charset="0"/>
              <a:ea typeface="宋体" pitchFamily="2" charset="-122"/>
            </a:endParaRPr>
          </a:p>
          <a:p>
            <a:pPr>
              <a:lnSpc>
                <a:spcPts val="49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以魏源为代表的有识之士介绍世界知识所致</a:t>
            </a:r>
            <a:endParaRPr lang="zh-CN" altLang="zh-CN" sz="2600" dirty="0">
              <a:latin typeface="Times New Roman" pitchFamily="18" charset="0"/>
              <a:ea typeface="宋体" pitchFamily="2" charset="-122"/>
            </a:endParaRPr>
          </a:p>
          <a:p>
            <a:pPr>
              <a:lnSpc>
                <a:spcPts val="4900"/>
              </a:lnSpc>
            </a:pPr>
            <a:r>
              <a:rPr lang="en-US" altLang="zh-CN" sz="2600" b="1" dirty="0">
                <a:latin typeface="Times New Roman" pitchFamily="18" charset="0"/>
                <a:ea typeface="宋体" pitchFamily="2" charset="-122"/>
              </a:rPr>
              <a:t>D.</a:t>
            </a:r>
            <a:r>
              <a:rPr lang="zh-CN" altLang="zh-CN" sz="2600" b="1" dirty="0">
                <a:latin typeface="Times New Roman" pitchFamily="18" charset="0"/>
                <a:ea typeface="宋体" pitchFamily="2" charset="-122"/>
              </a:rPr>
              <a:t>民族资本主义经济的</a:t>
            </a:r>
            <a:r>
              <a:rPr lang="zh-CN" altLang="zh-CN" sz="2600" b="1" dirty="0" smtClean="0">
                <a:latin typeface="Times New Roman" pitchFamily="18" charset="0"/>
                <a:ea typeface="宋体" pitchFamily="2" charset="-122"/>
              </a:rPr>
              <a:t>发展</a:t>
            </a:r>
            <a:endParaRPr lang="zh-CN" altLang="zh-CN" sz="2600" b="1" dirty="0">
              <a:latin typeface="Times New Roman" pitchFamily="18" charset="0"/>
              <a:ea typeface="宋体" pitchFamily="2" charset="-122"/>
            </a:endParaRPr>
          </a:p>
        </p:txBody>
      </p:sp>
      <p:grpSp>
        <p:nvGrpSpPr>
          <p:cNvPr id="15" name="组合 14"/>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矩形 15">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5" name="矩形 24"/>
          <p:cNvSpPr/>
          <p:nvPr/>
        </p:nvSpPr>
        <p:spPr>
          <a:xfrm>
            <a:off x="2555776" y="1635646"/>
            <a:ext cx="508473" cy="630942"/>
          </a:xfrm>
          <a:prstGeom prst="rect">
            <a:avLst/>
          </a:prstGeom>
        </p:spPr>
        <p:txBody>
          <a:bodyPr wrap="none">
            <a:spAutoFit/>
          </a:bodyPr>
          <a:lstStyle/>
          <a:p>
            <a:r>
              <a:rPr lang="en-US" altLang="zh-CN" sz="3500" b="1" dirty="0" smtClean="0">
                <a:solidFill>
                  <a:schemeClr val="accent6">
                    <a:lumMod val="75000"/>
                  </a:schemeClr>
                </a:solidFill>
                <a:latin typeface="Times New Roman" pitchFamily="18" charset="0"/>
                <a:cs typeface="Times New Roman" pitchFamily="18" charset="0"/>
              </a:rPr>
              <a:t>D</a:t>
            </a:r>
            <a:endParaRPr lang="zh-CN" altLang="en-US" sz="3500" b="1" dirty="0">
              <a:solidFill>
                <a:schemeClr val="accent6">
                  <a:lumMod val="7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8613410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51520" y="874330"/>
            <a:ext cx="8477803" cy="3785652"/>
          </a:xfrm>
          <a:prstGeom prst="rect">
            <a:avLst/>
          </a:prstGeom>
          <a:noFill/>
        </p:spPr>
        <p:txBody>
          <a:bodyPr wrap="square" rtlCol="0">
            <a:spAutoFit/>
          </a:bodyPr>
          <a:lstStyle/>
          <a:p>
            <a:pPr>
              <a:lnSpc>
                <a:spcPts val="4800"/>
              </a:lnSpc>
            </a:pPr>
            <a:r>
              <a:rPr lang="en-US" altLang="zh-CN" sz="2600" b="1" dirty="0">
                <a:latin typeface="Times New Roman" pitchFamily="18" charset="0"/>
                <a:ea typeface="宋体" pitchFamily="2" charset="-122"/>
              </a:rPr>
              <a:t>2.19</a:t>
            </a:r>
            <a:r>
              <a:rPr lang="zh-CN" altLang="zh-CN" sz="2600" b="1" dirty="0">
                <a:latin typeface="Times New Roman" pitchFamily="18" charset="0"/>
                <a:ea typeface="宋体" pitchFamily="2" charset="-122"/>
              </a:rPr>
              <a:t>世纪</a:t>
            </a:r>
            <a:r>
              <a:rPr lang="en-US" altLang="zh-CN" sz="2600" b="1" dirty="0">
                <a:latin typeface="Times New Roman" pitchFamily="18" charset="0"/>
                <a:ea typeface="宋体" pitchFamily="2" charset="-122"/>
              </a:rPr>
              <a:t>90</a:t>
            </a:r>
            <a:r>
              <a:rPr lang="zh-CN" altLang="zh-CN" sz="2600" b="1" dirty="0">
                <a:latin typeface="Times New Roman" pitchFamily="18" charset="0"/>
                <a:ea typeface="宋体" pitchFamily="2" charset="-122"/>
              </a:rPr>
              <a:t>年代，康、梁维新思想继承和发展了早期维新派的思想，其中</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发展</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主要表现</a:t>
            </a:r>
            <a:r>
              <a:rPr lang="zh-CN" altLang="zh-CN" sz="2600" b="1" dirty="0" smtClean="0">
                <a:latin typeface="Times New Roman" pitchFamily="18" charset="0"/>
                <a:ea typeface="宋体" pitchFamily="2" charset="-122"/>
              </a:rPr>
              <a:t>在</a:t>
            </a:r>
            <a:r>
              <a:rPr lang="en-US" altLang="zh-CN" sz="2600" b="1" dirty="0" smtClean="0">
                <a:latin typeface="Times New Roman" pitchFamily="18" charset="0"/>
                <a:ea typeface="宋体" pitchFamily="2" charset="-122"/>
              </a:rPr>
              <a:t>			      (</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800"/>
              </a:lnSpc>
            </a:pPr>
            <a:r>
              <a:rPr lang="en-US" altLang="zh-CN" sz="2600" b="1" dirty="0">
                <a:latin typeface="Times New Roman" pitchFamily="18" charset="0"/>
                <a:ea typeface="宋体" pitchFamily="2" charset="-122"/>
              </a:rPr>
              <a:t>①</a:t>
            </a:r>
            <a:r>
              <a:rPr lang="zh-CN" altLang="zh-CN" sz="2600" b="1" dirty="0">
                <a:latin typeface="Times New Roman" pitchFamily="18" charset="0"/>
                <a:ea typeface="宋体" pitchFamily="2" charset="-122"/>
              </a:rPr>
              <a:t>主张君主立宪政体　</a:t>
            </a:r>
            <a:r>
              <a:rPr lang="en-US" altLang="zh-CN" sz="2600" b="1" dirty="0">
                <a:latin typeface="Times New Roman" pitchFamily="18" charset="0"/>
                <a:ea typeface="宋体" pitchFamily="2" charset="-122"/>
              </a:rPr>
              <a:t>②</a:t>
            </a:r>
            <a:r>
              <a:rPr lang="zh-CN" altLang="zh-CN" sz="2600" b="1" dirty="0">
                <a:latin typeface="Times New Roman" pitchFamily="18" charset="0"/>
                <a:ea typeface="宋体" pitchFamily="2" charset="-122"/>
              </a:rPr>
              <a:t>使变法思想形成完整的理论体系</a:t>
            </a:r>
            <a:endParaRPr lang="zh-CN" altLang="zh-CN" sz="2600" dirty="0">
              <a:latin typeface="Times New Roman" pitchFamily="18" charset="0"/>
              <a:ea typeface="宋体" pitchFamily="2" charset="-122"/>
            </a:endParaRPr>
          </a:p>
          <a:p>
            <a:pPr>
              <a:lnSpc>
                <a:spcPts val="4800"/>
              </a:lnSpc>
            </a:pPr>
            <a:r>
              <a:rPr lang="en-US" altLang="zh-CN" sz="2600" b="1" dirty="0">
                <a:latin typeface="Times New Roman" pitchFamily="18" charset="0"/>
                <a:ea typeface="宋体" pitchFamily="2" charset="-122"/>
              </a:rPr>
              <a:t>③</a:t>
            </a:r>
            <a:r>
              <a:rPr lang="zh-CN" altLang="zh-CN" sz="2600" b="1" dirty="0">
                <a:latin typeface="Times New Roman" pitchFamily="18" charset="0"/>
                <a:ea typeface="宋体" pitchFamily="2" charset="-122"/>
              </a:rPr>
              <a:t>对洋务运动作出了批判　</a:t>
            </a:r>
            <a:r>
              <a:rPr lang="en-US" altLang="zh-CN" sz="2600" b="1" dirty="0">
                <a:latin typeface="Times New Roman" pitchFamily="18" charset="0"/>
                <a:ea typeface="宋体" pitchFamily="2" charset="-122"/>
              </a:rPr>
              <a:t>④</a:t>
            </a:r>
            <a:r>
              <a:rPr lang="zh-CN" altLang="zh-CN" sz="2600" b="1" dirty="0">
                <a:latin typeface="Times New Roman" pitchFamily="18" charset="0"/>
                <a:ea typeface="宋体" pitchFamily="2" charset="-122"/>
              </a:rPr>
              <a:t>将维新思想发展成为救亡图存的维新政治运动</a:t>
            </a:r>
            <a:endParaRPr lang="zh-CN" altLang="zh-CN" sz="2600" dirty="0">
              <a:latin typeface="Times New Roman" pitchFamily="18" charset="0"/>
              <a:ea typeface="宋体" pitchFamily="2" charset="-122"/>
            </a:endParaRPr>
          </a:p>
          <a:p>
            <a:pPr>
              <a:lnSpc>
                <a:spcPts val="4800"/>
              </a:lnSpc>
            </a:pPr>
            <a:r>
              <a:rPr lang="en-US" altLang="zh-CN" sz="2600" b="1" dirty="0">
                <a:latin typeface="Times New Roman" pitchFamily="18" charset="0"/>
                <a:ea typeface="宋体" pitchFamily="2" charset="-122"/>
              </a:rPr>
              <a:t>A.</a:t>
            </a:r>
            <a:r>
              <a:rPr lang="en-US" altLang="zh-CN" sz="2600" b="1" dirty="0" smtClean="0">
                <a:latin typeface="Times New Roman" pitchFamily="18" charset="0"/>
                <a:ea typeface="宋体" pitchFamily="2" charset="-122"/>
              </a:rPr>
              <a:t>①②		B</a:t>
            </a:r>
            <a:r>
              <a:rPr lang="en-US" altLang="zh-CN" sz="2600" b="1" dirty="0">
                <a:latin typeface="Times New Roman" pitchFamily="18" charset="0"/>
                <a:ea typeface="宋体" pitchFamily="2" charset="-122"/>
              </a:rPr>
              <a:t>.</a:t>
            </a:r>
            <a:r>
              <a:rPr lang="en-US" altLang="zh-CN" sz="2600" b="1" dirty="0" smtClean="0">
                <a:latin typeface="Times New Roman" pitchFamily="18" charset="0"/>
                <a:ea typeface="宋体" pitchFamily="2" charset="-122"/>
              </a:rPr>
              <a:t>①②③		C</a:t>
            </a:r>
            <a:r>
              <a:rPr lang="en-US" altLang="zh-CN" sz="2600" b="1" dirty="0">
                <a:latin typeface="Times New Roman" pitchFamily="18" charset="0"/>
                <a:ea typeface="宋体" pitchFamily="2" charset="-122"/>
              </a:rPr>
              <a:t>.</a:t>
            </a:r>
            <a:r>
              <a:rPr lang="en-US" altLang="zh-CN" sz="2600" b="1" dirty="0" smtClean="0">
                <a:latin typeface="Times New Roman" pitchFamily="18" charset="0"/>
                <a:ea typeface="宋体" pitchFamily="2" charset="-122"/>
              </a:rPr>
              <a:t>②④		D</a:t>
            </a:r>
            <a:r>
              <a:rPr lang="en-US" altLang="zh-CN" sz="2600" b="1" dirty="0">
                <a:latin typeface="Times New Roman" pitchFamily="18" charset="0"/>
                <a:ea typeface="宋体" pitchFamily="2" charset="-122"/>
              </a:rPr>
              <a:t>.</a:t>
            </a:r>
            <a:r>
              <a:rPr lang="en-US" altLang="zh-CN" sz="2600" b="1" dirty="0" smtClean="0">
                <a:latin typeface="Times New Roman" pitchFamily="18" charset="0"/>
                <a:ea typeface="宋体" pitchFamily="2" charset="-122"/>
              </a:rPr>
              <a:t>②③④</a:t>
            </a:r>
            <a:endParaRPr lang="zh-CN" altLang="zh-CN" sz="2600" b="1" dirty="0">
              <a:latin typeface="Times New Roman" pitchFamily="18" charset="0"/>
              <a:ea typeface="宋体" pitchFamily="2" charset="-122"/>
            </a:endParaRPr>
          </a:p>
        </p:txBody>
      </p:sp>
      <p:sp>
        <p:nvSpPr>
          <p:cNvPr id="23" name="TextBox 22">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3" action="ppaction://hlinksldjump"/>
          </p:cNvPr>
          <p:cNvSpPr txBox="1"/>
          <p:nvPr/>
        </p:nvSpPr>
        <p:spPr>
          <a:xfrm>
            <a:off x="6574422" y="123929"/>
            <a:ext cx="478864"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5" name="组合 14"/>
          <p:cNvGrpSpPr/>
          <p:nvPr/>
        </p:nvGrpSpPr>
        <p:grpSpPr>
          <a:xfrm>
            <a:off x="205735" y="4758135"/>
            <a:ext cx="8522541" cy="388382"/>
            <a:chOff x="274384" y="6344176"/>
            <a:chExt cx="11366342" cy="517842"/>
          </a:xfrm>
        </p:grpSpPr>
        <p:sp>
          <p:nvSpPr>
            <p:cNvPr id="16" name="矩形 15">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7" name="矩形 16">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6591748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33053" y="3300246"/>
            <a:ext cx="8477803" cy="658706"/>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C</a:t>
            </a:r>
            <a:endParaRPr lang="zh-CN" altLang="zh-CN" sz="2600" kern="100" dirty="0">
              <a:effectLst/>
              <a:latin typeface="宋体"/>
              <a:cs typeface="Courier New"/>
            </a:endParaRPr>
          </a:p>
        </p:txBody>
      </p:sp>
      <p:sp>
        <p:nvSpPr>
          <p:cNvPr id="23" name="TextBox 22">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3" action="ppaction://hlinksldjump"/>
          </p:cNvPr>
          <p:cNvSpPr txBox="1"/>
          <p:nvPr/>
        </p:nvSpPr>
        <p:spPr>
          <a:xfrm>
            <a:off x="6574422" y="123929"/>
            <a:ext cx="478864"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16" name="TextBox 15"/>
          <p:cNvSpPr txBox="1"/>
          <p:nvPr/>
        </p:nvSpPr>
        <p:spPr>
          <a:xfrm>
            <a:off x="342669" y="1172083"/>
            <a:ext cx="8477803" cy="2119747"/>
          </a:xfrm>
          <a:prstGeom prst="rect">
            <a:avLst/>
          </a:prstGeom>
          <a:noFill/>
        </p:spPr>
        <p:txBody>
          <a:bodyPr wrap="square" rtlCol="0">
            <a:spAutoFit/>
          </a:bodyPr>
          <a:lstStyle/>
          <a:p>
            <a:pPr algn="just">
              <a:lnSpc>
                <a:spcPts val="5500"/>
              </a:lnSpc>
            </a:pPr>
            <a:r>
              <a:rPr lang="zh-CN" altLang="zh-CN" sz="2600" b="1" kern="100" dirty="0" smtClean="0">
                <a:solidFill>
                  <a:srgbClr val="E36C0A"/>
                </a:solidFill>
                <a:latin typeface="Times New Roman"/>
                <a:ea typeface="黑体"/>
                <a:cs typeface="Times New Roman"/>
              </a:rPr>
              <a:t>解析</a:t>
            </a:r>
            <a:r>
              <a:rPr lang="zh-CN" altLang="zh-CN" sz="2600" kern="100" dirty="0" smtClean="0">
                <a:solidFill>
                  <a:srgbClr val="E36C0A"/>
                </a:solidFill>
                <a:latin typeface="方正细黑一_GBK" pitchFamily="65" charset="-122"/>
                <a:ea typeface="方正细黑一_GBK" pitchFamily="65" charset="-122"/>
                <a:cs typeface="Times New Roman"/>
              </a:rPr>
              <a:t>　</a:t>
            </a:r>
            <a:r>
              <a:rPr lang="zh-CN" altLang="zh-CN" sz="2600" dirty="0" smtClean="0">
                <a:latin typeface="方正细黑一_GBK" pitchFamily="65" charset="-122"/>
                <a:ea typeface="方正细黑一_GBK" pitchFamily="65" charset="-122"/>
              </a:rPr>
              <a:t>早期维新派已主张政治变革，实行君主立宪制，对洋务运动单纯学西方物质技术的做法进行了批判。因此</a:t>
            </a:r>
            <a:r>
              <a:rPr lang="en-US" altLang="zh-CN" sz="2600" dirty="0" smtClean="0">
                <a:latin typeface="方正细黑一_GBK" pitchFamily="65" charset="-122"/>
                <a:ea typeface="方正细黑一_GBK" pitchFamily="65" charset="-122"/>
              </a:rPr>
              <a:t>①③</a:t>
            </a:r>
            <a:r>
              <a:rPr lang="zh-CN" altLang="zh-CN" sz="2600" dirty="0" smtClean="0">
                <a:latin typeface="方正细黑一_GBK" pitchFamily="65" charset="-122"/>
                <a:ea typeface="方正细黑一_GBK" pitchFamily="65" charset="-122"/>
              </a:rPr>
              <a:t>不符合题意。</a:t>
            </a:r>
            <a:endParaRPr lang="zh-CN" altLang="zh-CN" sz="2600" dirty="0">
              <a:latin typeface="方正细黑一_GBK" pitchFamily="65" charset="-122"/>
              <a:ea typeface="方正细黑一_GBK" pitchFamily="65" charset="-122"/>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9" name="矩形 18">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57000298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79512" y="829037"/>
            <a:ext cx="8856984" cy="2246769"/>
          </a:xfrm>
          <a:prstGeom prst="rect">
            <a:avLst/>
          </a:prstGeom>
          <a:noFill/>
        </p:spPr>
        <p:txBody>
          <a:bodyPr wrap="square" rtlCol="0">
            <a:spAutoFit/>
          </a:bodyPr>
          <a:lstStyle/>
          <a:p>
            <a:pPr>
              <a:lnSpc>
                <a:spcPts val="42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梁启超说：</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我国蚩蚩四亿之众，数千年受制于民贼政体之下，如盲鱼生长黑壑，不知天地间有二字。</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省略的两字最可能是</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A.</a:t>
            </a:r>
            <a:r>
              <a:rPr lang="zh-CN" altLang="zh-CN" sz="2600" b="1" dirty="0" smtClean="0">
                <a:latin typeface="Times New Roman" pitchFamily="18" charset="0"/>
                <a:ea typeface="宋体" pitchFamily="2" charset="-122"/>
              </a:rPr>
              <a:t>君主</a:t>
            </a:r>
            <a:r>
              <a:rPr lang="en-US" altLang="zh-CN" sz="2600" b="1" dirty="0" smtClean="0">
                <a:latin typeface="Times New Roman" pitchFamily="18" charset="0"/>
                <a:ea typeface="宋体" pitchFamily="2" charset="-122"/>
              </a:rPr>
              <a:t>		B</a:t>
            </a:r>
            <a:r>
              <a:rPr lang="en-US" altLang="zh-CN" sz="2600" b="1" dirty="0">
                <a:latin typeface="Times New Roman" pitchFamily="18" charset="0"/>
                <a:ea typeface="宋体" pitchFamily="2" charset="-122"/>
              </a:rPr>
              <a:t>.</a:t>
            </a:r>
            <a:r>
              <a:rPr lang="zh-CN" altLang="zh-CN" sz="2600" b="1" dirty="0" smtClean="0">
                <a:latin typeface="Times New Roman" pitchFamily="18" charset="0"/>
                <a:ea typeface="宋体" pitchFamily="2" charset="-122"/>
              </a:rPr>
              <a:t>科学</a:t>
            </a:r>
            <a:r>
              <a:rPr lang="en-US" altLang="zh-CN" sz="2600" b="1" dirty="0" smtClean="0">
                <a:latin typeface="Times New Roman" pitchFamily="18" charset="0"/>
                <a:ea typeface="宋体" pitchFamily="2" charset="-122"/>
              </a:rPr>
              <a:t>		C</a:t>
            </a:r>
            <a:r>
              <a:rPr lang="en-US" altLang="zh-CN" sz="2600" b="1" dirty="0">
                <a:latin typeface="Times New Roman" pitchFamily="18" charset="0"/>
                <a:ea typeface="宋体" pitchFamily="2" charset="-122"/>
              </a:rPr>
              <a:t>.</a:t>
            </a:r>
            <a:r>
              <a:rPr lang="zh-CN" altLang="zh-CN" sz="2600" b="1" dirty="0" smtClean="0">
                <a:latin typeface="Times New Roman" pitchFamily="18" charset="0"/>
                <a:ea typeface="宋体" pitchFamily="2" charset="-122"/>
              </a:rPr>
              <a:t>西学</a:t>
            </a:r>
            <a:r>
              <a:rPr lang="en-US" altLang="zh-CN" sz="2600" b="1" dirty="0" smtClean="0">
                <a:latin typeface="Times New Roman" pitchFamily="18" charset="0"/>
                <a:ea typeface="宋体" pitchFamily="2" charset="-122"/>
              </a:rPr>
              <a:t>		D</a:t>
            </a:r>
            <a:r>
              <a:rPr lang="en-US" altLang="zh-CN" sz="2600" b="1" dirty="0">
                <a:latin typeface="Times New Roman" pitchFamily="18" charset="0"/>
                <a:ea typeface="宋体" pitchFamily="2" charset="-122"/>
              </a:rPr>
              <a:t>.</a:t>
            </a:r>
            <a:r>
              <a:rPr lang="zh-CN" altLang="zh-CN" sz="2600" b="1" dirty="0" smtClean="0">
                <a:latin typeface="Times New Roman" pitchFamily="18" charset="0"/>
                <a:ea typeface="宋体" pitchFamily="2" charset="-122"/>
              </a:rPr>
              <a:t>民权</a:t>
            </a:r>
            <a:endParaRPr lang="zh-CN" altLang="zh-CN" sz="2600" dirty="0">
              <a:latin typeface="Times New Roman" pitchFamily="18" charset="0"/>
              <a:ea typeface="宋体" pitchFamily="2" charset="-122"/>
            </a:endParaRPr>
          </a:p>
        </p:txBody>
      </p:sp>
      <p:sp>
        <p:nvSpPr>
          <p:cNvPr id="23" name="TextBox 22">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4" action="ppaction://hlinksldjump"/>
          </p:cNvPr>
          <p:cNvSpPr txBox="1"/>
          <p:nvPr/>
        </p:nvSpPr>
        <p:spPr>
          <a:xfrm>
            <a:off x="7058868" y="123929"/>
            <a:ext cx="48583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5" name="组合 14"/>
          <p:cNvGrpSpPr/>
          <p:nvPr/>
        </p:nvGrpSpPr>
        <p:grpSpPr>
          <a:xfrm>
            <a:off x="205735" y="4758135"/>
            <a:ext cx="8522541" cy="388382"/>
            <a:chOff x="274384" y="6344176"/>
            <a:chExt cx="11366342" cy="517842"/>
          </a:xfrm>
        </p:grpSpPr>
        <p:sp>
          <p:nvSpPr>
            <p:cNvPr id="16" name="矩形 15">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7" name="矩形 16">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2" name="TextBox 21"/>
          <p:cNvSpPr txBox="1"/>
          <p:nvPr/>
        </p:nvSpPr>
        <p:spPr>
          <a:xfrm>
            <a:off x="107504" y="2931790"/>
            <a:ext cx="8784880" cy="1765355"/>
          </a:xfrm>
          <a:prstGeom prst="rect">
            <a:avLst/>
          </a:prstGeom>
          <a:noFill/>
        </p:spPr>
        <p:txBody>
          <a:bodyPr wrap="square" rtlCol="0">
            <a:spAutoFit/>
          </a:bodyPr>
          <a:lstStyle/>
          <a:p>
            <a:pPr algn="just">
              <a:lnSpc>
                <a:spcPts val="4500"/>
              </a:lnSpc>
            </a:pPr>
            <a:r>
              <a:rPr lang="zh-CN" altLang="zh-CN" sz="2600" b="1" kern="100" dirty="0">
                <a:solidFill>
                  <a:schemeClr val="accent6">
                    <a:lumMod val="75000"/>
                  </a:schemeClr>
                </a:solidFill>
                <a:latin typeface="Times New Roman"/>
                <a:ea typeface="黑体"/>
                <a:cs typeface="Times New Roman"/>
              </a:rPr>
              <a:t>解析</a:t>
            </a:r>
            <a:r>
              <a:rPr lang="zh-CN" altLang="zh-CN" sz="2400" b="1" kern="100" dirty="0">
                <a:solidFill>
                  <a:srgbClr val="E36C0A"/>
                </a:solidFill>
                <a:latin typeface="Times New Roman"/>
                <a:ea typeface="黑体"/>
                <a:cs typeface="Times New Roman"/>
              </a:rPr>
              <a:t>　</a:t>
            </a:r>
            <a:r>
              <a:rPr lang="zh-CN" altLang="zh-CN" sz="2600" dirty="0" smtClean="0">
                <a:latin typeface="方正细黑一_GBK" pitchFamily="65" charset="-122"/>
                <a:ea typeface="方正细黑一_GBK" pitchFamily="65" charset="-122"/>
              </a:rPr>
              <a:t>由材料可知，梁启超反对君主专制，</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民贼政体</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即封建专制政体，在这种政体之下，人民毫无民主权利可言，即没有民权。</a:t>
            </a:r>
            <a:endParaRPr lang="zh-CN" altLang="zh-CN" sz="2600" dirty="0">
              <a:latin typeface="方正细黑一_GBK" pitchFamily="65" charset="-122"/>
              <a:ea typeface="方正细黑一_GBK" pitchFamily="65" charset="-122"/>
            </a:endParaRPr>
          </a:p>
        </p:txBody>
      </p:sp>
      <p:sp>
        <p:nvSpPr>
          <p:cNvPr id="24" name="矩形 23"/>
          <p:cNvSpPr/>
          <p:nvPr/>
        </p:nvSpPr>
        <p:spPr>
          <a:xfrm>
            <a:off x="1835696" y="1916425"/>
            <a:ext cx="508473" cy="630942"/>
          </a:xfrm>
          <a:prstGeom prst="rect">
            <a:avLst/>
          </a:prstGeom>
        </p:spPr>
        <p:txBody>
          <a:bodyPr wrap="none">
            <a:spAutoFit/>
          </a:bodyPr>
          <a:lstStyle/>
          <a:p>
            <a:r>
              <a:rPr lang="en-US" altLang="zh-CN" sz="3500" b="1" dirty="0" smtClean="0">
                <a:solidFill>
                  <a:schemeClr val="accent6">
                    <a:lumMod val="75000"/>
                  </a:schemeClr>
                </a:solidFill>
                <a:latin typeface="Times New Roman" pitchFamily="18" charset="0"/>
                <a:cs typeface="Times New Roman" pitchFamily="18" charset="0"/>
              </a:rPr>
              <a:t>D</a:t>
            </a:r>
            <a:endParaRPr lang="zh-CN" altLang="en-US" sz="3500" b="1" dirty="0">
              <a:solidFill>
                <a:schemeClr val="accent6">
                  <a:lumMod val="7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91189287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08087" y="857916"/>
            <a:ext cx="8477803" cy="3802066"/>
          </a:xfrm>
          <a:prstGeom prst="rect">
            <a:avLst/>
          </a:prstGeom>
          <a:noFill/>
        </p:spPr>
        <p:txBody>
          <a:bodyPr wrap="square" rtlCol="0">
            <a:spAutoFit/>
          </a:bodyPr>
          <a:lstStyle/>
          <a:p>
            <a:pPr>
              <a:lnSpc>
                <a:spcPts val="4200"/>
              </a:lnSpc>
            </a:pPr>
            <a:r>
              <a:rPr lang="en-US" altLang="zh-CN" sz="2600" b="1" dirty="0">
                <a:latin typeface="Times New Roman" pitchFamily="18" charset="0"/>
                <a:ea typeface="宋体" pitchFamily="2" charset="-122"/>
              </a:rPr>
              <a:t>4.20</a:t>
            </a:r>
            <a:r>
              <a:rPr lang="zh-CN" altLang="zh-CN" sz="2600" b="1" dirty="0">
                <a:latin typeface="Times New Roman" pitchFamily="18" charset="0"/>
                <a:ea typeface="宋体" pitchFamily="2" charset="-122"/>
              </a:rPr>
              <a:t>世纪初，某乡绅赋《新年杂咏》一诗：</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新制初更阳历年，家家彩胜斗喧阗，宜春帖子多新样，大半三民对五权。</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该诗反映了</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西方文化改变了中国传统文化</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B.</a:t>
            </a:r>
            <a:r>
              <a:rPr lang="zh-CN" altLang="zh-CN" sz="2600" b="1" dirty="0">
                <a:latin typeface="Times New Roman" pitchFamily="18" charset="0"/>
                <a:ea typeface="宋体" pitchFamily="2" charset="-122"/>
              </a:rPr>
              <a:t>孙中山民主思想对社会生活的影响</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守旧势力对近代文化的抵触</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D.</a:t>
            </a:r>
            <a:r>
              <a:rPr lang="zh-CN" altLang="zh-CN" sz="2600" b="1" dirty="0">
                <a:latin typeface="Times New Roman" pitchFamily="18" charset="0"/>
                <a:ea typeface="宋体" pitchFamily="2" charset="-122"/>
              </a:rPr>
              <a:t>封建思想的统治地位被</a:t>
            </a:r>
            <a:r>
              <a:rPr lang="zh-CN" altLang="zh-CN" sz="2600" b="1" dirty="0" smtClean="0">
                <a:latin typeface="Times New Roman" pitchFamily="18" charset="0"/>
                <a:ea typeface="宋体" pitchFamily="2" charset="-122"/>
              </a:rPr>
              <a:t>动摇</a:t>
            </a:r>
            <a:endParaRPr lang="zh-CN" altLang="zh-CN" sz="2600" dirty="0">
              <a:latin typeface="Times New Roman" pitchFamily="18" charset="0"/>
              <a:ea typeface="宋体" pitchFamily="2" charset="-122"/>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421119616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15" name="TextBox 14"/>
          <p:cNvSpPr txBox="1"/>
          <p:nvPr/>
        </p:nvSpPr>
        <p:spPr>
          <a:xfrm>
            <a:off x="333053" y="3147814"/>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a:t>
            </a:r>
            <a:r>
              <a:rPr lang="zh-CN" altLang="zh-CN" sz="2600" b="1" kern="100">
                <a:solidFill>
                  <a:srgbClr val="E36C0A"/>
                </a:solidFill>
                <a:latin typeface="Times New Roman"/>
                <a:ea typeface="黑体"/>
                <a:cs typeface="Times New Roman"/>
              </a:rPr>
              <a:t>　</a:t>
            </a:r>
            <a:r>
              <a:rPr lang="en-US" altLang="zh-CN" sz="2600" b="1" kern="100" dirty="0" smtClean="0">
                <a:latin typeface="Times New Roman"/>
                <a:cs typeface="Courier New"/>
              </a:rPr>
              <a:t>B</a:t>
            </a:r>
            <a:endParaRPr lang="zh-CN" altLang="zh-CN" sz="2600" kern="100" dirty="0">
              <a:effectLst/>
              <a:latin typeface="宋体"/>
              <a:cs typeface="Courier New"/>
            </a:endParaRPr>
          </a:p>
        </p:txBody>
      </p:sp>
      <p:sp>
        <p:nvSpPr>
          <p:cNvPr id="16" name="TextBox 15"/>
          <p:cNvSpPr txBox="1"/>
          <p:nvPr/>
        </p:nvSpPr>
        <p:spPr>
          <a:xfrm>
            <a:off x="342669" y="1059582"/>
            <a:ext cx="8477803" cy="2119747"/>
          </a:xfrm>
          <a:prstGeom prst="rect">
            <a:avLst/>
          </a:prstGeom>
          <a:noFill/>
        </p:spPr>
        <p:txBody>
          <a:bodyPr wrap="square" rtlCol="0">
            <a:spAutoFit/>
          </a:bodyPr>
          <a:lstStyle/>
          <a:p>
            <a:pPr algn="just">
              <a:lnSpc>
                <a:spcPts val="5500"/>
              </a:lnSpc>
            </a:pPr>
            <a:r>
              <a:rPr lang="zh-CN" altLang="zh-CN" sz="2600" b="1" kern="100" dirty="0" smtClean="0">
                <a:solidFill>
                  <a:srgbClr val="E36C0A"/>
                </a:solidFill>
                <a:latin typeface="Times New Roman"/>
                <a:ea typeface="黑体"/>
                <a:cs typeface="Times New Roman"/>
              </a:rPr>
              <a:t>解析</a:t>
            </a:r>
            <a:r>
              <a:rPr lang="zh-CN" altLang="zh-CN" sz="2600" kern="100" dirty="0" smtClean="0">
                <a:solidFill>
                  <a:srgbClr val="E36C0A"/>
                </a:solidFill>
                <a:latin typeface="方正细黑一_GBK" pitchFamily="65" charset="-122"/>
                <a:ea typeface="方正细黑一_GBK" pitchFamily="65" charset="-122"/>
                <a:cs typeface="Times New Roman"/>
              </a:rPr>
              <a:t>　</a:t>
            </a:r>
            <a:r>
              <a:rPr lang="zh-CN" altLang="zh-CN" sz="2600" dirty="0">
                <a:latin typeface="方正细黑一_GBK" pitchFamily="65" charset="-122"/>
                <a:ea typeface="方正细黑一_GBK" pitchFamily="65" charset="-122"/>
              </a:rPr>
              <a:t>从诗词中</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阳历年</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三民对五权</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可以看出，这是孙中山的民主思想及其领导的辛亥革命对民众的社会生活产生了一定的影响</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Tree>
    <p:extLst>
      <p:ext uri="{BB962C8B-B14F-4D97-AF65-F5344CB8AC3E}">
        <p14:creationId xmlns:p14="http://schemas.microsoft.com/office/powerpoint/2010/main" xmlns="" val="419059032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98544" y="987574"/>
            <a:ext cx="8822036" cy="2246769"/>
          </a:xfrm>
          <a:prstGeom prst="rect">
            <a:avLst/>
          </a:prstGeom>
          <a:noFill/>
        </p:spPr>
        <p:txBody>
          <a:bodyPr wrap="square" rtlCol="0">
            <a:spAutoFit/>
          </a:bodyPr>
          <a:lstStyle/>
          <a:p>
            <a:pPr>
              <a:lnSpc>
                <a:spcPts val="4200"/>
              </a:lnSpc>
            </a:pPr>
            <a:r>
              <a:rPr lang="en-US" altLang="zh-CN" sz="2600" b="1" dirty="0">
                <a:latin typeface="Times New Roman" pitchFamily="18" charset="0"/>
                <a:ea typeface="宋体" pitchFamily="2" charset="-122"/>
              </a:rPr>
              <a:t>5.</a:t>
            </a:r>
            <a:r>
              <a:rPr lang="zh-CN" altLang="zh-CN" sz="2600" b="1" dirty="0">
                <a:latin typeface="Times New Roman" pitchFamily="18" charset="0"/>
                <a:ea typeface="宋体" pitchFamily="2" charset="-122"/>
              </a:rPr>
              <a:t>孙中山认为，西方国家贫富不均，劳资矛盾尖锐，</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社会革命其将不远</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，中国应该防患于未然。因此他提出了</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A.</a:t>
            </a:r>
            <a:r>
              <a:rPr lang="zh-CN" altLang="zh-CN" sz="2600" b="1" dirty="0" smtClean="0">
                <a:latin typeface="Times New Roman" pitchFamily="18" charset="0"/>
                <a:ea typeface="宋体" pitchFamily="2" charset="-122"/>
              </a:rPr>
              <a:t>民族主义</a:t>
            </a:r>
            <a:r>
              <a:rPr lang="en-US" altLang="zh-CN" sz="2600" b="1" dirty="0" smtClean="0">
                <a:latin typeface="Times New Roman" pitchFamily="18" charset="0"/>
                <a:ea typeface="宋体" pitchFamily="2" charset="-122"/>
              </a:rPr>
              <a:t>		B</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民权主义</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C.</a:t>
            </a:r>
            <a:r>
              <a:rPr lang="zh-CN" altLang="zh-CN" sz="2600" b="1" dirty="0" smtClean="0">
                <a:latin typeface="Times New Roman" pitchFamily="18" charset="0"/>
                <a:ea typeface="宋体" pitchFamily="2" charset="-122"/>
              </a:rPr>
              <a:t>民生主义</a:t>
            </a:r>
            <a:r>
              <a:rPr lang="en-US" altLang="zh-CN" sz="2600" b="1" dirty="0" smtClean="0">
                <a:latin typeface="Times New Roman" pitchFamily="18" charset="0"/>
                <a:ea typeface="宋体" pitchFamily="2" charset="-122"/>
              </a:rPr>
              <a:t>		D</a:t>
            </a:r>
            <a:r>
              <a:rPr lang="en-US" altLang="zh-CN" sz="2600" b="1" dirty="0">
                <a:latin typeface="Times New Roman" pitchFamily="18" charset="0"/>
                <a:ea typeface="宋体" pitchFamily="2" charset="-122"/>
              </a:rPr>
              <a:t>.</a:t>
            </a:r>
            <a:r>
              <a:rPr lang="zh-CN" altLang="zh-CN" sz="2600" b="1" dirty="0" smtClean="0">
                <a:latin typeface="Times New Roman" pitchFamily="18" charset="0"/>
                <a:ea typeface="宋体" pitchFamily="2" charset="-122"/>
              </a:rPr>
              <a:t>民粹主义</a:t>
            </a:r>
            <a:endParaRPr lang="zh-CN" altLang="zh-CN" sz="2600" dirty="0">
              <a:latin typeface="Times New Roman" pitchFamily="18" charset="0"/>
              <a:ea typeface="宋体" pitchFamily="2" charset="-122"/>
            </a:endParaRPr>
          </a:p>
        </p:txBody>
      </p:sp>
      <p:sp>
        <p:nvSpPr>
          <p:cNvPr id="32" name="TextBox 31">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4" name="TextBox 33">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44" name="TextBox 4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5" name="TextBox 44">
            <a:hlinkClick r:id="rId5" action="ppaction://hlinksldjump"/>
          </p:cNvPr>
          <p:cNvSpPr txBox="1"/>
          <p:nvPr/>
        </p:nvSpPr>
        <p:spPr>
          <a:xfrm>
            <a:off x="8029061"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6" name="TextBox 45">
            <a:hlinkClick r:id="rId6" action="ppaction://hlinksldjump"/>
          </p:cNvPr>
          <p:cNvSpPr txBox="1"/>
          <p:nvPr/>
        </p:nvSpPr>
        <p:spPr>
          <a:xfrm>
            <a:off x="8499086"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7" name="TextBox 46">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15" name="TextBox 14"/>
          <p:cNvSpPr txBox="1"/>
          <p:nvPr/>
        </p:nvSpPr>
        <p:spPr>
          <a:xfrm>
            <a:off x="179512" y="3240874"/>
            <a:ext cx="8477803" cy="1347100"/>
          </a:xfrm>
          <a:prstGeom prst="rect">
            <a:avLst/>
          </a:prstGeom>
          <a:noFill/>
        </p:spPr>
        <p:txBody>
          <a:bodyPr wrap="square" rtlCol="0">
            <a:spAutoFit/>
          </a:bodyPr>
          <a:lstStyle/>
          <a:p>
            <a:pPr algn="just">
              <a:lnSpc>
                <a:spcPts val="5200"/>
              </a:lnSpc>
            </a:pPr>
            <a:r>
              <a:rPr lang="zh-CN" altLang="zh-CN" sz="2600" b="1" kern="100" dirty="0">
                <a:solidFill>
                  <a:srgbClr val="E36C0A"/>
                </a:solidFill>
                <a:latin typeface="Times New Roman"/>
                <a:ea typeface="黑体"/>
                <a:cs typeface="Times New Roman"/>
              </a:rPr>
              <a:t>解析　</a:t>
            </a:r>
            <a:r>
              <a:rPr lang="zh-CN" altLang="zh-CN" sz="2600" dirty="0">
                <a:latin typeface="方正细黑一_GBK" pitchFamily="65" charset="-122"/>
                <a:ea typeface="方正细黑一_GBK" pitchFamily="65" charset="-122"/>
              </a:rPr>
              <a:t>民生主义的目的在于防止贫富差距的拉大，真正做到</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家给人足</a:t>
            </a:r>
            <a:r>
              <a:rPr lang="en-US" altLang="zh-CN" sz="2600" dirty="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16" name="矩形 15"/>
          <p:cNvSpPr/>
          <p:nvPr/>
        </p:nvSpPr>
        <p:spPr>
          <a:xfrm>
            <a:off x="8239991" y="1563638"/>
            <a:ext cx="508473" cy="630942"/>
          </a:xfrm>
          <a:prstGeom prst="rect">
            <a:avLst/>
          </a:prstGeom>
        </p:spPr>
        <p:txBody>
          <a:bodyPr wrap="none">
            <a:spAutoFit/>
          </a:bodyPr>
          <a:lstStyle/>
          <a:p>
            <a:r>
              <a:rPr lang="en-US" altLang="zh-CN" sz="3500" b="1" smtClean="0">
                <a:solidFill>
                  <a:schemeClr val="accent6">
                    <a:lumMod val="75000"/>
                  </a:schemeClr>
                </a:solidFill>
                <a:latin typeface="Times New Roman" pitchFamily="18" charset="0"/>
                <a:cs typeface="Times New Roman" pitchFamily="18" charset="0"/>
              </a:rPr>
              <a:t>C</a:t>
            </a:r>
            <a:endParaRPr lang="zh-CN" altLang="en-US" sz="3500" b="1" dirty="0">
              <a:solidFill>
                <a:schemeClr val="accent6">
                  <a:lumMod val="75000"/>
                </a:schemeClr>
              </a:solidFill>
              <a:latin typeface="Times New Roman" pitchFamily="18" charset="0"/>
              <a:cs typeface="Times New Roman" pitchFamily="18" charset="0"/>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9599165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70570" y="874330"/>
            <a:ext cx="8477803" cy="3785652"/>
          </a:xfrm>
          <a:prstGeom prst="rect">
            <a:avLst/>
          </a:prstGeom>
          <a:noFill/>
        </p:spPr>
        <p:txBody>
          <a:bodyPr wrap="square" rtlCol="0">
            <a:spAutoFit/>
          </a:bodyPr>
          <a:lstStyle/>
          <a:p>
            <a:pPr>
              <a:lnSpc>
                <a:spcPts val="4800"/>
              </a:lnSpc>
            </a:pPr>
            <a:r>
              <a:rPr lang="en-US" altLang="zh-CN" sz="2600" b="1" dirty="0">
                <a:latin typeface="Times New Roman" pitchFamily="18" charset="0"/>
                <a:cs typeface="Times New Roman" pitchFamily="18" charset="0"/>
              </a:rPr>
              <a:t>6.</a:t>
            </a:r>
            <a:r>
              <a:rPr lang="zh-CN" altLang="zh-CN" sz="2600" b="1" dirty="0"/>
              <a:t>阅读下列材料：</a:t>
            </a:r>
            <a:endParaRPr lang="zh-CN" altLang="zh-CN" sz="2600" dirty="0"/>
          </a:p>
          <a:p>
            <a:pPr>
              <a:lnSpc>
                <a:spcPts val="4800"/>
              </a:lnSpc>
            </a:pPr>
            <a:r>
              <a:rPr lang="zh-CN" altLang="zh-CN" sz="2600" b="1" dirty="0">
                <a:solidFill>
                  <a:schemeClr val="accent6">
                    <a:lumMod val="75000"/>
                  </a:schemeClr>
                </a:solidFill>
                <a:latin typeface="黑体" pitchFamily="2" charset="-122"/>
                <a:ea typeface="黑体" pitchFamily="2" charset="-122"/>
              </a:rPr>
              <a:t>材料一</a:t>
            </a:r>
            <a:r>
              <a:rPr lang="zh-CN" altLang="zh-CN" sz="2600" b="1" dirty="0"/>
              <a:t>　</a:t>
            </a:r>
            <a:r>
              <a:rPr lang="zh-CN" altLang="zh-CN" sz="2600" dirty="0">
                <a:latin typeface="方正细黑一_GBK" pitchFamily="65" charset="-122"/>
                <a:ea typeface="方正细黑一_GBK" pitchFamily="65" charset="-122"/>
              </a:rPr>
              <a:t>夫不可变者，伦纪也，非法制也；圣道也，非器械也；心术也，非工艺也</a:t>
            </a:r>
            <a:r>
              <a:rPr lang="zh-CN" altLang="zh-CN" sz="2600" dirty="0" smtClean="0">
                <a:latin typeface="方正细黑一_GBK" pitchFamily="65" charset="-122"/>
                <a:ea typeface="方正细黑一_GBK" pitchFamily="65" charset="-122"/>
              </a:rPr>
              <a:t>。</a:t>
            </a:r>
            <a:r>
              <a:rPr lang="en-US" altLang="zh-CN" sz="2600" dirty="0" smtClean="0">
                <a:latin typeface="方正细黑一_GBK" pitchFamily="65" charset="-122"/>
                <a:ea typeface="方正细黑一_GBK" pitchFamily="65" charset="-122"/>
              </a:rPr>
              <a:t>	     	   </a:t>
            </a:r>
            <a:r>
              <a:rPr lang="en-US" altLang="zh-CN" sz="2600" b="1" dirty="0" smtClean="0">
                <a:latin typeface="+mj-ea"/>
                <a:ea typeface="+mj-ea"/>
              </a:rPr>
              <a:t>——</a:t>
            </a:r>
            <a:r>
              <a:rPr lang="zh-CN" altLang="zh-CN" sz="2600" b="1" dirty="0">
                <a:latin typeface="+mj-ea"/>
                <a:ea typeface="+mj-ea"/>
              </a:rPr>
              <a:t>张之洞《劝学篇》</a:t>
            </a:r>
            <a:endParaRPr lang="zh-CN" altLang="zh-CN" sz="2600" dirty="0">
              <a:solidFill>
                <a:schemeClr val="accent6">
                  <a:lumMod val="75000"/>
                </a:schemeClr>
              </a:solidFill>
              <a:latin typeface="+mj-ea"/>
              <a:ea typeface="+mj-ea"/>
            </a:endParaRPr>
          </a:p>
          <a:p>
            <a:pPr>
              <a:lnSpc>
                <a:spcPts val="4800"/>
              </a:lnSpc>
            </a:pPr>
            <a:r>
              <a:rPr lang="zh-CN" altLang="zh-CN" sz="2600" b="1" dirty="0">
                <a:solidFill>
                  <a:schemeClr val="accent6">
                    <a:lumMod val="75000"/>
                  </a:schemeClr>
                </a:solidFill>
                <a:latin typeface="黑体" pitchFamily="2" charset="-122"/>
                <a:ea typeface="黑体" pitchFamily="2" charset="-122"/>
              </a:rPr>
              <a:t>材料二</a:t>
            </a:r>
            <a:r>
              <a:rPr lang="zh-CN" altLang="zh-CN" sz="2600" b="1" dirty="0"/>
              <a:t>　</a:t>
            </a:r>
            <a:r>
              <a:rPr lang="zh-CN" altLang="zh-CN" sz="2600" dirty="0">
                <a:latin typeface="方正细黑一_GBK" pitchFamily="65" charset="-122"/>
                <a:ea typeface="方正细黑一_GBK" pitchFamily="65" charset="-122"/>
              </a:rPr>
              <a:t>民权之说，无一益而有百害</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使一倡，愚民必喜。乱民必作，纲纪不兴，大乱必起</a:t>
            </a:r>
            <a:r>
              <a:rPr lang="zh-CN" altLang="zh-CN" sz="2600" dirty="0" smtClean="0">
                <a:latin typeface="方正细黑一_GBK" pitchFamily="65" charset="-122"/>
                <a:ea typeface="方正细黑一_GBK" pitchFamily="65" charset="-122"/>
              </a:rPr>
              <a:t>。</a:t>
            </a:r>
            <a:endParaRPr lang="en-US" altLang="zh-CN" sz="2600" dirty="0" smtClean="0">
              <a:latin typeface="方正细黑一_GBK" pitchFamily="65" charset="-122"/>
              <a:ea typeface="方正细黑一_GBK" pitchFamily="65" charset="-122"/>
            </a:endParaRPr>
          </a:p>
          <a:p>
            <a:pPr algn="r">
              <a:lnSpc>
                <a:spcPts val="4800"/>
              </a:lnSpc>
            </a:pPr>
            <a:r>
              <a:rPr lang="en-US" altLang="zh-CN" sz="2600" b="1" dirty="0" smtClean="0">
                <a:latin typeface="+mj-ea"/>
                <a:ea typeface="+mj-ea"/>
              </a:rPr>
              <a:t>——</a:t>
            </a:r>
            <a:r>
              <a:rPr lang="zh-CN" altLang="zh-CN" sz="2600" b="1" dirty="0">
                <a:latin typeface="+mj-ea"/>
                <a:ea typeface="+mj-ea"/>
              </a:rPr>
              <a:t>张之洞《劝学篇》</a:t>
            </a:r>
            <a:endParaRPr lang="zh-CN" altLang="zh-CN" sz="2600" dirty="0">
              <a:latin typeface="+mj-ea"/>
              <a:ea typeface="+mj-ea"/>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组合 17"/>
          <p:cNvGrpSpPr/>
          <p:nvPr/>
        </p:nvGrpSpPr>
        <p:grpSpPr>
          <a:xfrm>
            <a:off x="205735" y="4758135"/>
            <a:ext cx="8522541" cy="388382"/>
            <a:chOff x="274384" y="6344176"/>
            <a:chExt cx="11366342" cy="517842"/>
          </a:xfrm>
        </p:grpSpPr>
        <p:sp>
          <p:nvSpPr>
            <p:cNvPr id="20" name="矩形 19">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1" name="矩形 20">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406870093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70570" y="915566"/>
            <a:ext cx="8477803" cy="3683060"/>
          </a:xfrm>
          <a:prstGeom prst="rect">
            <a:avLst/>
          </a:prstGeom>
          <a:noFill/>
        </p:spPr>
        <p:txBody>
          <a:bodyPr wrap="square" rtlCol="0">
            <a:spAutoFit/>
          </a:bodyPr>
          <a:lstStyle/>
          <a:p>
            <a:pPr>
              <a:lnSpc>
                <a:spcPts val="4000"/>
              </a:lnSpc>
            </a:pPr>
            <a:r>
              <a:rPr lang="zh-CN" altLang="zh-CN" sz="2600" b="1" dirty="0" smtClean="0">
                <a:solidFill>
                  <a:schemeClr val="accent6">
                    <a:lumMod val="75000"/>
                  </a:schemeClr>
                </a:solidFill>
                <a:latin typeface="黑体" pitchFamily="2" charset="-122"/>
                <a:ea typeface="黑体" pitchFamily="2" charset="-122"/>
              </a:rPr>
              <a:t>材料三</a:t>
            </a:r>
            <a:r>
              <a:rPr lang="zh-CN" altLang="zh-CN" sz="2600" b="1" dirty="0" smtClean="0"/>
              <a:t>　</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且法者，所以守地者也，今祖宗之地既不守，何有守于祖宗之法乎？夫能使守祖宗之法，而不能守祖宗之地，与稍变祖宗之法，而能守祖宗之地，孰得孰失，孰重孰轻？</a:t>
            </a:r>
            <a:r>
              <a:rPr lang="en-US" altLang="zh-CN" sz="2600" dirty="0" smtClean="0">
                <a:latin typeface="方正细黑一_GBK" pitchFamily="65" charset="-122"/>
                <a:ea typeface="方正细黑一_GBK" pitchFamily="65" charset="-122"/>
              </a:rPr>
              <a:t>”                        </a:t>
            </a:r>
            <a:r>
              <a:rPr lang="en-US" altLang="zh-CN" sz="2600" b="1" dirty="0" smtClean="0">
                <a:latin typeface="+mj-ea"/>
                <a:ea typeface="+mj-ea"/>
              </a:rPr>
              <a:t>——</a:t>
            </a:r>
            <a:r>
              <a:rPr lang="zh-CN" altLang="zh-CN" sz="2600" b="1" dirty="0" smtClean="0">
                <a:latin typeface="+mj-ea"/>
                <a:ea typeface="+mj-ea"/>
              </a:rPr>
              <a:t>康有为《上清帝第六书》</a:t>
            </a:r>
            <a:endParaRPr lang="zh-CN" altLang="zh-CN" sz="2600" dirty="0" smtClean="0">
              <a:latin typeface="+mj-ea"/>
              <a:ea typeface="+mj-ea"/>
            </a:endParaRPr>
          </a:p>
          <a:p>
            <a:pPr>
              <a:lnSpc>
                <a:spcPts val="4000"/>
              </a:lnSpc>
            </a:pPr>
            <a:r>
              <a:rPr lang="zh-CN" altLang="zh-CN" sz="2600" b="1" dirty="0" smtClean="0">
                <a:solidFill>
                  <a:schemeClr val="accent6">
                    <a:lumMod val="75000"/>
                  </a:schemeClr>
                </a:solidFill>
                <a:latin typeface="黑体" pitchFamily="2" charset="-122"/>
                <a:ea typeface="黑体" pitchFamily="2" charset="-122"/>
              </a:rPr>
              <a:t>材料</a:t>
            </a:r>
            <a:r>
              <a:rPr lang="zh-CN" altLang="zh-CN" sz="2600" b="1" dirty="0">
                <a:solidFill>
                  <a:schemeClr val="accent6">
                    <a:lumMod val="75000"/>
                  </a:schemeClr>
                </a:solidFill>
                <a:latin typeface="黑体" pitchFamily="2" charset="-122"/>
                <a:ea typeface="黑体" pitchFamily="2" charset="-122"/>
              </a:rPr>
              <a:t>四</a:t>
            </a:r>
            <a:r>
              <a:rPr lang="zh-CN" altLang="zh-CN" sz="2600" b="1" dirty="0"/>
              <a:t>　</a:t>
            </a:r>
            <a:r>
              <a:rPr lang="zh-CN" altLang="zh-CN" sz="2600" dirty="0">
                <a:latin typeface="方正细黑一_GBK" pitchFamily="65" charset="-122"/>
                <a:ea typeface="方正细黑一_GBK" pitchFamily="65" charset="-122"/>
              </a:rPr>
              <a:t>生民之初，本无所谓君臣，则皆民也。民不能相治，亦不暇治，于是共举一民为君</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共举之，则且必可共废之</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君末也，民本也</a:t>
            </a:r>
            <a:r>
              <a:rPr lang="zh-CN" altLang="zh-CN" sz="2600" dirty="0" smtClean="0">
                <a:latin typeface="方正细黑一_GBK" pitchFamily="65" charset="-122"/>
                <a:ea typeface="方正细黑一_GBK" pitchFamily="65" charset="-122"/>
              </a:rPr>
              <a:t>。</a:t>
            </a:r>
            <a:r>
              <a:rPr lang="en-US" altLang="zh-CN" sz="2600" dirty="0" smtClean="0">
                <a:latin typeface="方正细黑一_GBK" pitchFamily="65" charset="-122"/>
                <a:ea typeface="方正细黑一_GBK" pitchFamily="65" charset="-122"/>
              </a:rPr>
              <a:t>          </a:t>
            </a:r>
            <a:r>
              <a:rPr lang="en-US" altLang="zh-CN" sz="2600" b="1" dirty="0" smtClean="0">
                <a:latin typeface="+mj-ea"/>
                <a:ea typeface="+mj-ea"/>
              </a:rPr>
              <a:t>——</a:t>
            </a:r>
            <a:r>
              <a:rPr lang="zh-CN" altLang="zh-CN" sz="2600" b="1" dirty="0" smtClean="0">
                <a:latin typeface="+mj-ea"/>
                <a:ea typeface="+mj-ea"/>
              </a:rPr>
              <a:t>《谭嗣同全集》</a:t>
            </a:r>
            <a:endParaRPr lang="zh-CN" altLang="zh-CN" sz="2600" dirty="0">
              <a:latin typeface="+mj-ea"/>
              <a:ea typeface="+mj-ea"/>
            </a:endParaRPr>
          </a:p>
        </p:txBody>
      </p:sp>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组合 17"/>
          <p:cNvGrpSpPr/>
          <p:nvPr/>
        </p:nvGrpSpPr>
        <p:grpSpPr>
          <a:xfrm>
            <a:off x="205735" y="4758135"/>
            <a:ext cx="8522541" cy="388382"/>
            <a:chOff x="274384" y="6344176"/>
            <a:chExt cx="11366342" cy="517842"/>
          </a:xfrm>
        </p:grpSpPr>
        <p:sp>
          <p:nvSpPr>
            <p:cNvPr id="20" name="矩形 19">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1" name="矩形 20">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294573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467544" y="857916"/>
            <a:ext cx="8280920" cy="3862596"/>
          </a:xfrm>
          <a:prstGeom prst="rect">
            <a:avLst/>
          </a:prstGeom>
        </p:spPr>
        <p:txBody>
          <a:bodyPr wrap="square">
            <a:spAutoFit/>
          </a:bodyPr>
          <a:lstStyle/>
          <a:p>
            <a:pPr>
              <a:lnSpc>
                <a:spcPts val="4200"/>
              </a:lnSpc>
            </a:pPr>
            <a:r>
              <a:rPr lang="en-US" altLang="zh-CN" sz="2600" b="1" dirty="0">
                <a:latin typeface="Times New Roman" pitchFamily="18" charset="0"/>
                <a:ea typeface="宋体" pitchFamily="2" charset="-122"/>
              </a:rPr>
              <a:t>3.</a:t>
            </a:r>
            <a:r>
              <a:rPr lang="zh-CN" altLang="zh-CN" sz="2600" b="1" dirty="0">
                <a:latin typeface="黑体" pitchFamily="2" charset="-122"/>
                <a:ea typeface="黑体" pitchFamily="2" charset="-122"/>
              </a:rPr>
              <a:t>历史评价</a:t>
            </a:r>
            <a:endParaRPr lang="zh-CN" altLang="zh-CN" sz="2600" dirty="0">
              <a:latin typeface="黑体" pitchFamily="2" charset="-122"/>
              <a:ea typeface="黑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对</a:t>
            </a:r>
            <a:r>
              <a:rPr lang="zh-CN" altLang="zh-CN" sz="2600" b="1" dirty="0" smtClean="0">
                <a:latin typeface="Times New Roman" pitchFamily="18" charset="0"/>
                <a:ea typeface="宋体" pitchFamily="2" charset="-122"/>
              </a:rPr>
              <a:t>中国</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和</a:t>
            </a:r>
            <a:r>
              <a:rPr lang="zh-CN" altLang="zh-CN" sz="2600" b="1" dirty="0">
                <a:latin typeface="Times New Roman" pitchFamily="18" charset="0"/>
                <a:ea typeface="宋体" pitchFamily="2" charset="-122"/>
              </a:rPr>
              <a:t>西方文化的认识与理解还有很大的局限。</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体现了当时一部分知识分子和官僚主张学习西方、实行变革的共识。</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后来，一些改良思想家开始提出</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en-US"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君民共主</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的政治改良主张</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11" name="矩形 10"/>
          <p:cNvSpPr/>
          <p:nvPr/>
        </p:nvSpPr>
        <p:spPr>
          <a:xfrm>
            <a:off x="1900813" y="1453530"/>
            <a:ext cx="1826141" cy="492443"/>
          </a:xfrm>
          <a:prstGeom prst="rect">
            <a:avLst/>
          </a:prstGeom>
        </p:spPr>
        <p:txBody>
          <a:bodyPr wrap="none">
            <a:spAutoFit/>
          </a:bodyPr>
          <a:lstStyle/>
          <a:p>
            <a:r>
              <a:rPr lang="zh-CN" altLang="en-US" sz="2600" b="1" dirty="0" smtClean="0">
                <a:solidFill>
                  <a:srgbClr val="0000FF"/>
                </a:solidFill>
              </a:rPr>
              <a:t>传统文化    </a:t>
            </a:r>
            <a:endParaRPr lang="zh-CN" altLang="en-US" sz="2600" b="1" dirty="0">
              <a:solidFill>
                <a:srgbClr val="0000FF"/>
              </a:solidFill>
            </a:endParaRPr>
          </a:p>
        </p:txBody>
      </p:sp>
      <p:sp>
        <p:nvSpPr>
          <p:cNvPr id="12" name="矩形 11"/>
          <p:cNvSpPr/>
          <p:nvPr/>
        </p:nvSpPr>
        <p:spPr>
          <a:xfrm>
            <a:off x="5686033" y="3581950"/>
            <a:ext cx="1415772" cy="492443"/>
          </a:xfrm>
          <a:prstGeom prst="rect">
            <a:avLst/>
          </a:prstGeom>
        </p:spPr>
        <p:txBody>
          <a:bodyPr wrap="none">
            <a:spAutoFit/>
          </a:bodyPr>
          <a:lstStyle/>
          <a:p>
            <a:r>
              <a:rPr lang="zh-CN" altLang="en-US" sz="2600" b="1" smtClean="0">
                <a:solidFill>
                  <a:srgbClr val="0000FF"/>
                </a:solidFill>
              </a:rPr>
              <a:t>设议院   </a:t>
            </a:r>
            <a:endParaRPr lang="zh-CN" altLang="en-US" sz="2600" b="1" dirty="0">
              <a:solidFill>
                <a:srgbClr val="0000FF"/>
              </a:solidFill>
            </a:endParaRPr>
          </a:p>
        </p:txBody>
      </p:sp>
    </p:spTree>
    <p:extLst>
      <p:ext uri="{BB962C8B-B14F-4D97-AF65-F5344CB8AC3E}">
        <p14:creationId xmlns:p14="http://schemas.microsoft.com/office/powerpoint/2010/main" xmlns="" val="345706512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3" name="TextBox 22"/>
          <p:cNvSpPr txBox="1"/>
          <p:nvPr/>
        </p:nvSpPr>
        <p:spPr>
          <a:xfrm>
            <a:off x="414677" y="1041725"/>
            <a:ext cx="8117763" cy="2106089"/>
          </a:xfrm>
          <a:prstGeom prst="rect">
            <a:avLst/>
          </a:prstGeom>
          <a:noFill/>
        </p:spPr>
        <p:txBody>
          <a:bodyPr wrap="square" rtlCol="0">
            <a:spAutoFit/>
          </a:bodyPr>
          <a:lstStyle/>
          <a:p>
            <a:pPr>
              <a:lnSpc>
                <a:spcPts val="5500"/>
              </a:lnSpc>
            </a:pPr>
            <a:r>
              <a:rPr lang="zh-CN" altLang="zh-CN" sz="2600" b="1" dirty="0">
                <a:latin typeface="Times New Roman" pitchFamily="18" charset="0"/>
                <a:ea typeface="宋体" pitchFamily="2" charset="-122"/>
              </a:rPr>
              <a:t>请回答：</a:t>
            </a:r>
            <a:endParaRPr lang="zh-CN" altLang="zh-CN" sz="2600" dirty="0">
              <a:latin typeface="Times New Roman" pitchFamily="18" charset="0"/>
              <a:ea typeface="宋体" pitchFamily="2" charset="-122"/>
            </a:endParaRPr>
          </a:p>
          <a:p>
            <a:pPr>
              <a:lnSpc>
                <a:spcPts val="55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材料一和材料二是哪一政治派别的观点？材料一的主张是什么</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24" name="TextBox 23"/>
          <p:cNvSpPr txBox="1"/>
          <p:nvPr/>
        </p:nvSpPr>
        <p:spPr>
          <a:xfrm>
            <a:off x="395627" y="3056756"/>
            <a:ext cx="8477803" cy="1408142"/>
          </a:xfrm>
          <a:prstGeom prst="rect">
            <a:avLst/>
          </a:prstGeom>
          <a:noFill/>
        </p:spPr>
        <p:txBody>
          <a:bodyPr wrap="square" rtlCol="0">
            <a:spAutoFit/>
          </a:bodyPr>
          <a:lstStyle/>
          <a:p>
            <a:pPr>
              <a:lnSpc>
                <a:spcPts val="5500"/>
              </a:lnSpc>
            </a:pPr>
            <a:r>
              <a:rPr lang="zh-CN" altLang="zh-CN" sz="2600" b="1" kern="100" dirty="0">
                <a:solidFill>
                  <a:srgbClr val="E36C0A"/>
                </a:solidFill>
                <a:latin typeface="Times New Roman"/>
                <a:ea typeface="黑体"/>
                <a:cs typeface="Times New Roman"/>
              </a:rPr>
              <a:t>答案　</a:t>
            </a:r>
            <a:r>
              <a:rPr lang="zh-CN" altLang="zh-CN" sz="2600" b="1" dirty="0"/>
              <a:t>洋务派。只主张改变某些规章制度和生产技术，不改变封建政治制度</a:t>
            </a:r>
            <a:r>
              <a:rPr lang="zh-CN" altLang="zh-CN" sz="2600" b="1" dirty="0" smtClean="0"/>
              <a:t>。</a:t>
            </a:r>
            <a:endParaRPr lang="zh-CN" altLang="zh-CN" sz="2600" dirty="0"/>
          </a:p>
        </p:txBody>
      </p:sp>
    </p:spTree>
    <p:extLst>
      <p:ext uri="{BB962C8B-B14F-4D97-AF65-F5344CB8AC3E}">
        <p14:creationId xmlns:p14="http://schemas.microsoft.com/office/powerpoint/2010/main" xmlns="" val="89711774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3" name="TextBox 22"/>
          <p:cNvSpPr txBox="1"/>
          <p:nvPr/>
        </p:nvSpPr>
        <p:spPr>
          <a:xfrm>
            <a:off x="433727" y="1409983"/>
            <a:ext cx="8117763" cy="492443"/>
          </a:xfrm>
          <a:prstGeom prst="rect">
            <a:avLst/>
          </a:prstGeom>
          <a:noFill/>
        </p:spPr>
        <p:txBody>
          <a:bodyPr wrap="square" rtlCol="0">
            <a:spAutoFit/>
          </a:bodyPr>
          <a:lstStyle/>
          <a:p>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材料二反对哪些观点？实质何在</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24" name="TextBox 23"/>
          <p:cNvSpPr txBox="1"/>
          <p:nvPr/>
        </p:nvSpPr>
        <p:spPr>
          <a:xfrm>
            <a:off x="367052" y="2211710"/>
            <a:ext cx="8477803" cy="612925"/>
          </a:xfrm>
          <a:prstGeom prst="rect">
            <a:avLst/>
          </a:prstGeom>
          <a:noFill/>
        </p:spPr>
        <p:txBody>
          <a:bodyPr wrap="square" rtlCol="0">
            <a:spAutoFit/>
          </a:bodyPr>
          <a:lstStyle/>
          <a:p>
            <a:pPr>
              <a:lnSpc>
                <a:spcPts val="4500"/>
              </a:lnSpc>
            </a:pPr>
            <a:r>
              <a:rPr lang="zh-CN" altLang="zh-CN" sz="2600" b="1" kern="100" dirty="0">
                <a:solidFill>
                  <a:srgbClr val="E36C0A"/>
                </a:solidFill>
                <a:latin typeface="Times New Roman"/>
                <a:ea typeface="黑体"/>
                <a:cs typeface="Times New Roman"/>
              </a:rPr>
              <a:t>答案　</a:t>
            </a:r>
            <a:r>
              <a:rPr lang="zh-CN" altLang="zh-CN" sz="2600" b="1" dirty="0"/>
              <a:t>反对兴民权。反对君主立宪，反对维新变法</a:t>
            </a:r>
            <a:r>
              <a:rPr lang="zh-CN" altLang="zh-CN" sz="2600" b="1" dirty="0" smtClean="0"/>
              <a:t>。</a:t>
            </a:r>
            <a:endParaRPr lang="zh-CN" altLang="zh-CN" sz="2600" dirty="0"/>
          </a:p>
        </p:txBody>
      </p:sp>
    </p:spTree>
    <p:extLst>
      <p:ext uri="{BB962C8B-B14F-4D97-AF65-F5344CB8AC3E}">
        <p14:creationId xmlns:p14="http://schemas.microsoft.com/office/powerpoint/2010/main" xmlns="" val="125983492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3" name="TextBox 22"/>
          <p:cNvSpPr txBox="1"/>
          <p:nvPr/>
        </p:nvSpPr>
        <p:spPr>
          <a:xfrm>
            <a:off x="486685" y="1131590"/>
            <a:ext cx="8117763" cy="1400768"/>
          </a:xfrm>
          <a:prstGeom prst="rect">
            <a:avLst/>
          </a:prstGeom>
          <a:noFill/>
        </p:spPr>
        <p:txBody>
          <a:bodyPr wrap="square" rtlCol="0">
            <a:spAutoFit/>
          </a:bodyPr>
          <a:lstStyle/>
          <a:p>
            <a:pPr>
              <a:lnSpc>
                <a:spcPts val="55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材料三驳斥了哪一政治派别的观点？他的论证依据是什么</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24" name="TextBox 23"/>
          <p:cNvSpPr txBox="1"/>
          <p:nvPr/>
        </p:nvSpPr>
        <p:spPr>
          <a:xfrm>
            <a:off x="467544" y="2531760"/>
            <a:ext cx="8477803" cy="1408142"/>
          </a:xfrm>
          <a:prstGeom prst="rect">
            <a:avLst/>
          </a:prstGeom>
          <a:noFill/>
        </p:spPr>
        <p:txBody>
          <a:bodyPr wrap="square" rtlCol="0">
            <a:spAutoFit/>
          </a:bodyPr>
          <a:lstStyle/>
          <a:p>
            <a:pPr>
              <a:lnSpc>
                <a:spcPts val="5500"/>
              </a:lnSpc>
            </a:pPr>
            <a:r>
              <a:rPr lang="zh-CN" altLang="zh-CN" sz="2600" b="1" kern="100" dirty="0">
                <a:solidFill>
                  <a:srgbClr val="E36C0A"/>
                </a:solidFill>
                <a:latin typeface="Times New Roman"/>
                <a:ea typeface="黑体"/>
                <a:cs typeface="Times New Roman"/>
              </a:rPr>
              <a:t>答案　</a:t>
            </a:r>
            <a:r>
              <a:rPr lang="zh-CN" altLang="zh-CN" sz="2600" b="1" dirty="0"/>
              <a:t>顽固派。把变法和救亡联系起来，用民族危机空前严重的事实驳斥封建顽固派的迂腐守旧</a:t>
            </a:r>
            <a:r>
              <a:rPr lang="zh-CN" altLang="zh-CN" sz="2600" b="1" dirty="0" smtClean="0"/>
              <a:t>。</a:t>
            </a:r>
            <a:endParaRPr lang="zh-CN" altLang="zh-CN" sz="2600" dirty="0"/>
          </a:p>
        </p:txBody>
      </p:sp>
    </p:spTree>
    <p:extLst>
      <p:ext uri="{BB962C8B-B14F-4D97-AF65-F5344CB8AC3E}">
        <p14:creationId xmlns:p14="http://schemas.microsoft.com/office/powerpoint/2010/main" xmlns="" val="28121043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3" name="TextBox 22"/>
          <p:cNvSpPr txBox="1"/>
          <p:nvPr/>
        </p:nvSpPr>
        <p:spPr>
          <a:xfrm>
            <a:off x="424202" y="1059582"/>
            <a:ext cx="8117763" cy="1400768"/>
          </a:xfrm>
          <a:prstGeom prst="rect">
            <a:avLst/>
          </a:prstGeom>
          <a:noFill/>
        </p:spPr>
        <p:txBody>
          <a:bodyPr wrap="square" rtlCol="0">
            <a:spAutoFit/>
          </a:bodyPr>
          <a:lstStyle/>
          <a:p>
            <a:pPr>
              <a:lnSpc>
                <a:spcPts val="5500"/>
              </a:lnSpc>
            </a:pPr>
            <a:r>
              <a:rPr lang="en-US" altLang="zh-CN" sz="2600" b="1" dirty="0">
                <a:latin typeface="Times New Roman" pitchFamily="18" charset="0"/>
                <a:ea typeface="宋体" pitchFamily="2" charset="-122"/>
              </a:rPr>
              <a:t>(4)</a:t>
            </a:r>
            <a:r>
              <a:rPr lang="zh-CN" altLang="zh-CN" sz="2600" b="1" dirty="0">
                <a:latin typeface="Times New Roman" pitchFamily="18" charset="0"/>
                <a:ea typeface="宋体" pitchFamily="2" charset="-122"/>
              </a:rPr>
              <a:t>材料三中何处体现了康有为的阶级局限性？表明了什么实质</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24" name="TextBox 23"/>
          <p:cNvSpPr txBox="1"/>
          <p:nvPr/>
        </p:nvSpPr>
        <p:spPr>
          <a:xfrm>
            <a:off x="367052" y="2427734"/>
            <a:ext cx="8477803" cy="1382879"/>
          </a:xfrm>
          <a:prstGeom prst="rect">
            <a:avLst/>
          </a:prstGeom>
          <a:noFill/>
        </p:spPr>
        <p:txBody>
          <a:bodyPr wrap="square" rtlCol="0">
            <a:spAutoFit/>
          </a:bodyPr>
          <a:lstStyle/>
          <a:p>
            <a:pPr>
              <a:lnSpc>
                <a:spcPts val="5500"/>
              </a:lnSpc>
            </a:pPr>
            <a:r>
              <a:rPr lang="zh-CN" altLang="zh-CN" sz="2600" b="1" kern="100" dirty="0">
                <a:solidFill>
                  <a:srgbClr val="E36C0A"/>
                </a:solidFill>
                <a:latin typeface="Times New Roman"/>
                <a:ea typeface="黑体"/>
                <a:cs typeface="Times New Roman"/>
              </a:rPr>
              <a:t>答案　</a:t>
            </a:r>
            <a:r>
              <a:rPr lang="en-US" altLang="zh-CN" sz="2600" b="1" dirty="0">
                <a:latin typeface="+mj-ea"/>
                <a:ea typeface="+mj-ea"/>
              </a:rPr>
              <a:t>“</a:t>
            </a:r>
            <a:r>
              <a:rPr lang="zh-CN" altLang="zh-CN" sz="2600" b="1" dirty="0">
                <a:latin typeface="+mj-ea"/>
                <a:ea typeface="+mj-ea"/>
              </a:rPr>
              <a:t>稍变祖宗之法</a:t>
            </a:r>
            <a:r>
              <a:rPr lang="en-US" altLang="zh-CN" sz="2600" b="1" dirty="0">
                <a:latin typeface="+mj-ea"/>
                <a:ea typeface="+mj-ea"/>
              </a:rPr>
              <a:t>”</a:t>
            </a:r>
            <a:r>
              <a:rPr lang="zh-CN" altLang="zh-CN" sz="2600" b="1" dirty="0">
                <a:latin typeface="+mj-ea"/>
                <a:ea typeface="+mj-ea"/>
              </a:rPr>
              <a:t>。不敢触动封建统治的根基，向封建势力妥协</a:t>
            </a:r>
            <a:r>
              <a:rPr lang="zh-CN" altLang="zh-CN" sz="2600" b="1" dirty="0" smtClean="0">
                <a:latin typeface="+mj-ea"/>
                <a:ea typeface="+mj-ea"/>
              </a:rPr>
              <a:t>。</a:t>
            </a:r>
            <a:endParaRPr lang="zh-CN" altLang="zh-CN" sz="2600" dirty="0">
              <a:latin typeface="+mj-ea"/>
              <a:ea typeface="+mj-ea"/>
            </a:endParaRPr>
          </a:p>
        </p:txBody>
      </p:sp>
    </p:spTree>
    <p:extLst>
      <p:ext uri="{BB962C8B-B14F-4D97-AF65-F5344CB8AC3E}">
        <p14:creationId xmlns:p14="http://schemas.microsoft.com/office/powerpoint/2010/main" xmlns="" val="106246150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hlinkClick r:id="rId2" action="ppaction://hlinksldjump"/>
          </p:cNvPr>
          <p:cNvSpPr txBox="1"/>
          <p:nvPr/>
        </p:nvSpPr>
        <p:spPr>
          <a:xfrm>
            <a:off x="6075244"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3" action="ppaction://hlinksldjump"/>
          </p:cNvPr>
          <p:cNvSpPr txBox="1"/>
          <p:nvPr/>
        </p:nvSpPr>
        <p:spPr>
          <a:xfrm>
            <a:off x="6574422"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4" name="TextBox 33">
            <a:hlinkClick r:id="rId4" action="ppaction://hlinksldjump"/>
          </p:cNvPr>
          <p:cNvSpPr txBox="1"/>
          <p:nvPr/>
        </p:nvSpPr>
        <p:spPr>
          <a:xfrm>
            <a:off x="7058868"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4" name="TextBox 43">
            <a:hlinkClick r:id="rId5" action="ppaction://hlinksldjump"/>
          </p:cNvPr>
          <p:cNvSpPr txBox="1"/>
          <p:nvPr/>
        </p:nvSpPr>
        <p:spPr>
          <a:xfrm>
            <a:off x="8029061"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5" name="TextBox 44">
            <a:hlinkClick r:id="rId6" action="ppaction://hlinksldjump"/>
          </p:cNvPr>
          <p:cNvSpPr txBox="1"/>
          <p:nvPr/>
        </p:nvSpPr>
        <p:spPr>
          <a:xfrm>
            <a:off x="8499086"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6" name="TextBox 45">
            <a:hlinkClick r:id="rId7" action="ppaction://hlinksldjump"/>
          </p:cNvPr>
          <p:cNvSpPr txBox="1"/>
          <p:nvPr/>
        </p:nvSpPr>
        <p:spPr>
          <a:xfrm>
            <a:off x="7552656"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3" name="TextBox 22"/>
          <p:cNvSpPr txBox="1"/>
          <p:nvPr/>
        </p:nvSpPr>
        <p:spPr>
          <a:xfrm>
            <a:off x="467544" y="1098974"/>
            <a:ext cx="8117763" cy="1400768"/>
          </a:xfrm>
          <a:prstGeom prst="rect">
            <a:avLst/>
          </a:prstGeom>
          <a:noFill/>
        </p:spPr>
        <p:txBody>
          <a:bodyPr wrap="square" rtlCol="0">
            <a:spAutoFit/>
          </a:bodyPr>
          <a:lstStyle/>
          <a:p>
            <a:pPr>
              <a:lnSpc>
                <a:spcPts val="5500"/>
              </a:lnSpc>
            </a:pPr>
            <a:r>
              <a:rPr lang="en-US" altLang="zh-CN" sz="2600" b="1" dirty="0">
                <a:latin typeface="Times New Roman" pitchFamily="18" charset="0"/>
                <a:ea typeface="宋体" pitchFamily="2" charset="-122"/>
              </a:rPr>
              <a:t>(5)</a:t>
            </a:r>
            <a:r>
              <a:rPr lang="zh-CN" altLang="zh-CN" sz="2600" b="1" dirty="0">
                <a:latin typeface="Times New Roman" pitchFamily="18" charset="0"/>
                <a:ea typeface="宋体" pitchFamily="2" charset="-122"/>
              </a:rPr>
              <a:t>材料三和材料四是哪一派别的政治主张？论证的实质是什么</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24" name="TextBox 23"/>
          <p:cNvSpPr txBox="1"/>
          <p:nvPr/>
        </p:nvSpPr>
        <p:spPr>
          <a:xfrm>
            <a:off x="367052" y="2603768"/>
            <a:ext cx="8477803" cy="1408142"/>
          </a:xfrm>
          <a:prstGeom prst="rect">
            <a:avLst/>
          </a:prstGeom>
          <a:noFill/>
        </p:spPr>
        <p:txBody>
          <a:bodyPr wrap="square" rtlCol="0">
            <a:spAutoFit/>
          </a:bodyPr>
          <a:lstStyle/>
          <a:p>
            <a:pPr>
              <a:lnSpc>
                <a:spcPts val="5500"/>
              </a:lnSpc>
            </a:pPr>
            <a:r>
              <a:rPr lang="zh-CN" altLang="zh-CN" sz="2600" b="1" kern="100" dirty="0">
                <a:solidFill>
                  <a:srgbClr val="E36C0A"/>
                </a:solidFill>
                <a:latin typeface="Times New Roman"/>
                <a:ea typeface="黑体"/>
                <a:cs typeface="Times New Roman"/>
              </a:rPr>
              <a:t>答案　</a:t>
            </a:r>
            <a:r>
              <a:rPr lang="zh-CN" altLang="zh-CN" sz="2600" b="1" dirty="0"/>
              <a:t>资产阶级维新派。从理论上阐明了要求改变君主专制政体的合理性，抨击了封建君主专制制度</a:t>
            </a:r>
            <a:r>
              <a:rPr lang="zh-CN" altLang="zh-CN" sz="2600" b="1" dirty="0" smtClean="0"/>
              <a:t>。</a:t>
            </a:r>
            <a:endParaRPr lang="zh-CN" altLang="zh-CN" sz="2600" dirty="0"/>
          </a:p>
        </p:txBody>
      </p:sp>
    </p:spTree>
    <p:extLst>
      <p:ext uri="{BB962C8B-B14F-4D97-AF65-F5344CB8AC3E}">
        <p14:creationId xmlns:p14="http://schemas.microsoft.com/office/powerpoint/2010/main" xmlns="" val="108082726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395536" y="915566"/>
            <a:ext cx="8280920" cy="3862596"/>
          </a:xfrm>
          <a:prstGeom prst="rect">
            <a:avLst/>
          </a:prstGeom>
        </p:spPr>
        <p:txBody>
          <a:bodyPr wrap="square">
            <a:spAutoFit/>
          </a:bodyPr>
          <a:lstStyle/>
          <a:p>
            <a:pPr>
              <a:lnSpc>
                <a:spcPts val="4200"/>
              </a:lnSpc>
            </a:pPr>
            <a:r>
              <a:rPr lang="zh-CN" altLang="zh-CN" sz="2600" b="1" dirty="0">
                <a:latin typeface="黑体" pitchFamily="2" charset="-122"/>
                <a:ea typeface="黑体" pitchFamily="2" charset="-122"/>
              </a:rPr>
              <a:t>二、维新派：</a:t>
            </a: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君主立宪</a:t>
            </a:r>
            <a:r>
              <a:rPr lang="en-US" altLang="zh-CN" sz="2600" b="1" dirty="0">
                <a:latin typeface="黑体" pitchFamily="2" charset="-122"/>
                <a:ea typeface="黑体" pitchFamily="2" charset="-122"/>
              </a:rPr>
              <a:t>”</a:t>
            </a:r>
            <a:endParaRPr lang="zh-CN" altLang="zh-CN" sz="2600" dirty="0">
              <a:latin typeface="黑体" pitchFamily="2" charset="-122"/>
              <a:ea typeface="黑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黑体" pitchFamily="2" charset="-122"/>
                <a:ea typeface="黑体" pitchFamily="2" charset="-122"/>
              </a:rPr>
              <a:t>严复：</a:t>
            </a:r>
            <a:r>
              <a:rPr lang="zh-CN" altLang="zh-CN" sz="2600" b="1" dirty="0">
                <a:latin typeface="Times New Roman" pitchFamily="18" charset="0"/>
                <a:ea typeface="宋体" pitchFamily="2" charset="-122"/>
              </a:rPr>
              <a:t>自由为体，民主为用</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系统介绍西方社会科学的第一人是严复，他翻译</a:t>
            </a:r>
            <a:r>
              <a:rPr lang="zh-CN" altLang="zh-CN" sz="2600" b="1" dirty="0" smtClean="0">
                <a:latin typeface="Times New Roman" pitchFamily="18" charset="0"/>
                <a:ea typeface="宋体" pitchFamily="2" charset="-122"/>
              </a:rPr>
              <a:t>了</a:t>
            </a:r>
            <a:endParaRPr lang="en-US" altLang="zh-CN" sz="2600" b="1" dirty="0" smtClean="0">
              <a:latin typeface="Times New Roman" pitchFamily="18" charset="0"/>
              <a:ea typeface="宋体" pitchFamily="2" charset="-122"/>
            </a:endParaRPr>
          </a:p>
          <a:p>
            <a:pPr>
              <a:lnSpc>
                <a:spcPts val="4200"/>
              </a:lnSpc>
            </a:pP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《原富》《法意》等书，使中国人直接接触到进化论、经济学、政治理论等西方近代理论知识。</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严复把西方近代的政治文化精辟地概括为</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自由为体，民主为用</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11" name="矩形 10"/>
          <p:cNvSpPr/>
          <p:nvPr/>
        </p:nvSpPr>
        <p:spPr>
          <a:xfrm>
            <a:off x="736531" y="2581275"/>
            <a:ext cx="1415772" cy="492443"/>
          </a:xfrm>
          <a:prstGeom prst="rect">
            <a:avLst/>
          </a:prstGeom>
        </p:spPr>
        <p:txBody>
          <a:bodyPr wrap="none">
            <a:spAutoFit/>
          </a:bodyPr>
          <a:lstStyle/>
          <a:p>
            <a:r>
              <a:rPr lang="zh-CN" altLang="en-US" sz="2600" b="1" dirty="0" smtClean="0">
                <a:solidFill>
                  <a:srgbClr val="0000FF"/>
                </a:solidFill>
              </a:rPr>
              <a:t>天演论   </a:t>
            </a:r>
            <a:endParaRPr lang="zh-CN" altLang="en-US" sz="2600" b="1" dirty="0">
              <a:solidFill>
                <a:srgbClr val="0000FF"/>
              </a:solidFill>
            </a:endParaRPr>
          </a:p>
        </p:txBody>
      </p:sp>
    </p:spTree>
    <p:extLst>
      <p:ext uri="{BB962C8B-B14F-4D97-AF65-F5344CB8AC3E}">
        <p14:creationId xmlns:p14="http://schemas.microsoft.com/office/powerpoint/2010/main" xmlns="" val="371573245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395536" y="1275606"/>
            <a:ext cx="8280920" cy="3298339"/>
          </a:xfrm>
          <a:prstGeom prst="rect">
            <a:avLst/>
          </a:prstGeom>
        </p:spPr>
        <p:txBody>
          <a:bodyPr wrap="square">
            <a:spAutoFit/>
          </a:bodyPr>
          <a:lstStyle/>
          <a:p>
            <a:pPr>
              <a:lnSpc>
                <a:spcPts val="50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严复的学说突破了</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en-US"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说，远远超出了大多数改良思想家的认识。</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(4)</a:t>
            </a:r>
            <a:r>
              <a:rPr lang="zh-CN" altLang="zh-CN" sz="2600" b="1" dirty="0">
                <a:latin typeface="Times New Roman" pitchFamily="18" charset="0"/>
                <a:ea typeface="宋体" pitchFamily="2" charset="-122"/>
              </a:rPr>
              <a:t>严复的现实政治主张比较温和，他认为，不能立即实行民主共和，甚至不能立即</a:t>
            </a:r>
            <a:r>
              <a:rPr lang="zh-CN" altLang="zh-CN" sz="2600" b="1" dirty="0" smtClean="0">
                <a:latin typeface="Times New Roman" pitchFamily="18" charset="0"/>
                <a:ea typeface="宋体" pitchFamily="2" charset="-122"/>
              </a:rPr>
              <a:t>实行</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需要从教育入手，</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开启民智</a:t>
            </a:r>
            <a:r>
              <a:rPr lang="en-US" altLang="zh-CN" sz="2600" b="1" dirty="0">
                <a:latin typeface="Times New Roman" pitchFamily="18" charset="0"/>
                <a:ea typeface="宋体" pitchFamily="2" charset="-122"/>
              </a:rPr>
              <a:t>”</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11" name="矩形 10"/>
          <p:cNvSpPr/>
          <p:nvPr/>
        </p:nvSpPr>
        <p:spPr>
          <a:xfrm>
            <a:off x="3654946" y="1419622"/>
            <a:ext cx="1750800" cy="492443"/>
          </a:xfrm>
          <a:prstGeom prst="rect">
            <a:avLst/>
          </a:prstGeom>
        </p:spPr>
        <p:txBody>
          <a:bodyPr wrap="none">
            <a:spAutoFit/>
          </a:bodyPr>
          <a:lstStyle/>
          <a:p>
            <a:r>
              <a:rPr lang="zh-CN" altLang="en-US" sz="2600" b="1" dirty="0" smtClean="0">
                <a:solidFill>
                  <a:srgbClr val="0000FF"/>
                </a:solidFill>
              </a:rPr>
              <a:t>中体西用   </a:t>
            </a:r>
            <a:endParaRPr lang="zh-CN" altLang="en-US" sz="2600" b="1" dirty="0">
              <a:solidFill>
                <a:srgbClr val="0000FF"/>
              </a:solidFill>
            </a:endParaRPr>
          </a:p>
        </p:txBody>
      </p:sp>
      <p:sp>
        <p:nvSpPr>
          <p:cNvPr id="12" name="矩形 11"/>
          <p:cNvSpPr/>
          <p:nvPr/>
        </p:nvSpPr>
        <p:spPr>
          <a:xfrm>
            <a:off x="5129648" y="3310880"/>
            <a:ext cx="1750800" cy="492443"/>
          </a:xfrm>
          <a:prstGeom prst="rect">
            <a:avLst/>
          </a:prstGeom>
        </p:spPr>
        <p:txBody>
          <a:bodyPr wrap="none">
            <a:spAutoFit/>
          </a:bodyPr>
          <a:lstStyle/>
          <a:p>
            <a:r>
              <a:rPr lang="zh-CN" altLang="en-US" sz="2600" b="1" dirty="0" smtClean="0">
                <a:solidFill>
                  <a:srgbClr val="0000FF"/>
                </a:solidFill>
              </a:rPr>
              <a:t>君主立宪   </a:t>
            </a:r>
            <a:endParaRPr lang="zh-CN" altLang="en-US" sz="2600" b="1" dirty="0">
              <a:solidFill>
                <a:srgbClr val="0000FF"/>
              </a:solidFill>
            </a:endParaRPr>
          </a:p>
        </p:txBody>
      </p:sp>
    </p:spTree>
    <p:extLst>
      <p:ext uri="{BB962C8B-B14F-4D97-AF65-F5344CB8AC3E}">
        <p14:creationId xmlns:p14="http://schemas.microsoft.com/office/powerpoint/2010/main" xmlns="" val="231846825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395536" y="987574"/>
            <a:ext cx="8280920" cy="3426579"/>
          </a:xfrm>
          <a:prstGeom prst="rect">
            <a:avLst/>
          </a:prstGeom>
        </p:spPr>
        <p:txBody>
          <a:bodyPr wrap="square">
            <a:spAutoFit/>
          </a:bodyPr>
          <a:lstStyle/>
          <a:p>
            <a:pPr>
              <a:lnSpc>
                <a:spcPts val="52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康有为：托古改制</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ea typeface="宋体" pitchFamily="2" charset="-122"/>
              </a:rPr>
              <a:t>(1)19</a:t>
            </a:r>
            <a:r>
              <a:rPr lang="zh-CN" altLang="zh-CN" sz="2600" b="1" dirty="0">
                <a:latin typeface="Times New Roman" pitchFamily="18" charset="0"/>
                <a:ea typeface="宋体" pitchFamily="2" charset="-122"/>
              </a:rPr>
              <a:t>世纪</a:t>
            </a:r>
            <a:r>
              <a:rPr lang="en-US" altLang="zh-CN" sz="2600" b="1" dirty="0">
                <a:latin typeface="Times New Roman" pitchFamily="18" charset="0"/>
                <a:ea typeface="宋体" pitchFamily="2" charset="-122"/>
              </a:rPr>
              <a:t>90</a:t>
            </a:r>
            <a:r>
              <a:rPr lang="zh-CN" altLang="zh-CN" sz="2600" b="1" dirty="0">
                <a:latin typeface="Times New Roman" pitchFamily="18" charset="0"/>
                <a:ea typeface="宋体" pitchFamily="2" charset="-122"/>
              </a:rPr>
              <a:t>年代，康有为在广州著书立说，开堂讲学，</a:t>
            </a:r>
            <a:r>
              <a:rPr lang="zh-CN" altLang="zh-CN" sz="2600" b="1" dirty="0" smtClean="0">
                <a:latin typeface="Times New Roman" pitchFamily="18" charset="0"/>
                <a:ea typeface="宋体" pitchFamily="2" charset="-122"/>
              </a:rPr>
              <a:t>阐发</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的</a:t>
            </a:r>
            <a:r>
              <a:rPr lang="zh-CN" altLang="zh-CN" sz="2600" b="1" dirty="0">
                <a:latin typeface="Times New Roman" pitchFamily="18" charset="0"/>
                <a:ea typeface="宋体" pitchFamily="2" charset="-122"/>
              </a:rPr>
              <a:t>思想。</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他</a:t>
            </a:r>
            <a:r>
              <a:rPr lang="zh-CN" altLang="zh-CN" sz="2600" b="1" dirty="0" smtClean="0">
                <a:latin typeface="Times New Roman" pitchFamily="18" charset="0"/>
                <a:ea typeface="宋体" pitchFamily="2" charset="-122"/>
              </a:rPr>
              <a:t>利用</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的</a:t>
            </a:r>
            <a:r>
              <a:rPr lang="zh-CN" altLang="zh-CN" sz="2600" b="1" dirty="0">
                <a:latin typeface="Times New Roman" pitchFamily="18" charset="0"/>
                <a:ea typeface="宋体" pitchFamily="2" charset="-122"/>
              </a:rPr>
              <a:t>权威来论证维新变法的合理性，宣称孔子是托古改制、主张变革的先师</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11" name="矩形 10"/>
          <p:cNvSpPr/>
          <p:nvPr/>
        </p:nvSpPr>
        <p:spPr>
          <a:xfrm>
            <a:off x="1139999" y="2471167"/>
            <a:ext cx="1750800" cy="492443"/>
          </a:xfrm>
          <a:prstGeom prst="rect">
            <a:avLst/>
          </a:prstGeom>
        </p:spPr>
        <p:txBody>
          <a:bodyPr wrap="none">
            <a:spAutoFit/>
          </a:bodyPr>
          <a:lstStyle/>
          <a:p>
            <a:r>
              <a:rPr lang="zh-CN" altLang="en-US" sz="2600" b="1" smtClean="0">
                <a:solidFill>
                  <a:srgbClr val="0000FF"/>
                </a:solidFill>
              </a:rPr>
              <a:t>维新变法   </a:t>
            </a:r>
            <a:endParaRPr lang="zh-CN" altLang="en-US" sz="2600" b="1" dirty="0">
              <a:solidFill>
                <a:srgbClr val="0000FF"/>
              </a:solidFill>
            </a:endParaRPr>
          </a:p>
        </p:txBody>
      </p:sp>
      <p:sp>
        <p:nvSpPr>
          <p:cNvPr id="12" name="矩形 11"/>
          <p:cNvSpPr/>
          <p:nvPr/>
        </p:nvSpPr>
        <p:spPr>
          <a:xfrm>
            <a:off x="1844596" y="3087419"/>
            <a:ext cx="1080745" cy="492443"/>
          </a:xfrm>
          <a:prstGeom prst="rect">
            <a:avLst/>
          </a:prstGeom>
        </p:spPr>
        <p:txBody>
          <a:bodyPr wrap="none">
            <a:spAutoFit/>
          </a:bodyPr>
          <a:lstStyle/>
          <a:p>
            <a:r>
              <a:rPr lang="zh-CN" altLang="en-US" sz="2600" b="1" dirty="0" smtClean="0">
                <a:solidFill>
                  <a:srgbClr val="0000FF"/>
                </a:solidFill>
              </a:rPr>
              <a:t>孔子   </a:t>
            </a:r>
            <a:endParaRPr lang="zh-CN" altLang="en-US" sz="2600" b="1" dirty="0">
              <a:solidFill>
                <a:srgbClr val="0000FF"/>
              </a:solidFill>
            </a:endParaRPr>
          </a:p>
        </p:txBody>
      </p:sp>
    </p:spTree>
    <p:extLst>
      <p:ext uri="{BB962C8B-B14F-4D97-AF65-F5344CB8AC3E}">
        <p14:creationId xmlns:p14="http://schemas.microsoft.com/office/powerpoint/2010/main" xmlns="" val="376128662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539552" y="1200754"/>
            <a:ext cx="8280920" cy="2759730"/>
          </a:xfrm>
          <a:prstGeom prst="rect">
            <a:avLst/>
          </a:prstGeom>
        </p:spPr>
        <p:txBody>
          <a:bodyPr wrap="square">
            <a:spAutoFit/>
          </a:bodyPr>
          <a:lstStyle/>
          <a:p>
            <a:pPr>
              <a:lnSpc>
                <a:spcPts val="5200"/>
              </a:lnSpc>
            </a:pPr>
            <a:r>
              <a:rPr lang="en-US" altLang="zh-CN" sz="2600" b="1" dirty="0" smtClean="0">
                <a:latin typeface="Times New Roman" pitchFamily="18" charset="0"/>
                <a:ea typeface="宋体" pitchFamily="2" charset="-122"/>
              </a:rPr>
              <a:t>(</a:t>
            </a: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他用进化论观点重新解释</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三世说</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，用儒学语言为政治制度的变革提供了一种进化论的依据。</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(4)</a:t>
            </a:r>
            <a:r>
              <a:rPr lang="zh-CN" altLang="zh-CN" sz="2600" b="1" dirty="0">
                <a:latin typeface="Times New Roman" pitchFamily="18" charset="0"/>
                <a:ea typeface="宋体" pitchFamily="2" charset="-122"/>
              </a:rPr>
              <a:t>康有为</a:t>
            </a:r>
            <a:r>
              <a:rPr lang="zh-CN" altLang="zh-CN" sz="2600" b="1" dirty="0" smtClean="0">
                <a:latin typeface="Times New Roman" pitchFamily="18" charset="0"/>
                <a:ea typeface="宋体" pitchFamily="2" charset="-122"/>
              </a:rPr>
              <a:t>坚持</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r>
              <a:rPr lang="zh-CN" altLang="zh-CN" sz="2600" b="1" dirty="0">
                <a:latin typeface="Times New Roman" pitchFamily="18" charset="0"/>
                <a:ea typeface="宋体" pitchFamily="2" charset="-122"/>
              </a:rPr>
              <a:t>主张只能先实行君主立宪，将来再实行民主</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11" name="矩形 10"/>
          <p:cNvSpPr/>
          <p:nvPr/>
        </p:nvSpPr>
        <p:spPr>
          <a:xfrm>
            <a:off x="2608734" y="2674421"/>
            <a:ext cx="1826141" cy="492443"/>
          </a:xfrm>
          <a:prstGeom prst="rect">
            <a:avLst/>
          </a:prstGeom>
        </p:spPr>
        <p:txBody>
          <a:bodyPr wrap="none">
            <a:spAutoFit/>
          </a:bodyPr>
          <a:lstStyle/>
          <a:p>
            <a:r>
              <a:rPr lang="zh-CN" altLang="en-US" sz="2600" b="1" smtClean="0">
                <a:solidFill>
                  <a:srgbClr val="0000FF"/>
                </a:solidFill>
              </a:rPr>
              <a:t>渐进变革    </a:t>
            </a:r>
            <a:endParaRPr lang="zh-CN" altLang="en-US" sz="2600" b="1" dirty="0">
              <a:solidFill>
                <a:srgbClr val="0000FF"/>
              </a:solidFill>
            </a:endParaRPr>
          </a:p>
        </p:txBody>
      </p:sp>
    </p:spTree>
    <p:extLst>
      <p:ext uri="{BB962C8B-B14F-4D97-AF65-F5344CB8AC3E}">
        <p14:creationId xmlns:p14="http://schemas.microsoft.com/office/powerpoint/2010/main" xmlns="" val="72181787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3291</TotalTime>
  <Words>2322</Words>
  <Application>Microsoft Office PowerPoint</Application>
  <PresentationFormat>全屏显示(16:9)</PresentationFormat>
  <Paragraphs>420</Paragraphs>
  <Slides>54</Slides>
  <Notes>0</Notes>
  <HiddenSlides>0</HiddenSlides>
  <MMClips>0</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2012-10-07T00:28:30Z</dcterms:created>
  <dcterms:modified xsi:type="dcterms:W3CDTF">2017-01-26T03:27:52Z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