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315" r:id="rId2"/>
    <p:sldId id="317" r:id="rId3"/>
    <p:sldId id="258" r:id="rId4"/>
    <p:sldId id="403" r:id="rId5"/>
    <p:sldId id="446" r:id="rId6"/>
    <p:sldId id="447" r:id="rId7"/>
    <p:sldId id="448" r:id="rId8"/>
    <p:sldId id="449" r:id="rId9"/>
    <p:sldId id="450" r:id="rId10"/>
    <p:sldId id="451" r:id="rId11"/>
    <p:sldId id="318" r:id="rId12"/>
    <p:sldId id="452" r:id="rId13"/>
    <p:sldId id="437" r:id="rId14"/>
    <p:sldId id="438" r:id="rId15"/>
    <p:sldId id="439" r:id="rId16"/>
    <p:sldId id="440" r:id="rId17"/>
    <p:sldId id="441" r:id="rId18"/>
    <p:sldId id="442" r:id="rId19"/>
    <p:sldId id="443" r:id="rId20"/>
    <p:sldId id="453" r:id="rId21"/>
    <p:sldId id="415" r:id="rId22"/>
    <p:sldId id="462" r:id="rId23"/>
    <p:sldId id="416" r:id="rId24"/>
    <p:sldId id="454" r:id="rId25"/>
    <p:sldId id="464" r:id="rId26"/>
    <p:sldId id="455" r:id="rId27"/>
    <p:sldId id="457" r:id="rId28"/>
    <p:sldId id="465" r:id="rId29"/>
    <p:sldId id="466" r:id="rId30"/>
    <p:sldId id="458" r:id="rId31"/>
    <p:sldId id="459" r:id="rId32"/>
    <p:sldId id="460" r:id="rId33"/>
    <p:sldId id="424" r:id="rId34"/>
    <p:sldId id="427" r:id="rId35"/>
    <p:sldId id="419" r:id="rId36"/>
    <p:sldId id="467" r:id="rId37"/>
    <p:sldId id="468" r:id="rId38"/>
    <p:sldId id="469" r:id="rId39"/>
    <p:sldId id="429" r:id="rId40"/>
    <p:sldId id="430" r:id="rId41"/>
    <p:sldId id="431" r:id="rId42"/>
    <p:sldId id="470" r:id="rId43"/>
    <p:sldId id="478" r:id="rId44"/>
    <p:sldId id="475" r:id="rId45"/>
    <p:sldId id="473" r:id="rId46"/>
    <p:sldId id="479" r:id="rId47"/>
    <p:sldId id="480" r:id="rId48"/>
    <p:sldId id="433" r:id="rId49"/>
    <p:sldId id="323" r:id="rId50"/>
    <p:sldId id="390" r:id="rId51"/>
    <p:sldId id="391" r:id="rId52"/>
    <p:sldId id="393" r:id="rId53"/>
    <p:sldId id="394" r:id="rId54"/>
    <p:sldId id="395" r:id="rId55"/>
    <p:sldId id="481" r:id="rId56"/>
    <p:sldId id="397" r:id="rId57"/>
    <p:sldId id="482" r:id="rId58"/>
    <p:sldId id="398" r:id="rId59"/>
    <p:sldId id="483" r:id="rId60"/>
    <p:sldId id="399" r:id="rId61"/>
    <p:sldId id="484" r:id="rId62"/>
  </p:sldIdLst>
  <p:sldSz cx="9144000" cy="5143500" type="screen16x9"/>
  <p:notesSz cx="6858000" cy="9144000"/>
  <p:defaultText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33"/>
    <a:srgbClr val="6CA62C"/>
    <a:srgbClr val="009BD2"/>
    <a:srgbClr val="7BC143"/>
    <a:srgbClr val="7BC14A"/>
    <a:srgbClr val="F05425"/>
    <a:srgbClr val="D56509"/>
    <a:srgbClr val="FFFF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66" d="100"/>
          <a:sy n="66" d="100"/>
        </p:scale>
        <p:origin x="-72" y="-59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1/26/2017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685617" rtl="0" eaLnBrk="1" latinLnBrk="0" hangingPunct="1">
      <a:defRPr sz="900" kern="1200">
        <a:solidFill>
          <a:schemeClr val="tx1"/>
        </a:solidFill>
        <a:latin typeface="+mn-lt"/>
        <a:ea typeface="+mn-ea"/>
        <a:cs typeface="+mn-cs"/>
      </a:defRPr>
    </a:lvl1pPr>
    <a:lvl2pPr marL="342809" algn="l" defTabSz="685617" rtl="0" eaLnBrk="1" latinLnBrk="0" hangingPunct="1">
      <a:defRPr sz="900" kern="1200">
        <a:solidFill>
          <a:schemeClr val="tx1"/>
        </a:solidFill>
        <a:latin typeface="+mn-lt"/>
        <a:ea typeface="+mn-ea"/>
        <a:cs typeface="+mn-cs"/>
      </a:defRPr>
    </a:lvl2pPr>
    <a:lvl3pPr marL="685617" algn="l" defTabSz="685617" rtl="0" eaLnBrk="1" latinLnBrk="0" hangingPunct="1">
      <a:defRPr sz="900" kern="1200">
        <a:solidFill>
          <a:schemeClr val="tx1"/>
        </a:solidFill>
        <a:latin typeface="+mn-lt"/>
        <a:ea typeface="+mn-ea"/>
        <a:cs typeface="+mn-cs"/>
      </a:defRPr>
    </a:lvl3pPr>
    <a:lvl4pPr marL="1028426" algn="l" defTabSz="685617" rtl="0" eaLnBrk="1" latinLnBrk="0" hangingPunct="1">
      <a:defRPr sz="900" kern="1200">
        <a:solidFill>
          <a:schemeClr val="tx1"/>
        </a:solidFill>
        <a:latin typeface="+mn-lt"/>
        <a:ea typeface="+mn-ea"/>
        <a:cs typeface="+mn-cs"/>
      </a:defRPr>
    </a:lvl4pPr>
    <a:lvl5pPr marL="1371234" algn="l" defTabSz="685617" rtl="0" eaLnBrk="1" latinLnBrk="0" hangingPunct="1">
      <a:defRPr sz="900" kern="1200">
        <a:solidFill>
          <a:schemeClr val="tx1"/>
        </a:solidFill>
        <a:latin typeface="+mn-lt"/>
        <a:ea typeface="+mn-ea"/>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1" name="直角三角形 20"/>
          <p:cNvSpPr/>
          <p:nvPr userDrawn="1"/>
        </p:nvSpPr>
        <p:spPr>
          <a:xfrm flipH="1">
            <a:off x="7703515" y="1491630"/>
            <a:ext cx="191733" cy="162018"/>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2" name="矩形 21"/>
          <p:cNvSpPr/>
          <p:nvPr userDrawn="1"/>
        </p:nvSpPr>
        <p:spPr>
          <a:xfrm>
            <a:off x="0" y="1650504"/>
            <a:ext cx="9144000" cy="2112522"/>
          </a:xfrm>
          <a:prstGeom prst="rect">
            <a:avLst/>
          </a:prstGeom>
          <a:solidFill>
            <a:srgbClr val="00B0F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dirty="0"/>
          </a:p>
        </p:txBody>
      </p:sp>
      <p:sp>
        <p:nvSpPr>
          <p:cNvPr id="24" name="矩形 23"/>
          <p:cNvSpPr/>
          <p:nvPr userDrawn="1"/>
        </p:nvSpPr>
        <p:spPr>
          <a:xfrm>
            <a:off x="7895248" y="1491630"/>
            <a:ext cx="672156" cy="2430270"/>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7" name="直角三角形 26"/>
          <p:cNvSpPr/>
          <p:nvPr userDrawn="1"/>
        </p:nvSpPr>
        <p:spPr>
          <a:xfrm flipH="1" flipV="1">
            <a:off x="7703514" y="3766170"/>
            <a:ext cx="191732" cy="15573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050" name="Picture 2" descr="http://pic.sc.chinaz.com/files/pic/pic9/201207/xpic5795.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789552"/>
            <a:ext cx="3808021" cy="36184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cxnSp>
        <p:nvCxnSpPr>
          <p:cNvPr id="14" name="直接连接符 13"/>
          <p:cNvCxnSpPr/>
          <p:nvPr userDrawn="1"/>
        </p:nvCxnSpPr>
        <p:spPr>
          <a:xfrm>
            <a:off x="198653" y="465516"/>
            <a:ext cx="87466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13" name="矩形 12"/>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4"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自主学习区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31341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互动探究区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570152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2"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自我检测区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54800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2614411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37576267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7304550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45148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pic>
        <p:nvPicPr>
          <p:cNvPr id="8" name="Picture 3" descr="D:\Teliss_Tong\Copy\定期备份\工作备份\！PPT图片及版面资源\06-PPT精选插图\02-商务\xpic5800.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075664"/>
            <a:ext cx="3671668" cy="367262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6893107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362508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679512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Picture 2" descr="http://pic.sc.chinaz.com/files/pic/pic9/201207/xpic580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167594"/>
            <a:ext cx="3579761" cy="358069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292644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097299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358302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62" tIns="34281" rIns="68562" bIns="3428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62" tIns="34281" rIns="68562" bIns="3428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68562" tIns="34281" rIns="68562" bIns="34281" rtlCol="0" anchor="ctr"/>
          <a:lstStyle>
            <a:lvl1pPr algn="l">
              <a:defRPr sz="900">
                <a:solidFill>
                  <a:schemeClr val="tx1">
                    <a:tint val="75000"/>
                  </a:schemeClr>
                </a:solidFill>
              </a:defRPr>
            </a:lvl1pPr>
          </a:lstStyle>
          <a:p>
            <a:fld id="{530820CF-B880-4189-942D-D702A7CBA730}" type="datetimeFigureOut">
              <a:rPr lang="zh-CN" altLang="en-US" smtClean="0"/>
              <a:pPr/>
              <a:t>2017-1-26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62" tIns="34281" rIns="68562" bIns="3428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62" tIns="34281" rIns="68562" bIns="34281"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67" r:id="rId5"/>
    <p:sldLayoutId id="2147483651" r:id="rId6"/>
    <p:sldLayoutId id="2147483662" r:id="rId7"/>
    <p:sldLayoutId id="2147483669" r:id="rId8"/>
    <p:sldLayoutId id="2147483670" r:id="rId9"/>
    <p:sldLayoutId id="2147483652" r:id="rId10"/>
    <p:sldLayoutId id="2147483663" r:id="rId11"/>
    <p:sldLayoutId id="2147483675" r:id="rId12"/>
    <p:sldLayoutId id="2147483676" r:id="rId13"/>
    <p:sldLayoutId id="2147483671" r:id="rId14"/>
    <p:sldLayoutId id="2147483672" r:id="rId15"/>
    <p:sldLayoutId id="2147483673" r:id="rId16"/>
    <p:sldLayoutId id="2147483674" r:id="rId17"/>
  </p:sldLayoutIdLst>
  <p:timing>
    <p:tnLst>
      <p:par>
        <p:cTn id="1" dur="indefinite" restart="never" nodeType="tmRoot"/>
      </p:par>
    </p:tnLst>
  </p:timing>
  <p:txStyles>
    <p:titleStyle>
      <a:lvl1pPr algn="ctr" defTabSz="685617" rtl="0" eaLnBrk="1" latinLnBrk="0" hangingPunct="1">
        <a:spcBef>
          <a:spcPct val="0"/>
        </a:spcBef>
        <a:buNone/>
        <a:defRPr sz="3300" kern="1200">
          <a:solidFill>
            <a:schemeClr val="tx1"/>
          </a:solidFill>
          <a:latin typeface="+mj-lt"/>
          <a:ea typeface="+mj-ea"/>
          <a:cs typeface="+mj-cs"/>
        </a:defRPr>
      </a:lvl1pPr>
    </p:titleStyle>
    <p:bodyStyle>
      <a:lvl1pPr marL="257106" indent="-257106" algn="l" defTabSz="685617"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064" indent="-214255" algn="l" defTabSz="685617"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021" indent="-171404" algn="l" defTabSz="68561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830"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639"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447"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56"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64"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73"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6" Type="http://schemas.openxmlformats.org/officeDocument/2006/relationships/image" Target="file:///\\&#24352;&#32418;\&#24352;&#32418;%20(e)\2014&#24187;&#28783;&#29255;&#65288;&#21407;&#25991;&#20214;&#65289;\&#21516;&#27493;\&#21382;&#21490;\&#23398;&#26696;&#23548;&#23398;&#35774;&#35745;&#21382;&#21490;&#36873;&#20462;2&#65288;&#23731;&#65289;(&#26410;&#20256;&#65292;2014&#22791;&#29992;)\19.TIF" TargetMode="External"/><Relationship Id="rId5" Type="http://schemas.openxmlformats.org/officeDocument/2006/relationships/image" Target="../media/image6.png"/><Relationship Id="rId4" Type="http://schemas.openxmlformats.org/officeDocument/2006/relationships/slide" Target="slide49.xml"/></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3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3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4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4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9.xml"/></Relationships>
</file>

<file path=ppt/slides/_rels/slide4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Microsoft_Word___1.doc"/><Relationship Id="rId5" Type="http://schemas.openxmlformats.org/officeDocument/2006/relationships/slide" Target="slide49.xml"/><Relationship Id="rId4" Type="http://schemas.openxmlformats.org/officeDocument/2006/relationships/slide" Target="slide21.xml"/></Relationships>
</file>

<file path=ppt/slides/_rels/slide49.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5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1.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2.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3.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5.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6.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7.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8.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59.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6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61.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slide" Target="slide49.xml"/><Relationship Id="rId1" Type="http://schemas.openxmlformats.org/officeDocument/2006/relationships/slideLayout" Target="../slideLayouts/slideLayout13.xml"/><Relationship Id="rId6" Type="http://schemas.openxmlformats.org/officeDocument/2006/relationships/slide" Target="slide58.xml"/><Relationship Id="rId5" Type="http://schemas.openxmlformats.org/officeDocument/2006/relationships/slide" Target="slide56.xml"/><Relationship Id="rId4" Type="http://schemas.openxmlformats.org/officeDocument/2006/relationships/slide" Target="slide52.xml"/><Relationship Id="rId9"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588" y="1384301"/>
            <a:ext cx="541338"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9" name="矩形 8"/>
          <p:cNvSpPr/>
          <p:nvPr/>
        </p:nvSpPr>
        <p:spPr>
          <a:xfrm>
            <a:off x="3708129" y="1384301"/>
            <a:ext cx="5435872"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10" name="矩形 9"/>
          <p:cNvSpPr/>
          <p:nvPr/>
        </p:nvSpPr>
        <p:spPr>
          <a:xfrm>
            <a:off x="4058419" y="1487572"/>
            <a:ext cx="5518639" cy="2308314"/>
          </a:xfrm>
          <a:prstGeom prst="rect">
            <a:avLst/>
          </a:prstGeom>
        </p:spPr>
        <p:txBody>
          <a:bodyPr wrap="square" lIns="68570" tIns="34285" rIns="68570" bIns="34285">
            <a:spAutoFit/>
          </a:bodyPr>
          <a:lstStyle/>
          <a:p>
            <a:pPr>
              <a:lnSpc>
                <a:spcPct val="150000"/>
              </a:lnSpc>
              <a:defRPr/>
            </a:pPr>
            <a:r>
              <a:rPr lang="zh-CN" altLang="en-US" sz="37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第五单元  </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近代中国</a:t>
            </a:r>
            <a:endParaRPr lang="en-US" altLang="zh-CN"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a:p>
            <a:pPr>
              <a:lnSpc>
                <a:spcPct val="150000"/>
              </a:lnSpc>
              <a:defRPr/>
            </a:pPr>
            <a:r>
              <a:rPr lang="zh-CN" altLang="en-US" sz="52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争取民主的斗争</a:t>
            </a:r>
            <a:endParaRPr lang="en-US" altLang="zh-CN" sz="52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cs typeface="Times New Roman" pitchFamily="18" charset="0"/>
            </a:endParaRPr>
          </a:p>
        </p:txBody>
      </p:sp>
      <p:pic>
        <p:nvPicPr>
          <p:cNvPr id="11" name="Picture 2" descr="E:\张红\2014\幻灯片\同步\历史\人民选修2\单元图\人教选二\6-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7223" y="1389064"/>
            <a:ext cx="3347831" cy="23993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05029122"/>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6006" y="809009"/>
            <a:ext cx="8660490" cy="3839494"/>
          </a:xfrm>
          <a:prstGeom prst="rect">
            <a:avLst/>
          </a:prstGeom>
          <a:noFill/>
        </p:spPr>
        <p:txBody>
          <a:bodyPr wrap="square" lIns="68562" tIns="34281" rIns="68562" bIns="34281" rtlCol="0">
            <a:spAutoFit/>
          </a:bodyPr>
          <a:lstStyle/>
          <a:p>
            <a:pPr>
              <a:lnSpc>
                <a:spcPts val="4200"/>
              </a:lnSpc>
            </a:pPr>
            <a:r>
              <a:rPr lang="zh-CN" altLang="zh-CN" sz="2600" b="1" dirty="0">
                <a:latin typeface="黑体" pitchFamily="2" charset="-122"/>
                <a:ea typeface="黑体" pitchFamily="2" charset="-122"/>
              </a:rPr>
              <a:t>四、《中华民国临时约法》</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颁布：</a:t>
            </a:r>
            <a:r>
              <a:rPr lang="en-US" altLang="zh-CN" sz="2600" b="1" dirty="0">
                <a:latin typeface="Times New Roman" pitchFamily="18" charset="0"/>
                <a:ea typeface="宋体" pitchFamily="2" charset="-122"/>
              </a:rPr>
              <a:t>1912</a:t>
            </a:r>
            <a:r>
              <a:rPr lang="zh-CN" altLang="zh-CN" sz="2600" b="1" dirty="0">
                <a:latin typeface="Times New Roman" pitchFamily="18" charset="0"/>
                <a:ea typeface="宋体" pitchFamily="2" charset="-122"/>
              </a:rPr>
              <a:t>年</a:t>
            </a: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月</a:t>
            </a:r>
            <a:r>
              <a:rPr lang="en-US" altLang="zh-CN" sz="2600" b="1" dirty="0">
                <a:latin typeface="Times New Roman" pitchFamily="18" charset="0"/>
                <a:ea typeface="宋体" pitchFamily="2" charset="-122"/>
              </a:rPr>
              <a:t>11</a:t>
            </a:r>
            <a:r>
              <a:rPr lang="zh-CN" altLang="zh-CN" sz="2600" b="1" dirty="0">
                <a:latin typeface="Times New Roman" pitchFamily="18" charset="0"/>
                <a:ea typeface="宋体" pitchFamily="2" charset="-122"/>
              </a:rPr>
              <a:t>日孙中山颁布。</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内容</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第一次以法律形式宣布国家主权</a:t>
            </a:r>
            <a:r>
              <a:rPr lang="zh-CN" altLang="zh-CN" sz="2600" b="1" dirty="0" smtClean="0">
                <a:latin typeface="Times New Roman" pitchFamily="18" charset="0"/>
                <a:ea typeface="宋体" pitchFamily="2" charset="-122"/>
              </a:rPr>
              <a:t>属于</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规定了人民的基本权利和义务</a:t>
            </a:r>
            <a:r>
              <a:rPr lang="zh-CN" altLang="zh-CN" sz="2600" b="1" dirty="0" smtClean="0">
                <a:latin typeface="Times New Roman" pitchFamily="18" charset="0"/>
                <a:ea typeface="宋体" pitchFamily="2" charset="-122"/>
              </a:rPr>
              <a:t>。</a:t>
            </a:r>
            <a:endParaRPr lang="en-US" altLang="zh-CN" sz="2600" b="1" dirty="0" smtClean="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意义：成为中国近代第一部</a:t>
            </a:r>
            <a:r>
              <a:rPr lang="zh-CN" altLang="zh-CN" sz="2600" b="1" dirty="0" smtClean="0">
                <a:latin typeface="Times New Roman" pitchFamily="18" charset="0"/>
                <a:ea typeface="宋体" pitchFamily="2" charset="-122"/>
              </a:rPr>
              <a:t>具有</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性质</a:t>
            </a:r>
            <a:r>
              <a:rPr lang="zh-CN" altLang="zh-CN" sz="2600" b="1" dirty="0">
                <a:latin typeface="Times New Roman" pitchFamily="18" charset="0"/>
                <a:ea typeface="宋体" pitchFamily="2" charset="-122"/>
              </a:rPr>
              <a:t>的宪法，新的共和代议制度的法律形式由此确立</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6246609" y="2427734"/>
            <a:ext cx="1080745" cy="492443"/>
          </a:xfrm>
          <a:prstGeom prst="rect">
            <a:avLst/>
          </a:prstGeom>
        </p:spPr>
        <p:txBody>
          <a:bodyPr wrap="none">
            <a:spAutoFit/>
          </a:bodyPr>
          <a:lstStyle/>
          <a:p>
            <a:r>
              <a:rPr lang="zh-CN" altLang="en-US" sz="2600" b="1" dirty="0" smtClean="0">
                <a:solidFill>
                  <a:srgbClr val="0000FF"/>
                </a:solidFill>
              </a:rPr>
              <a:t>人民   </a:t>
            </a:r>
            <a:endParaRPr lang="zh-CN" altLang="en-US" sz="2600" b="1" dirty="0">
              <a:solidFill>
                <a:srgbClr val="0000FF"/>
              </a:solidFill>
            </a:endParaRPr>
          </a:p>
        </p:txBody>
      </p:sp>
      <p:grpSp>
        <p:nvGrpSpPr>
          <p:cNvPr id="17" name="组合 16"/>
          <p:cNvGrpSpPr/>
          <p:nvPr/>
        </p:nvGrpSpPr>
        <p:grpSpPr>
          <a:xfrm>
            <a:off x="179512"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5306639" y="3507854"/>
            <a:ext cx="2496196" cy="492443"/>
          </a:xfrm>
          <a:prstGeom prst="rect">
            <a:avLst/>
          </a:prstGeom>
        </p:spPr>
        <p:txBody>
          <a:bodyPr wrap="none">
            <a:spAutoFit/>
          </a:bodyPr>
          <a:lstStyle/>
          <a:p>
            <a:r>
              <a:rPr lang="zh-CN" altLang="en-US" sz="2600" b="1" dirty="0" smtClean="0">
                <a:solidFill>
                  <a:srgbClr val="0000FF"/>
                </a:solidFill>
              </a:rPr>
              <a:t>资产阶级民主    </a:t>
            </a:r>
            <a:endParaRPr lang="zh-CN" altLang="en-US" sz="2600" b="1" dirty="0">
              <a:solidFill>
                <a:srgbClr val="0000FF"/>
              </a:solidFill>
            </a:endParaRPr>
          </a:p>
        </p:txBody>
      </p:sp>
    </p:spTree>
    <p:extLst>
      <p:ext uri="{BB962C8B-B14F-4D97-AF65-F5344CB8AC3E}">
        <p14:creationId xmlns:p14="http://schemas.microsoft.com/office/powerpoint/2010/main" xmlns="" val="279003590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3705" y="2526850"/>
            <a:ext cx="8314759" cy="1989116"/>
          </a:xfrm>
          <a:prstGeom prst="rect">
            <a:avLst/>
          </a:prstGeom>
          <a:noFill/>
        </p:spPr>
        <p:txBody>
          <a:bodyPr wrap="square" lIns="68562" tIns="34281" rIns="68562" bIns="34281" rtlCol="0">
            <a:spAutoFit/>
          </a:bodyPr>
          <a:lstStyle/>
          <a:p>
            <a:pPr algn="just">
              <a:lnSpc>
                <a:spcPts val="5200"/>
              </a:lnSpc>
            </a:pPr>
            <a:r>
              <a:rPr lang="zh-CN" altLang="zh-CN" sz="2600" b="1" dirty="0">
                <a:latin typeface="黑体" pitchFamily="2" charset="-122"/>
                <a:ea typeface="黑体" pitchFamily="2" charset="-122"/>
              </a:rPr>
              <a:t>提示</a:t>
            </a:r>
            <a:r>
              <a:rPr lang="zh-CN" altLang="zh-CN" sz="2600" b="1" dirty="0"/>
              <a:t>　</a:t>
            </a:r>
            <a:r>
              <a:rPr lang="zh-CN" altLang="zh-CN" sz="2600" dirty="0">
                <a:latin typeface="方正细黑一_GBK" pitchFamily="65" charset="-122"/>
                <a:ea typeface="方正细黑一_GBK" pitchFamily="65" charset="-122"/>
              </a:rPr>
              <a:t>参议院拒绝孙中山提议的做法说明参议院坚持权力分立和制衡的原则，不允许行政部门干预立法。这体现了三权分立的政治理念</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18417" y="2014736"/>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课中思考题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558602" y="215998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467544" y="1212369"/>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18876735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021062"/>
            <a:ext cx="8314759" cy="1990848"/>
          </a:xfrm>
          <a:prstGeom prst="rect">
            <a:avLst/>
          </a:prstGeom>
          <a:noFill/>
        </p:spPr>
        <p:txBody>
          <a:bodyPr wrap="square" lIns="68562" tIns="34281" rIns="68562" bIns="34281" rtlCol="0">
            <a:spAutoFit/>
          </a:bodyPr>
          <a:lstStyle/>
          <a:p>
            <a:pPr algn="just">
              <a:lnSpc>
                <a:spcPts val="5200"/>
              </a:lnSpc>
            </a:pPr>
            <a:r>
              <a:rPr lang="zh-CN" altLang="zh-CN" sz="2600" b="1" dirty="0">
                <a:latin typeface="黑体" pitchFamily="2" charset="-122"/>
                <a:ea typeface="黑体" pitchFamily="2" charset="-122"/>
              </a:rPr>
              <a:t>提示</a:t>
            </a:r>
            <a:r>
              <a:rPr lang="zh-CN" altLang="zh-CN" sz="2600" b="1" dirty="0"/>
              <a:t>　</a:t>
            </a:r>
            <a:r>
              <a:rPr lang="zh-CN" altLang="zh-CN" sz="2600" dirty="0">
                <a:latin typeface="方正细黑一_GBK" pitchFamily="65" charset="-122"/>
                <a:ea typeface="方正细黑一_GBK" pitchFamily="65" charset="-122"/>
              </a:rPr>
              <a:t>国民素质的高低是推进民主政治的基础，同时民主政治的不断推进，也会促进国民素质、民主意识的不断提高</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18417" y="1347614"/>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阅读与思考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558602" y="1492860"/>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0792325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395536" y="1145619"/>
            <a:ext cx="8280920" cy="3298339"/>
          </a:xfrm>
          <a:prstGeom prst="rect">
            <a:avLst/>
          </a:prstGeom>
        </p:spPr>
        <p:txBody>
          <a:bodyPr wrap="square">
            <a:spAutoFit/>
          </a:bodyPr>
          <a:lstStyle/>
          <a:p>
            <a:pPr>
              <a:lnSpc>
                <a:spcPts val="5000"/>
              </a:lnSpc>
            </a:pPr>
            <a:r>
              <a:rPr lang="zh-CN" altLang="zh-CN" sz="2600" b="1" dirty="0" smtClean="0">
                <a:latin typeface="黑体" pitchFamily="2" charset="-122"/>
                <a:ea typeface="黑体" pitchFamily="2" charset="-122"/>
              </a:rPr>
              <a:t>五、民主共和遭遇挫折</a:t>
            </a:r>
            <a:r>
              <a:rPr lang="en-US" altLang="zh-CN" sz="2600" b="1" dirty="0" smtClean="0">
                <a:latin typeface="黑体" pitchFamily="2" charset="-122"/>
                <a:ea typeface="黑体" pitchFamily="2" charset="-122"/>
              </a:rPr>
              <a:t>——“</a:t>
            </a:r>
            <a:r>
              <a:rPr lang="zh-CN" altLang="zh-CN" sz="2600" b="1" dirty="0" smtClean="0">
                <a:latin typeface="黑体" pitchFamily="2" charset="-122"/>
                <a:ea typeface="黑体" pitchFamily="2" charset="-122"/>
              </a:rPr>
              <a:t>临时</a:t>
            </a:r>
            <a:r>
              <a:rPr lang="en-US" altLang="zh-CN" sz="2600" b="1" dirty="0" smtClean="0">
                <a:latin typeface="黑体" pitchFamily="2" charset="-122"/>
                <a:ea typeface="黑体" pitchFamily="2" charset="-122"/>
              </a:rPr>
              <a:t>”</a:t>
            </a:r>
            <a:r>
              <a:rPr lang="zh-CN" altLang="zh-CN" sz="2600" b="1" dirty="0" smtClean="0">
                <a:latin typeface="黑体" pitchFamily="2" charset="-122"/>
                <a:ea typeface="黑体" pitchFamily="2" charset="-122"/>
              </a:rPr>
              <a:t>不幸言中</a:t>
            </a:r>
            <a:endParaRPr lang="zh-CN" altLang="zh-CN" sz="2600" dirty="0" smtClean="0">
              <a:latin typeface="黑体" pitchFamily="2" charset="-122"/>
              <a:ea typeface="黑体" pitchFamily="2" charset="-122"/>
            </a:endParaRPr>
          </a:p>
          <a:p>
            <a:pPr>
              <a:lnSpc>
                <a:spcPts val="5000"/>
              </a:lnSpc>
            </a:pPr>
            <a:r>
              <a:rPr lang="en-US" altLang="zh-CN" sz="2600" b="1" dirty="0" smtClean="0">
                <a:latin typeface="Times New Roman" pitchFamily="18" charset="0"/>
                <a:ea typeface="宋体" pitchFamily="2" charset="-122"/>
              </a:rPr>
              <a:t>1.</a:t>
            </a:r>
            <a:r>
              <a:rPr lang="zh-CN" altLang="zh-CN" sz="2600" b="1" dirty="0" smtClean="0">
                <a:latin typeface="黑体" pitchFamily="2" charset="-122"/>
                <a:ea typeface="黑体" pitchFamily="2" charset="-122"/>
              </a:rPr>
              <a:t>袁世凯破坏共和，实行专制独裁</a:t>
            </a:r>
            <a:endParaRPr lang="zh-CN" altLang="zh-CN" sz="2600" dirty="0" smtClean="0">
              <a:latin typeface="黑体" pitchFamily="2" charset="-122"/>
              <a:ea typeface="黑体" pitchFamily="2" charset="-122"/>
            </a:endParaRPr>
          </a:p>
          <a:p>
            <a:pPr>
              <a:lnSpc>
                <a:spcPts val="5000"/>
              </a:lnSpc>
            </a:pPr>
            <a:r>
              <a:rPr lang="en-US" altLang="zh-CN" sz="2600" b="1" dirty="0" smtClean="0">
                <a:latin typeface="Times New Roman" pitchFamily="18" charset="0"/>
                <a:ea typeface="宋体" pitchFamily="2" charset="-122"/>
              </a:rPr>
              <a:t>(1)</a:t>
            </a:r>
            <a:r>
              <a:rPr lang="zh-CN" altLang="zh-CN" sz="2600" b="1" dirty="0" smtClean="0">
                <a:latin typeface="Times New Roman" pitchFamily="18" charset="0"/>
                <a:ea typeface="宋体" pitchFamily="2" charset="-122"/>
              </a:rPr>
              <a:t>迫使第一任</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解散。</a:t>
            </a:r>
            <a:r>
              <a:rPr lang="en-US" altLang="zh-CN" sz="2600" b="1" dirty="0" smtClean="0">
                <a:latin typeface="Times New Roman" pitchFamily="18" charset="0"/>
                <a:ea typeface="宋体" pitchFamily="2" charset="-122"/>
              </a:rPr>
              <a:t>(2)</a:t>
            </a:r>
            <a:r>
              <a:rPr lang="zh-CN" altLang="zh-CN" sz="2600" b="1" dirty="0" smtClean="0">
                <a:latin typeface="Times New Roman" pitchFamily="18" charset="0"/>
                <a:ea typeface="宋体" pitchFamily="2" charset="-122"/>
              </a:rPr>
              <a:t>刺杀宋教仁。</a:t>
            </a:r>
            <a:r>
              <a:rPr lang="en-US" altLang="zh-CN" sz="2600" b="1" dirty="0" smtClean="0">
                <a:latin typeface="Times New Roman" pitchFamily="18" charset="0"/>
                <a:ea typeface="宋体" pitchFamily="2" charset="-122"/>
              </a:rPr>
              <a:t>(3)</a:t>
            </a:r>
            <a:r>
              <a:rPr lang="zh-CN" altLang="zh-CN" sz="2600" b="1" dirty="0" smtClean="0">
                <a:latin typeface="Times New Roman" pitchFamily="18" charset="0"/>
                <a:ea typeface="宋体" pitchFamily="2" charset="-122"/>
              </a:rPr>
              <a:t>先后解散</a:t>
            </a:r>
            <a:endParaRPr lang="en-US" altLang="zh-CN" sz="2600" b="1" dirty="0" smtClean="0">
              <a:latin typeface="Times New Roman" pitchFamily="18" charset="0"/>
              <a:ea typeface="宋体" pitchFamily="2" charset="-122"/>
            </a:endParaRPr>
          </a:p>
          <a:p>
            <a:pPr>
              <a:lnSpc>
                <a:spcPts val="50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和国会。</a:t>
            </a:r>
            <a:r>
              <a:rPr lang="en-US" altLang="zh-CN" sz="2600" b="1" dirty="0" smtClean="0">
                <a:latin typeface="Times New Roman" pitchFamily="18" charset="0"/>
                <a:ea typeface="宋体" pitchFamily="2" charset="-122"/>
              </a:rPr>
              <a:t>(4)</a:t>
            </a:r>
            <a:r>
              <a:rPr lang="zh-CN" altLang="zh-CN" sz="2600" b="1" dirty="0" smtClean="0">
                <a:latin typeface="Times New Roman" pitchFamily="18" charset="0"/>
                <a:ea typeface="宋体" pitchFamily="2" charset="-122"/>
              </a:rPr>
              <a:t>用《</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》取代《临时约法》。</a:t>
            </a:r>
            <a:r>
              <a:rPr lang="en-US" altLang="zh-CN" sz="2600" b="1" dirty="0" smtClean="0">
                <a:latin typeface="Times New Roman" pitchFamily="18" charset="0"/>
                <a:ea typeface="宋体" pitchFamily="2" charset="-122"/>
              </a:rPr>
              <a:t>(5)1915</a:t>
            </a:r>
            <a:r>
              <a:rPr lang="zh-CN" altLang="zh-CN" sz="2600" b="1" dirty="0" smtClean="0">
                <a:latin typeface="Times New Roman" pitchFamily="18" charset="0"/>
                <a:ea typeface="宋体" pitchFamily="2" charset="-122"/>
              </a:rPr>
              <a:t>年公然宣布复辟帝制。</a:t>
            </a:r>
            <a:endParaRPr lang="zh-CN" altLang="zh-CN" sz="2600" dirty="0">
              <a:latin typeface="Times New Roman" pitchFamily="18" charset="0"/>
              <a:ea typeface="宋体" pitchFamily="2" charset="-122"/>
            </a:endParaRPr>
          </a:p>
        </p:txBody>
      </p:sp>
      <p:sp>
        <p:nvSpPr>
          <p:cNvPr id="2" name="矩形 1"/>
          <p:cNvSpPr/>
          <p:nvPr/>
        </p:nvSpPr>
        <p:spPr>
          <a:xfrm>
            <a:off x="2474243" y="2499742"/>
            <a:ext cx="1080745" cy="492443"/>
          </a:xfrm>
          <a:prstGeom prst="rect">
            <a:avLst/>
          </a:prstGeom>
        </p:spPr>
        <p:txBody>
          <a:bodyPr wrap="none">
            <a:spAutoFit/>
          </a:bodyPr>
          <a:lstStyle/>
          <a:p>
            <a:r>
              <a:rPr lang="zh-CN" altLang="en-US" sz="2600" b="1" dirty="0" smtClean="0">
                <a:solidFill>
                  <a:srgbClr val="0000FF"/>
                </a:solidFill>
              </a:rPr>
              <a:t>内阁   </a:t>
            </a:r>
            <a:endParaRPr lang="zh-CN" altLang="en-US" sz="2600" b="1" dirty="0">
              <a:solidFill>
                <a:srgbClr val="0000FF"/>
              </a:solidFill>
            </a:endParaRPr>
          </a:p>
        </p:txBody>
      </p:sp>
      <p:sp>
        <p:nvSpPr>
          <p:cNvPr id="10" name="矩形 9"/>
          <p:cNvSpPr/>
          <p:nvPr/>
        </p:nvSpPr>
        <p:spPr>
          <a:xfrm>
            <a:off x="563940" y="3168952"/>
            <a:ext cx="1415772" cy="492443"/>
          </a:xfrm>
          <a:prstGeom prst="rect">
            <a:avLst/>
          </a:prstGeom>
        </p:spPr>
        <p:txBody>
          <a:bodyPr wrap="none">
            <a:spAutoFit/>
          </a:bodyPr>
          <a:lstStyle/>
          <a:p>
            <a:r>
              <a:rPr lang="zh-CN" altLang="en-US" sz="2600" b="1" dirty="0" smtClean="0">
                <a:solidFill>
                  <a:srgbClr val="0000FF"/>
                </a:solidFill>
              </a:rPr>
              <a:t>国民党   </a:t>
            </a:r>
            <a:endParaRPr lang="zh-CN" altLang="en-US" sz="2600" b="1" dirty="0">
              <a:solidFill>
                <a:srgbClr val="0000FF"/>
              </a:solidFill>
            </a:endParaRPr>
          </a:p>
        </p:txBody>
      </p:sp>
      <p:sp>
        <p:nvSpPr>
          <p:cNvPr id="11" name="矩形 10"/>
          <p:cNvSpPr/>
          <p:nvPr/>
        </p:nvSpPr>
        <p:spPr>
          <a:xfrm>
            <a:off x="4149477" y="3159427"/>
            <a:ext cx="2420856" cy="492443"/>
          </a:xfrm>
          <a:prstGeom prst="rect">
            <a:avLst/>
          </a:prstGeom>
        </p:spPr>
        <p:txBody>
          <a:bodyPr wrap="none">
            <a:spAutoFit/>
          </a:bodyPr>
          <a:lstStyle/>
          <a:p>
            <a:r>
              <a:rPr lang="zh-CN" altLang="en-US" sz="2600" b="1" dirty="0" smtClean="0">
                <a:solidFill>
                  <a:srgbClr val="0000FF"/>
                </a:solidFill>
              </a:rPr>
              <a:t>中华民国约法   </a:t>
            </a:r>
            <a:endParaRPr lang="zh-CN" altLang="en-US" sz="2600" b="1" dirty="0">
              <a:solidFill>
                <a:srgbClr val="0000FF"/>
              </a:solidFill>
            </a:endParaRPr>
          </a:p>
        </p:txBody>
      </p:sp>
    </p:spTree>
    <p:extLst>
      <p:ext uri="{BB962C8B-B14F-4D97-AF65-F5344CB8AC3E}">
        <p14:creationId xmlns:p14="http://schemas.microsoft.com/office/powerpoint/2010/main" xmlns="" val="250030640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2821" y="1131590"/>
            <a:ext cx="7918631" cy="3403478"/>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维护民主共和的斗争</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宋教仁改组同盟会为国民党，国会选举获胜，但被暗杀。</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各种反袁、反帝势力</a:t>
            </a:r>
            <a:r>
              <a:rPr lang="zh-CN" altLang="zh-CN" sz="2600" b="1" dirty="0" smtClean="0">
                <a:latin typeface="Times New Roman" pitchFamily="18" charset="0"/>
                <a:ea typeface="宋体" pitchFamily="2" charset="-122"/>
              </a:rPr>
              <a:t>掀起</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运动</a:t>
            </a:r>
            <a:r>
              <a:rPr lang="zh-CN" altLang="zh-CN" sz="2600" b="1" dirty="0">
                <a:latin typeface="Times New Roman" pitchFamily="18" charset="0"/>
                <a:ea typeface="宋体" pitchFamily="2" charset="-122"/>
              </a:rPr>
              <a:t>，袁世凯迅速倒台</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4561850" y="3240960"/>
            <a:ext cx="1080745" cy="492443"/>
          </a:xfrm>
          <a:prstGeom prst="rect">
            <a:avLst/>
          </a:prstGeom>
        </p:spPr>
        <p:txBody>
          <a:bodyPr wrap="none">
            <a:spAutoFit/>
          </a:bodyPr>
          <a:lstStyle/>
          <a:p>
            <a:r>
              <a:rPr lang="zh-CN" altLang="en-US" sz="2600" b="1" smtClean="0">
                <a:solidFill>
                  <a:srgbClr val="0000FF"/>
                </a:solidFill>
              </a:rPr>
              <a:t>护国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0416769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6188" y="1654696"/>
            <a:ext cx="8314759" cy="3098138"/>
          </a:xfrm>
          <a:prstGeom prst="rect">
            <a:avLst/>
          </a:prstGeom>
          <a:noFill/>
        </p:spPr>
        <p:txBody>
          <a:bodyPr wrap="square" lIns="68562" tIns="34281" rIns="68562" bIns="34281" rtlCol="0">
            <a:spAutoFit/>
          </a:bodyPr>
          <a:lstStyle/>
          <a:p>
            <a:pPr>
              <a:lnSpc>
                <a:spcPts val="4000"/>
              </a:lnSpc>
            </a:pPr>
            <a:r>
              <a:rPr lang="zh-CN" altLang="zh-CN" sz="2400" b="1" dirty="0"/>
              <a:t>讽刺清廷对立宪缺乏诚意的漫画</a:t>
            </a:r>
            <a:endParaRPr lang="zh-CN" altLang="zh-CN" sz="2400" dirty="0"/>
          </a:p>
          <a:p>
            <a:pPr>
              <a:lnSpc>
                <a:spcPts val="4000"/>
              </a:lnSpc>
            </a:pPr>
            <a:r>
              <a:rPr lang="zh-CN" altLang="zh-CN" sz="2400" b="1" dirty="0">
                <a:latin typeface="黑体" pitchFamily="2" charset="-122"/>
                <a:ea typeface="黑体" pitchFamily="2" charset="-122"/>
              </a:rPr>
              <a:t>提示</a:t>
            </a:r>
            <a:r>
              <a:rPr lang="zh-CN" altLang="zh-CN" sz="2400" b="1" dirty="0"/>
              <a:t>　</a:t>
            </a:r>
            <a:r>
              <a:rPr lang="zh-CN" altLang="zh-CN" sz="2400" dirty="0">
                <a:latin typeface="方正细黑一_GBK" pitchFamily="65" charset="-122"/>
                <a:ea typeface="方正细黑一_GBK" pitchFamily="65" charset="-122"/>
              </a:rPr>
              <a:t>清朝末年，维新变法失败后，立宪民主的呼声越来越高，清政府的统治处在风雨飘摇之中，不得不顺应民情，但由于立宪必然会威胁到封建专制统治，所以只是装装样子。该图反映了立宪虽然</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升温</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了，但并非是真正气温</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采取了切实的措施</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的升高，只是清廷骗人的一场游戏</a:t>
            </a:r>
            <a:r>
              <a:rPr lang="zh-CN" altLang="zh-CN" sz="2400" dirty="0" smtClean="0">
                <a:latin typeface="方正细黑一_GBK" pitchFamily="65" charset="-122"/>
                <a:ea typeface="方正细黑一_GBK" pitchFamily="65" charset="-122"/>
              </a:rPr>
              <a:t>。</a:t>
            </a:r>
            <a:endParaRPr lang="zh-CN" altLang="zh-CN" sz="2400" dirty="0">
              <a:latin typeface="方正细黑一_GBK" pitchFamily="65" charset="-122"/>
              <a:ea typeface="方正细黑一_GBK" pitchFamily="65" charset="-122"/>
            </a:endParaRPr>
          </a:p>
        </p:txBody>
      </p:sp>
      <p:sp>
        <p:nvSpPr>
          <p:cNvPr id="22" name="TextBox 21"/>
          <p:cNvSpPr txBox="1"/>
          <p:nvPr/>
        </p:nvSpPr>
        <p:spPr>
          <a:xfrm>
            <a:off x="680883" y="1232173"/>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图文解读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621068" y="1377419"/>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47936" y="670423"/>
            <a:ext cx="8314759" cy="592764"/>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8893120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539552" y="915566"/>
            <a:ext cx="8280920" cy="2724849"/>
          </a:xfrm>
          <a:prstGeom prst="rect">
            <a:avLst/>
          </a:prstGeom>
        </p:spPr>
        <p:txBody>
          <a:bodyPr wrap="square">
            <a:spAutoFit/>
          </a:bodyPr>
          <a:lstStyle/>
          <a:p>
            <a:pPr>
              <a:lnSpc>
                <a:spcPts val="4200"/>
              </a:lnSpc>
            </a:pPr>
            <a:r>
              <a:rPr lang="zh-CN" altLang="zh-CN" sz="2600" b="1" dirty="0" smtClean="0">
                <a:latin typeface="黑体" pitchFamily="2" charset="-122"/>
                <a:ea typeface="黑体" pitchFamily="2" charset="-122"/>
              </a:rPr>
              <a:t>六</a:t>
            </a:r>
            <a:r>
              <a:rPr lang="zh-CN" altLang="zh-CN" sz="2600" b="1" dirty="0">
                <a:latin typeface="黑体" pitchFamily="2" charset="-122"/>
                <a:ea typeface="黑体" pitchFamily="2" charset="-122"/>
              </a:rPr>
              <a:t>、革命尚未成功</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表现</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整个社会依然笼罩在传统文化氛围中。</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内阁频繁更迭，总统选举有名无实。</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普通国民的选举、监督之权并未兑现</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Tree>
    <p:extLst>
      <p:ext uri="{BB962C8B-B14F-4D97-AF65-F5344CB8AC3E}">
        <p14:creationId xmlns:p14="http://schemas.microsoft.com/office/powerpoint/2010/main" xmlns="" val="137902820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5471" y="1367871"/>
            <a:ext cx="8240159" cy="2736628"/>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旧的官僚、士绅操控各级地方自治机构。</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(5</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和</a:t>
            </a:r>
            <a:r>
              <a:rPr lang="zh-CN" altLang="zh-CN" sz="2600" b="1" dirty="0">
                <a:latin typeface="Times New Roman" pitchFamily="18" charset="0"/>
                <a:ea typeface="宋体" pitchFamily="2" charset="-122"/>
              </a:rPr>
              <a:t>土地国有制的政策在法令中没有丝毫体现。</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(6)</a:t>
            </a:r>
            <a:r>
              <a:rPr lang="zh-CN" altLang="zh-CN" sz="2600" b="1" dirty="0">
                <a:latin typeface="Times New Roman" pitchFamily="18" charset="0"/>
                <a:ea typeface="宋体" pitchFamily="2" charset="-122"/>
              </a:rPr>
              <a:t>《临时约法》也没有</a:t>
            </a:r>
            <a:r>
              <a:rPr lang="zh-CN" altLang="zh-CN" sz="2600" b="1" dirty="0" smtClean="0">
                <a:latin typeface="Times New Roman" pitchFamily="18" charset="0"/>
                <a:ea typeface="宋体" pitchFamily="2" charset="-122"/>
              </a:rPr>
              <a:t>规定</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参政权。</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说明：</a:t>
            </a:r>
            <a:r>
              <a:rPr lang="zh-CN" altLang="zh-CN" sz="2600" b="1" dirty="0">
                <a:latin typeface="Times New Roman" pitchFamily="18" charset="0"/>
                <a:ea typeface="宋体" pitchFamily="2" charset="-122"/>
              </a:rPr>
              <a:t>中国的现代化改革、民主之路任重而道远</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779964" y="2179890"/>
            <a:ext cx="1415772" cy="492443"/>
          </a:xfrm>
          <a:prstGeom prst="rect">
            <a:avLst/>
          </a:prstGeom>
        </p:spPr>
        <p:txBody>
          <a:bodyPr wrap="none">
            <a:spAutoFit/>
          </a:bodyPr>
          <a:lstStyle/>
          <a:p>
            <a:r>
              <a:rPr lang="zh-CN" altLang="en-US" sz="2600" b="1" smtClean="0">
                <a:solidFill>
                  <a:srgbClr val="0000FF"/>
                </a:solidFill>
              </a:rPr>
              <a:t>土地税   </a:t>
            </a:r>
            <a:endParaRPr lang="zh-CN" altLang="en-US" sz="2600" b="1" dirty="0">
              <a:solidFill>
                <a:srgbClr val="0000FF"/>
              </a:solidFill>
            </a:endParaRPr>
          </a:p>
        </p:txBody>
      </p:sp>
      <p:sp>
        <p:nvSpPr>
          <p:cNvPr id="10" name="矩形 9"/>
          <p:cNvSpPr/>
          <p:nvPr/>
        </p:nvSpPr>
        <p:spPr>
          <a:xfrm>
            <a:off x="4584234" y="2837487"/>
            <a:ext cx="1005403" cy="492443"/>
          </a:xfrm>
          <a:prstGeom prst="rect">
            <a:avLst/>
          </a:prstGeom>
        </p:spPr>
        <p:txBody>
          <a:bodyPr wrap="none">
            <a:spAutoFit/>
          </a:bodyPr>
          <a:lstStyle/>
          <a:p>
            <a:r>
              <a:rPr lang="zh-CN" altLang="en-US" sz="2600" b="1" dirty="0" smtClean="0">
                <a:solidFill>
                  <a:srgbClr val="0000FF"/>
                </a:solidFill>
              </a:rPr>
              <a:t>妇女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2784412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5238" y="1554113"/>
            <a:ext cx="8314759" cy="3252282"/>
          </a:xfrm>
          <a:prstGeom prst="rect">
            <a:avLst/>
          </a:prstGeom>
          <a:noFill/>
        </p:spPr>
        <p:txBody>
          <a:bodyPr wrap="square" lIns="68562" tIns="34281" rIns="68562" bIns="34281" rtlCol="0">
            <a:spAutoFit/>
          </a:bodyPr>
          <a:lstStyle/>
          <a:p>
            <a:pPr>
              <a:lnSpc>
                <a:spcPts val="4200"/>
              </a:lnSpc>
            </a:pPr>
            <a:r>
              <a:rPr lang="zh-CN" altLang="zh-CN" sz="2600" b="1" dirty="0">
                <a:latin typeface="黑体" pitchFamily="2" charset="-122"/>
                <a:ea typeface="黑体" pitchFamily="2" charset="-122"/>
              </a:rPr>
              <a:t>提示</a:t>
            </a:r>
            <a:r>
              <a:rPr lang="zh-CN" altLang="zh-CN" sz="2600" b="1" dirty="0"/>
              <a:t>　</a:t>
            </a: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民主力量与专制势力斗争的历史进步性体现在：</a:t>
            </a:r>
          </a:p>
          <a:p>
            <a:pPr>
              <a:lnSpc>
                <a:spcPts val="4200"/>
              </a:lnSpc>
            </a:pPr>
            <a:r>
              <a:rPr lang="en-US" altLang="zh-CN" sz="2600" dirty="0">
                <a:latin typeface="方正细黑一_GBK" pitchFamily="65" charset="-122"/>
                <a:ea typeface="方正细黑一_GBK" pitchFamily="65" charset="-122"/>
              </a:rPr>
              <a:t>①</a:t>
            </a:r>
            <a:r>
              <a:rPr lang="zh-CN" altLang="zh-CN" sz="2600" dirty="0">
                <a:latin typeface="方正细黑一_GBK" pitchFamily="65" charset="-122"/>
                <a:ea typeface="方正细黑一_GBK" pitchFamily="65" charset="-122"/>
              </a:rPr>
              <a:t>促进了民主思想的传播，推动了资产阶级革命运动的发展。</a:t>
            </a:r>
          </a:p>
          <a:p>
            <a:pPr>
              <a:lnSpc>
                <a:spcPts val="4200"/>
              </a:lnSpc>
            </a:pPr>
            <a:r>
              <a:rPr lang="en-US" altLang="zh-CN" sz="2600" dirty="0">
                <a:latin typeface="方正细黑一_GBK" pitchFamily="65" charset="-122"/>
                <a:ea typeface="方正细黑一_GBK" pitchFamily="65" charset="-122"/>
              </a:rPr>
              <a:t>②</a:t>
            </a:r>
            <a:r>
              <a:rPr lang="zh-CN" altLang="zh-CN" sz="2600" dirty="0">
                <a:latin typeface="方正细黑一_GBK" pitchFamily="65" charset="-122"/>
                <a:ea typeface="方正细黑一_GBK" pitchFamily="65" charset="-122"/>
              </a:rPr>
              <a:t>辛亥革命推翻了两千多年的封建君主专制制度，创立了资产阶级共和国。颁布了《中华民国临时约法》，使民主共和的观念深入人心</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71358" y="1160165"/>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自我测评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611543" y="130541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47936" y="637059"/>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364269247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67544" y="876319"/>
            <a:ext cx="8280920" cy="3855671"/>
          </a:xfrm>
          <a:prstGeom prst="rect">
            <a:avLst/>
          </a:prstGeom>
        </p:spPr>
        <p:txBody>
          <a:bodyPr wrap="square">
            <a:spAutoFit/>
          </a:bodyPr>
          <a:lstStyle/>
          <a:p>
            <a:pPr>
              <a:lnSpc>
                <a:spcPts val="3700"/>
              </a:lnSpc>
            </a:pPr>
            <a:r>
              <a:rPr lang="en-US" altLang="zh-CN" sz="2600" dirty="0">
                <a:latin typeface="方正细黑一_GBK" pitchFamily="65" charset="-122"/>
                <a:ea typeface="方正细黑一_GBK" pitchFamily="65" charset="-122"/>
              </a:rPr>
              <a:t>③</a:t>
            </a:r>
            <a:r>
              <a:rPr lang="zh-CN" altLang="zh-CN" sz="2600" dirty="0">
                <a:latin typeface="方正细黑一_GBK" pitchFamily="65" charset="-122"/>
                <a:ea typeface="方正细黑一_GBK" pitchFamily="65" charset="-122"/>
              </a:rPr>
              <a:t>辛亥革命后为反对北洋军阀的统治而组织发动了二次革命、护国运动、护法运动，以维护民主共和的制度，维护革命成果，尽管失败了，却粉碎了袁世凯复辟帝制的企图，打击了中外反动势力。</a:t>
            </a:r>
          </a:p>
          <a:p>
            <a:pPr>
              <a:lnSpc>
                <a:spcPts val="3700"/>
              </a:lnSpc>
            </a:pP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艰巨性</a:t>
            </a:r>
          </a:p>
          <a:p>
            <a:pPr>
              <a:lnSpc>
                <a:spcPts val="3700"/>
              </a:lnSpc>
            </a:pPr>
            <a:r>
              <a:rPr lang="en-US" altLang="zh-CN" sz="2600" dirty="0">
                <a:latin typeface="方正细黑一_GBK" pitchFamily="65" charset="-122"/>
                <a:ea typeface="方正细黑一_GBK" pitchFamily="65" charset="-122"/>
              </a:rPr>
              <a:t>①</a:t>
            </a:r>
            <a:r>
              <a:rPr lang="zh-CN" altLang="zh-CN" sz="2600" dirty="0">
                <a:latin typeface="方正细黑一_GBK" pitchFamily="65" charset="-122"/>
                <a:ea typeface="方正细黑一_GBK" pitchFamily="65" charset="-122"/>
              </a:rPr>
              <a:t>辛亥革命推翻了封建帝制，但是却没有改变中国半殖民地半封建社会的性质，革命果实被袁世凯所窃取。中外反动势力依然强大</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Tree>
    <p:extLst>
      <p:ext uri="{BB962C8B-B14F-4D97-AF65-F5344CB8AC3E}">
        <p14:creationId xmlns:p14="http://schemas.microsoft.com/office/powerpoint/2010/main" xmlns="" val="200016751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0215" y="339502"/>
            <a:ext cx="7200800" cy="1177235"/>
          </a:xfrm>
          <a:prstGeom prst="rect">
            <a:avLst/>
          </a:prstGeom>
        </p:spPr>
        <p:txBody>
          <a:bodyPr wrap="square" lIns="68570" tIns="34285" rIns="68570" bIns="34285">
            <a:spAutoFit/>
          </a:bodyPr>
          <a:lstStyle/>
          <a:p>
            <a:pPr>
              <a:lnSpc>
                <a:spcPct val="150000"/>
              </a:lnSpc>
              <a:defRPr/>
            </a:pPr>
            <a:r>
              <a:rPr lang="zh-CN" altLang="en-US" sz="4800" b="1" dirty="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学</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案</a:t>
            </a:r>
            <a:r>
              <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17</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亚洲第一共和国 </a:t>
            </a:r>
            <a:endPar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9" name="Rectangle 18"/>
          <p:cNvSpPr>
            <a:spLocks noChangeArrowheads="1"/>
          </p:cNvSpPr>
          <p:nvPr/>
        </p:nvSpPr>
        <p:spPr bwMode="auto">
          <a:xfrm>
            <a:off x="885509" y="2282097"/>
            <a:ext cx="8059929" cy="2762276"/>
          </a:xfrm>
          <a:prstGeom prst="rect">
            <a:avLst/>
          </a:prstGeom>
          <a:noFill/>
          <a:ln>
            <a:noFill/>
          </a:ln>
          <a:effectLst>
            <a:prstShdw prst="shdw12">
              <a:srgbClr val="808080">
                <a:alpha val="50000"/>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Lst>
        </p:spPr>
        <p:txBody>
          <a:bodyPr wrap="square" lIns="68562" tIns="34281" rIns="68562" bIns="34281" anchor="ctr">
            <a:spAutoFit/>
          </a:bodyPr>
          <a:lstStyle/>
          <a:p>
            <a:pPr>
              <a:lnSpc>
                <a:spcPts val="4200"/>
              </a:lnSpc>
            </a:pPr>
            <a:r>
              <a:rPr lang="en-US" altLang="zh-CN" sz="2600" b="1" dirty="0">
                <a:solidFill>
                  <a:schemeClr val="tx1">
                    <a:lumMod val="75000"/>
                    <a:lumOff val="25000"/>
                  </a:schemeClr>
                </a:solidFill>
                <a:latin typeface="黑体" pitchFamily="2" charset="-122"/>
                <a:ea typeface="黑体" pitchFamily="2" charset="-122"/>
              </a:rPr>
              <a:t>1.</a:t>
            </a:r>
            <a:r>
              <a:rPr lang="zh-CN" altLang="zh-CN" sz="2600" b="1" dirty="0">
                <a:solidFill>
                  <a:schemeClr val="tx1">
                    <a:lumMod val="75000"/>
                    <a:lumOff val="25000"/>
                  </a:schemeClr>
                </a:solidFill>
                <a:latin typeface="黑体" pitchFamily="2" charset="-122"/>
                <a:ea typeface="黑体" pitchFamily="2" charset="-122"/>
              </a:rPr>
              <a:t>说出辛亥革命前后反对专制斗争的史实</a:t>
            </a:r>
            <a:r>
              <a:rPr lang="zh-CN" altLang="zh-CN" sz="2600" b="1" dirty="0" smtClean="0">
                <a:solidFill>
                  <a:schemeClr val="tx1">
                    <a:lumMod val="75000"/>
                    <a:lumOff val="25000"/>
                  </a:schemeClr>
                </a:solidFill>
                <a:latin typeface="黑体" pitchFamily="2" charset="-122"/>
                <a:ea typeface="黑体" pitchFamily="2" charset="-122"/>
              </a:rPr>
              <a:t>。</a:t>
            </a:r>
            <a:endParaRPr lang="en-US" altLang="zh-CN" sz="2600" b="1" dirty="0" smtClean="0">
              <a:solidFill>
                <a:schemeClr val="tx1">
                  <a:lumMod val="75000"/>
                  <a:lumOff val="25000"/>
                </a:schemeClr>
              </a:solidFill>
              <a:latin typeface="黑体" pitchFamily="2" charset="-122"/>
              <a:ea typeface="黑体" pitchFamily="2" charset="-122"/>
            </a:endParaRPr>
          </a:p>
          <a:p>
            <a:pPr>
              <a:lnSpc>
                <a:spcPts val="4200"/>
              </a:lnSpc>
            </a:pPr>
            <a:r>
              <a:rPr lang="en-US" altLang="zh-CN" sz="2600" b="1" dirty="0" smtClean="0">
                <a:solidFill>
                  <a:schemeClr val="tx1">
                    <a:lumMod val="75000"/>
                    <a:lumOff val="25000"/>
                  </a:schemeClr>
                </a:solidFill>
                <a:latin typeface="黑体" pitchFamily="2" charset="-122"/>
                <a:ea typeface="黑体" pitchFamily="2" charset="-122"/>
              </a:rPr>
              <a:t>2</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简述《中华民国临时约法》的基本内容，说明其对中国社会民主化进程的影响</a:t>
            </a:r>
            <a:r>
              <a:rPr lang="zh-CN" altLang="zh-CN" sz="2600" b="1" dirty="0" smtClean="0">
                <a:solidFill>
                  <a:schemeClr val="tx1">
                    <a:lumMod val="75000"/>
                    <a:lumOff val="25000"/>
                  </a:schemeClr>
                </a:solidFill>
                <a:latin typeface="黑体" pitchFamily="2" charset="-122"/>
                <a:ea typeface="黑体" pitchFamily="2" charset="-122"/>
              </a:rPr>
              <a:t>。</a:t>
            </a:r>
            <a:endParaRPr lang="en-US" altLang="zh-CN" sz="2600" b="1" dirty="0" smtClean="0">
              <a:solidFill>
                <a:schemeClr val="tx1">
                  <a:lumMod val="75000"/>
                  <a:lumOff val="25000"/>
                </a:schemeClr>
              </a:solidFill>
              <a:latin typeface="黑体" pitchFamily="2" charset="-122"/>
              <a:ea typeface="黑体" pitchFamily="2" charset="-122"/>
            </a:endParaRPr>
          </a:p>
          <a:p>
            <a:pPr>
              <a:lnSpc>
                <a:spcPts val="4200"/>
              </a:lnSpc>
            </a:pPr>
            <a:r>
              <a:rPr lang="en-US" altLang="zh-CN" sz="2600" b="1" dirty="0" smtClean="0">
                <a:solidFill>
                  <a:schemeClr val="tx1">
                    <a:lumMod val="75000"/>
                    <a:lumOff val="25000"/>
                  </a:schemeClr>
                </a:solidFill>
                <a:latin typeface="黑体" pitchFamily="2" charset="-122"/>
                <a:ea typeface="黑体" pitchFamily="2" charset="-122"/>
              </a:rPr>
              <a:t>3</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认识中国近代史上民主力量与专制势力斗争的历史进步性和艰巨性。</a:t>
            </a:r>
            <a:endParaRPr lang="zh-CN" altLang="zh-CN" sz="2600" dirty="0">
              <a:solidFill>
                <a:schemeClr val="tx1">
                  <a:lumMod val="75000"/>
                  <a:lumOff val="25000"/>
                </a:schemeClr>
              </a:solidFill>
              <a:latin typeface="黑体" pitchFamily="2" charset="-122"/>
              <a:ea typeface="黑体" pitchFamily="2" charset="-122"/>
            </a:endParaRPr>
          </a:p>
        </p:txBody>
      </p:sp>
      <p:sp>
        <p:nvSpPr>
          <p:cNvPr id="10" name="TextBox 9"/>
          <p:cNvSpPr txBox="1"/>
          <p:nvPr/>
        </p:nvSpPr>
        <p:spPr>
          <a:xfrm>
            <a:off x="969854" y="1873359"/>
            <a:ext cx="2280602" cy="516275"/>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zh-CN" sz="2600" b="1" dirty="0">
                <a:solidFill>
                  <a:srgbClr val="00B0F0"/>
                </a:solidFill>
                <a:latin typeface="黑体" panose="02010600030101010101" pitchFamily="2" charset="-122"/>
                <a:ea typeface="黑体" panose="02010600030101010101" pitchFamily="2" charset="-122"/>
              </a:rPr>
              <a:t>课标要求</a:t>
            </a:r>
          </a:p>
        </p:txBody>
      </p:sp>
      <p:sp>
        <p:nvSpPr>
          <p:cNvPr id="3" name="菱形 2"/>
          <p:cNvSpPr/>
          <p:nvPr/>
        </p:nvSpPr>
        <p:spPr>
          <a:xfrm>
            <a:off x="910038" y="20335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26458655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539552" y="843558"/>
            <a:ext cx="8280920" cy="3813993"/>
          </a:xfrm>
          <a:prstGeom prst="rect">
            <a:avLst/>
          </a:prstGeom>
        </p:spPr>
        <p:txBody>
          <a:bodyPr wrap="square">
            <a:spAutoFit/>
          </a:bodyPr>
          <a:lstStyle/>
          <a:p>
            <a:pPr>
              <a:lnSpc>
                <a:spcPts val="4200"/>
              </a:lnSpc>
            </a:pPr>
            <a:r>
              <a:rPr lang="en-US" altLang="zh-CN" sz="2600" dirty="0">
                <a:latin typeface="方正细黑一_GBK" pitchFamily="65" charset="-122"/>
                <a:ea typeface="方正细黑一_GBK" pitchFamily="65" charset="-122"/>
              </a:rPr>
              <a:t>②</a:t>
            </a:r>
            <a:r>
              <a:rPr lang="zh-CN" altLang="zh-CN" sz="2600" dirty="0">
                <a:latin typeface="方正细黑一_GBK" pitchFamily="65" charset="-122"/>
                <a:ea typeface="方正细黑一_GBK" pitchFamily="65" charset="-122"/>
              </a:rPr>
              <a:t>辛亥革命后，国民党企图通过政治斗争抵制袁世凯专制、维护共和制度，结果也以失败而告终。</a:t>
            </a:r>
          </a:p>
          <a:p>
            <a:pPr>
              <a:lnSpc>
                <a:spcPts val="4200"/>
              </a:lnSpc>
            </a:pPr>
            <a:r>
              <a:rPr lang="en-US" altLang="zh-CN" sz="2600" dirty="0">
                <a:latin typeface="方正细黑一_GBK" pitchFamily="65" charset="-122"/>
                <a:ea typeface="方正细黑一_GBK" pitchFamily="65" charset="-122"/>
              </a:rPr>
              <a:t>③</a:t>
            </a:r>
            <a:r>
              <a:rPr lang="zh-CN" altLang="zh-CN" sz="2600" dirty="0">
                <a:latin typeface="方正细黑一_GBK" pitchFamily="65" charset="-122"/>
                <a:ea typeface="方正细黑一_GBK" pitchFamily="65" charset="-122"/>
              </a:rPr>
              <a:t>二次革命推翻了袁世凯的反动统治，但是政权依然落在北洋军阀手中，护国运动、护法运动均以失败而告终。</a:t>
            </a:r>
          </a:p>
          <a:p>
            <a:pPr>
              <a:lnSpc>
                <a:spcPts val="4200"/>
              </a:lnSpc>
            </a:pPr>
            <a:r>
              <a:rPr lang="zh-CN" altLang="zh-CN" sz="2600" dirty="0">
                <a:latin typeface="方正细黑一_GBK" pitchFamily="65" charset="-122"/>
                <a:ea typeface="方正细黑一_GBK" pitchFamily="65" charset="-122"/>
              </a:rPr>
              <a:t>以上均说明了民主力量反对封建专制势力的斗争是艰巨、长期而复杂的过程，由于资产阶级自身的局限性，无法领导中国人民彻底完成反帝反封建的历史使命。</a:t>
            </a:r>
          </a:p>
        </p:txBody>
      </p:sp>
    </p:spTree>
    <p:extLst>
      <p:ext uri="{BB962C8B-B14F-4D97-AF65-F5344CB8AC3E}">
        <p14:creationId xmlns:p14="http://schemas.microsoft.com/office/powerpoint/2010/main" xmlns="" val="82708392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06911"/>
            <a:ext cx="8712968" cy="3862596"/>
          </a:xfrm>
          <a:prstGeom prst="rect">
            <a:avLst/>
          </a:prstGeom>
        </p:spPr>
        <p:txBody>
          <a:bodyPr wrap="square">
            <a:spAutoFit/>
          </a:bodyPr>
          <a:lstStyle/>
          <a:p>
            <a:pPr>
              <a:lnSpc>
                <a:spcPts val="4200"/>
              </a:lnSpc>
            </a:pPr>
            <a:r>
              <a:rPr lang="zh-CN" altLang="zh-CN" sz="2600" b="1" dirty="0">
                <a:latin typeface="黑体" pitchFamily="2" charset="-122"/>
                <a:ea typeface="黑体" pitchFamily="2" charset="-122"/>
              </a:rPr>
              <a:t>探究点一　改良与革命的论战、《钦定宪法大纲》的出台</a:t>
            </a:r>
            <a:endParaRPr lang="zh-CN" altLang="zh-CN" sz="2600" dirty="0">
              <a:latin typeface="黑体" pitchFamily="2" charset="-122"/>
              <a:ea typeface="黑体" pitchFamily="2" charset="-122"/>
            </a:endParaRPr>
          </a:p>
          <a:p>
            <a:pPr>
              <a:lnSpc>
                <a:spcPts val="4200"/>
              </a:lnSpc>
            </a:pPr>
            <a:r>
              <a:rPr lang="en-US" altLang="zh-CN" sz="2600" b="1" dirty="0" smtClean="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1]</a:t>
            </a:r>
            <a:r>
              <a:rPr lang="zh-CN" altLang="zh-CN" sz="2600" b="1" dirty="0">
                <a:latin typeface="黑体" pitchFamily="2" charset="-122"/>
                <a:ea typeface="黑体" pitchFamily="2" charset="-122"/>
              </a:rPr>
              <a:t>　改良与革命的论战</a:t>
            </a:r>
            <a:endParaRPr lang="zh-CN" altLang="zh-CN" sz="2600" dirty="0">
              <a:latin typeface="黑体" pitchFamily="2" charset="-122"/>
              <a:ea typeface="黑体" pitchFamily="2" charset="-122"/>
            </a:endParaRPr>
          </a:p>
          <a:p>
            <a:pPr>
              <a:lnSpc>
                <a:spcPts val="4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革命派与改良派双方论战的焦点主要体现在三个方面：革命要不要以</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反满</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为目标、要不要革命、要不要建立民主共和国等问题。他们之间论战的实质是资产阶级就中国实行何种政体的论战。其中改良派主张建立君主立宪制度，革命派主张建立民主共和政体。这场论战是一</a:t>
            </a:r>
            <a:r>
              <a:rPr lang="zh-CN" altLang="zh-CN" sz="2600" dirty="0" smtClean="0">
                <a:latin typeface="方正细黑一_GBK" pitchFamily="65" charset="-122"/>
                <a:ea typeface="方正细黑一_GBK" pitchFamily="65" charset="-122"/>
              </a:rPr>
              <a:t>次</a:t>
            </a:r>
            <a:endParaRPr lang="zh-CN" altLang="zh-CN" sz="2600" dirty="0">
              <a:latin typeface="方正细黑一_GBK" pitchFamily="65" charset="-122"/>
              <a:ea typeface="方正细黑一_GBK" pitchFamily="65" charset="-122"/>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923569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075854"/>
            <a:ext cx="8712968" cy="3224088"/>
          </a:xfrm>
          <a:prstGeom prst="rect">
            <a:avLst/>
          </a:prstGeom>
        </p:spPr>
        <p:txBody>
          <a:bodyPr wrap="square">
            <a:spAutoFit/>
          </a:bodyPr>
          <a:lstStyle/>
          <a:p>
            <a:pPr>
              <a:lnSpc>
                <a:spcPts val="5000"/>
              </a:lnSpc>
            </a:pPr>
            <a:r>
              <a:rPr lang="zh-CN" altLang="zh-CN" sz="2600" dirty="0" smtClean="0">
                <a:latin typeface="方正细黑一_GBK" pitchFamily="65" charset="-122"/>
                <a:ea typeface="方正细黑一_GBK" pitchFamily="65" charset="-122"/>
              </a:rPr>
              <a:t>资产阶级</a:t>
            </a:r>
            <a:r>
              <a:rPr lang="zh-CN" altLang="zh-CN" sz="2600" dirty="0">
                <a:latin typeface="方正细黑一_GBK" pitchFamily="65" charset="-122"/>
                <a:ea typeface="方正细黑一_GBK" pitchFamily="65" charset="-122"/>
              </a:rPr>
              <a:t>思想解放运动。在论战中，革命派要求民族民主革命的政治主张，是顺应历史潮流，符合民族利益的；但是革命派在论战中也暴露了自身的局限性，如回避了帝国主义必然干涉、破坏被压迫民族革命运动的反动本性，不利于人们对帝国主义的认识和警惕。</a:t>
            </a: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030869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382253"/>
            <a:ext cx="8053351" cy="6658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zh-CN" altLang="zh-CN" sz="2600" b="1" dirty="0">
                <a:solidFill>
                  <a:schemeClr val="accent6">
                    <a:lumMod val="75000"/>
                  </a:schemeClr>
                </a:solidFill>
                <a:latin typeface="Times New Roman" pitchFamily="18" charset="0"/>
                <a:ea typeface="宋体" pitchFamily="2" charset="-122"/>
              </a:rPr>
              <a:t>革命派与改良派论战的三个方面之间的关系是什么</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086744"/>
            <a:ext cx="7943074" cy="2090362"/>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latin typeface="+mj-ea"/>
                <a:ea typeface="+mj-ea"/>
              </a:rPr>
              <a:t>革命派的民族主义主要是以</a:t>
            </a:r>
            <a:r>
              <a:rPr lang="en-US" altLang="zh-CN" sz="2600" b="1" dirty="0">
                <a:latin typeface="+mj-ea"/>
                <a:ea typeface="+mj-ea"/>
              </a:rPr>
              <a:t>“</a:t>
            </a:r>
            <a:r>
              <a:rPr lang="zh-CN" altLang="zh-CN" sz="2600" b="1" dirty="0">
                <a:latin typeface="+mj-ea"/>
                <a:ea typeface="+mj-ea"/>
              </a:rPr>
              <a:t>反满</a:t>
            </a:r>
            <a:r>
              <a:rPr lang="en-US" altLang="zh-CN" sz="2600" b="1" dirty="0">
                <a:latin typeface="+mj-ea"/>
                <a:ea typeface="+mj-ea"/>
              </a:rPr>
              <a:t>”</a:t>
            </a:r>
            <a:r>
              <a:rPr lang="zh-CN" altLang="zh-CN" sz="2600" b="1" dirty="0">
                <a:latin typeface="+mj-ea"/>
                <a:ea typeface="+mj-ea"/>
              </a:rPr>
              <a:t>为目标，如果不</a:t>
            </a:r>
            <a:r>
              <a:rPr lang="en-US" altLang="zh-CN" sz="2600" b="1" dirty="0">
                <a:latin typeface="+mj-ea"/>
                <a:ea typeface="+mj-ea"/>
              </a:rPr>
              <a:t>“</a:t>
            </a:r>
            <a:r>
              <a:rPr lang="zh-CN" altLang="zh-CN" sz="2600" b="1" dirty="0">
                <a:latin typeface="+mj-ea"/>
                <a:ea typeface="+mj-ea"/>
              </a:rPr>
              <a:t>反满</a:t>
            </a:r>
            <a:r>
              <a:rPr lang="en-US" altLang="zh-CN" sz="2600" b="1" dirty="0">
                <a:latin typeface="+mj-ea"/>
                <a:ea typeface="+mj-ea"/>
              </a:rPr>
              <a:t>”</a:t>
            </a:r>
            <a:r>
              <a:rPr lang="zh-CN" altLang="zh-CN" sz="2600" b="1" dirty="0">
                <a:latin typeface="+mj-ea"/>
                <a:ea typeface="+mj-ea"/>
              </a:rPr>
              <a:t>也就无须革命了，不革命就意味着改良，如果改良就要保留清政府，实行君主立宪</a:t>
            </a:r>
            <a:r>
              <a:rPr lang="zh-CN" altLang="zh-CN" sz="2600" b="1" dirty="0" smtClean="0">
                <a:latin typeface="+mj-ea"/>
                <a:ea typeface="+mj-ea"/>
              </a:rPr>
              <a:t>政体。</a:t>
            </a:r>
          </a:p>
        </p:txBody>
      </p:sp>
    </p:spTree>
    <p:extLst>
      <p:ext uri="{BB962C8B-B14F-4D97-AF65-F5344CB8AC3E}">
        <p14:creationId xmlns:p14="http://schemas.microsoft.com/office/powerpoint/2010/main" xmlns="" val="32908207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797386"/>
            <a:ext cx="8712968" cy="3862596"/>
          </a:xfrm>
          <a:prstGeom prst="rect">
            <a:avLst/>
          </a:prstGeom>
        </p:spPr>
        <p:txBody>
          <a:bodyPr wrap="square">
            <a:spAutoFit/>
          </a:bodyPr>
          <a:lstStyle/>
          <a:p>
            <a:pPr>
              <a:lnSpc>
                <a:spcPts val="42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2]</a:t>
            </a:r>
            <a:r>
              <a:rPr lang="zh-CN" altLang="zh-CN" sz="2600" b="1" dirty="0">
                <a:latin typeface="黑体" pitchFamily="2" charset="-122"/>
                <a:ea typeface="黑体" pitchFamily="2" charset="-122"/>
              </a:rPr>
              <a:t>　《钦定宪法大纲》</a:t>
            </a:r>
            <a:endParaRPr lang="zh-CN" altLang="zh-CN" sz="2600" dirty="0">
              <a:latin typeface="黑体" pitchFamily="2" charset="-122"/>
              <a:ea typeface="黑体" pitchFamily="2" charset="-122"/>
            </a:endParaRPr>
          </a:p>
          <a:p>
            <a:pPr>
              <a:lnSpc>
                <a:spcPts val="4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于</a:t>
            </a:r>
            <a:r>
              <a:rPr lang="en-US" altLang="zh-CN" sz="2600" dirty="0">
                <a:latin typeface="方正细黑一_GBK" pitchFamily="65" charset="-122"/>
                <a:ea typeface="方正细黑一_GBK" pitchFamily="65" charset="-122"/>
              </a:rPr>
              <a:t>1908</a:t>
            </a:r>
            <a:r>
              <a:rPr lang="zh-CN" altLang="zh-CN" sz="2600" dirty="0">
                <a:latin typeface="方正细黑一_GBK" pitchFamily="65" charset="-122"/>
                <a:ea typeface="方正细黑一_GBK" pitchFamily="65" charset="-122"/>
              </a:rPr>
              <a:t>年</a:t>
            </a:r>
            <a:r>
              <a:rPr lang="en-US" altLang="zh-CN" sz="2600" dirty="0">
                <a:latin typeface="方正细黑一_GBK" pitchFamily="65" charset="-122"/>
                <a:ea typeface="方正细黑一_GBK" pitchFamily="65" charset="-122"/>
              </a:rPr>
              <a:t>8</a:t>
            </a:r>
            <a:r>
              <a:rPr lang="zh-CN" altLang="zh-CN" sz="2600" dirty="0">
                <a:latin typeface="方正细黑一_GBK" pitchFamily="65" charset="-122"/>
                <a:ea typeface="方正细黑一_GBK" pitchFamily="65" charset="-122"/>
              </a:rPr>
              <a:t>月颁布。以日本《明治宪法》为蓝本，是中国近代史上第一个宪法性文件，是中国宪政运动的起点，是中国法制近代化过程的开端。全文共</a:t>
            </a:r>
            <a:r>
              <a:rPr lang="en-US" altLang="zh-CN" sz="2600" dirty="0">
                <a:latin typeface="方正细黑一_GBK" pitchFamily="65" charset="-122"/>
                <a:ea typeface="方正细黑一_GBK" pitchFamily="65" charset="-122"/>
              </a:rPr>
              <a:t>23</a:t>
            </a:r>
            <a:r>
              <a:rPr lang="zh-CN" altLang="zh-CN" sz="2600" dirty="0">
                <a:latin typeface="方正细黑一_GBK" pitchFamily="65" charset="-122"/>
                <a:ea typeface="方正细黑一_GBK" pitchFamily="65" charset="-122"/>
              </a:rPr>
              <a:t>条，分正文</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君上大权</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和附录</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臣民权利义务</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两部分。第一部分</a:t>
            </a:r>
            <a:r>
              <a:rPr lang="en-US" altLang="zh-CN" sz="2600" dirty="0">
                <a:latin typeface="方正细黑一_GBK" pitchFamily="65" charset="-122"/>
                <a:ea typeface="方正细黑一_GBK" pitchFamily="65" charset="-122"/>
              </a:rPr>
              <a:t>14</a:t>
            </a:r>
            <a:r>
              <a:rPr lang="zh-CN" altLang="zh-CN" sz="2600" dirty="0">
                <a:latin typeface="方正细黑一_GBK" pitchFamily="65" charset="-122"/>
                <a:ea typeface="方正细黑一_GBK" pitchFamily="65" charset="-122"/>
              </a:rPr>
              <a:t>条规定了君主在立法、行政、司法、统军等各方面的绝对权力，维护皇帝尊严，保障皇权，限制议会权力等。第二</a:t>
            </a:r>
            <a:r>
              <a:rPr lang="zh-CN" altLang="zh-CN" sz="2600" dirty="0" smtClean="0">
                <a:latin typeface="方正细黑一_GBK" pitchFamily="65" charset="-122"/>
                <a:ea typeface="方正细黑一_GBK" pitchFamily="65" charset="-122"/>
              </a:rPr>
              <a:t>部</a:t>
            </a:r>
            <a:endParaRPr lang="zh-CN" altLang="zh-CN" sz="2600" dirty="0">
              <a:latin typeface="方正细黑一_GBK" pitchFamily="65" charset="-122"/>
              <a:ea typeface="方正细黑一_GBK" pitchFamily="65" charset="-122"/>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2208852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898947"/>
            <a:ext cx="8712968" cy="3813993"/>
          </a:xfrm>
          <a:prstGeom prst="rect">
            <a:avLst/>
          </a:prstGeom>
        </p:spPr>
        <p:txBody>
          <a:bodyPr wrap="square">
            <a:spAutoFit/>
          </a:bodyPr>
          <a:lstStyle/>
          <a:p>
            <a:pPr>
              <a:lnSpc>
                <a:spcPts val="4200"/>
              </a:lnSpc>
            </a:pPr>
            <a:r>
              <a:rPr lang="zh-CN" altLang="zh-CN" sz="2600" smtClean="0">
                <a:latin typeface="方正细黑一_GBK" pitchFamily="65" charset="-122"/>
                <a:ea typeface="方正细黑一_GBK" pitchFamily="65" charset="-122"/>
              </a:rPr>
              <a:t>分</a:t>
            </a:r>
            <a:r>
              <a:rPr lang="zh-CN" altLang="zh-CN" sz="2600" dirty="0">
                <a:latin typeface="方正细黑一_GBK" pitchFamily="65" charset="-122"/>
                <a:ea typeface="方正细黑一_GBK" pitchFamily="65" charset="-122"/>
              </a:rPr>
              <a:t>规定了臣民的诸项义务，并加以种种限制。其特点是皇帝专权，人民无权。实质是给封建君主专制制度披上</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宪法</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外衣，以法律的形式确认君主的绝对权力，体现了满洲贵族维护专制统治的意志及愿望。它实际上是清廷在国内外的强大压力下颁布的，因此不可能体现民意，也不可能维护臣民的权利，相反却规定了众多的义务，所以它不可能挽救清朝的统治</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0387577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664518" y="1247874"/>
            <a:ext cx="8053351" cy="686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zh-CN" altLang="zh-CN" sz="2600" b="1" dirty="0">
                <a:solidFill>
                  <a:schemeClr val="accent6">
                    <a:lumMod val="75000"/>
                  </a:schemeClr>
                </a:solidFill>
                <a:latin typeface="Times New Roman" pitchFamily="18" charset="0"/>
                <a:ea typeface="宋体" pitchFamily="2" charset="-122"/>
              </a:rPr>
              <a:t>《钦定宪法大纲》的根本缺陷在哪里</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211710"/>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国家大权集君主于一身，君主专制的实质并未改变</a:t>
            </a:r>
            <a:r>
              <a:rPr lang="zh-CN" altLang="zh-CN" sz="2600" b="1" dirty="0" smtClean="0"/>
              <a:t>。</a:t>
            </a:r>
            <a:endParaRPr lang="zh-CN" altLang="zh-CN" sz="2600" dirty="0"/>
          </a:p>
        </p:txBody>
      </p:sp>
    </p:spTree>
    <p:extLst>
      <p:ext uri="{BB962C8B-B14F-4D97-AF65-F5344CB8AC3E}">
        <p14:creationId xmlns:p14="http://schemas.microsoft.com/office/powerpoint/2010/main" xmlns="" val="31495236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8019" y="1745754"/>
            <a:ext cx="8099860" cy="2896416"/>
          </a:xfrm>
          <a:prstGeom prst="rect">
            <a:avLst/>
          </a:prstGeom>
          <a:noFill/>
        </p:spPr>
        <p:txBody>
          <a:bodyPr wrap="square" lIns="68562" tIns="34281" rIns="68562" bIns="34281" rtlCol="0">
            <a:spAutoFit/>
          </a:bodyPr>
          <a:lstStyle/>
          <a:p>
            <a:pPr>
              <a:lnSpc>
                <a:spcPts val="4500"/>
              </a:lnSpc>
            </a:pP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新政</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客观上使资本主义经济发展迅速，资产阶级队伍也得以发展，国外的资产阶级新思想也大量涌入，这都进一步加速了清朝反动统治的瓦解，加之</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新政</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实行过程中大量增加捐税使阶级对抗加剧，也加深了清政府的统治危机</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835222" y="1310321"/>
            <a:ext cx="1864570" cy="469341"/>
          </a:xfrm>
          <a:prstGeom prst="rect">
            <a:avLst/>
          </a:prstGeom>
          <a:noFill/>
          <a:ln>
            <a:noFill/>
          </a:ln>
        </p:spPr>
        <p:txBody>
          <a:bodyPr wrap="square" lIns="68562" tIns="34281" rIns="68562" bIns="34281" rtlCol="0">
            <a:spAutoFit/>
          </a:bodyPr>
          <a:lstStyle/>
          <a:p>
            <a:r>
              <a:rPr lang="zh-CN" altLang="en-US" sz="2600" b="1" smtClean="0">
                <a:solidFill>
                  <a:srgbClr val="00B0F0"/>
                </a:solidFill>
                <a:latin typeface="黑体" panose="02010600030101010101" pitchFamily="2" charset="-122"/>
                <a:ea typeface="黑体" panose="02010600030101010101" pitchFamily="2" charset="-122"/>
              </a:rPr>
              <a:t>拓展延伸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809702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61219" y="1256556"/>
            <a:ext cx="8947285" cy="3524536"/>
          </a:xfrm>
          <a:prstGeom prst="rect">
            <a:avLst/>
          </a:prstGeom>
          <a:noFill/>
        </p:spPr>
        <p:txBody>
          <a:bodyPr wrap="square" lIns="68562" tIns="34281" rIns="68562" bIns="34281" rtlCol="0">
            <a:spAutoFit/>
          </a:bodyPr>
          <a:lstStyle/>
          <a:p>
            <a:pPr>
              <a:lnSpc>
                <a:spcPts val="3900"/>
              </a:lnSpc>
            </a:pPr>
            <a:r>
              <a:rPr lang="zh-CN" altLang="zh-CN" sz="2600" b="1" dirty="0" smtClean="0"/>
              <a:t>中国近代史上的三次大论战</a:t>
            </a:r>
            <a:endParaRPr lang="zh-CN" altLang="zh-CN" sz="2600" dirty="0" smtClean="0"/>
          </a:p>
          <a:p>
            <a:pPr>
              <a:lnSpc>
                <a:spcPts val="3900"/>
              </a:lnSpc>
            </a:pPr>
            <a:r>
              <a:rPr lang="en-US" altLang="zh-CN" sz="2400" dirty="0" smtClean="0">
                <a:latin typeface="方正细黑一_GBK" pitchFamily="65" charset="-122"/>
                <a:ea typeface="方正细黑一_GBK" pitchFamily="65" charset="-122"/>
              </a:rPr>
              <a:t>(1)</a:t>
            </a:r>
            <a:r>
              <a:rPr lang="zh-CN" altLang="zh-CN" sz="2400" dirty="0" smtClean="0">
                <a:latin typeface="方正细黑一_GBK" pitchFamily="65" charset="-122"/>
                <a:ea typeface="方正细黑一_GBK" pitchFamily="65" charset="-122"/>
              </a:rPr>
              <a:t>洋务派与顽固派论战：论战的焦点集中在要不要学习西方先进军事科技之上。但二者同属于地主阶级，都是为了维护封建统治。</a:t>
            </a:r>
          </a:p>
          <a:p>
            <a:pPr>
              <a:lnSpc>
                <a:spcPts val="3900"/>
              </a:lnSpc>
            </a:pPr>
            <a:r>
              <a:rPr lang="en-US" altLang="zh-CN" sz="2400" dirty="0" smtClean="0">
                <a:latin typeface="方正细黑一_GBK" pitchFamily="65" charset="-122"/>
                <a:ea typeface="方正细黑一_GBK" pitchFamily="65" charset="-122"/>
              </a:rPr>
              <a:t>(2)</a:t>
            </a:r>
            <a:r>
              <a:rPr lang="zh-CN" altLang="zh-CN" sz="2400" dirty="0" smtClean="0">
                <a:latin typeface="方正细黑一_GBK" pitchFamily="65" charset="-122"/>
                <a:ea typeface="方正细黑一_GBK" pitchFamily="65" charset="-122"/>
              </a:rPr>
              <a:t>维新派与封建顽固势力的论战：这里的封建顽固势力包括洋务派与顽固派。其论战的焦点集中在要不要变法，要不要兴民权、实行君主立宪、要不要学习西学、改革教育制度。这次论战是资本主义与封建主义的第一次正面交锋。</a:t>
            </a:r>
            <a:endParaRPr lang="zh-CN" altLang="zh-CN" sz="2400" dirty="0">
              <a:latin typeface="方正细黑一_GBK" pitchFamily="65" charset="-122"/>
              <a:ea typeface="方正细黑一_GBK" pitchFamily="65" charset="-122"/>
            </a:endParaRPr>
          </a:p>
        </p:txBody>
      </p:sp>
      <p:sp>
        <p:nvSpPr>
          <p:cNvPr id="22" name="TextBox 21"/>
          <p:cNvSpPr txBox="1"/>
          <p:nvPr/>
        </p:nvSpPr>
        <p:spPr>
          <a:xfrm>
            <a:off x="584222" y="771550"/>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归纳总结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91372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005782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67544" y="1851670"/>
            <a:ext cx="8099860" cy="1918584"/>
          </a:xfrm>
          <a:prstGeom prst="rect">
            <a:avLst/>
          </a:prstGeom>
          <a:noFill/>
        </p:spPr>
        <p:txBody>
          <a:bodyPr wrap="square" lIns="68562" tIns="34281" rIns="68562" bIns="34281" rtlCol="0">
            <a:spAutoFit/>
          </a:bodyPr>
          <a:lstStyle/>
          <a:p>
            <a:pPr>
              <a:lnSpc>
                <a:spcPts val="5000"/>
              </a:lnSpc>
            </a:pP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革命派与改良派的论战：这里的改良派又称保皇派，因其改良主张已经不符合历史发展的趋势，故褪化为保皇派。这次论战是资产阶级内部就何种政体的交锋</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571154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589315" y="843558"/>
            <a:ext cx="8037379" cy="3888244"/>
          </a:xfrm>
          <a:prstGeom prst="rect">
            <a:avLst/>
          </a:prstGeom>
        </p:spPr>
        <p:txBody>
          <a:bodyPr wrap="square">
            <a:spAutoFit/>
          </a:bodyPr>
          <a:lstStyle/>
          <a:p>
            <a:pPr>
              <a:lnSpc>
                <a:spcPts val="3700"/>
              </a:lnSpc>
            </a:pPr>
            <a:r>
              <a:rPr lang="zh-CN" altLang="zh-CN" sz="2600" b="1" dirty="0">
                <a:latin typeface="黑体" pitchFamily="2" charset="-122"/>
                <a:ea typeface="黑体" pitchFamily="2" charset="-122"/>
              </a:rPr>
              <a:t>一、改良与革命的论战</a:t>
            </a:r>
            <a:endParaRPr lang="zh-CN" altLang="zh-CN" sz="2600" dirty="0">
              <a:latin typeface="黑体" pitchFamily="2" charset="-122"/>
              <a:ea typeface="黑体" pitchFamily="2" charset="-122"/>
            </a:endParaRPr>
          </a:p>
          <a:p>
            <a:pPr>
              <a:lnSpc>
                <a:spcPts val="37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内容</a:t>
            </a:r>
            <a:endParaRPr lang="zh-CN" altLang="zh-CN" sz="2600" dirty="0">
              <a:latin typeface="黑体" pitchFamily="2" charset="-122"/>
              <a:ea typeface="黑体" pitchFamily="2" charset="-122"/>
            </a:endParaRPr>
          </a:p>
          <a:p>
            <a:pPr>
              <a:lnSpc>
                <a:spcPts val="37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主要分歧</a:t>
            </a:r>
            <a:endParaRPr lang="zh-CN" altLang="zh-CN" sz="2600" dirty="0">
              <a:latin typeface="Times New Roman" pitchFamily="18" charset="0"/>
              <a:ea typeface="宋体" pitchFamily="2" charset="-122"/>
            </a:endParaRPr>
          </a:p>
          <a:p>
            <a:pPr>
              <a:lnSpc>
                <a:spcPts val="37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改良派主张建立君主立宪制度。</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革命派主张</a:t>
            </a:r>
            <a:r>
              <a:rPr lang="zh-CN" altLang="zh-CN" sz="2600" b="1" dirty="0" smtClean="0">
                <a:latin typeface="Times New Roman" pitchFamily="18" charset="0"/>
                <a:ea typeface="宋体" pitchFamily="2" charset="-122"/>
              </a:rPr>
              <a:t>建立</a:t>
            </a:r>
            <a:endParaRPr lang="en-US" altLang="zh-CN" sz="2600" b="1" dirty="0" smtClean="0">
              <a:latin typeface="Times New Roman" pitchFamily="18" charset="0"/>
              <a:ea typeface="宋体" pitchFamily="2" charset="-122"/>
            </a:endParaRPr>
          </a:p>
          <a:p>
            <a:pPr>
              <a:lnSpc>
                <a:spcPts val="37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政体</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37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论战中心</a:t>
            </a:r>
            <a:endParaRPr lang="zh-CN" altLang="zh-CN" sz="2600" dirty="0">
              <a:latin typeface="Times New Roman" pitchFamily="18" charset="0"/>
              <a:ea typeface="宋体" pitchFamily="2" charset="-122"/>
            </a:endParaRPr>
          </a:p>
          <a:p>
            <a:pPr>
              <a:lnSpc>
                <a:spcPts val="37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要不要以</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为目标。</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要不要革命。</a:t>
            </a:r>
            <a:r>
              <a:rPr lang="en-US" altLang="zh-CN" sz="2600" b="1" dirty="0">
                <a:latin typeface="Times New Roman" pitchFamily="18" charset="0"/>
                <a:ea typeface="宋体" pitchFamily="2" charset="-122"/>
              </a:rPr>
              <a:t>③</a:t>
            </a:r>
            <a:r>
              <a:rPr lang="zh-CN" altLang="zh-CN" sz="2600" b="1" dirty="0">
                <a:latin typeface="Times New Roman" pitchFamily="18" charset="0"/>
                <a:ea typeface="宋体" pitchFamily="2" charset="-122"/>
              </a:rPr>
              <a:t>要不要建立民主共和国</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 name="矩形 1"/>
          <p:cNvSpPr/>
          <p:nvPr/>
        </p:nvSpPr>
        <p:spPr>
          <a:xfrm>
            <a:off x="592510" y="2734816"/>
            <a:ext cx="1750800" cy="492443"/>
          </a:xfrm>
          <a:prstGeom prst="rect">
            <a:avLst/>
          </a:prstGeom>
        </p:spPr>
        <p:txBody>
          <a:bodyPr wrap="none">
            <a:spAutoFit/>
          </a:bodyPr>
          <a:lstStyle/>
          <a:p>
            <a:r>
              <a:rPr lang="zh-CN" altLang="en-US" sz="2600" b="1" smtClean="0">
                <a:solidFill>
                  <a:srgbClr val="0000FF"/>
                </a:solidFill>
              </a:rPr>
              <a:t>民主共和   </a:t>
            </a:r>
            <a:endParaRPr lang="zh-CN" altLang="en-US" sz="2600" b="1" dirty="0">
              <a:solidFill>
                <a:srgbClr val="0000FF"/>
              </a:solidFill>
            </a:endParaRPr>
          </a:p>
        </p:txBody>
      </p:sp>
      <p:sp>
        <p:nvSpPr>
          <p:cNvPr id="10" name="矩形 9"/>
          <p:cNvSpPr/>
          <p:nvPr/>
        </p:nvSpPr>
        <p:spPr>
          <a:xfrm>
            <a:off x="2436377" y="3661395"/>
            <a:ext cx="1156086" cy="492443"/>
          </a:xfrm>
          <a:prstGeom prst="rect">
            <a:avLst/>
          </a:prstGeom>
        </p:spPr>
        <p:txBody>
          <a:bodyPr wrap="none">
            <a:spAutoFit/>
          </a:bodyPr>
          <a:lstStyle/>
          <a:p>
            <a:r>
              <a:rPr lang="zh-CN" altLang="en-US" sz="2600" b="1" dirty="0" smtClean="0">
                <a:solidFill>
                  <a:srgbClr val="0000FF"/>
                </a:solidFill>
              </a:rPr>
              <a:t>反满    </a:t>
            </a:r>
            <a:endParaRPr lang="zh-CN" altLang="en-US" sz="2600" b="1" dirty="0">
              <a:solidFill>
                <a:srgbClr val="0000FF"/>
              </a:solidFill>
            </a:endParaRPr>
          </a:p>
        </p:txBody>
      </p:sp>
    </p:spTree>
    <p:extLst>
      <p:ext uri="{BB962C8B-B14F-4D97-AF65-F5344CB8AC3E}">
        <p14:creationId xmlns:p14="http://schemas.microsoft.com/office/powerpoint/2010/main" xmlns="" val="282016469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795041"/>
            <a:ext cx="8712968" cy="1488677"/>
          </a:xfrm>
          <a:prstGeom prst="rect">
            <a:avLst/>
          </a:prstGeom>
        </p:spPr>
        <p:txBody>
          <a:bodyPr wrap="square">
            <a:spAutoFit/>
          </a:bodyPr>
          <a:lstStyle/>
          <a:p>
            <a:pPr>
              <a:lnSpc>
                <a:spcPts val="3800"/>
              </a:lnSpc>
            </a:pPr>
            <a:r>
              <a:rPr lang="zh-CN" altLang="zh-CN" sz="2600" b="1" dirty="0">
                <a:latin typeface="黑体" pitchFamily="2" charset="-122"/>
                <a:ea typeface="黑体" pitchFamily="2" charset="-122"/>
              </a:rPr>
              <a:t>探究点二　帝制终结、《中华民国临时约法》</a:t>
            </a:r>
            <a:endParaRPr lang="zh-CN" altLang="zh-CN" sz="2600" dirty="0">
              <a:latin typeface="黑体" pitchFamily="2" charset="-122"/>
              <a:ea typeface="黑体" pitchFamily="2" charset="-122"/>
            </a:endParaRPr>
          </a:p>
          <a:p>
            <a:pPr>
              <a:lnSpc>
                <a:spcPts val="38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1]</a:t>
            </a:r>
            <a:r>
              <a:rPr lang="zh-CN" altLang="zh-CN" sz="2600" b="1" dirty="0">
                <a:latin typeface="黑体" pitchFamily="2" charset="-122"/>
                <a:ea typeface="黑体" pitchFamily="2" charset="-122"/>
              </a:rPr>
              <a:t>　帝制终结</a:t>
            </a:r>
            <a:endParaRPr lang="zh-CN" altLang="zh-CN" sz="2600" dirty="0">
              <a:latin typeface="黑体" pitchFamily="2" charset="-122"/>
              <a:ea typeface="黑体" pitchFamily="2" charset="-122"/>
            </a:endParaRPr>
          </a:p>
          <a:p>
            <a:pPr>
              <a:lnSpc>
                <a:spcPts val="3800"/>
              </a:lnSpc>
            </a:pPr>
            <a:r>
              <a:rPr lang="zh-CN" altLang="zh-CN" sz="2600" b="1" dirty="0" smtClean="0">
                <a:solidFill>
                  <a:schemeClr val="accent6">
                    <a:lumMod val="75000"/>
                  </a:schemeClr>
                </a:solidFill>
                <a:latin typeface="黑体" pitchFamily="2" charset="-122"/>
                <a:ea typeface="黑体" pitchFamily="2" charset="-122"/>
              </a:rPr>
              <a:t>材料</a:t>
            </a:r>
            <a:endParaRPr lang="zh-CN" altLang="zh-CN" sz="2600" dirty="0">
              <a:solidFill>
                <a:schemeClr val="accent6">
                  <a:lumMod val="75000"/>
                </a:schemeClr>
              </a:solidFill>
              <a:latin typeface="黑体" pitchFamily="2" charset="-122"/>
              <a:ea typeface="黑体" pitchFamily="2" charset="-122"/>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026" name="Picture 2" descr="\\张红\张红 (e)\2014幻灯片（原文件）\同步\历史\学案导学设计历史选修2（岳）(未传，2014备用)\19.TIF"/>
          <p:cNvPicPr>
            <a:picLocks noChangeAspect="1" noChangeArrowheads="1"/>
          </p:cNvPicPr>
          <p:nvPr/>
        </p:nvPicPr>
        <p:blipFill rotWithShape="1">
          <a:blip r:embed="rId5" r:link="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2948" r="51975"/>
          <a:stretch/>
        </p:blipFill>
        <p:spPr bwMode="auto">
          <a:xfrm>
            <a:off x="683568" y="2427734"/>
            <a:ext cx="2756212"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矩形 15"/>
          <p:cNvSpPr/>
          <p:nvPr/>
        </p:nvSpPr>
        <p:spPr>
          <a:xfrm>
            <a:off x="323528" y="4136762"/>
            <a:ext cx="8712968" cy="492443"/>
          </a:xfrm>
          <a:prstGeom prst="rect">
            <a:avLst/>
          </a:prstGeom>
        </p:spPr>
        <p:txBody>
          <a:bodyPr wrap="square">
            <a:spAutoFit/>
          </a:bodyPr>
          <a:lstStyle/>
          <a:p>
            <a:r>
              <a:rPr lang="zh-CN" altLang="zh-CN" sz="2600" dirty="0">
                <a:latin typeface="方正细黑一_GBK" pitchFamily="65" charset="-122"/>
                <a:ea typeface="方正细黑一_GBK" pitchFamily="65" charset="-122"/>
              </a:rPr>
              <a:t>图一　清帝退位诏书　　</a:t>
            </a:r>
            <a:r>
              <a:rPr lang="en-US" altLang="zh-CN" sz="2600" dirty="0" smtClean="0">
                <a:latin typeface="方正细黑一_GBK" pitchFamily="65" charset="-122"/>
                <a:ea typeface="方正细黑一_GBK" pitchFamily="65" charset="-122"/>
              </a:rPr>
              <a:t>   </a:t>
            </a:r>
            <a:r>
              <a:rPr lang="zh-CN" altLang="zh-CN" sz="2600" dirty="0" smtClean="0">
                <a:latin typeface="方正细黑一_GBK" pitchFamily="65" charset="-122"/>
                <a:ea typeface="方正细黑一_GBK" pitchFamily="65" charset="-122"/>
              </a:rPr>
              <a:t>图</a:t>
            </a:r>
            <a:r>
              <a:rPr lang="zh-CN" altLang="zh-CN" sz="2600" dirty="0">
                <a:latin typeface="方正细黑一_GBK" pitchFamily="65" charset="-122"/>
                <a:ea typeface="方正细黑一_GBK" pitchFamily="65" charset="-122"/>
              </a:rPr>
              <a:t>二　民国初年漫画《共和》</a:t>
            </a:r>
          </a:p>
        </p:txBody>
      </p:sp>
      <p:pic>
        <p:nvPicPr>
          <p:cNvPr id="17" name="Picture 2" descr="\\张红\张红 (e)\2014幻灯片（原文件）\同步\历史\学案导学设计历史选修2（岳）(未传，2014备用)\19.TIF"/>
          <p:cNvPicPr>
            <a:picLocks noChangeAspect="1" noChangeArrowheads="1"/>
          </p:cNvPicPr>
          <p:nvPr/>
        </p:nvPicPr>
        <p:blipFill rotWithShape="1">
          <a:blip r:embed="rId5" r:link="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50000" r="3735"/>
          <a:stretch/>
        </p:blipFill>
        <p:spPr bwMode="auto">
          <a:xfrm>
            <a:off x="4788024" y="2424658"/>
            <a:ext cx="2828821"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43383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994403"/>
            <a:ext cx="8053351" cy="1377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图一、图二分别反映了什么现象？它们与哪些事件直接相关</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355726"/>
            <a:ext cx="7943074" cy="2096646"/>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现象：图一说明清朝统治被推翻，图二说明资产阶级民主共和国成立。事件：武昌起义爆发，辛亥革命取得胜利</a:t>
            </a:r>
            <a:r>
              <a:rPr lang="zh-CN" altLang="zh-CN" sz="2600" b="1" dirty="0" smtClean="0"/>
              <a:t>。</a:t>
            </a:r>
            <a:endParaRPr lang="zh-CN" altLang="zh-CN" sz="2600" dirty="0"/>
          </a:p>
        </p:txBody>
      </p:sp>
    </p:spTree>
    <p:extLst>
      <p:ext uri="{BB962C8B-B14F-4D97-AF65-F5344CB8AC3E}">
        <p14:creationId xmlns:p14="http://schemas.microsoft.com/office/powerpoint/2010/main" xmlns="" val="5188320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112073"/>
            <a:ext cx="8053351" cy="1377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依据所学知识，概括指出上述现象共同说明了哪些重大问题</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93093" y="2562225"/>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结束了封建君主专制制度，建立了资产阶级民主共和国，使民主共和的观念深入人心</a:t>
            </a:r>
            <a:r>
              <a:rPr lang="zh-CN" altLang="zh-CN" sz="2600" b="1" dirty="0" smtClean="0"/>
              <a:t>。</a:t>
            </a:r>
            <a:endParaRPr lang="zh-CN" altLang="zh-CN" sz="2600" dirty="0"/>
          </a:p>
        </p:txBody>
      </p:sp>
    </p:spTree>
    <p:extLst>
      <p:ext uri="{BB962C8B-B14F-4D97-AF65-F5344CB8AC3E}">
        <p14:creationId xmlns:p14="http://schemas.microsoft.com/office/powerpoint/2010/main" xmlns="" val="104773711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562" y="843558"/>
            <a:ext cx="8712968" cy="3862596"/>
          </a:xfrm>
          <a:prstGeom prst="rect">
            <a:avLst/>
          </a:prstGeom>
        </p:spPr>
        <p:txBody>
          <a:bodyPr wrap="square">
            <a:spAutoFit/>
          </a:bodyPr>
          <a:lstStyle/>
          <a:p>
            <a:pPr>
              <a:lnSpc>
                <a:spcPts val="42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2]</a:t>
            </a:r>
            <a:r>
              <a:rPr lang="zh-CN" altLang="zh-CN" sz="2600" b="1" dirty="0">
                <a:latin typeface="黑体" pitchFamily="2" charset="-122"/>
                <a:ea typeface="黑体" pitchFamily="2" charset="-122"/>
              </a:rPr>
              <a:t>　《中华民国临时约法》</a:t>
            </a:r>
            <a:endParaRPr lang="zh-CN" altLang="zh-CN" sz="2600" dirty="0">
              <a:latin typeface="黑体" pitchFamily="2" charset="-122"/>
              <a:ea typeface="黑体" pitchFamily="2" charset="-122"/>
            </a:endParaRPr>
          </a:p>
          <a:p>
            <a:pPr>
              <a:lnSpc>
                <a:spcPts val="4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中华民国之主权，属于国民全体；中华民国国民一律平等，无种族、阶级、宗教之区别；国民依法享有人身、财产、言论、出版、集会、信仰等自由；参议院由各地选派的参议员组成，行使立法权；由临时大总统、副总统和国务员行使行政权；法院由临时大总统及司法总长任命的法官组成，行使司法权</a:t>
            </a:r>
            <a:r>
              <a:rPr lang="zh-CN" altLang="zh-CN" sz="2600" dirty="0" smtClean="0">
                <a:latin typeface="方正细黑一_GBK" pitchFamily="65" charset="-122"/>
                <a:ea typeface="方正细黑一_GBK" pitchFamily="65" charset="-122"/>
              </a:rPr>
              <a:t>。</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smtClean="0">
                <a:latin typeface="+mj-ea"/>
                <a:ea typeface="+mj-ea"/>
              </a:rPr>
              <a:t>《中华民国临时约法》</a:t>
            </a:r>
            <a:endParaRPr lang="zh-CN" altLang="zh-CN" sz="2600" b="1"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460529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205790"/>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742975"/>
            <a:ext cx="8053351" cy="1730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500"/>
              </a:lnSpc>
            </a:pPr>
            <a:r>
              <a:rPr lang="zh-CN" altLang="zh-CN" sz="2600" b="1" dirty="0">
                <a:solidFill>
                  <a:schemeClr val="accent6">
                    <a:lumMod val="75000"/>
                  </a:schemeClr>
                </a:solidFill>
                <a:latin typeface="Times New Roman" pitchFamily="18" charset="0"/>
                <a:ea typeface="宋体" pitchFamily="2" charset="-122"/>
              </a:rPr>
              <a:t>材料体现了启蒙思想家的哪些政治主张？为什么说《中华民国临时约法》是近代中国民主政治发展史上的一座</a:t>
            </a:r>
            <a:r>
              <a:rPr lang="zh-CN" altLang="zh-CN" sz="2600" b="1" dirty="0" smtClean="0">
                <a:solidFill>
                  <a:schemeClr val="accent6">
                    <a:lumMod val="75000"/>
                  </a:schemeClr>
                </a:solidFill>
                <a:latin typeface="Times New Roman" pitchFamily="18" charset="0"/>
                <a:ea typeface="宋体" pitchFamily="2" charset="-122"/>
              </a:rPr>
              <a:t>里程碑？</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12143" y="2412876"/>
            <a:ext cx="7943074" cy="2314783"/>
          </a:xfrm>
          <a:prstGeom prst="rect">
            <a:avLst/>
          </a:prstGeom>
          <a:noFill/>
        </p:spPr>
        <p:txBody>
          <a:bodyPr wrap="square" lIns="68562" tIns="34281" rIns="68562" bIns="34281" rtlCol="0">
            <a:spAutoFit/>
          </a:bodyPr>
          <a:lstStyle/>
          <a:p>
            <a:pPr>
              <a:lnSpc>
                <a:spcPts val="4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思想：主权在民、自由平等、三权分立等思想。原因：它是中国近代第一部具有资产阶级民主性质的宪法，确立了共和政体。</a:t>
            </a:r>
            <a:r>
              <a:rPr lang="en-US" altLang="zh-CN" sz="2600" b="1" dirty="0"/>
              <a:t>(</a:t>
            </a:r>
            <a:r>
              <a:rPr lang="zh-CN" altLang="zh-CN" sz="2600" b="1" dirty="0"/>
              <a:t>或：中国历史上第一部资产阶级共和国宪法</a:t>
            </a:r>
            <a:r>
              <a:rPr lang="en-US" altLang="zh-CN" sz="2600" b="1" dirty="0" smtClean="0"/>
              <a:t>)</a:t>
            </a:r>
            <a:endParaRPr lang="zh-CN" altLang="zh-CN" sz="2600" dirty="0"/>
          </a:p>
        </p:txBody>
      </p:sp>
    </p:spTree>
    <p:extLst>
      <p:ext uri="{BB962C8B-B14F-4D97-AF65-F5344CB8AC3E}">
        <p14:creationId xmlns:p14="http://schemas.microsoft.com/office/powerpoint/2010/main" xmlns="" val="31854753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83639" y="95028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关键点拨</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395536" y="109245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159499" y="1563638"/>
            <a:ext cx="8770988" cy="3018244"/>
          </a:xfrm>
          <a:prstGeom prst="rect">
            <a:avLst/>
          </a:prstGeom>
          <a:noFill/>
        </p:spPr>
        <p:txBody>
          <a:bodyPr wrap="square" lIns="68562" tIns="34281" rIns="68562" bIns="34281" rtlCol="0">
            <a:spAutoFit/>
          </a:bodyPr>
          <a:lstStyle/>
          <a:p>
            <a:pPr>
              <a:lnSpc>
                <a:spcPts val="4700"/>
              </a:lnSpc>
            </a:pPr>
            <a:r>
              <a:rPr lang="zh-CN" altLang="zh-CN" sz="2600" dirty="0">
                <a:latin typeface="方正细黑一_GBK" pitchFamily="65" charset="-122"/>
                <a:ea typeface="方正细黑一_GBK" pitchFamily="65" charset="-122"/>
              </a:rPr>
              <a:t>清帝退位，帝制的终结从形式上看具有重大意义，因为它在中国存在了两千多年，从明朝后期就已经成为社会发展的障碍。但从实质上看，中国社会并未发生根本改变，因为袁世凯的上台意味着封建专制仍然存在，况且北洋军阀时期，战争连绵不断，给中国人民带来了更大的灾难</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857928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核心比较</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19919" y="1707654"/>
            <a:ext cx="8099860" cy="3101472"/>
          </a:xfrm>
          <a:prstGeom prst="rect">
            <a:avLst/>
          </a:prstGeom>
          <a:noFill/>
        </p:spPr>
        <p:txBody>
          <a:bodyPr wrap="square" lIns="68562" tIns="34281" rIns="68562" bIns="34281" rtlCol="0">
            <a:spAutoFit/>
          </a:bodyPr>
          <a:lstStyle/>
          <a:p>
            <a:pPr>
              <a:lnSpc>
                <a:spcPts val="4000"/>
              </a:lnSpc>
            </a:pPr>
            <a:r>
              <a:rPr lang="zh-CN" altLang="zh-CN" sz="2500" b="1" dirty="0">
                <a:latin typeface="+mj-ea"/>
                <a:ea typeface="+mj-ea"/>
              </a:rPr>
              <a:t>《钦定宪法大纲》与《中华民国临时约法》的不同</a:t>
            </a:r>
            <a:endParaRPr lang="zh-CN" altLang="zh-CN" sz="2500" dirty="0">
              <a:latin typeface="+mj-ea"/>
              <a:ea typeface="+mj-ea"/>
            </a:endParaRPr>
          </a:p>
          <a:p>
            <a:pPr>
              <a:lnSpc>
                <a:spcPts val="4000"/>
              </a:lnSpc>
            </a:pPr>
            <a:r>
              <a:rPr lang="zh-CN" altLang="zh-CN" sz="2500" dirty="0">
                <a:latin typeface="方正细黑一_GBK" pitchFamily="65" charset="-122"/>
                <a:ea typeface="方正细黑一_GBK" pitchFamily="65" charset="-122"/>
              </a:rPr>
              <a:t>《钦定宪法大纲》名为</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宪法</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实则不带有任何宪法性质，它只不过是清政府慑于民主宪政的潮流而采取的一种自救措施。《中华民国临时约法》是中国近代史上第一部具有资产阶级民主性质的宪法文献，反映了辛亥革命的重大成果，推动了中国近代民主化进程</a:t>
            </a:r>
            <a:r>
              <a:rPr lang="zh-CN" altLang="zh-CN" sz="2500" dirty="0" smtClean="0">
                <a:latin typeface="方正细黑一_GBK" pitchFamily="65" charset="-122"/>
                <a:ea typeface="方正细黑一_GBK" pitchFamily="65" charset="-122"/>
              </a:rPr>
              <a:t>。</a:t>
            </a:r>
            <a:endParaRPr lang="zh-CN" altLang="zh-CN" sz="25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55722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131590"/>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重点精讲</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27376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95063" y="1825794"/>
            <a:ext cx="8099860" cy="2367425"/>
          </a:xfrm>
          <a:prstGeom prst="rect">
            <a:avLst/>
          </a:prstGeom>
          <a:noFill/>
        </p:spPr>
        <p:txBody>
          <a:bodyPr wrap="square" lIns="68562" tIns="34281" rIns="68562" bIns="34281" rtlCol="0">
            <a:spAutoFit/>
          </a:bodyPr>
          <a:lstStyle/>
          <a:p>
            <a:pPr>
              <a:lnSpc>
                <a:spcPts val="4600"/>
              </a:lnSpc>
            </a:pPr>
            <a:r>
              <a:rPr lang="zh-CN" altLang="zh-CN" sz="2800" b="1" dirty="0"/>
              <a:t>评价《中华民国临时约法》</a:t>
            </a:r>
            <a:endParaRPr lang="zh-CN" altLang="zh-CN" sz="2800" dirty="0"/>
          </a:p>
          <a:p>
            <a:pPr>
              <a:lnSpc>
                <a:spcPts val="46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《中华民国临时约法》反映了革命党人用议会民主制来限制袁世凯、维护辛亥革命成果的正义愿望，代表了大多数革命党人对资产阶级民主共和国的认识水平</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86001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5063" y="925091"/>
            <a:ext cx="8099860" cy="3832569"/>
          </a:xfrm>
          <a:prstGeom prst="rect">
            <a:avLst/>
          </a:prstGeom>
          <a:noFill/>
        </p:spPr>
        <p:txBody>
          <a:bodyPr wrap="square" lIns="68562" tIns="34281" rIns="68562" bIns="34281" rtlCol="0">
            <a:spAutoFit/>
          </a:bodyPr>
          <a:lstStyle/>
          <a:p>
            <a:pPr>
              <a:lnSpc>
                <a:spcPts val="3700"/>
              </a:lnSpc>
            </a:pP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约法的内容汲取了近代西方国家资产阶级民主政治的原则，在中国历史上第一次以法律形式宣布国家主权属于人民，规定了人民的基本权利和义务，成为中国近代第一部具有资产阶级民主性质的宪法，确立了新的共和代议制度的法律形式，是中国近代民主政治发展史上的一座里程碑。</a:t>
            </a:r>
          </a:p>
          <a:p>
            <a:pPr>
              <a:lnSpc>
                <a:spcPts val="3700"/>
              </a:lnSpc>
            </a:pP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当时的国民对民主政治茫然无知，更谈不上积极参与，因此想倚重民意来影响政治不太现实</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264432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915566"/>
            <a:ext cx="8712968" cy="3813993"/>
          </a:xfrm>
          <a:prstGeom prst="rect">
            <a:avLst/>
          </a:prstGeom>
        </p:spPr>
        <p:txBody>
          <a:bodyPr wrap="square">
            <a:spAutoFit/>
          </a:bodyPr>
          <a:lstStyle/>
          <a:p>
            <a:pPr>
              <a:lnSpc>
                <a:spcPts val="4200"/>
              </a:lnSpc>
            </a:pPr>
            <a:r>
              <a:rPr lang="zh-CN" altLang="zh-CN" sz="2600" b="1" dirty="0">
                <a:latin typeface="黑体" pitchFamily="2" charset="-122"/>
                <a:ea typeface="黑体" pitchFamily="2" charset="-122"/>
              </a:rPr>
              <a:t>探究点三　</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临时</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不幸言中、革命尚未成功</a:t>
            </a:r>
            <a:endParaRPr lang="zh-CN" altLang="zh-CN" sz="2600" dirty="0">
              <a:latin typeface="黑体" pitchFamily="2" charset="-122"/>
              <a:ea typeface="黑体" pitchFamily="2" charset="-122"/>
            </a:endParaRPr>
          </a:p>
          <a:p>
            <a:pPr>
              <a:lnSpc>
                <a:spcPts val="42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1]</a:t>
            </a:r>
            <a:r>
              <a:rPr lang="zh-CN" altLang="zh-CN" sz="2600" b="1" dirty="0">
                <a:latin typeface="黑体" pitchFamily="2" charset="-122"/>
                <a:ea typeface="黑体" pitchFamily="2" charset="-122"/>
              </a:rPr>
              <a:t>　辛亥革命的结果</a:t>
            </a:r>
            <a:endParaRPr lang="zh-CN" altLang="zh-CN" sz="2600" dirty="0">
              <a:latin typeface="黑体" pitchFamily="2" charset="-122"/>
              <a:ea typeface="黑体" pitchFamily="2" charset="-122"/>
            </a:endParaRPr>
          </a:p>
          <a:p>
            <a:pPr>
              <a:lnSpc>
                <a:spcPts val="4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《西方文明对中国的冲击及中国文明的嬗变》一文中说：</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如果我们将中国传统文化比喻成一棵大树，洋务运动只不过剪断了一些枝叶，辛亥革命则相当于将这棵大树砍断了。但是树断了，树墩还在，一般的树只要树墩还在，还是可以萌发的。</a:t>
            </a:r>
            <a:r>
              <a:rPr lang="en-US"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3447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3053" y="712575"/>
            <a:ext cx="7918631" cy="4070327"/>
          </a:xfrm>
          <a:prstGeom prst="rect">
            <a:avLst/>
          </a:prstGeom>
          <a:noFill/>
        </p:spPr>
        <p:txBody>
          <a:bodyPr wrap="square" lIns="68562" tIns="34281" rIns="68562" bIns="34281" rtlCol="0">
            <a:spAutoFit/>
          </a:bodyPr>
          <a:lstStyle/>
          <a:p>
            <a:pPr>
              <a:lnSpc>
                <a:spcPts val="39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评价</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改良派</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合理性：从国情出发，认识到建设民主政治需要一定的条件。</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局限性：没有看到专制势力的顽固。</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革命派：要求</a:t>
            </a:r>
            <a:r>
              <a:rPr lang="zh-CN" altLang="zh-CN" sz="2600" b="1" dirty="0" smtClean="0">
                <a:latin typeface="Times New Roman" pitchFamily="18" charset="0"/>
                <a:ea typeface="宋体" pitchFamily="2" charset="-122"/>
              </a:rPr>
              <a:t>进行</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主张顺应了历史发展潮流。</a:t>
            </a:r>
            <a:endParaRPr lang="zh-CN" altLang="zh-CN" sz="2600" dirty="0">
              <a:latin typeface="Times New Roman" pitchFamily="18" charset="0"/>
              <a:ea typeface="宋体" pitchFamily="2" charset="-122"/>
            </a:endParaRPr>
          </a:p>
          <a:p>
            <a:pPr>
              <a:lnSpc>
                <a:spcPts val="39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结果及影响</a:t>
            </a:r>
            <a:endParaRPr lang="zh-CN" altLang="zh-CN" sz="2600" dirty="0">
              <a:latin typeface="Times New Roman" pitchFamily="18" charset="0"/>
              <a:ea typeface="宋体" pitchFamily="2" charset="-122"/>
            </a:endParaRPr>
          </a:p>
          <a:p>
            <a:pPr>
              <a:lnSpc>
                <a:spcPts val="39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逐渐</a:t>
            </a:r>
            <a:r>
              <a:rPr lang="zh-CN" altLang="zh-CN" sz="2600" b="1" dirty="0">
                <a:latin typeface="Times New Roman" pitchFamily="18" charset="0"/>
                <a:ea typeface="宋体" pitchFamily="2" charset="-122"/>
              </a:rPr>
              <a:t>占优势，促进了民主共和思想的传播</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376459" y="2715766"/>
            <a:ext cx="2420856" cy="492443"/>
          </a:xfrm>
          <a:prstGeom prst="rect">
            <a:avLst/>
          </a:prstGeom>
        </p:spPr>
        <p:txBody>
          <a:bodyPr wrap="none">
            <a:spAutoFit/>
          </a:bodyPr>
          <a:lstStyle/>
          <a:p>
            <a:r>
              <a:rPr lang="zh-CN" altLang="en-US" sz="2600" b="1" smtClean="0">
                <a:solidFill>
                  <a:srgbClr val="0000FF"/>
                </a:solidFill>
              </a:rPr>
              <a:t>民族民主革命   </a:t>
            </a:r>
            <a:endParaRPr lang="zh-CN" altLang="en-US" sz="2600" b="1" dirty="0">
              <a:solidFill>
                <a:srgbClr val="0000FF"/>
              </a:solidFill>
            </a:endParaRPr>
          </a:p>
        </p:txBody>
      </p:sp>
      <p:sp>
        <p:nvSpPr>
          <p:cNvPr id="10" name="矩形 9"/>
          <p:cNvSpPr/>
          <p:nvPr/>
        </p:nvSpPr>
        <p:spPr>
          <a:xfrm>
            <a:off x="333053" y="4201447"/>
            <a:ext cx="1415772" cy="492443"/>
          </a:xfrm>
          <a:prstGeom prst="rect">
            <a:avLst/>
          </a:prstGeom>
        </p:spPr>
        <p:txBody>
          <a:bodyPr wrap="none">
            <a:spAutoFit/>
          </a:bodyPr>
          <a:lstStyle/>
          <a:p>
            <a:r>
              <a:rPr lang="zh-CN" altLang="en-US" sz="2600" b="1" dirty="0" smtClean="0">
                <a:solidFill>
                  <a:srgbClr val="0000FF"/>
                </a:solidFill>
              </a:rPr>
              <a:t>革命派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7862413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59246" y="1146990"/>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771550"/>
            <a:ext cx="8053351" cy="1265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0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以孙中山为代表的资产阶级革命派是如何进行革命准备的？辛亥革命是如何将</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大树</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砍断的</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74043" y="1904628"/>
            <a:ext cx="7943074" cy="2888786"/>
          </a:xfrm>
          <a:prstGeom prst="rect">
            <a:avLst/>
          </a:prstGeom>
          <a:noFill/>
        </p:spPr>
        <p:txBody>
          <a:bodyPr wrap="square" lIns="68562" tIns="34281" rIns="68562" bIns="34281" rtlCol="0">
            <a:spAutoFit/>
          </a:bodyPr>
          <a:lstStyle/>
          <a:p>
            <a:pPr>
              <a:lnSpc>
                <a:spcPts val="4500"/>
              </a:lnSpc>
            </a:pPr>
            <a:r>
              <a:rPr lang="zh-CN" altLang="zh-CN" sz="2500" b="1" kern="100" dirty="0" smtClean="0">
                <a:solidFill>
                  <a:schemeClr val="accent6">
                    <a:lumMod val="75000"/>
                  </a:schemeClr>
                </a:solidFill>
                <a:latin typeface="Times New Roman"/>
                <a:ea typeface="黑体"/>
                <a:cs typeface="Times New Roman"/>
              </a:rPr>
              <a:t>答案</a:t>
            </a:r>
            <a:r>
              <a:rPr lang="zh-CN" altLang="zh-CN" sz="2500" b="1" kern="100" dirty="0" smtClean="0">
                <a:latin typeface="Times New Roman"/>
                <a:cs typeface="Times New Roman"/>
              </a:rPr>
              <a:t>　</a:t>
            </a:r>
            <a:r>
              <a:rPr lang="en-US" altLang="zh-CN" sz="2500" b="1" dirty="0"/>
              <a:t>①</a:t>
            </a:r>
            <a:r>
              <a:rPr lang="zh-CN" altLang="zh-CN" sz="2500" b="1" dirty="0"/>
              <a:t>准备：创立了革命团体，如兴中会，进行革命宣传；成立中国同盟会，以</a:t>
            </a:r>
            <a:r>
              <a:rPr lang="en-US" altLang="zh-CN" sz="2500" b="1" dirty="0"/>
              <a:t>“</a:t>
            </a:r>
            <a:r>
              <a:rPr lang="zh-CN" altLang="zh-CN" sz="2500" b="1" dirty="0"/>
              <a:t>驱除鞑虏，恢复中华，创立民国，平均地权</a:t>
            </a:r>
            <a:r>
              <a:rPr lang="en-US" altLang="zh-CN" sz="2500" b="1" dirty="0"/>
              <a:t>”</a:t>
            </a:r>
            <a:r>
              <a:rPr lang="zh-CN" altLang="zh-CN" sz="2500" b="1" dirty="0"/>
              <a:t>为革命纲领。</a:t>
            </a:r>
            <a:r>
              <a:rPr lang="en-US" altLang="zh-CN" sz="2500" b="1" dirty="0"/>
              <a:t>②</a:t>
            </a:r>
            <a:r>
              <a:rPr lang="zh-CN" altLang="zh-CN" sz="2500" b="1" dirty="0"/>
              <a:t>辛亥革命推翻了中国两千多年的封建君主专制制度和两百多年的清朝统治，宣告中华民国成立并制定了《中华民国临时约法》</a:t>
            </a:r>
            <a:r>
              <a:rPr lang="zh-CN" altLang="zh-CN" sz="2500" b="1" dirty="0" smtClean="0"/>
              <a:t>。</a:t>
            </a:r>
            <a:endParaRPr lang="zh-CN" altLang="zh-CN" sz="2500" dirty="0"/>
          </a:p>
        </p:txBody>
      </p:sp>
    </p:spTree>
    <p:extLst>
      <p:ext uri="{BB962C8B-B14F-4D97-AF65-F5344CB8AC3E}">
        <p14:creationId xmlns:p14="http://schemas.microsoft.com/office/powerpoint/2010/main" xmlns="" val="30764451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243359"/>
            <a:ext cx="8053351" cy="1265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000"/>
              </a:lnSpc>
            </a:pPr>
            <a:r>
              <a:rPr lang="en-US" altLang="zh-CN" sz="2600" b="1" dirty="0">
                <a:solidFill>
                  <a:schemeClr val="accent6">
                    <a:lumMod val="75000"/>
                  </a:schemeClr>
                </a:solidFill>
                <a:latin typeface="Times New Roman" pitchFamily="18" charset="0"/>
                <a:ea typeface="宋体" pitchFamily="2" charset="-122"/>
              </a:rPr>
              <a:t>(2</a:t>
            </a:r>
            <a:r>
              <a:rPr lang="en-US" altLang="zh-CN" sz="2600" b="1" dirty="0" smtClean="0">
                <a:solidFill>
                  <a:schemeClr val="accent6">
                    <a:lumMod val="75000"/>
                  </a:schemeClr>
                </a:solidFill>
                <a:latin typeface="Times New Roman" pitchFamily="18" charset="0"/>
                <a:ea typeface="宋体" pitchFamily="2" charset="-122"/>
              </a:rPr>
              <a:t>)</a:t>
            </a:r>
            <a:r>
              <a:rPr lang="zh-CN" altLang="zh-CN" sz="2600" b="1" dirty="0" smtClean="0">
                <a:solidFill>
                  <a:schemeClr val="accent6">
                    <a:lumMod val="75000"/>
                  </a:schemeClr>
                </a:solidFill>
                <a:latin typeface="Times New Roman" pitchFamily="18" charset="0"/>
                <a:ea typeface="宋体" pitchFamily="2" charset="-122"/>
              </a:rPr>
              <a:t>革命派</a:t>
            </a:r>
            <a:r>
              <a:rPr lang="zh-CN" altLang="zh-CN" sz="2600" b="1" dirty="0">
                <a:solidFill>
                  <a:schemeClr val="accent6">
                    <a:lumMod val="75000"/>
                  </a:schemeClr>
                </a:solidFill>
                <a:latin typeface="Times New Roman" pitchFamily="18" charset="0"/>
                <a:ea typeface="宋体" pitchFamily="2" charset="-122"/>
              </a:rPr>
              <a:t>为什么没有挖掉</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树墩</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？何以见得</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只要树墩还在，还是可以萌发的</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634248"/>
            <a:ext cx="7943074" cy="1737702"/>
          </a:xfrm>
          <a:prstGeom prst="rect">
            <a:avLst/>
          </a:prstGeom>
          <a:noFill/>
        </p:spPr>
        <p:txBody>
          <a:bodyPr wrap="square" lIns="68562" tIns="34281" rIns="68562" bIns="34281" rtlCol="0">
            <a:spAutoFit/>
          </a:bodyPr>
          <a:lstStyle/>
          <a:p>
            <a:pPr>
              <a:lnSpc>
                <a:spcPts val="4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原因：辛亥革命不彻底；袁世凯窃取革命胜利果实；帝国主义列强的干预；革命纲领的不彻底。表现：袁世凯、北洋军阀的封建统治等</a:t>
            </a:r>
            <a:r>
              <a:rPr lang="zh-CN" altLang="zh-CN" sz="2600" b="1" dirty="0" smtClean="0"/>
              <a:t>。</a:t>
            </a:r>
            <a:endParaRPr lang="zh-CN" altLang="zh-CN" sz="2600" dirty="0"/>
          </a:p>
        </p:txBody>
      </p:sp>
    </p:spTree>
    <p:extLst>
      <p:ext uri="{BB962C8B-B14F-4D97-AF65-F5344CB8AC3E}">
        <p14:creationId xmlns:p14="http://schemas.microsoft.com/office/powerpoint/2010/main" xmlns="" val="405725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562" y="797386"/>
            <a:ext cx="8712968" cy="3862596"/>
          </a:xfrm>
          <a:prstGeom prst="rect">
            <a:avLst/>
          </a:prstGeom>
        </p:spPr>
        <p:txBody>
          <a:bodyPr wrap="square">
            <a:spAutoFit/>
          </a:bodyPr>
          <a:lstStyle/>
          <a:p>
            <a:pPr>
              <a:lnSpc>
                <a:spcPts val="42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2]</a:t>
            </a:r>
            <a:r>
              <a:rPr lang="zh-CN" altLang="zh-CN" sz="2600" b="1" dirty="0">
                <a:latin typeface="黑体" pitchFamily="2" charset="-122"/>
                <a:ea typeface="黑体" pitchFamily="2" charset="-122"/>
              </a:rPr>
              <a:t>　伟大的民主革命运动</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辛亥革命</a:t>
            </a:r>
            <a:endParaRPr lang="zh-CN" altLang="zh-CN" sz="2600" dirty="0">
              <a:latin typeface="黑体" pitchFamily="2" charset="-122"/>
              <a:ea typeface="黑体" pitchFamily="2" charset="-122"/>
            </a:endParaRPr>
          </a:p>
          <a:p>
            <a:pPr>
              <a:lnSpc>
                <a:spcPts val="42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辛亥革命后，由于资产阶级革命派在南方具有一定的军事、政治势力，袁世凯在未建立起全国范围的稳定的统治秩序时，必然会采用两面手法，公开打着民主共和的招牌。这样袁世凯的真面目就有一个暴露过程，革命党人对其反动本质必然也会有一个认识过程，所采用的斗争方式也就会有一个变化过程。从北洋军阀统治的建立到</a:t>
            </a:r>
            <a:r>
              <a:rPr lang="en-US" altLang="zh-CN" sz="2600" dirty="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二</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43682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562" y="670906"/>
            <a:ext cx="8712968" cy="4237321"/>
          </a:xfrm>
          <a:prstGeom prst="rect">
            <a:avLst/>
          </a:prstGeom>
        </p:spPr>
        <p:txBody>
          <a:bodyPr wrap="square">
            <a:spAutoFit/>
          </a:bodyPr>
          <a:lstStyle/>
          <a:p>
            <a:pPr>
              <a:lnSpc>
                <a:spcPts val="4000"/>
              </a:lnSpc>
            </a:pPr>
            <a:r>
              <a:rPr lang="zh-CN" altLang="zh-CN" sz="2600" dirty="0" smtClean="0">
                <a:latin typeface="方正细黑一_GBK" pitchFamily="65" charset="-122"/>
                <a:ea typeface="方正细黑一_GBK" pitchFamily="65" charset="-122"/>
              </a:rPr>
              <a:t>次</a:t>
            </a:r>
            <a:r>
              <a:rPr lang="zh-CN" altLang="zh-CN" sz="2600" dirty="0">
                <a:latin typeface="方正细黑一_GBK" pitchFamily="65" charset="-122"/>
                <a:ea typeface="方正细黑一_GBK" pitchFamily="65" charset="-122"/>
              </a:rPr>
              <a:t>革命</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爆发前，革命党人在政治上依靠《临时约法》，试图通过责任内阁、议会选举等合法斗争方式，维护资产阶级共和政体，这种努力在当时的环境中有一定进步意义。但由于失去了政权和大部分军队，没有从根本上扫除中外反动势力，这种斗争往往以失败告终。</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宋教仁案</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后，以孙中山为代表的革命党人重新采用武装斗争方式来维护共和，先后发动了</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二次革命</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和护国运动，最终推翻了袁世凯的统治</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2930779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381691"/>
            <a:ext cx="8053351" cy="686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zh-CN" altLang="zh-CN" sz="2600" b="1" dirty="0">
                <a:solidFill>
                  <a:schemeClr val="accent6">
                    <a:lumMod val="75000"/>
                  </a:schemeClr>
                </a:solidFill>
                <a:latin typeface="Times New Roman" pitchFamily="18" charset="0"/>
                <a:ea typeface="宋体" pitchFamily="2" charset="-122"/>
              </a:rPr>
              <a:t>你认为辛亥革命在民主方面最大的建树是什么</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3382" y="2180062"/>
            <a:ext cx="7943074" cy="679720"/>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推翻君主专制政体，民主共和的观念深入人心</a:t>
            </a:r>
            <a:r>
              <a:rPr lang="zh-CN" altLang="zh-CN" sz="2600" b="1" dirty="0" smtClean="0"/>
              <a:t>。</a:t>
            </a:r>
            <a:endParaRPr lang="zh-CN" altLang="zh-CN" sz="2600" dirty="0"/>
          </a:p>
        </p:txBody>
      </p:sp>
    </p:spTree>
    <p:extLst>
      <p:ext uri="{BB962C8B-B14F-4D97-AF65-F5344CB8AC3E}">
        <p14:creationId xmlns:p14="http://schemas.microsoft.com/office/powerpoint/2010/main" xmlns="" val="41542515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归纳总结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95063" y="2004525"/>
            <a:ext cx="8099860" cy="2367425"/>
          </a:xfrm>
          <a:prstGeom prst="rect">
            <a:avLst/>
          </a:prstGeom>
          <a:noFill/>
        </p:spPr>
        <p:txBody>
          <a:bodyPr wrap="square" lIns="68562" tIns="34281" rIns="68562" bIns="34281" rtlCol="0">
            <a:spAutoFit/>
          </a:bodyPr>
          <a:lstStyle/>
          <a:p>
            <a:pPr>
              <a:lnSpc>
                <a:spcPts val="4600"/>
              </a:lnSpc>
            </a:pPr>
            <a:r>
              <a:rPr lang="zh-CN" altLang="zh-CN" sz="2800" b="1" dirty="0"/>
              <a:t>对辛亥革命的不同评价及其理由</a:t>
            </a:r>
            <a:endParaRPr lang="zh-CN" altLang="zh-CN" sz="2800" dirty="0"/>
          </a:p>
          <a:p>
            <a:pPr>
              <a:lnSpc>
                <a:spcPts val="46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认为辛亥革命失败了。理由：中国民主革命的任务是反帝反封建，辛亥革命没有完成这项任务。革命后中国半殖民地半封建社会的性质并未改变</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2761460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5063" y="1131590"/>
            <a:ext cx="8099860" cy="3473497"/>
          </a:xfrm>
          <a:prstGeom prst="rect">
            <a:avLst/>
          </a:prstGeom>
          <a:noFill/>
        </p:spPr>
        <p:txBody>
          <a:bodyPr wrap="square" lIns="68562" tIns="34281" rIns="68562" bIns="34281" rtlCol="0">
            <a:spAutoFit/>
          </a:bodyPr>
          <a:lstStyle/>
          <a:p>
            <a:pPr>
              <a:lnSpc>
                <a:spcPts val="4500"/>
              </a:lnSpc>
            </a:pPr>
            <a:r>
              <a:rPr lang="en-US" altLang="zh-CN" sz="2600" dirty="0" smtClean="0">
                <a:latin typeface="方正细黑一_GBK" pitchFamily="65" charset="-122"/>
                <a:ea typeface="方正细黑一_GBK" pitchFamily="65" charset="-122"/>
              </a:rPr>
              <a:t>(2)</a:t>
            </a:r>
            <a:r>
              <a:rPr lang="zh-CN" altLang="zh-CN" sz="2600" dirty="0" smtClean="0">
                <a:latin typeface="方正细黑一_GBK" pitchFamily="65" charset="-122"/>
                <a:ea typeface="方正细黑一_GBK" pitchFamily="65" charset="-122"/>
              </a:rPr>
              <a:t>认为辛亥革命胜利了。理由：中国民主革命的任务是反帝反封建，但革命是一个漫长的过程，各个阶段有不同的任务。孙中山所领导的辛亥革命的主要任务是推翻清王朝的统治，建立共和国。辛亥革命的结果是：推翻了清王朝的统治，建立了资产阶级共和国，结束了两千多年的封建专制制度。</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645567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67544" y="941099"/>
            <a:ext cx="8099860" cy="3790891"/>
          </a:xfrm>
          <a:prstGeom prst="rect">
            <a:avLst/>
          </a:prstGeom>
          <a:noFill/>
        </p:spPr>
        <p:txBody>
          <a:bodyPr wrap="square" lIns="68562" tIns="34281" rIns="68562" bIns="34281" rtlCol="0">
            <a:spAutoFit/>
          </a:bodyPr>
          <a:lstStyle/>
          <a:p>
            <a:pPr>
              <a:lnSpc>
                <a:spcPts val="4200"/>
              </a:lnSpc>
            </a:pPr>
            <a:r>
              <a:rPr lang="en-US" altLang="zh-CN" sz="2600" dirty="0">
                <a:latin typeface="方正细黑一_GBK" pitchFamily="65" charset="-122"/>
                <a:ea typeface="方正细黑一_GBK" pitchFamily="65" charset="-122"/>
              </a:rPr>
              <a:t>(3)</a:t>
            </a:r>
            <a:r>
              <a:rPr lang="zh-CN" altLang="zh-CN" sz="2600" dirty="0">
                <a:latin typeface="方正细黑一_GBK" pitchFamily="65" charset="-122"/>
                <a:ea typeface="方正细黑一_GBK" pitchFamily="65" charset="-122"/>
              </a:rPr>
              <a:t>认为辛亥革命既有它胜利的地方，又有它失败的地方。理由：辛亥革命推翻清王朝，结束君主专制，建立资产阶级共和国，使人们获得了一些民主和自由等方面的权利，取得一定的胜利，具有深远的历史意义；但从革命果实被袁世凯窃取，没有完成反帝反封建任务，没有改变半殖民地半封建社会性质等方面看，辛亥革命最终失败</a:t>
            </a:r>
            <a:r>
              <a:rPr lang="zh-CN" altLang="zh-CN" sz="2600" dirty="0" smtClean="0">
                <a:latin typeface="方正细黑一_GBK" pitchFamily="65" charset="-122"/>
                <a:ea typeface="方正细黑一_GBK" pitchFamily="65" charset="-122"/>
              </a:rPr>
              <a:t>了。</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932015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05735" y="4768794"/>
            <a:ext cx="8361669" cy="377723"/>
            <a:chOff x="274384" y="6358388"/>
            <a:chExt cx="11151795" cy="503630"/>
          </a:xfrm>
        </p:grpSpPr>
        <p:sp>
          <p:nvSpPr>
            <p:cNvPr id="14" name="矩形 13">
              <a:hlinkClick r:id="rId3"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5"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55351" y="1022289"/>
            <a:ext cx="2334482"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 课堂小结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0" name="菱形 19"/>
          <p:cNvSpPr/>
          <p:nvPr/>
        </p:nvSpPr>
        <p:spPr>
          <a:xfrm>
            <a:off x="395536" y="117611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aphicFrame>
        <p:nvGraphicFramePr>
          <p:cNvPr id="8" name="对象 7"/>
          <p:cNvGraphicFramePr>
            <a:graphicFrameLocks noChangeAspect="1"/>
          </p:cNvGraphicFramePr>
          <p:nvPr>
            <p:extLst>
              <p:ext uri="{D42A27DB-BD31-4B8C-83A1-F6EECF244321}">
                <p14:modId xmlns:p14="http://schemas.microsoft.com/office/powerpoint/2010/main" xmlns="" val="1142372638"/>
              </p:ext>
            </p:extLst>
          </p:nvPr>
        </p:nvGraphicFramePr>
        <p:xfrm>
          <a:off x="2843808" y="915566"/>
          <a:ext cx="6238875" cy="3924300"/>
        </p:xfrm>
        <a:graphic>
          <a:graphicData uri="http://schemas.openxmlformats.org/presentationml/2006/ole">
            <p:oleObj spid="_x0000_s2054" name="Document" r:id="rId6" imgW="6246114" imgH="3962400" progId="Word.Document.8">
              <p:embed/>
            </p:oleObj>
          </a:graphicData>
        </a:graphic>
      </p:graphicFrame>
      <p:sp>
        <p:nvSpPr>
          <p:cNvPr id="9" name="矩形 8"/>
          <p:cNvSpPr/>
          <p:nvPr/>
        </p:nvSpPr>
        <p:spPr>
          <a:xfrm>
            <a:off x="1666917" y="2283718"/>
            <a:ext cx="1114408" cy="1225977"/>
          </a:xfrm>
          <a:prstGeom prst="rect">
            <a:avLst/>
          </a:prstGeom>
        </p:spPr>
        <p:txBody>
          <a:bodyPr wrap="none">
            <a:spAutoFit/>
          </a:bodyPr>
          <a:lstStyle/>
          <a:p>
            <a:pPr>
              <a:lnSpc>
                <a:spcPts val="4800"/>
              </a:lnSpc>
            </a:pPr>
            <a:r>
              <a:rPr lang="zh-CN" altLang="zh-CN" sz="1800" b="1" dirty="0">
                <a:solidFill>
                  <a:schemeClr val="accent6">
                    <a:lumMod val="75000"/>
                  </a:schemeClr>
                </a:solidFill>
              </a:rPr>
              <a:t>亚洲</a:t>
            </a:r>
            <a:r>
              <a:rPr lang="zh-CN" altLang="zh-CN" sz="1800" b="1" dirty="0" smtClean="0">
                <a:solidFill>
                  <a:schemeClr val="accent6">
                    <a:lumMod val="75000"/>
                  </a:schemeClr>
                </a:solidFill>
              </a:rPr>
              <a:t>第一</a:t>
            </a:r>
            <a:endParaRPr lang="en-US" altLang="zh-CN" sz="1800" b="1" dirty="0" smtClean="0">
              <a:solidFill>
                <a:schemeClr val="accent6">
                  <a:lumMod val="75000"/>
                </a:schemeClr>
              </a:solidFill>
            </a:endParaRPr>
          </a:p>
          <a:p>
            <a:pPr>
              <a:lnSpc>
                <a:spcPts val="4800"/>
              </a:lnSpc>
            </a:pPr>
            <a:r>
              <a:rPr lang="zh-CN" altLang="zh-CN" sz="1800" b="1" dirty="0" smtClean="0">
                <a:solidFill>
                  <a:schemeClr val="accent6">
                    <a:lumMod val="75000"/>
                  </a:schemeClr>
                </a:solidFill>
              </a:rPr>
              <a:t>共和国</a:t>
            </a:r>
            <a:endParaRPr lang="zh-CN" altLang="en-US" sz="1800" dirty="0">
              <a:solidFill>
                <a:schemeClr val="accent6">
                  <a:lumMod val="75000"/>
                </a:schemeClr>
              </a:solidFill>
            </a:endParaRPr>
          </a:p>
        </p:txBody>
      </p:sp>
    </p:spTree>
    <p:extLst>
      <p:ext uri="{BB962C8B-B14F-4D97-AF65-F5344CB8AC3E}">
        <p14:creationId xmlns:p14="http://schemas.microsoft.com/office/powerpoint/2010/main" xmlns="" val="349912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hlinkClick r:id="rId2" action="ppaction://hlinksldjump"/>
          </p:cNvPr>
          <p:cNvSpPr txBox="1"/>
          <p:nvPr/>
        </p:nvSpPr>
        <p:spPr>
          <a:xfrm>
            <a:off x="6075244"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1" name="TextBox 20">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4" name="TextBox 2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1" name="TextBox 40">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2" name="TextBox 41">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3" name="TextBox 42">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9" name="TextBox 18"/>
          <p:cNvSpPr txBox="1"/>
          <p:nvPr/>
        </p:nvSpPr>
        <p:spPr>
          <a:xfrm>
            <a:off x="182207" y="915566"/>
            <a:ext cx="8873339" cy="3333990"/>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中国资产阶级革命派与改良派根本目标的共同点是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推翻封建专制</a:t>
            </a:r>
            <a:r>
              <a:rPr lang="zh-CN" altLang="zh-CN" sz="2600" b="1" dirty="0" smtClean="0">
                <a:latin typeface="Times New Roman" pitchFamily="18" charset="0"/>
                <a:ea typeface="宋体" pitchFamily="2" charset="-122"/>
              </a:rPr>
              <a:t>统治</a:t>
            </a:r>
            <a:endParaRPr lang="en-US" altLang="zh-CN" sz="2600" b="1" dirty="0" smtClean="0">
              <a:latin typeface="Times New Roman" pitchFamily="18" charset="0"/>
              <a:ea typeface="宋体" pitchFamily="2" charset="-122"/>
            </a:endParaRPr>
          </a:p>
          <a:p>
            <a:pPr>
              <a:lnSpc>
                <a:spcPts val="5200"/>
              </a:lnSpc>
            </a:pPr>
            <a:r>
              <a:rPr lang="en-US" altLang="zh-CN" sz="2600" b="1" dirty="0" smtClean="0">
                <a:latin typeface="Times New Roman" pitchFamily="18" charset="0"/>
                <a:ea typeface="宋体" pitchFamily="2" charset="-122"/>
              </a:rPr>
              <a:t>B</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为资本主义发展开辟道路</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由资产阶级掌握</a:t>
            </a:r>
            <a:r>
              <a:rPr lang="zh-CN" altLang="zh-CN" sz="2600" b="1" dirty="0" smtClean="0">
                <a:latin typeface="Times New Roman" pitchFamily="18" charset="0"/>
                <a:ea typeface="宋体" pitchFamily="2" charset="-122"/>
              </a:rPr>
              <a:t>政权</a:t>
            </a:r>
            <a:endParaRPr lang="en-US" altLang="zh-CN" sz="2600" b="1" dirty="0" smtClean="0">
              <a:latin typeface="Times New Roman" pitchFamily="18" charset="0"/>
              <a:ea typeface="宋体" pitchFamily="2" charset="-122"/>
            </a:endParaRPr>
          </a:p>
          <a:p>
            <a:pPr>
              <a:lnSpc>
                <a:spcPts val="5200"/>
              </a:lnSpc>
            </a:pPr>
            <a:r>
              <a:rPr lang="en-US" altLang="zh-CN" sz="2600" b="1" dirty="0" smtClean="0">
                <a:latin typeface="Times New Roman" pitchFamily="18" charset="0"/>
                <a:ea typeface="宋体" pitchFamily="2" charset="-122"/>
              </a:rPr>
              <a:t>D.</a:t>
            </a:r>
            <a:r>
              <a:rPr lang="zh-CN" altLang="zh-CN" sz="2600" b="1" dirty="0">
                <a:latin typeface="Times New Roman" pitchFamily="18" charset="0"/>
                <a:ea typeface="宋体" pitchFamily="2" charset="-122"/>
              </a:rPr>
              <a:t>反对帝国主义侵略</a:t>
            </a:r>
            <a:endParaRPr lang="zh-CN" altLang="zh-CN" sz="2600"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9982" y="987574"/>
            <a:ext cx="8660490" cy="3839494"/>
          </a:xfrm>
          <a:prstGeom prst="rect">
            <a:avLst/>
          </a:prstGeom>
          <a:noFill/>
        </p:spPr>
        <p:txBody>
          <a:bodyPr wrap="square" lIns="68562" tIns="34281" rIns="68562" bIns="34281" rtlCol="0">
            <a:spAutoFit/>
          </a:bodyPr>
          <a:lstStyle/>
          <a:p>
            <a:pPr>
              <a:lnSpc>
                <a:spcPts val="4200"/>
              </a:lnSpc>
            </a:pPr>
            <a:r>
              <a:rPr lang="zh-CN" altLang="zh-CN" sz="2600" b="1" dirty="0">
                <a:latin typeface="黑体" pitchFamily="2" charset="-122"/>
                <a:ea typeface="黑体" pitchFamily="2" charset="-122"/>
              </a:rPr>
              <a:t>二、《钦定宪法大纲》的出台</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背景</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(1)20</a:t>
            </a:r>
            <a:r>
              <a:rPr lang="zh-CN" altLang="zh-CN" sz="2600" b="1" dirty="0">
                <a:latin typeface="Times New Roman" pitchFamily="18" charset="0"/>
                <a:ea typeface="宋体" pitchFamily="2" charset="-122"/>
              </a:rPr>
              <a:t>世纪初，改良派广泛宣传立宪思想</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兴起</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清政府风雨飘摇，出现严重的统治危机，派大臣出洋考察宪政。</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颁布：</a:t>
            </a:r>
            <a:r>
              <a:rPr lang="en-US" altLang="zh-CN" sz="2600" b="1" dirty="0">
                <a:latin typeface="Times New Roman" pitchFamily="18" charset="0"/>
                <a:ea typeface="宋体" pitchFamily="2" charset="-122"/>
              </a:rPr>
              <a:t>1908</a:t>
            </a:r>
            <a:r>
              <a:rPr lang="zh-CN" altLang="zh-CN" sz="2600" b="1" dirty="0">
                <a:latin typeface="Times New Roman" pitchFamily="18" charset="0"/>
                <a:ea typeface="宋体" pitchFamily="2" charset="-122"/>
              </a:rPr>
              <a:t>年，清政府宣布以</a:t>
            </a:r>
            <a:r>
              <a:rPr lang="en-US" altLang="zh-CN" sz="2600" b="1" dirty="0">
                <a:latin typeface="Times New Roman" pitchFamily="18" charset="0"/>
                <a:ea typeface="宋体" pitchFamily="2" charset="-122"/>
              </a:rPr>
              <a:t>9</a:t>
            </a:r>
            <a:r>
              <a:rPr lang="zh-CN" altLang="zh-CN" sz="2600" b="1" dirty="0">
                <a:latin typeface="Times New Roman" pitchFamily="18" charset="0"/>
                <a:ea typeface="宋体" pitchFamily="2" charset="-122"/>
              </a:rPr>
              <a:t>年为期预备立宪，并</a:t>
            </a:r>
            <a:r>
              <a:rPr lang="zh-CN" altLang="zh-CN" sz="2600" b="1" dirty="0" smtClean="0">
                <a:latin typeface="Times New Roman" pitchFamily="18" charset="0"/>
                <a:ea typeface="宋体" pitchFamily="2" charset="-122"/>
              </a:rPr>
              <a:t>颁布</a:t>
            </a:r>
            <a:endParaRPr lang="en-US" altLang="zh-CN" sz="2600" b="1" dirty="0" smtClean="0">
              <a:latin typeface="Times New Roman" pitchFamily="18" charset="0"/>
              <a:ea typeface="宋体" pitchFamily="2" charset="-122"/>
            </a:endParaRPr>
          </a:p>
          <a:p>
            <a:pPr>
              <a:lnSpc>
                <a:spcPts val="4200"/>
              </a:lnSpc>
            </a:pP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6202243" y="2086744"/>
            <a:ext cx="1826141" cy="492443"/>
          </a:xfrm>
          <a:prstGeom prst="rect">
            <a:avLst/>
          </a:prstGeom>
        </p:spPr>
        <p:txBody>
          <a:bodyPr wrap="none">
            <a:spAutoFit/>
          </a:bodyPr>
          <a:lstStyle/>
          <a:p>
            <a:r>
              <a:rPr lang="zh-CN" altLang="en-US" sz="2600" b="1" dirty="0" smtClean="0">
                <a:solidFill>
                  <a:srgbClr val="0000FF"/>
                </a:solidFill>
              </a:rPr>
              <a:t>立宪运动    </a:t>
            </a:r>
            <a:endParaRPr lang="zh-CN" altLang="en-US" sz="2600" b="1" dirty="0">
              <a:solidFill>
                <a:srgbClr val="0000FF"/>
              </a:solidFill>
            </a:endParaRPr>
          </a:p>
        </p:txBody>
      </p:sp>
      <p:sp>
        <p:nvSpPr>
          <p:cNvPr id="10" name="矩形 9"/>
          <p:cNvSpPr/>
          <p:nvPr/>
        </p:nvSpPr>
        <p:spPr>
          <a:xfrm>
            <a:off x="595543" y="4227934"/>
            <a:ext cx="2420856" cy="492443"/>
          </a:xfrm>
          <a:prstGeom prst="rect">
            <a:avLst/>
          </a:prstGeom>
        </p:spPr>
        <p:txBody>
          <a:bodyPr wrap="none">
            <a:spAutoFit/>
          </a:bodyPr>
          <a:lstStyle/>
          <a:p>
            <a:r>
              <a:rPr lang="zh-CN" altLang="en-US" sz="2600" b="1" dirty="0" smtClean="0">
                <a:solidFill>
                  <a:srgbClr val="0000FF"/>
                </a:solidFill>
              </a:rPr>
              <a:t>钦定宪法大纲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3938214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14003" y="987574"/>
            <a:ext cx="8477803" cy="2246769"/>
          </a:xfrm>
          <a:prstGeom prst="rect">
            <a:avLst/>
          </a:prstGeom>
          <a:noFill/>
        </p:spPr>
        <p:txBody>
          <a:bodyPr wrap="square" rtlCol="0">
            <a:spAutoFit/>
          </a:bodyPr>
          <a:lstStyle/>
          <a:p>
            <a:pPr>
              <a:lnSpc>
                <a:spcPts val="4200"/>
              </a:lnSpc>
            </a:pPr>
            <a:r>
              <a:rPr lang="zh-CN" altLang="zh-CN" sz="2600" b="1" kern="100" dirty="0" smtClean="0">
                <a:solidFill>
                  <a:schemeClr val="accent6">
                    <a:lumMod val="75000"/>
                  </a:schemeClr>
                </a:solidFill>
                <a:latin typeface="Times New Roman"/>
                <a:ea typeface="黑体"/>
                <a:cs typeface="Times New Roman"/>
              </a:rPr>
              <a:t>解析</a:t>
            </a:r>
            <a:r>
              <a:rPr lang="zh-CN" altLang="zh-CN" sz="2600" b="1" kern="100" dirty="0" smtClean="0">
                <a:latin typeface="Times New Roman"/>
                <a:ea typeface="黑体"/>
                <a:cs typeface="Times New Roman"/>
              </a:rPr>
              <a:t>　</a:t>
            </a:r>
            <a:r>
              <a:rPr lang="zh-CN" altLang="zh-CN" sz="2600" dirty="0" smtClean="0">
                <a:latin typeface="方正细黑一_GBK" pitchFamily="65" charset="-122"/>
                <a:ea typeface="方正细黑一_GBK" pitchFamily="65" charset="-122"/>
              </a:rPr>
              <a:t>解答本题的关键，是要知道无论是改良派还是革命派，二者的阶级属性都是资产阶级性质的。既然他们都是中国资产阶级的代表，那么他们的根本目标必然是在中国发展资本主义。</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261136" y="4070464"/>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B</a:t>
            </a:r>
            <a:endParaRPr lang="zh-CN" altLang="zh-CN" sz="1050" kern="100" dirty="0">
              <a:effectLst/>
              <a:latin typeface="宋体"/>
              <a:cs typeface="Courier New"/>
            </a:endParaRPr>
          </a:p>
        </p:txBody>
      </p:sp>
      <p:sp>
        <p:nvSpPr>
          <p:cNvPr id="23" name="TextBox 22">
            <a:hlinkClick r:id="rId2" action="ppaction://hlinksldjump"/>
          </p:cNvPr>
          <p:cNvSpPr txBox="1"/>
          <p:nvPr/>
        </p:nvSpPr>
        <p:spPr>
          <a:xfrm>
            <a:off x="6075244"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30" name="TextBox 29"/>
          <p:cNvSpPr txBox="1"/>
          <p:nvPr/>
        </p:nvSpPr>
        <p:spPr>
          <a:xfrm>
            <a:off x="279864" y="3128764"/>
            <a:ext cx="8477803" cy="1122680"/>
          </a:xfrm>
          <a:prstGeom prst="rect">
            <a:avLst/>
          </a:prstGeom>
          <a:noFill/>
        </p:spPr>
        <p:txBody>
          <a:bodyPr wrap="square" rtlCol="0">
            <a:spAutoFit/>
          </a:bodyPr>
          <a:lstStyle/>
          <a:p>
            <a:pPr>
              <a:lnSpc>
                <a:spcPts val="4200"/>
              </a:lnSpc>
            </a:pPr>
            <a:r>
              <a:rPr lang="en-US" altLang="zh-CN" sz="2600" dirty="0">
                <a:latin typeface="方正细黑一_GBK" pitchFamily="65" charset="-122"/>
                <a:ea typeface="方正细黑一_GBK" pitchFamily="65" charset="-122"/>
              </a:rPr>
              <a:t>A</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C</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D</a:t>
            </a:r>
            <a:r>
              <a:rPr lang="zh-CN" altLang="zh-CN" sz="2600" dirty="0">
                <a:latin typeface="方正细黑一_GBK" pitchFamily="65" charset="-122"/>
                <a:ea typeface="方正细黑一_GBK" pitchFamily="65" charset="-122"/>
              </a:rPr>
              <a:t>三项只是为了发展资本主义而采取的手段，与题意不符。排除</a:t>
            </a:r>
            <a:r>
              <a:rPr lang="en-US" altLang="zh-CN" sz="2600" dirty="0">
                <a:latin typeface="方正细黑一_GBK" pitchFamily="65" charset="-122"/>
                <a:ea typeface="方正细黑一_GBK" pitchFamily="65" charset="-122"/>
              </a:rPr>
              <a:t>A</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C</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D</a:t>
            </a:r>
            <a:r>
              <a:rPr lang="zh-CN" altLang="zh-CN" sz="2600" dirty="0">
                <a:latin typeface="方正细黑一_GBK" pitchFamily="65" charset="-122"/>
                <a:ea typeface="方正细黑一_GBK" pitchFamily="65" charset="-122"/>
              </a:rPr>
              <a:t>三项，故选</a:t>
            </a:r>
            <a:r>
              <a:rPr lang="en-US" altLang="zh-CN" sz="2600" dirty="0">
                <a:latin typeface="方正细黑一_GBK" pitchFamily="65" charset="-122"/>
                <a:ea typeface="方正细黑一_GBK" pitchFamily="65" charset="-122"/>
              </a:rPr>
              <a:t>B</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Tree>
    <p:extLst>
      <p:ext uri="{BB962C8B-B14F-4D97-AF65-F5344CB8AC3E}">
        <p14:creationId xmlns:p14="http://schemas.microsoft.com/office/powerpoint/2010/main" xmlns="" val="7804494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51520" y="1059582"/>
            <a:ext cx="8477803" cy="2570960"/>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部分学生在研究晚清政局时对清末</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新政</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很感兴趣，但发现下列措施有一项不在其列，请你帮助选出来</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允许官民上书言事</a:t>
            </a:r>
            <a:r>
              <a:rPr lang="en-US" altLang="zh-CN" sz="2600" b="1" dirty="0">
                <a:latin typeface="Times New Roman" pitchFamily="18" charset="0"/>
                <a:ea typeface="宋体" pitchFamily="2" charset="-122"/>
              </a:rPr>
              <a:t>  			B.</a:t>
            </a:r>
            <a:r>
              <a:rPr lang="zh-CN" altLang="zh-CN" sz="2600" b="1" dirty="0">
                <a:latin typeface="Times New Roman" pitchFamily="18" charset="0"/>
                <a:ea typeface="宋体" pitchFamily="2" charset="-122"/>
              </a:rPr>
              <a:t>派遣留学生</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奖励实业</a:t>
            </a:r>
            <a:r>
              <a:rPr lang="en-US" altLang="zh-CN" sz="2600" b="1" dirty="0">
                <a:latin typeface="Times New Roman" pitchFamily="18" charset="0"/>
                <a:ea typeface="宋体" pitchFamily="2" charset="-122"/>
              </a:rPr>
              <a:t>  					D.</a:t>
            </a:r>
            <a:r>
              <a:rPr lang="zh-CN" altLang="zh-CN" sz="2600" b="1" dirty="0">
                <a:latin typeface="Times New Roman" pitchFamily="18" charset="0"/>
                <a:ea typeface="宋体" pitchFamily="2" charset="-122"/>
              </a:rPr>
              <a:t>编练</a:t>
            </a:r>
            <a:r>
              <a:rPr lang="zh-CN" altLang="zh-CN" sz="2600" b="1" dirty="0" smtClean="0">
                <a:latin typeface="Times New Roman" pitchFamily="18" charset="0"/>
                <a:ea typeface="宋体" pitchFamily="2" charset="-122"/>
              </a:rPr>
              <a:t>新军</a:t>
            </a:r>
            <a:endParaRPr lang="zh-CN" altLang="zh-CN" sz="2600"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2" name="TextBox 21"/>
          <p:cNvSpPr txBox="1"/>
          <p:nvPr/>
        </p:nvSpPr>
        <p:spPr>
          <a:xfrm>
            <a:off x="251616" y="3583918"/>
            <a:ext cx="8784880" cy="1076064"/>
          </a:xfrm>
          <a:prstGeom prst="rect">
            <a:avLst/>
          </a:prstGeom>
          <a:noFill/>
        </p:spPr>
        <p:txBody>
          <a:bodyPr wrap="square" rtlCol="0">
            <a:spAutoFit/>
          </a:bodyPr>
          <a:lstStyle/>
          <a:p>
            <a:pPr algn="just">
              <a:lnSpc>
                <a:spcPts val="4000"/>
              </a:lnSpc>
            </a:pPr>
            <a:r>
              <a:rPr lang="zh-CN" altLang="zh-CN" sz="2600" b="1" kern="100" dirty="0">
                <a:solidFill>
                  <a:schemeClr val="accent6">
                    <a:lumMod val="75000"/>
                  </a:schemeClr>
                </a:solidFill>
                <a:latin typeface="Times New Roman"/>
                <a:ea typeface="黑体"/>
                <a:cs typeface="Times New Roman"/>
              </a:rPr>
              <a:t>解析</a:t>
            </a:r>
            <a:r>
              <a:rPr lang="zh-CN" altLang="zh-CN" sz="2600" b="1" kern="100" dirty="0">
                <a:solidFill>
                  <a:srgbClr val="E36C0A"/>
                </a:solidFill>
                <a:latin typeface="Times New Roman"/>
                <a:ea typeface="黑体"/>
                <a:cs typeface="Times New Roman"/>
              </a:rPr>
              <a:t>　</a:t>
            </a:r>
            <a:r>
              <a:rPr lang="zh-CN" altLang="zh-CN" sz="2600" dirty="0">
                <a:latin typeface="方正细黑一_GBK" pitchFamily="65" charset="-122"/>
                <a:ea typeface="方正细黑一_GBK" pitchFamily="65" charset="-122"/>
              </a:rPr>
              <a:t>本题考查学生识记能力。</a:t>
            </a:r>
            <a:r>
              <a:rPr lang="en-US" altLang="zh-CN" sz="2600" dirty="0">
                <a:latin typeface="方正细黑一_GBK" pitchFamily="65" charset="-122"/>
                <a:ea typeface="方正细黑一_GBK" pitchFamily="65" charset="-122"/>
              </a:rPr>
              <a:t>A</a:t>
            </a:r>
            <a:r>
              <a:rPr lang="zh-CN" altLang="zh-CN" sz="2600" dirty="0">
                <a:latin typeface="方正细黑一_GBK" pitchFamily="65" charset="-122"/>
                <a:ea typeface="方正细黑一_GBK" pitchFamily="65" charset="-122"/>
              </a:rPr>
              <a:t>项是维新变法时的内容，其余几项都属于清末</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新政</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的内容</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4" name="矩形 23"/>
          <p:cNvSpPr/>
          <p:nvPr/>
        </p:nvSpPr>
        <p:spPr>
          <a:xfrm>
            <a:off x="7519911" y="1770137"/>
            <a:ext cx="508473" cy="630942"/>
          </a:xfrm>
          <a:prstGeom prst="rect">
            <a:avLst/>
          </a:prstGeom>
        </p:spPr>
        <p:txBody>
          <a:bodyPr wrap="none">
            <a:spAutoFit/>
          </a:bodyPr>
          <a:lstStyle/>
          <a:p>
            <a:r>
              <a:rPr lang="en-US" altLang="zh-CN" sz="3500" b="1" dirty="0" smtClean="0">
                <a:solidFill>
                  <a:schemeClr val="accent6">
                    <a:lumMod val="75000"/>
                  </a:schemeClr>
                </a:solidFill>
                <a:latin typeface="Times New Roman" pitchFamily="18" charset="0"/>
                <a:cs typeface="Times New Roman" pitchFamily="18" charset="0"/>
              </a:rPr>
              <a:t>A</a:t>
            </a:r>
            <a:endParaRPr lang="zh-CN" altLang="en-US" sz="3500" b="1" dirty="0">
              <a:solidFill>
                <a:schemeClr val="accent6">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659174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51520" y="915566"/>
            <a:ext cx="8856984" cy="3862596"/>
          </a:xfrm>
          <a:prstGeom prst="rect">
            <a:avLst/>
          </a:prstGeom>
          <a:noFill/>
        </p:spPr>
        <p:txBody>
          <a:bodyPr wrap="square" rtlCol="0">
            <a:spAutoFit/>
          </a:bodyPr>
          <a:lstStyle/>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孙中山去世后，被安葬在南京中山陵，墓前也是一块无字碑，从另一方面表明孙中山功高盖世，非文字可以表达。孙中山先生领导的辛亥革命最大的历史功绩</a:t>
            </a:r>
            <a:r>
              <a:rPr lang="zh-CN" altLang="zh-CN" sz="2600" b="1" dirty="0" smtClean="0">
                <a:latin typeface="Times New Roman" pitchFamily="18" charset="0"/>
                <a:ea typeface="宋体" pitchFamily="2" charset="-122"/>
              </a:rPr>
              <a:t>是</a:t>
            </a:r>
            <a:r>
              <a:rPr lang="en-US" altLang="zh-CN" sz="2600" b="1" dirty="0" smtClean="0">
                <a:latin typeface="Times New Roman" pitchFamily="18" charset="0"/>
                <a:ea typeface="宋体" pitchFamily="2" charset="-122"/>
              </a:rPr>
              <a:t>	          (</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推翻了君主专制制度，建立了资产阶级共和国</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颁布了中国第一部资产阶级宪法</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为民族工业的发展创造了有利条件</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使民主共和的观念从此</a:t>
            </a:r>
            <a:r>
              <a:rPr lang="zh-CN" altLang="zh-CN" sz="2600" b="1" dirty="0" smtClean="0">
                <a:latin typeface="Times New Roman" pitchFamily="18" charset="0"/>
                <a:ea typeface="宋体" pitchFamily="2" charset="-122"/>
              </a:rPr>
              <a:t>深入人心</a:t>
            </a:r>
            <a:endParaRPr lang="zh-CN" altLang="zh-CN" sz="2600"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9118928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26645" y="1244091"/>
            <a:ext cx="8477803" cy="2119747"/>
          </a:xfrm>
          <a:prstGeom prst="rect">
            <a:avLst/>
          </a:prstGeom>
          <a:noFill/>
        </p:spPr>
        <p:txBody>
          <a:bodyPr wrap="square" rtlCol="0">
            <a:spAutoFit/>
          </a:bodyPr>
          <a:lstStyle/>
          <a:p>
            <a:pPr lvl="1">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辛亥革命最大的功绩是推翻了中国两千多年的封建帝制，建立了中华民国，真正推动了中国的政治近代化发展。</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467544" y="3209188"/>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A</a:t>
            </a:r>
            <a:endParaRPr lang="zh-CN" altLang="zh-CN" sz="2600" kern="100" dirty="0">
              <a:effectLst/>
              <a:latin typeface="宋体"/>
              <a:cs typeface="Courier New"/>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8885981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806619"/>
            <a:ext cx="8477803" cy="3853363"/>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或在園中，拖出老袁还我国；余临道上，不堪回首话前途。</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与这副对联直接相关的背景是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袁世凯破坏《中华民国临时约法》，控制内阁</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袁世凯就任中华民国大总统</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袁世凯接受</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二十一条</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袁世凯复辟</a:t>
            </a:r>
            <a:r>
              <a:rPr lang="zh-CN" altLang="zh-CN" sz="2600" b="1" dirty="0" smtClean="0">
                <a:latin typeface="Times New Roman" pitchFamily="18" charset="0"/>
                <a:ea typeface="宋体" pitchFamily="2" charset="-122"/>
              </a:rPr>
              <a:t>帝制</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42111961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126645" y="1445356"/>
            <a:ext cx="8477803" cy="1414426"/>
          </a:xfrm>
          <a:prstGeom prst="rect">
            <a:avLst/>
          </a:prstGeom>
          <a:noFill/>
        </p:spPr>
        <p:txBody>
          <a:bodyPr wrap="square" rtlCol="0">
            <a:spAutoFit/>
          </a:bodyPr>
          <a:lstStyle/>
          <a:p>
            <a:pPr lvl="1">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材料是一副对联，其中</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拖出老袁还我国</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指反对袁世凯复辟帝制恢复民国之意，故选</a:t>
            </a:r>
            <a:r>
              <a:rPr lang="en-US" altLang="zh-CN" sz="2600" dirty="0" smtClean="0">
                <a:latin typeface="方正细黑一_GBK" pitchFamily="65" charset="-122"/>
                <a:ea typeface="方正细黑一_GBK" pitchFamily="65" charset="-122"/>
              </a:rPr>
              <a:t>D</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6" name="TextBox 15"/>
          <p:cNvSpPr txBox="1"/>
          <p:nvPr/>
        </p:nvSpPr>
        <p:spPr>
          <a:xfrm>
            <a:off x="414677" y="2859782"/>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D</a:t>
            </a:r>
            <a:endParaRPr lang="zh-CN" altLang="zh-CN" sz="2600" kern="100" dirty="0">
              <a:effectLst/>
              <a:latin typeface="宋体"/>
              <a:cs typeface="Courier New"/>
            </a:endParaRPr>
          </a:p>
        </p:txBody>
      </p:sp>
    </p:spTree>
    <p:extLst>
      <p:ext uri="{BB962C8B-B14F-4D97-AF65-F5344CB8AC3E}">
        <p14:creationId xmlns:p14="http://schemas.microsoft.com/office/powerpoint/2010/main" xmlns="" val="42335867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885170"/>
            <a:ext cx="8477803" cy="3990836"/>
          </a:xfrm>
          <a:prstGeom prst="rect">
            <a:avLst/>
          </a:prstGeom>
          <a:noFill/>
        </p:spPr>
        <p:txBody>
          <a:bodyPr wrap="square" rtlCol="0">
            <a:spAutoFit/>
          </a:bodyPr>
          <a:lstStyle/>
          <a:p>
            <a:pPr>
              <a:lnSpc>
                <a:spcPts val="38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有人曾说：</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辛亥革命是一朵不结果实的花</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，对此理解正确的是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袁世凯篡夺了辛亥革命的胜利果实，孙中山出走海外</a:t>
            </a:r>
            <a:endParaRPr lang="zh-CN" altLang="zh-CN" sz="2600" dirty="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帝国主义的干涉使南京临时政府内外交困，被迫解散</a:t>
            </a:r>
            <a:endParaRPr lang="zh-CN" altLang="zh-CN" sz="2600" dirty="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推翻封建帝制建立了共和国，但未完成革命任务，未</a:t>
            </a:r>
            <a:r>
              <a:rPr lang="zh-CN" altLang="zh-CN" sz="2600" b="1" dirty="0" smtClean="0">
                <a:latin typeface="Times New Roman" pitchFamily="18" charset="0"/>
                <a:ea typeface="宋体" pitchFamily="2" charset="-122"/>
              </a:rPr>
              <a:t>改</a:t>
            </a:r>
            <a:endParaRPr lang="en-US" altLang="zh-CN" sz="2600" b="1" dirty="0" smtClean="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 </a:t>
            </a:r>
            <a:r>
              <a:rPr lang="en-US" altLang="zh-CN" sz="2600" b="1"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变</a:t>
            </a:r>
            <a:r>
              <a:rPr lang="zh-CN" altLang="zh-CN" sz="2600" b="1" dirty="0">
                <a:latin typeface="Times New Roman" pitchFamily="18" charset="0"/>
                <a:ea typeface="宋体" pitchFamily="2" charset="-122"/>
              </a:rPr>
              <a:t>中国社会性质</a:t>
            </a:r>
            <a:endParaRPr lang="zh-CN" altLang="zh-CN" sz="2600" dirty="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革命阵营中的立宪派和旧官僚向革命派进攻，迫使孙</a:t>
            </a:r>
            <a:r>
              <a:rPr lang="zh-CN" altLang="zh-CN" sz="2600" b="1" dirty="0" smtClean="0">
                <a:latin typeface="Times New Roman" pitchFamily="18" charset="0"/>
                <a:ea typeface="宋体" pitchFamily="2" charset="-122"/>
              </a:rPr>
              <a:t>中</a:t>
            </a:r>
            <a:endParaRPr lang="en-US" altLang="zh-CN" sz="2600" b="1" dirty="0" smtClean="0">
              <a:latin typeface="Times New Roman" pitchFamily="18" charset="0"/>
              <a:ea typeface="宋体" pitchFamily="2" charset="-122"/>
            </a:endParaRPr>
          </a:p>
          <a:p>
            <a:pPr>
              <a:lnSpc>
                <a:spcPts val="3800"/>
              </a:lnSpc>
            </a:pPr>
            <a:r>
              <a:rPr lang="en-US" altLang="zh-CN" sz="2600" b="1" dirty="0">
                <a:latin typeface="Times New Roman" pitchFamily="18" charset="0"/>
                <a:ea typeface="宋体" pitchFamily="2" charset="-122"/>
              </a:rPr>
              <a:t> </a:t>
            </a:r>
            <a:r>
              <a:rPr lang="en-US" altLang="zh-CN" sz="2600" b="1"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山辞职</a:t>
            </a:r>
            <a:endParaRPr lang="zh-CN" altLang="zh-CN" sz="2600" dirty="0">
              <a:latin typeface="Times New Roman" pitchFamily="18" charset="0"/>
              <a:ea typeface="宋体" pitchFamily="2" charset="-122"/>
            </a:endParaRPr>
          </a:p>
        </p:txBody>
      </p:sp>
      <p:sp>
        <p:nvSpPr>
          <p:cNvPr id="32" name="TextBox 31">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4" name="TextBox 33">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44" name="TextBox 4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5" name="TextBox 44">
            <a:hlinkClick r:id="rId5" action="ppaction://hlinksldjump"/>
          </p:cNvPr>
          <p:cNvSpPr txBox="1"/>
          <p:nvPr/>
        </p:nvSpPr>
        <p:spPr>
          <a:xfrm>
            <a:off x="8029061"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6" name="TextBox 45">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7" name="TextBox 46">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9599165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4" name="TextBox 33">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44" name="TextBox 4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5" name="TextBox 44">
            <a:hlinkClick r:id="rId5" action="ppaction://hlinksldjump"/>
          </p:cNvPr>
          <p:cNvSpPr txBox="1"/>
          <p:nvPr/>
        </p:nvSpPr>
        <p:spPr>
          <a:xfrm>
            <a:off x="8029061"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6" name="TextBox 45">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7" name="TextBox 46">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126645" y="1445356"/>
            <a:ext cx="8477803" cy="1414426"/>
          </a:xfrm>
          <a:prstGeom prst="rect">
            <a:avLst/>
          </a:prstGeom>
          <a:noFill/>
        </p:spPr>
        <p:txBody>
          <a:bodyPr wrap="square" rtlCol="0">
            <a:spAutoFit/>
          </a:bodyPr>
          <a:lstStyle/>
          <a:p>
            <a:pPr lvl="1">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题干材料形象地反映了辛亥革命没有真正改变中国的社会性质这一事实。</a:t>
            </a:r>
            <a:endParaRPr lang="zh-CN" altLang="zh-CN" sz="2600" dirty="0">
              <a:latin typeface="方正细黑一_GBK" pitchFamily="65" charset="-122"/>
              <a:ea typeface="方正细黑一_GBK" pitchFamily="65" charset="-122"/>
            </a:endParaRPr>
          </a:p>
        </p:txBody>
      </p:sp>
      <p:sp>
        <p:nvSpPr>
          <p:cNvPr id="16" name="TextBox 15"/>
          <p:cNvSpPr txBox="1"/>
          <p:nvPr/>
        </p:nvSpPr>
        <p:spPr>
          <a:xfrm>
            <a:off x="414677" y="2859782"/>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2600" kern="100" dirty="0">
              <a:effectLst/>
              <a:latin typeface="宋体"/>
              <a:cs typeface="Courier New"/>
            </a:endParaRPr>
          </a:p>
        </p:txBody>
      </p:sp>
    </p:spTree>
    <p:extLst>
      <p:ext uri="{BB962C8B-B14F-4D97-AF65-F5344CB8AC3E}">
        <p14:creationId xmlns:p14="http://schemas.microsoft.com/office/powerpoint/2010/main" xmlns="" val="279188497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98453" y="872133"/>
            <a:ext cx="8822036" cy="3748997"/>
          </a:xfrm>
          <a:prstGeom prst="rect">
            <a:avLst/>
          </a:prstGeom>
          <a:noFill/>
        </p:spPr>
        <p:txBody>
          <a:bodyPr wrap="square" rtlCol="0">
            <a:spAutoFit/>
          </a:bodyPr>
          <a:lstStyle/>
          <a:p>
            <a:pPr>
              <a:lnSpc>
                <a:spcPts val="4200"/>
              </a:lnSpc>
            </a:pPr>
            <a:r>
              <a:rPr lang="en-US" altLang="zh-CN" sz="2600" b="1" dirty="0">
                <a:latin typeface="Times New Roman" pitchFamily="18" charset="0"/>
                <a:cs typeface="Times New Roman" pitchFamily="18" charset="0"/>
              </a:rPr>
              <a:t>6.</a:t>
            </a:r>
            <a:r>
              <a:rPr lang="zh-CN" altLang="zh-CN" sz="2600" b="1" dirty="0"/>
              <a:t>阅读下列材料，回答问题。</a:t>
            </a:r>
            <a:endParaRPr lang="zh-CN" altLang="zh-CN" sz="2600" dirty="0"/>
          </a:p>
          <a:p>
            <a:pPr>
              <a:lnSpc>
                <a:spcPts val="4200"/>
              </a:lnSpc>
            </a:pPr>
            <a:r>
              <a:rPr lang="zh-CN" altLang="zh-CN" sz="2600" b="1" dirty="0">
                <a:solidFill>
                  <a:schemeClr val="accent6">
                    <a:lumMod val="75000"/>
                  </a:schemeClr>
                </a:solidFill>
                <a:latin typeface="黑体" pitchFamily="2" charset="-122"/>
                <a:ea typeface="黑体" pitchFamily="2" charset="-122"/>
              </a:rPr>
              <a:t>材料一</a:t>
            </a:r>
            <a:r>
              <a:rPr lang="zh-CN" altLang="zh-CN" sz="2600" b="1" dirty="0"/>
              <a:t>　</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予之定名</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中华民国</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者，盖欲于革命之际，在破坏时则行军政，在建设时则行训政。所谓训政者，即训练清朝之遗民而成为民国之主人翁，以行此直接民权也。有训政为过渡时期，则人民无程度不足之忧也。</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除宪法上规定五权分立外，最要的就是县治，行使直接民权。</a:t>
            </a:r>
            <a:r>
              <a:rPr lang="en-US" altLang="zh-CN" sz="2600" dirty="0" smtClean="0">
                <a:latin typeface="方正细黑一_GBK" pitchFamily="65" charset="-122"/>
                <a:ea typeface="方正细黑一_GBK" pitchFamily="65" charset="-122"/>
              </a:rPr>
              <a:t>”</a:t>
            </a:r>
          </a:p>
          <a:p>
            <a:pPr algn="r">
              <a:lnSpc>
                <a:spcPts val="4200"/>
              </a:lnSpc>
            </a:pPr>
            <a:r>
              <a:rPr lang="en-US" altLang="zh-CN" sz="2600" b="1" dirty="0" smtClean="0">
                <a:latin typeface="+mj-ea"/>
                <a:ea typeface="+mj-ea"/>
              </a:rPr>
              <a:t>——</a:t>
            </a:r>
            <a:r>
              <a:rPr lang="zh-CN" altLang="zh-CN" sz="2600" b="1" dirty="0" smtClean="0">
                <a:latin typeface="+mj-ea"/>
                <a:ea typeface="+mj-ea"/>
              </a:rPr>
              <a:t>《孙中山全集》</a:t>
            </a:r>
            <a:endParaRPr lang="zh-CN" altLang="zh-CN" sz="2600" dirty="0">
              <a:latin typeface="+mj-ea"/>
              <a:ea typeface="+mj-ea"/>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40687009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570" y="915566"/>
            <a:ext cx="8477803" cy="3638112"/>
          </a:xfrm>
          <a:prstGeom prst="rect">
            <a:avLst/>
          </a:prstGeom>
          <a:noFill/>
        </p:spPr>
        <p:txBody>
          <a:bodyPr wrap="square" rtlCol="0">
            <a:spAutoFit/>
          </a:bodyPr>
          <a:lstStyle/>
          <a:p>
            <a:pPr>
              <a:lnSpc>
                <a:spcPts val="4700"/>
              </a:lnSpc>
            </a:pPr>
            <a:r>
              <a:rPr lang="zh-CN" altLang="zh-CN" sz="2600" b="1" dirty="0" smtClean="0">
                <a:solidFill>
                  <a:schemeClr val="accent6">
                    <a:lumMod val="75000"/>
                  </a:schemeClr>
                </a:solidFill>
                <a:latin typeface="黑体" pitchFamily="2" charset="-122"/>
                <a:ea typeface="黑体" pitchFamily="2" charset="-122"/>
              </a:rPr>
              <a:t>材料二</a:t>
            </a:r>
            <a:r>
              <a:rPr lang="zh-CN" altLang="zh-CN" sz="2600" b="1" dirty="0" smtClean="0"/>
              <a:t>　</a:t>
            </a:r>
            <a:r>
              <a:rPr lang="en-US" altLang="zh-CN" sz="2600" dirty="0" smtClean="0">
                <a:latin typeface="方正细黑一_GBK" pitchFamily="65" charset="-122"/>
                <a:ea typeface="方正细黑一_GBK" pitchFamily="65" charset="-122"/>
              </a:rPr>
              <a:t>1928</a:t>
            </a:r>
            <a:r>
              <a:rPr lang="zh-CN" altLang="zh-CN" sz="2600" dirty="0" smtClean="0">
                <a:latin typeface="方正细黑一_GBK" pitchFamily="65" charset="-122"/>
                <a:ea typeface="方正细黑一_GBK" pitchFamily="65" charset="-122"/>
              </a:rPr>
              <a:t>年</a:t>
            </a:r>
            <a:r>
              <a:rPr lang="en-US" altLang="zh-CN" sz="2600" dirty="0" smtClean="0">
                <a:latin typeface="方正细黑一_GBK" pitchFamily="65" charset="-122"/>
                <a:ea typeface="方正细黑一_GBK" pitchFamily="65" charset="-122"/>
              </a:rPr>
              <a:t>10</a:t>
            </a:r>
            <a:r>
              <a:rPr lang="zh-CN" altLang="zh-CN" sz="2600" dirty="0" smtClean="0">
                <a:latin typeface="方正细黑一_GBK" pitchFamily="65" charset="-122"/>
                <a:ea typeface="方正细黑一_GBK" pitchFamily="65" charset="-122"/>
              </a:rPr>
              <a:t>月</a:t>
            </a:r>
            <a:r>
              <a:rPr lang="en-US" altLang="zh-CN" sz="2600" dirty="0" smtClean="0">
                <a:latin typeface="方正细黑一_GBK" pitchFamily="65" charset="-122"/>
                <a:ea typeface="方正细黑一_GBK" pitchFamily="65" charset="-122"/>
              </a:rPr>
              <a:t>3</a:t>
            </a:r>
            <a:r>
              <a:rPr lang="zh-CN" altLang="zh-CN" sz="2600" dirty="0" smtClean="0">
                <a:latin typeface="方正细黑一_GBK" pitchFamily="65" charset="-122"/>
                <a:ea typeface="方正细黑一_GBK" pitchFamily="65" charset="-122"/>
              </a:rPr>
              <a:t>日，中国国民党中央执行委员会常务会议通过《训政纲领》，内容包括：</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依照总理建国大纲所定选举、罢免、创制、复决四种政权，应训练国民逐渐行使，以立宪政之基础</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治权之行政、立法、司法、考试、监察五项，付托于国民政府总揽而执行之，以立宪政时期民选政府之基础。</a:t>
            </a:r>
            <a:r>
              <a:rPr lang="en-US" altLang="zh-CN" sz="2600" dirty="0" smtClean="0">
                <a:latin typeface="方正细黑一_GBK" pitchFamily="65" charset="-122"/>
                <a:ea typeface="方正细黑一_GBK" pitchFamily="65" charset="-122"/>
              </a:rPr>
              <a:t>”</a:t>
            </a:r>
            <a:r>
              <a:rPr lang="en-US" altLang="zh-CN" sz="2600" b="1" dirty="0" smtClean="0">
                <a:latin typeface="+mj-ea"/>
                <a:ea typeface="+mj-ea"/>
              </a:rPr>
              <a:t>——</a:t>
            </a:r>
            <a:r>
              <a:rPr lang="zh-CN" altLang="zh-CN" sz="2600" b="1" dirty="0" smtClean="0">
                <a:latin typeface="+mj-ea"/>
                <a:ea typeface="+mj-ea"/>
              </a:rPr>
              <a:t>《中华民国法规辑要》等</a:t>
            </a:r>
            <a:endParaRPr lang="zh-CN" altLang="zh-CN" sz="2600" dirty="0">
              <a:latin typeface="+mj-ea"/>
              <a:ea typeface="+mj-ea"/>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1893912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6006" y="1707654"/>
            <a:ext cx="8660490" cy="2069779"/>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内容</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司法权</a:t>
            </a:r>
            <a:r>
              <a:rPr lang="zh-CN" altLang="zh-CN" sz="2600" b="1" dirty="0" smtClean="0">
                <a:latin typeface="Times New Roman" pitchFamily="18" charset="0"/>
                <a:ea typeface="宋体" pitchFamily="2" charset="-122"/>
              </a:rPr>
              <a:t>与</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分离</a:t>
            </a:r>
            <a:r>
              <a:rPr lang="zh-CN" altLang="zh-CN" sz="2600" b="1" dirty="0">
                <a:latin typeface="Times New Roman" pitchFamily="18" charset="0"/>
                <a:ea typeface="宋体" pitchFamily="2" charset="-122"/>
              </a:rPr>
              <a:t>，君主不能以诏令变更法律。</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在保障</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君上大权</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的前提下，臣民有言论等自由</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2142778" y="2511355"/>
            <a:ext cx="1415772" cy="492443"/>
          </a:xfrm>
          <a:prstGeom prst="rect">
            <a:avLst/>
          </a:prstGeom>
        </p:spPr>
        <p:txBody>
          <a:bodyPr wrap="none">
            <a:spAutoFit/>
          </a:bodyPr>
          <a:lstStyle/>
          <a:p>
            <a:r>
              <a:rPr lang="zh-CN" altLang="en-US" sz="2600" b="1" dirty="0" smtClean="0">
                <a:solidFill>
                  <a:srgbClr val="0000FF"/>
                </a:solidFill>
              </a:rPr>
              <a:t>行政权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6571063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4677" y="1061526"/>
            <a:ext cx="8117763" cy="1294200"/>
          </a:xfrm>
          <a:prstGeom prst="rect">
            <a:avLst/>
          </a:prstGeom>
          <a:noFill/>
        </p:spPr>
        <p:txBody>
          <a:bodyPr wrap="square" rtlCol="0">
            <a:spAutoFit/>
          </a:bodyPr>
          <a:lstStyle/>
          <a:p>
            <a:pPr>
              <a:lnSpc>
                <a:spcPts val="5000"/>
              </a:lnSpc>
            </a:pPr>
            <a:r>
              <a:rPr lang="en-US" altLang="zh-CN" sz="2800" b="1" dirty="0">
                <a:latin typeface="Times New Roman" pitchFamily="18" charset="0"/>
                <a:ea typeface="宋体" pitchFamily="2" charset="-122"/>
              </a:rPr>
              <a:t>(1)</a:t>
            </a:r>
            <a:r>
              <a:rPr lang="zh-CN" altLang="zh-CN" sz="2800" b="1" dirty="0">
                <a:latin typeface="Times New Roman" pitchFamily="18" charset="0"/>
                <a:ea typeface="宋体" pitchFamily="2" charset="-122"/>
              </a:rPr>
              <a:t>根据材料一并结合所学知识，指出孙中山的民权主义与英美宪政思想的异同</a:t>
            </a:r>
            <a:r>
              <a:rPr lang="zh-CN" altLang="zh-CN" sz="2800" b="1" dirty="0" smtClean="0">
                <a:latin typeface="Times New Roman" pitchFamily="18" charset="0"/>
                <a:ea typeface="宋体" pitchFamily="2" charset="-122"/>
              </a:rPr>
              <a:t>。</a:t>
            </a:r>
            <a:endParaRPr lang="zh-CN" altLang="zh-CN" sz="28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5" name="TextBox 14"/>
          <p:cNvSpPr txBox="1"/>
          <p:nvPr/>
        </p:nvSpPr>
        <p:spPr>
          <a:xfrm>
            <a:off x="367052" y="2415767"/>
            <a:ext cx="8477803" cy="1937133"/>
          </a:xfrm>
          <a:prstGeom prst="rect">
            <a:avLst/>
          </a:prstGeom>
          <a:noFill/>
        </p:spPr>
        <p:txBody>
          <a:bodyPr wrap="square" rtlCol="0">
            <a:spAutoFit/>
          </a:bodyPr>
          <a:lstStyle/>
          <a:p>
            <a:pPr>
              <a:lnSpc>
                <a:spcPts val="5000"/>
              </a:lnSpc>
            </a:pPr>
            <a:r>
              <a:rPr lang="zh-CN" altLang="zh-CN" sz="2600" b="1" kern="100" dirty="0">
                <a:solidFill>
                  <a:srgbClr val="E36C0A"/>
                </a:solidFill>
                <a:latin typeface="Times New Roman"/>
                <a:ea typeface="黑体"/>
                <a:cs typeface="Times New Roman"/>
              </a:rPr>
              <a:t>答案　</a:t>
            </a:r>
            <a:r>
              <a:rPr lang="zh-CN" altLang="zh-CN" sz="2600" b="1" dirty="0"/>
              <a:t>同：反对专制；主权在民；权力制衡。异：英美为三权分立，孙中山主张</a:t>
            </a:r>
            <a:r>
              <a:rPr lang="en-US" altLang="zh-CN" sz="2600" b="1" dirty="0"/>
              <a:t>“</a:t>
            </a:r>
            <a:r>
              <a:rPr lang="zh-CN" altLang="zh-CN" sz="2600" b="1" dirty="0"/>
              <a:t>五权分立</a:t>
            </a:r>
            <a:r>
              <a:rPr lang="en-US" altLang="zh-CN" sz="2600" b="1" dirty="0"/>
              <a:t>”(</a:t>
            </a:r>
            <a:r>
              <a:rPr lang="zh-CN" altLang="zh-CN" sz="2600" b="1" dirty="0"/>
              <a:t>五权宪法</a:t>
            </a:r>
            <a:r>
              <a:rPr lang="en-US" altLang="zh-CN" sz="2600" b="1" dirty="0"/>
              <a:t>)</a:t>
            </a:r>
            <a:r>
              <a:rPr lang="zh-CN" altLang="zh-CN" sz="2600" b="1" dirty="0"/>
              <a:t>；孙中山强调直接民权，分阶段实现宪政</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89711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4677" y="995160"/>
            <a:ext cx="8117763" cy="1288558"/>
          </a:xfrm>
          <a:prstGeom prst="rect">
            <a:avLst/>
          </a:prstGeom>
          <a:noFill/>
        </p:spPr>
        <p:txBody>
          <a:bodyPr wrap="square" rtlCol="0">
            <a:spAutoFit/>
          </a:bodyPr>
          <a:lstStyle/>
          <a:p>
            <a:pPr>
              <a:lnSpc>
                <a:spcPts val="5000"/>
              </a:lnSpc>
            </a:pPr>
            <a:r>
              <a:rPr lang="en-US" altLang="zh-CN" sz="2600" b="1" dirty="0" smtClean="0">
                <a:latin typeface="Times New Roman" pitchFamily="18" charset="0"/>
                <a:ea typeface="宋体" pitchFamily="2" charset="-122"/>
              </a:rPr>
              <a:t>(2)</a:t>
            </a:r>
            <a:r>
              <a:rPr lang="zh-CN" altLang="zh-CN" sz="2600" b="1" dirty="0" smtClean="0">
                <a:latin typeface="Times New Roman" pitchFamily="18" charset="0"/>
                <a:ea typeface="宋体" pitchFamily="2" charset="-122"/>
              </a:rPr>
              <a:t>根据材料并结合所学知识，简评孙中山的训政思想与南京国民政府的</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训政</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5" name="TextBox 14"/>
          <p:cNvSpPr txBox="1"/>
          <p:nvPr/>
        </p:nvSpPr>
        <p:spPr>
          <a:xfrm>
            <a:off x="367052" y="2387822"/>
            <a:ext cx="8477803" cy="2344168"/>
          </a:xfrm>
          <a:prstGeom prst="rect">
            <a:avLst/>
          </a:prstGeom>
          <a:noFill/>
        </p:spPr>
        <p:txBody>
          <a:bodyPr wrap="square" rtlCol="0">
            <a:spAutoFit/>
          </a:bodyPr>
          <a:lstStyle/>
          <a:p>
            <a:pPr>
              <a:lnSpc>
                <a:spcPts val="4500"/>
              </a:lnSpc>
            </a:pPr>
            <a:r>
              <a:rPr lang="zh-CN" altLang="zh-CN" sz="2600" b="1" kern="100" dirty="0">
                <a:solidFill>
                  <a:srgbClr val="E36C0A"/>
                </a:solidFill>
                <a:latin typeface="Times New Roman"/>
                <a:ea typeface="黑体"/>
                <a:cs typeface="Times New Roman"/>
              </a:rPr>
              <a:t>答案　</a:t>
            </a:r>
            <a:r>
              <a:rPr lang="zh-CN" altLang="zh-CN" sz="2600" b="1" dirty="0">
                <a:latin typeface="+mj-ea"/>
                <a:ea typeface="+mj-ea"/>
              </a:rPr>
              <a:t>孙中山训政思想的实质是主权在民，反映了当时的中国社会政治状况，其目标是实现直接民权；国民党长期施行</a:t>
            </a:r>
            <a:r>
              <a:rPr lang="en-US" altLang="zh-CN" sz="2600" b="1" dirty="0">
                <a:latin typeface="+mj-ea"/>
                <a:ea typeface="+mj-ea"/>
              </a:rPr>
              <a:t>“</a:t>
            </a:r>
            <a:r>
              <a:rPr lang="zh-CN" altLang="zh-CN" sz="2600" b="1" dirty="0">
                <a:latin typeface="+mj-ea"/>
                <a:ea typeface="+mj-ea"/>
              </a:rPr>
              <a:t>训政</a:t>
            </a:r>
            <a:r>
              <a:rPr lang="en-US" altLang="zh-CN" sz="2600" b="1" dirty="0">
                <a:latin typeface="+mj-ea"/>
                <a:ea typeface="+mj-ea"/>
              </a:rPr>
              <a:t>”</a:t>
            </a:r>
            <a:r>
              <a:rPr lang="zh-CN" altLang="zh-CN" sz="2600" b="1" dirty="0">
                <a:latin typeface="+mj-ea"/>
                <a:ea typeface="+mj-ea"/>
              </a:rPr>
              <a:t>，其实质是独裁统治，违背了孙中山的训政思想</a:t>
            </a:r>
            <a:r>
              <a:rPr lang="zh-CN" altLang="zh-CN" sz="2600" b="1" dirty="0" smtClean="0">
                <a:latin typeface="+mj-ea"/>
                <a:ea typeface="+mj-ea"/>
              </a:rPr>
              <a:t>。</a:t>
            </a:r>
            <a:endParaRPr lang="zh-CN" altLang="zh-CN" sz="2600" dirty="0">
              <a:latin typeface="+mj-ea"/>
              <a:ea typeface="+mj-ea"/>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9001843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1990" y="1203598"/>
            <a:ext cx="8660490" cy="3300885"/>
          </a:xfrm>
          <a:prstGeom prst="rect">
            <a:avLst/>
          </a:prstGeom>
          <a:noFill/>
        </p:spPr>
        <p:txBody>
          <a:bodyPr wrap="square" lIns="68562" tIns="34281" rIns="68562" bIns="34281" rtlCol="0">
            <a:spAutoFit/>
          </a:bodyPr>
          <a:lstStyle/>
          <a:p>
            <a:pPr>
              <a:lnSpc>
                <a:spcPts val="4200"/>
              </a:lnSpc>
            </a:pPr>
            <a:r>
              <a:rPr lang="en-US" altLang="zh-CN" sz="2600" b="1" dirty="0">
                <a:latin typeface="Times New Roman" pitchFamily="18" charset="0"/>
                <a:ea typeface="宋体" pitchFamily="2" charset="-122"/>
              </a:rPr>
              <a:t>4.</a:t>
            </a:r>
            <a:r>
              <a:rPr lang="zh-CN" altLang="zh-CN" sz="2600" b="1" dirty="0">
                <a:latin typeface="黑体" pitchFamily="2" charset="-122"/>
                <a:ea typeface="黑体" pitchFamily="2" charset="-122"/>
              </a:rPr>
              <a:t>评价</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进步性</a:t>
            </a:r>
            <a:endParaRPr lang="zh-CN" altLang="zh-CN" sz="2600" dirty="0">
              <a:latin typeface="Times New Roman" pitchFamily="18" charset="0"/>
              <a:ea typeface="宋体" pitchFamily="2" charset="-122"/>
            </a:endParaRPr>
          </a:p>
          <a:p>
            <a:pPr>
              <a:lnSpc>
                <a:spcPts val="4200"/>
              </a:lnSpc>
            </a:pPr>
            <a:r>
              <a:rPr lang="en-US" altLang="zh-CN" sz="2600" b="1" dirty="0" smtClean="0">
                <a:latin typeface="Times New Roman" pitchFamily="18" charset="0"/>
                <a:ea typeface="宋体" pitchFamily="2" charset="-122"/>
              </a:rPr>
              <a:t>①</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权力受到一定的限制。</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人民的权利和政治地位得到极其有限的认可。</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局限性：将立法、行政、司法大权统归于君主，国民的权利只能得自君主的恩惠</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549077" y="2338764"/>
            <a:ext cx="1080745" cy="492443"/>
          </a:xfrm>
          <a:prstGeom prst="rect">
            <a:avLst/>
          </a:prstGeom>
        </p:spPr>
        <p:txBody>
          <a:bodyPr wrap="none">
            <a:spAutoFit/>
          </a:bodyPr>
          <a:lstStyle/>
          <a:p>
            <a:r>
              <a:rPr lang="zh-CN" altLang="en-US" sz="2600" b="1" dirty="0" smtClean="0">
                <a:solidFill>
                  <a:srgbClr val="0000FF"/>
                </a:solidFill>
              </a:rPr>
              <a:t>君主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3877996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3998" y="969545"/>
            <a:ext cx="8660490" cy="3641899"/>
          </a:xfrm>
          <a:prstGeom prst="rect">
            <a:avLst/>
          </a:prstGeom>
          <a:noFill/>
        </p:spPr>
        <p:txBody>
          <a:bodyPr wrap="square" lIns="68562" tIns="34281" rIns="68562" bIns="34281" rtlCol="0">
            <a:spAutoFit/>
          </a:bodyPr>
          <a:lstStyle/>
          <a:p>
            <a:pPr>
              <a:lnSpc>
                <a:spcPts val="4000"/>
              </a:lnSpc>
            </a:pPr>
            <a:r>
              <a:rPr lang="zh-CN" altLang="zh-CN" sz="2600" b="1" dirty="0" smtClean="0">
                <a:latin typeface="黑体" pitchFamily="2" charset="-122"/>
                <a:ea typeface="黑体" pitchFamily="2" charset="-122"/>
              </a:rPr>
              <a:t>三、帝制终结</a:t>
            </a:r>
            <a:endParaRPr lang="zh-CN" altLang="zh-CN" sz="2600" dirty="0" smtClean="0">
              <a:latin typeface="黑体" pitchFamily="2" charset="-122"/>
              <a:ea typeface="黑体" pitchFamily="2" charset="-122"/>
            </a:endParaRPr>
          </a:p>
          <a:p>
            <a:pPr>
              <a:lnSpc>
                <a:spcPts val="4000"/>
              </a:lnSpc>
            </a:pPr>
            <a:r>
              <a:rPr lang="en-US" altLang="zh-CN" sz="2600" b="1" dirty="0" smtClean="0">
                <a:latin typeface="Times New Roman" pitchFamily="18" charset="0"/>
                <a:ea typeface="宋体" pitchFamily="2" charset="-122"/>
              </a:rPr>
              <a:t>1.</a:t>
            </a:r>
            <a:r>
              <a:rPr lang="zh-CN" altLang="zh-CN" sz="2600" b="1" dirty="0" smtClean="0">
                <a:latin typeface="黑体" pitchFamily="2" charset="-122"/>
                <a:ea typeface="黑体" pitchFamily="2" charset="-122"/>
              </a:rPr>
              <a:t>经过</a:t>
            </a:r>
            <a:endParaRPr lang="zh-CN" altLang="zh-CN" sz="2600" dirty="0" smtClean="0">
              <a:latin typeface="黑体" pitchFamily="2" charset="-122"/>
              <a:ea typeface="黑体" pitchFamily="2" charset="-122"/>
            </a:endParaRPr>
          </a:p>
          <a:p>
            <a:pPr>
              <a:lnSpc>
                <a:spcPts val="4000"/>
              </a:lnSpc>
            </a:pPr>
            <a:r>
              <a:rPr lang="en-US" altLang="zh-CN" sz="2600" b="1" dirty="0" smtClean="0">
                <a:latin typeface="Times New Roman" pitchFamily="18" charset="0"/>
                <a:ea typeface="宋体" pitchFamily="2" charset="-122"/>
              </a:rPr>
              <a:t>(1)</a:t>
            </a:r>
            <a:r>
              <a:rPr lang="zh-CN" altLang="zh-CN" sz="2600" b="1" dirty="0" smtClean="0">
                <a:latin typeface="Times New Roman" pitchFamily="18" charset="0"/>
                <a:ea typeface="宋体" pitchFamily="2" charset="-122"/>
              </a:rPr>
              <a:t>辛亥革命爆发：</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smtClean="0">
                <a:latin typeface="Times New Roman" pitchFamily="18" charset="0"/>
                <a:ea typeface="宋体" pitchFamily="2" charset="-122"/>
              </a:rPr>
              <a:t>激起全国不满，</a:t>
            </a:r>
            <a:r>
              <a:rPr lang="en-US" altLang="zh-CN" sz="2600" b="1" dirty="0" smtClean="0">
                <a:latin typeface="Times New Roman" pitchFamily="18" charset="0"/>
                <a:ea typeface="宋体" pitchFamily="2" charset="-122"/>
              </a:rPr>
              <a:t>1911</a:t>
            </a:r>
            <a:r>
              <a:rPr lang="zh-CN" altLang="zh-CN" sz="2600" b="1" dirty="0" smtClean="0">
                <a:latin typeface="Times New Roman" pitchFamily="18" charset="0"/>
                <a:ea typeface="宋体" pitchFamily="2" charset="-122"/>
              </a:rPr>
              <a:t>年</a:t>
            </a:r>
            <a:r>
              <a:rPr lang="en-US" altLang="zh-CN" sz="2600" b="1" dirty="0" smtClean="0">
                <a:latin typeface="Times New Roman" pitchFamily="18" charset="0"/>
                <a:ea typeface="宋体" pitchFamily="2" charset="-122"/>
              </a:rPr>
              <a:t>10</a:t>
            </a:r>
            <a:r>
              <a:rPr lang="zh-CN" altLang="zh-CN" sz="2600" b="1" dirty="0" smtClean="0">
                <a:latin typeface="Times New Roman" pitchFamily="18" charset="0"/>
                <a:ea typeface="宋体" pitchFamily="2" charset="-122"/>
              </a:rPr>
              <a:t>月革命爆发。</a:t>
            </a:r>
            <a:endParaRPr lang="zh-CN" altLang="zh-CN" sz="2600" dirty="0" smtClean="0">
              <a:latin typeface="Times New Roman" pitchFamily="18" charset="0"/>
              <a:ea typeface="宋体" pitchFamily="2" charset="-122"/>
            </a:endParaRPr>
          </a:p>
          <a:p>
            <a:pPr>
              <a:lnSpc>
                <a:spcPts val="4000"/>
              </a:lnSpc>
            </a:pPr>
            <a:r>
              <a:rPr lang="en-US" altLang="zh-CN" sz="2600" b="1" dirty="0" smtClean="0">
                <a:latin typeface="Times New Roman" pitchFamily="18" charset="0"/>
                <a:ea typeface="宋体" pitchFamily="2" charset="-122"/>
              </a:rPr>
              <a:t>(2)</a:t>
            </a:r>
            <a:r>
              <a:rPr lang="zh-CN" altLang="zh-CN" sz="2600" b="1" dirty="0" smtClean="0">
                <a:latin typeface="Times New Roman" pitchFamily="18" charset="0"/>
                <a:ea typeface="宋体" pitchFamily="2" charset="-122"/>
              </a:rPr>
              <a:t>中华民国南京临时政府成立：</a:t>
            </a:r>
            <a:r>
              <a:rPr lang="en-US" altLang="zh-CN" sz="2600" b="1" dirty="0" smtClean="0">
                <a:latin typeface="Times New Roman" pitchFamily="18" charset="0"/>
                <a:ea typeface="宋体" pitchFamily="2" charset="-122"/>
              </a:rPr>
              <a:t>1912</a:t>
            </a:r>
            <a:r>
              <a:rPr lang="zh-CN" altLang="zh-CN" sz="2600" b="1" dirty="0" smtClean="0">
                <a:latin typeface="Times New Roman" pitchFamily="18" charset="0"/>
                <a:ea typeface="宋体" pitchFamily="2" charset="-122"/>
              </a:rPr>
              <a:t>年</a:t>
            </a:r>
            <a:r>
              <a:rPr lang="en-US" altLang="zh-CN" sz="2600" b="1" dirty="0" smtClean="0">
                <a:latin typeface="Times New Roman" pitchFamily="18" charset="0"/>
                <a:ea typeface="宋体" pitchFamily="2" charset="-122"/>
              </a:rPr>
              <a:t>1</a:t>
            </a:r>
            <a:r>
              <a:rPr lang="zh-CN" altLang="zh-CN" sz="2600" b="1" dirty="0" smtClean="0">
                <a:latin typeface="Times New Roman" pitchFamily="18" charset="0"/>
                <a:ea typeface="宋体" pitchFamily="2" charset="-122"/>
              </a:rPr>
              <a:t>月</a:t>
            </a:r>
            <a:r>
              <a:rPr lang="en-US" altLang="zh-CN" sz="2600" b="1" dirty="0" smtClean="0">
                <a:latin typeface="Times New Roman" pitchFamily="18" charset="0"/>
                <a:ea typeface="宋体" pitchFamily="2" charset="-122"/>
              </a:rPr>
              <a:t>1</a:t>
            </a:r>
            <a:r>
              <a:rPr lang="zh-CN" altLang="zh-CN" sz="2600" b="1" dirty="0" smtClean="0">
                <a:latin typeface="Times New Roman" pitchFamily="18" charset="0"/>
                <a:ea typeface="宋体" pitchFamily="2" charset="-122"/>
              </a:rPr>
              <a:t>日，孙中山在南京就职临时大总统，中华民国临时政府成立，接着</a:t>
            </a:r>
            <a:endParaRPr lang="en-US" altLang="zh-CN" sz="2600" b="1" u="sng" dirty="0" smtClean="0">
              <a:latin typeface="Times New Roman" pitchFamily="18" charset="0"/>
              <a:ea typeface="宋体" pitchFamily="2" charset="-122"/>
            </a:endParaRPr>
          </a:p>
          <a:p>
            <a:pPr>
              <a:lnSpc>
                <a:spcPts val="40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成立。</a:t>
            </a:r>
            <a:endParaRPr lang="zh-CN" altLang="zh-CN" sz="2600" dirty="0" smtClean="0">
              <a:latin typeface="Times New Roman" pitchFamily="18" charset="0"/>
              <a:ea typeface="宋体" pitchFamily="2" charset="-122"/>
            </a:endParaRPr>
          </a:p>
        </p:txBody>
      </p:sp>
      <p:sp>
        <p:nvSpPr>
          <p:cNvPr id="9" name="矩形 8"/>
          <p:cNvSpPr/>
          <p:nvPr/>
        </p:nvSpPr>
        <p:spPr>
          <a:xfrm>
            <a:off x="3181240" y="2001019"/>
            <a:ext cx="1750800" cy="492443"/>
          </a:xfrm>
          <a:prstGeom prst="rect">
            <a:avLst/>
          </a:prstGeom>
        </p:spPr>
        <p:txBody>
          <a:bodyPr wrap="none">
            <a:spAutoFit/>
          </a:bodyPr>
          <a:lstStyle/>
          <a:p>
            <a:r>
              <a:rPr lang="zh-CN" altLang="en-US" sz="2600" b="1" smtClean="0">
                <a:solidFill>
                  <a:srgbClr val="0000FF"/>
                </a:solidFill>
              </a:rPr>
              <a:t>皇族内阁   </a:t>
            </a:r>
            <a:endParaRPr lang="zh-CN" altLang="en-US" sz="2600" b="1" dirty="0">
              <a:solidFill>
                <a:srgbClr val="0000FF"/>
              </a:solidFill>
            </a:endParaRPr>
          </a:p>
        </p:txBody>
      </p:sp>
      <p:sp>
        <p:nvSpPr>
          <p:cNvPr id="10" name="矩形 9"/>
          <p:cNvSpPr/>
          <p:nvPr/>
        </p:nvSpPr>
        <p:spPr>
          <a:xfrm>
            <a:off x="7978389" y="3528992"/>
            <a:ext cx="1156086" cy="492443"/>
          </a:xfrm>
          <a:prstGeom prst="rect">
            <a:avLst/>
          </a:prstGeom>
        </p:spPr>
        <p:txBody>
          <a:bodyPr wrap="none">
            <a:spAutoFit/>
          </a:bodyPr>
          <a:lstStyle/>
          <a:p>
            <a:r>
              <a:rPr lang="zh-CN" altLang="en-US" sz="2600" b="1" dirty="0" smtClean="0">
                <a:solidFill>
                  <a:srgbClr val="0000FF"/>
                </a:solidFill>
              </a:rPr>
              <a:t>临时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19924" y="4017243"/>
            <a:ext cx="1415772" cy="492443"/>
          </a:xfrm>
          <a:prstGeom prst="rect">
            <a:avLst/>
          </a:prstGeom>
        </p:spPr>
        <p:txBody>
          <a:bodyPr wrap="none">
            <a:spAutoFit/>
          </a:bodyPr>
          <a:lstStyle/>
          <a:p>
            <a:r>
              <a:rPr lang="zh-CN" altLang="en-US" sz="2600" b="1" dirty="0" smtClean="0">
                <a:solidFill>
                  <a:srgbClr val="0000FF"/>
                </a:solidFill>
              </a:rPr>
              <a:t>参议院   </a:t>
            </a:r>
            <a:endParaRPr lang="zh-CN" altLang="en-US" sz="2600" b="1" dirty="0">
              <a:solidFill>
                <a:srgbClr val="0000FF"/>
              </a:solidFill>
            </a:endParaRPr>
          </a:p>
        </p:txBody>
      </p:sp>
      <p:cxnSp>
        <p:nvCxnSpPr>
          <p:cNvPr id="3" name="直接连接符 2"/>
          <p:cNvCxnSpPr/>
          <p:nvPr/>
        </p:nvCxnSpPr>
        <p:spPr>
          <a:xfrm>
            <a:off x="8028384" y="4011910"/>
            <a:ext cx="7379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4351585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1990" y="881017"/>
            <a:ext cx="8660490" cy="3839494"/>
          </a:xfrm>
          <a:prstGeom prst="rect">
            <a:avLst/>
          </a:prstGeom>
          <a:noFill/>
        </p:spPr>
        <p:txBody>
          <a:bodyPr wrap="square" lIns="68562" tIns="34281" rIns="68562" bIns="34281" rtlCol="0">
            <a:spAutoFit/>
          </a:bodyPr>
          <a:lstStyle/>
          <a:p>
            <a:pPr>
              <a:lnSpc>
                <a:spcPts val="4200"/>
              </a:lnSpc>
            </a:pPr>
            <a:r>
              <a:rPr lang="en-US" altLang="zh-CN" sz="2600" b="1" dirty="0" smtClean="0">
                <a:latin typeface="Times New Roman" pitchFamily="18" charset="0"/>
                <a:ea typeface="宋体" pitchFamily="2" charset="-122"/>
              </a:rPr>
              <a:t>(3)</a:t>
            </a:r>
            <a:r>
              <a:rPr lang="zh-CN" altLang="zh-CN" sz="2600" b="1" dirty="0" smtClean="0">
                <a:latin typeface="Times New Roman" pitchFamily="18" charset="0"/>
                <a:ea typeface="宋体" pitchFamily="2" charset="-122"/>
              </a:rPr>
              <a:t>南北议和：南北双方达成清帝退位，建立共和政府，推举</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为大总统的协议。</a:t>
            </a:r>
            <a:endParaRPr lang="zh-CN" altLang="zh-CN" sz="2600" dirty="0" smtClean="0">
              <a:latin typeface="Times New Roman" pitchFamily="18" charset="0"/>
              <a:ea typeface="宋体" pitchFamily="2" charset="-122"/>
            </a:endParaRPr>
          </a:p>
          <a:p>
            <a:pPr>
              <a:lnSpc>
                <a:spcPts val="4200"/>
              </a:lnSpc>
            </a:pPr>
            <a:r>
              <a:rPr lang="en-US" altLang="zh-CN" sz="2600" b="1" dirty="0" smtClean="0">
                <a:latin typeface="Times New Roman" pitchFamily="18" charset="0"/>
                <a:ea typeface="宋体" pitchFamily="2" charset="-122"/>
              </a:rPr>
              <a:t>(4)</a:t>
            </a:r>
            <a:r>
              <a:rPr lang="zh-CN" altLang="zh-CN" sz="2600" b="1" dirty="0" smtClean="0">
                <a:latin typeface="Times New Roman" pitchFamily="18" charset="0"/>
                <a:ea typeface="宋体" pitchFamily="2" charset="-122"/>
              </a:rPr>
              <a:t>帝制终结：</a:t>
            </a:r>
            <a:r>
              <a:rPr lang="en-US" altLang="zh-CN" sz="2600" b="1" dirty="0" smtClean="0">
                <a:latin typeface="Times New Roman" pitchFamily="18" charset="0"/>
                <a:ea typeface="宋体" pitchFamily="2" charset="-122"/>
              </a:rPr>
              <a:t>1912</a:t>
            </a:r>
            <a:r>
              <a:rPr lang="zh-CN" altLang="zh-CN" sz="2600" b="1" dirty="0" smtClean="0">
                <a:latin typeface="Times New Roman" pitchFamily="18" charset="0"/>
                <a:ea typeface="宋体" pitchFamily="2" charset="-122"/>
              </a:rPr>
              <a:t>年</a:t>
            </a:r>
            <a:r>
              <a:rPr lang="en-US" altLang="zh-CN" sz="2600" b="1" dirty="0" smtClean="0">
                <a:latin typeface="Times New Roman" pitchFamily="18" charset="0"/>
                <a:ea typeface="宋体" pitchFamily="2" charset="-122"/>
              </a:rPr>
              <a:t>2</a:t>
            </a:r>
            <a:r>
              <a:rPr lang="zh-CN" altLang="zh-CN" sz="2600" b="1" dirty="0" smtClean="0">
                <a:latin typeface="Times New Roman" pitchFamily="18" charset="0"/>
                <a:ea typeface="宋体" pitchFamily="2" charset="-122"/>
              </a:rPr>
              <a:t>月</a:t>
            </a:r>
            <a:r>
              <a:rPr lang="en-US" altLang="zh-CN" sz="2600" b="1" dirty="0" smtClean="0">
                <a:latin typeface="Times New Roman" pitchFamily="18" charset="0"/>
                <a:ea typeface="宋体" pitchFamily="2" charset="-122"/>
              </a:rPr>
              <a:t>12</a:t>
            </a:r>
            <a:r>
              <a:rPr lang="zh-CN" altLang="zh-CN" sz="2600" b="1" dirty="0" smtClean="0">
                <a:latin typeface="Times New Roman" pitchFamily="18" charset="0"/>
                <a:ea typeface="宋体" pitchFamily="2" charset="-122"/>
              </a:rPr>
              <a:t>日，清帝退位，接着孙中山辞职，袁世凯当选为临时大总统。</a:t>
            </a:r>
            <a:endParaRPr lang="zh-CN" altLang="zh-CN" sz="2600" dirty="0" smtClean="0">
              <a:latin typeface="Times New Roman" pitchFamily="18" charset="0"/>
              <a:ea typeface="宋体" pitchFamily="2" charset="-122"/>
            </a:endParaRPr>
          </a:p>
          <a:p>
            <a:pPr>
              <a:lnSpc>
                <a:spcPts val="4200"/>
              </a:lnSpc>
            </a:pPr>
            <a:r>
              <a:rPr lang="en-US" altLang="zh-CN" sz="2600" b="1" dirty="0" smtClean="0">
                <a:latin typeface="Times New Roman" pitchFamily="18" charset="0"/>
                <a:ea typeface="宋体" pitchFamily="2" charset="-122"/>
              </a:rPr>
              <a:t>2.</a:t>
            </a:r>
            <a:r>
              <a:rPr lang="zh-CN" altLang="zh-CN" sz="2600" b="1" dirty="0" smtClean="0">
                <a:latin typeface="黑体" pitchFamily="2" charset="-122"/>
                <a:ea typeface="黑体" pitchFamily="2" charset="-122"/>
              </a:rPr>
              <a:t>历史意义：</a:t>
            </a:r>
            <a:r>
              <a:rPr lang="zh-CN" altLang="zh-CN" sz="2600" b="1" dirty="0" smtClean="0">
                <a:latin typeface="Times New Roman" pitchFamily="18" charset="0"/>
                <a:ea typeface="宋体" pitchFamily="2" charset="-122"/>
              </a:rPr>
              <a:t>南京临时政府的成立，宣告了中国</a:t>
            </a:r>
            <a:r>
              <a:rPr lang="en-US" altLang="zh-CN" sz="2600" b="1" dirty="0" smtClean="0">
                <a:latin typeface="Times New Roman" pitchFamily="18" charset="0"/>
                <a:ea typeface="宋体" pitchFamily="2" charset="-122"/>
              </a:rPr>
              <a:t>2 000</a:t>
            </a:r>
            <a:r>
              <a:rPr lang="zh-CN" altLang="zh-CN" sz="2600" b="1" dirty="0" smtClean="0">
                <a:latin typeface="Times New Roman" pitchFamily="18" charset="0"/>
                <a:ea typeface="宋体" pitchFamily="2" charset="-122"/>
              </a:rPr>
              <a:t>余年</a:t>
            </a:r>
            <a:endParaRPr lang="en-US" altLang="zh-CN" sz="2600" b="1" dirty="0" smtClean="0">
              <a:latin typeface="Times New Roman" pitchFamily="18" charset="0"/>
              <a:ea typeface="宋体" pitchFamily="2" charset="-122"/>
            </a:endParaRPr>
          </a:p>
          <a:p>
            <a:pPr>
              <a:lnSpc>
                <a:spcPts val="42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的终结，也是辛亥革命胜利的重要标志。从此，中国进入新的历史时期。</a:t>
            </a:r>
            <a:endParaRPr lang="zh-CN" altLang="zh-CN" sz="2600" dirty="0">
              <a:latin typeface="Times New Roman" pitchFamily="18" charset="0"/>
              <a:ea typeface="宋体" pitchFamily="2" charset="-122"/>
            </a:endParaRPr>
          </a:p>
        </p:txBody>
      </p:sp>
      <p:sp>
        <p:nvSpPr>
          <p:cNvPr id="9" name="矩形 8"/>
          <p:cNvSpPr/>
          <p:nvPr/>
        </p:nvSpPr>
        <p:spPr>
          <a:xfrm>
            <a:off x="639280" y="1438672"/>
            <a:ext cx="1340432" cy="492443"/>
          </a:xfrm>
          <a:prstGeom prst="rect">
            <a:avLst/>
          </a:prstGeom>
        </p:spPr>
        <p:txBody>
          <a:bodyPr wrap="none">
            <a:spAutoFit/>
          </a:bodyPr>
          <a:lstStyle/>
          <a:p>
            <a:r>
              <a:rPr lang="zh-CN" altLang="en-US" sz="2600" b="1" dirty="0" smtClean="0">
                <a:solidFill>
                  <a:srgbClr val="0000FF"/>
                </a:solidFill>
              </a:rPr>
              <a:t>袁世凯  </a:t>
            </a:r>
            <a:endParaRPr lang="zh-CN" altLang="en-US" sz="2600" b="1" dirty="0">
              <a:solidFill>
                <a:srgbClr val="0000FF"/>
              </a:solidFill>
            </a:endParaRPr>
          </a:p>
        </p:txBody>
      </p:sp>
      <p:sp>
        <p:nvSpPr>
          <p:cNvPr id="10" name="矩形 9"/>
          <p:cNvSpPr/>
          <p:nvPr/>
        </p:nvSpPr>
        <p:spPr>
          <a:xfrm>
            <a:off x="227137" y="3589387"/>
            <a:ext cx="1156086" cy="492443"/>
          </a:xfrm>
          <a:prstGeom prst="rect">
            <a:avLst/>
          </a:prstGeom>
        </p:spPr>
        <p:txBody>
          <a:bodyPr wrap="none">
            <a:spAutoFit/>
          </a:bodyPr>
          <a:lstStyle/>
          <a:p>
            <a:r>
              <a:rPr lang="zh-CN" altLang="en-US" sz="2600" b="1" smtClean="0">
                <a:solidFill>
                  <a:srgbClr val="0000FF"/>
                </a:solidFill>
              </a:rPr>
              <a:t>帝制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99217463"/>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3254</TotalTime>
  <Words>2561</Words>
  <Application>Microsoft Office PowerPoint</Application>
  <PresentationFormat>全屏显示(16:9)</PresentationFormat>
  <Paragraphs>464</Paragraphs>
  <Slides>61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61</vt:i4>
      </vt:variant>
    </vt:vector>
  </HeadingPairs>
  <TitlesOfParts>
    <vt:vector size="63"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2012-10-07T00:28:30Z</dcterms:created>
  <dcterms:modified xsi:type="dcterms:W3CDTF">2017-01-26T03:28:12Z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