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tiff" ContentType="image/tif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handoutMasterIdLst>
    <p:handoutMasterId r:id="rId23"/>
  </p:handoutMasterIdLst>
  <p:sldIdLst>
    <p:sldId id="315" r:id="rId2"/>
    <p:sldId id="317" r:id="rId3"/>
    <p:sldId id="258" r:id="rId4"/>
    <p:sldId id="319" r:id="rId5"/>
    <p:sldId id="421" r:id="rId6"/>
    <p:sldId id="422" r:id="rId7"/>
    <p:sldId id="390" r:id="rId8"/>
    <p:sldId id="407" r:id="rId9"/>
    <p:sldId id="416" r:id="rId10"/>
    <p:sldId id="417" r:id="rId11"/>
    <p:sldId id="423" r:id="rId12"/>
    <p:sldId id="424" r:id="rId13"/>
    <p:sldId id="425" r:id="rId14"/>
    <p:sldId id="426" r:id="rId15"/>
    <p:sldId id="330" r:id="rId16"/>
    <p:sldId id="420" r:id="rId17"/>
    <p:sldId id="419" r:id="rId18"/>
    <p:sldId id="427" r:id="rId19"/>
    <p:sldId id="411" r:id="rId20"/>
    <p:sldId id="418" r:id="rId21"/>
  </p:sldIdLst>
  <p:sldSz cx="9144000" cy="5143500" type="screen16x9"/>
  <p:notesSz cx="6858000" cy="9144000"/>
  <p:defaultTextStyle>
    <a:defPPr>
      <a:defRPr lang="zh-CN"/>
    </a:defPPr>
    <a:lvl1pPr marL="0" algn="l" defTabSz="685617" rtl="0" eaLnBrk="1" latinLnBrk="0" hangingPunct="1">
      <a:defRPr sz="1300" kern="1200">
        <a:solidFill>
          <a:schemeClr val="tx1"/>
        </a:solidFill>
        <a:latin typeface="+mn-lt"/>
        <a:ea typeface="+mn-ea"/>
        <a:cs typeface="+mn-cs"/>
      </a:defRPr>
    </a:lvl1pPr>
    <a:lvl2pPr marL="342809" algn="l" defTabSz="685617" rtl="0" eaLnBrk="1" latinLnBrk="0" hangingPunct="1">
      <a:defRPr sz="1300" kern="1200">
        <a:solidFill>
          <a:schemeClr val="tx1"/>
        </a:solidFill>
        <a:latin typeface="+mn-lt"/>
        <a:ea typeface="+mn-ea"/>
        <a:cs typeface="+mn-cs"/>
      </a:defRPr>
    </a:lvl2pPr>
    <a:lvl3pPr marL="685617" algn="l" defTabSz="685617" rtl="0" eaLnBrk="1" latinLnBrk="0" hangingPunct="1">
      <a:defRPr sz="1300" kern="1200">
        <a:solidFill>
          <a:schemeClr val="tx1"/>
        </a:solidFill>
        <a:latin typeface="+mn-lt"/>
        <a:ea typeface="+mn-ea"/>
        <a:cs typeface="+mn-cs"/>
      </a:defRPr>
    </a:lvl3pPr>
    <a:lvl4pPr marL="1028426" algn="l" defTabSz="685617" rtl="0" eaLnBrk="1" latinLnBrk="0" hangingPunct="1">
      <a:defRPr sz="1300" kern="1200">
        <a:solidFill>
          <a:schemeClr val="tx1"/>
        </a:solidFill>
        <a:latin typeface="+mn-lt"/>
        <a:ea typeface="+mn-ea"/>
        <a:cs typeface="+mn-cs"/>
      </a:defRPr>
    </a:lvl4pPr>
    <a:lvl5pPr marL="1371234" algn="l" defTabSz="685617" rtl="0" eaLnBrk="1" latinLnBrk="0" hangingPunct="1">
      <a:defRPr sz="1300" kern="1200">
        <a:solidFill>
          <a:schemeClr val="tx1"/>
        </a:solidFill>
        <a:latin typeface="+mn-lt"/>
        <a:ea typeface="+mn-ea"/>
        <a:cs typeface="+mn-cs"/>
      </a:defRPr>
    </a:lvl5pPr>
    <a:lvl6pPr marL="1714043" algn="l" defTabSz="685617" rtl="0" eaLnBrk="1" latinLnBrk="0" hangingPunct="1">
      <a:defRPr sz="1300" kern="1200">
        <a:solidFill>
          <a:schemeClr val="tx1"/>
        </a:solidFill>
        <a:latin typeface="+mn-lt"/>
        <a:ea typeface="+mn-ea"/>
        <a:cs typeface="+mn-cs"/>
      </a:defRPr>
    </a:lvl6pPr>
    <a:lvl7pPr marL="2056851" algn="l" defTabSz="685617" rtl="0" eaLnBrk="1" latinLnBrk="0" hangingPunct="1">
      <a:defRPr sz="1300" kern="1200">
        <a:solidFill>
          <a:schemeClr val="tx1"/>
        </a:solidFill>
        <a:latin typeface="+mn-lt"/>
        <a:ea typeface="+mn-ea"/>
        <a:cs typeface="+mn-cs"/>
      </a:defRPr>
    </a:lvl7pPr>
    <a:lvl8pPr marL="2399660" algn="l" defTabSz="685617" rtl="0" eaLnBrk="1" latinLnBrk="0" hangingPunct="1">
      <a:defRPr sz="1300" kern="1200">
        <a:solidFill>
          <a:schemeClr val="tx1"/>
        </a:solidFill>
        <a:latin typeface="+mn-lt"/>
        <a:ea typeface="+mn-ea"/>
        <a:cs typeface="+mn-cs"/>
      </a:defRPr>
    </a:lvl8pPr>
    <a:lvl9pPr marL="2742468" algn="l" defTabSz="685617" rtl="0" eaLnBrk="1" latinLnBrk="0" hangingPunct="1">
      <a:defRPr sz="13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33FF"/>
    <a:srgbClr val="FF9933"/>
    <a:srgbClr val="6CA62C"/>
    <a:srgbClr val="009BD2"/>
    <a:srgbClr val="7BC143"/>
    <a:srgbClr val="7BC14A"/>
    <a:srgbClr val="F05425"/>
    <a:srgbClr val="D56509"/>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8815" autoAdjust="0"/>
  </p:normalViewPr>
  <p:slideViewPr>
    <p:cSldViewPr>
      <p:cViewPr>
        <p:scale>
          <a:sx n="75" d="100"/>
          <a:sy n="75" d="100"/>
        </p:scale>
        <p:origin x="-72" y="-552"/>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81" d="100"/>
          <a:sy n="81" d="100"/>
        </p:scale>
        <p:origin x="-204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146B92-4AB3-4671-BF7D-2045D7E2C4F8}" type="datetimeFigureOut">
              <a:rPr lang="zh-CN" altLang="en-US" smtClean="0"/>
              <a:pPr/>
              <a:t>2017-1-26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7BA7C46-B0C0-4AFB-ABC8-9911A8A58F34}" type="slidenum">
              <a:rPr lang="zh-CN" altLang="en-US" smtClean="0"/>
              <a:pPr/>
              <a:t>‹#›</a:t>
            </a:fld>
            <a:endParaRPr lang="zh-CN" altLang="en-US"/>
          </a:p>
        </p:txBody>
      </p:sp>
    </p:spTree>
    <p:extLst>
      <p:ext uri="{BB962C8B-B14F-4D97-AF65-F5344CB8AC3E}">
        <p14:creationId xmlns:p14="http://schemas.microsoft.com/office/powerpoint/2010/main" xmlns="" val="3081005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779D53-1687-4629-A7C4-5F633C48289A}" type="datetimeFigureOut">
              <a:rPr lang="en-US" smtClean="0"/>
              <a:pPr/>
              <a:t>1/26/2017</a:t>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F48F07-6AC5-47AF-9B36-9B4E83AB260F}" type="slidenum">
              <a:rPr lang="en-US" smtClean="0"/>
              <a:pPr/>
              <a:t>‹#›</a:t>
            </a:fld>
            <a:endParaRPr lang="en-US"/>
          </a:p>
        </p:txBody>
      </p:sp>
    </p:spTree>
    <p:extLst>
      <p:ext uri="{BB962C8B-B14F-4D97-AF65-F5344CB8AC3E}">
        <p14:creationId xmlns:p14="http://schemas.microsoft.com/office/powerpoint/2010/main" xmlns="" val="1025707818"/>
      </p:ext>
    </p:extLst>
  </p:cSld>
  <p:clrMap bg1="lt1" tx1="dk1" bg2="lt2" tx2="dk2" accent1="accent1" accent2="accent2" accent3="accent3" accent4="accent4" accent5="accent5" accent6="accent6" hlink="hlink" folHlink="folHlink"/>
  <p:notesStyle>
    <a:lvl1pPr marL="0" algn="l" defTabSz="685617" rtl="0" eaLnBrk="1" latinLnBrk="0" hangingPunct="1">
      <a:defRPr sz="900" kern="1200">
        <a:solidFill>
          <a:schemeClr val="tx1"/>
        </a:solidFill>
        <a:latin typeface="+mn-lt"/>
        <a:ea typeface="+mn-ea"/>
        <a:cs typeface="+mn-cs"/>
      </a:defRPr>
    </a:lvl1pPr>
    <a:lvl2pPr marL="342809" algn="l" defTabSz="685617" rtl="0" eaLnBrk="1" latinLnBrk="0" hangingPunct="1">
      <a:defRPr sz="900" kern="1200">
        <a:solidFill>
          <a:schemeClr val="tx1"/>
        </a:solidFill>
        <a:latin typeface="+mn-lt"/>
        <a:ea typeface="+mn-ea"/>
        <a:cs typeface="+mn-cs"/>
      </a:defRPr>
    </a:lvl2pPr>
    <a:lvl3pPr marL="685617" algn="l" defTabSz="685617" rtl="0" eaLnBrk="1" latinLnBrk="0" hangingPunct="1">
      <a:defRPr sz="900" kern="1200">
        <a:solidFill>
          <a:schemeClr val="tx1"/>
        </a:solidFill>
        <a:latin typeface="+mn-lt"/>
        <a:ea typeface="+mn-ea"/>
        <a:cs typeface="+mn-cs"/>
      </a:defRPr>
    </a:lvl3pPr>
    <a:lvl4pPr marL="1028426" algn="l" defTabSz="685617" rtl="0" eaLnBrk="1" latinLnBrk="0" hangingPunct="1">
      <a:defRPr sz="900" kern="1200">
        <a:solidFill>
          <a:schemeClr val="tx1"/>
        </a:solidFill>
        <a:latin typeface="+mn-lt"/>
        <a:ea typeface="+mn-ea"/>
        <a:cs typeface="+mn-cs"/>
      </a:defRPr>
    </a:lvl4pPr>
    <a:lvl5pPr marL="1371234" algn="l" defTabSz="685617" rtl="0" eaLnBrk="1" latinLnBrk="0" hangingPunct="1">
      <a:defRPr sz="900" kern="1200">
        <a:solidFill>
          <a:schemeClr val="tx1"/>
        </a:solidFill>
        <a:latin typeface="+mn-lt"/>
        <a:ea typeface="+mn-ea"/>
        <a:cs typeface="+mn-cs"/>
      </a:defRPr>
    </a:lvl5pPr>
    <a:lvl6pPr marL="1714043" algn="l" defTabSz="685617" rtl="0" eaLnBrk="1" latinLnBrk="0" hangingPunct="1">
      <a:defRPr sz="900" kern="1200">
        <a:solidFill>
          <a:schemeClr val="tx1"/>
        </a:solidFill>
        <a:latin typeface="+mn-lt"/>
        <a:ea typeface="+mn-ea"/>
        <a:cs typeface="+mn-cs"/>
      </a:defRPr>
    </a:lvl6pPr>
    <a:lvl7pPr marL="2056851" algn="l" defTabSz="685617" rtl="0" eaLnBrk="1" latinLnBrk="0" hangingPunct="1">
      <a:defRPr sz="900" kern="1200">
        <a:solidFill>
          <a:schemeClr val="tx1"/>
        </a:solidFill>
        <a:latin typeface="+mn-lt"/>
        <a:ea typeface="+mn-ea"/>
        <a:cs typeface="+mn-cs"/>
      </a:defRPr>
    </a:lvl7pPr>
    <a:lvl8pPr marL="2399660" algn="l" defTabSz="685617" rtl="0" eaLnBrk="1" latinLnBrk="0" hangingPunct="1">
      <a:defRPr sz="900" kern="1200">
        <a:solidFill>
          <a:schemeClr val="tx1"/>
        </a:solidFill>
        <a:latin typeface="+mn-lt"/>
        <a:ea typeface="+mn-ea"/>
        <a:cs typeface="+mn-cs"/>
      </a:defRPr>
    </a:lvl8pPr>
    <a:lvl9pPr marL="2742468" algn="l" defTabSz="685617"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1" name="直角三角形 20"/>
          <p:cNvSpPr/>
          <p:nvPr userDrawn="1"/>
        </p:nvSpPr>
        <p:spPr>
          <a:xfrm flipH="1">
            <a:off x="7703515" y="1491630"/>
            <a:ext cx="191733" cy="162018"/>
          </a:xfrm>
          <a:prstGeom prst="rtTriangle">
            <a:avLst/>
          </a:prstGeom>
          <a:solidFill>
            <a:srgbClr val="FF5050">
              <a:alpha val="64706"/>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lIns="68562" tIns="34281" rIns="68562" bIns="34281" rtlCol="0" anchor="ctr"/>
          <a:lstStyle/>
          <a:p>
            <a:pPr algn="ctr"/>
            <a:endParaRPr lang="en-US"/>
          </a:p>
        </p:txBody>
      </p:sp>
      <p:sp>
        <p:nvSpPr>
          <p:cNvPr id="22" name="矩形 21"/>
          <p:cNvSpPr/>
          <p:nvPr userDrawn="1"/>
        </p:nvSpPr>
        <p:spPr>
          <a:xfrm>
            <a:off x="0" y="1650504"/>
            <a:ext cx="9144000" cy="2112522"/>
          </a:xfrm>
          <a:prstGeom prst="rect">
            <a:avLst/>
          </a:prstGeom>
          <a:solidFill>
            <a:srgbClr val="00B0F0">
              <a:alpha val="60000"/>
            </a:srgbClr>
          </a:solidFill>
          <a:ln>
            <a:noFill/>
          </a:ln>
          <a:effectLst>
            <a:outerShdw blurRad="63500" sx="102000" sy="102000" algn="ctr" rotWithShape="0">
              <a:schemeClr val="bg1">
                <a:alpha val="40000"/>
              </a:schemeClr>
            </a:outerShdw>
          </a:effectLst>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dirty="0"/>
          </a:p>
        </p:txBody>
      </p:sp>
      <p:sp>
        <p:nvSpPr>
          <p:cNvPr id="24" name="矩形 23"/>
          <p:cNvSpPr/>
          <p:nvPr userDrawn="1"/>
        </p:nvSpPr>
        <p:spPr>
          <a:xfrm>
            <a:off x="7895248" y="1491630"/>
            <a:ext cx="672156" cy="2430270"/>
          </a:xfrm>
          <a:prstGeom prst="rect">
            <a:avLst/>
          </a:prstGeom>
          <a:solidFill>
            <a:srgbClr val="CC0000">
              <a:alpha val="65098"/>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lIns="68562" tIns="34281" rIns="68562" bIns="34281" rtlCol="0" anchor="ctr"/>
          <a:lstStyle/>
          <a:p>
            <a:pPr algn="ctr"/>
            <a:endParaRPr lang="en-US"/>
          </a:p>
        </p:txBody>
      </p:sp>
      <p:sp>
        <p:nvSpPr>
          <p:cNvPr id="27" name="直角三角形 26"/>
          <p:cNvSpPr/>
          <p:nvPr userDrawn="1"/>
        </p:nvSpPr>
        <p:spPr>
          <a:xfrm flipH="1" flipV="1">
            <a:off x="7703514" y="3766170"/>
            <a:ext cx="191732" cy="155730"/>
          </a:xfrm>
          <a:prstGeom prst="rtTriangle">
            <a:avLst/>
          </a:prstGeom>
          <a:solidFill>
            <a:srgbClr val="FF5050">
              <a:alpha val="64706"/>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lIns="68562" tIns="34281" rIns="68562" bIns="34281" rtlCol="0" anchor="ctr"/>
          <a:lstStyle/>
          <a:p>
            <a:pPr algn="ctr"/>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2050" name="Picture 2" descr="http://pic.sc.chinaz.com/files/pic/pic9/201207/xpic5795.jpg"/>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a:stretch/>
        </p:blipFill>
        <p:spPr bwMode="auto">
          <a:xfrm>
            <a:off x="1" y="789552"/>
            <a:ext cx="3808021" cy="3618402"/>
          </a:xfrm>
          <a:prstGeom prst="rect">
            <a:avLst/>
          </a:prstGeom>
          <a:noFill/>
          <a:extLst>
            <a:ext uri="{909E8E84-426E-40DD-AFC4-6F175D3DCCD1}">
              <a14:hiddenFill xmlns:a14="http://schemas.microsoft.com/office/drawing/2010/main" xmlns="">
                <a:solidFill>
                  <a:srgbClr val="FFFFFF"/>
                </a:solidFill>
              </a14:hiddenFill>
            </a:ext>
          </a:extLst>
        </p:spPr>
      </p:pic>
      <p:sp>
        <p:nvSpPr>
          <p:cNvPr id="8" name="矩形 7"/>
          <p:cNvSpPr/>
          <p:nvPr userDrawn="1"/>
        </p:nvSpPr>
        <p:spPr>
          <a:xfrm>
            <a:off x="0" y="0"/>
            <a:ext cx="9144000" cy="789552"/>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cxnSp>
        <p:nvCxnSpPr>
          <p:cNvPr id="14" name="直接连接符 13"/>
          <p:cNvCxnSpPr/>
          <p:nvPr userDrawn="1"/>
        </p:nvCxnSpPr>
        <p:spPr>
          <a:xfrm>
            <a:off x="198653" y="465516"/>
            <a:ext cx="874669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8" name="矩形 7"/>
          <p:cNvSpPr/>
          <p:nvPr userDrawn="1"/>
        </p:nvSpPr>
        <p:spPr>
          <a:xfrm>
            <a:off x="0" y="0"/>
            <a:ext cx="9144000" cy="626400"/>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403134110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8" name="矩形 7"/>
          <p:cNvSpPr/>
          <p:nvPr userDrawn="1"/>
        </p:nvSpPr>
        <p:spPr>
          <a:xfrm>
            <a:off x="0" y="0"/>
            <a:ext cx="9144000" cy="789552"/>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226144116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8" name="矩形 7"/>
          <p:cNvSpPr/>
          <p:nvPr userDrawn="1"/>
        </p:nvSpPr>
        <p:spPr>
          <a:xfrm>
            <a:off x="0" y="0"/>
            <a:ext cx="9144000" cy="789552"/>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375762672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8" name="矩形 7"/>
          <p:cNvSpPr/>
          <p:nvPr userDrawn="1"/>
        </p:nvSpPr>
        <p:spPr>
          <a:xfrm>
            <a:off x="0" y="0"/>
            <a:ext cx="9144000" cy="789552"/>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173045506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45148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矩形 3"/>
          <p:cNvSpPr/>
          <p:nvPr userDrawn="1"/>
        </p:nvSpPr>
        <p:spPr>
          <a:xfrm>
            <a:off x="0" y="0"/>
            <a:ext cx="9144000" cy="789552"/>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5" name="矩形 4"/>
          <p:cNvSpPr/>
          <p:nvPr userDrawn="1"/>
        </p:nvSpPr>
        <p:spPr>
          <a:xfrm>
            <a:off x="0" y="4748724"/>
            <a:ext cx="9144000" cy="394776"/>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pic>
        <p:nvPicPr>
          <p:cNvPr id="8" name="Picture 3" descr="D:\Teliss_Tong\Copy\定期备份\工作备份\！PPT图片及版面资源\06-PPT精选插图\02-商务\xpic5800.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1075664"/>
            <a:ext cx="3671668" cy="367262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4" name="矩形 3"/>
          <p:cNvSpPr/>
          <p:nvPr userDrawn="1"/>
        </p:nvSpPr>
        <p:spPr>
          <a:xfrm>
            <a:off x="0" y="0"/>
            <a:ext cx="9144000" cy="789552"/>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5" name="矩形 4"/>
          <p:cNvSpPr/>
          <p:nvPr userDrawn="1"/>
        </p:nvSpPr>
        <p:spPr>
          <a:xfrm>
            <a:off x="0" y="4748724"/>
            <a:ext cx="9144000" cy="394776"/>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26893107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4" name="矩形 3"/>
          <p:cNvSpPr/>
          <p:nvPr userDrawn="1"/>
        </p:nvSpPr>
        <p:spPr>
          <a:xfrm>
            <a:off x="0" y="0"/>
            <a:ext cx="9144000" cy="789552"/>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5" name="矩形 4"/>
          <p:cNvSpPr/>
          <p:nvPr userDrawn="1"/>
        </p:nvSpPr>
        <p:spPr>
          <a:xfrm>
            <a:off x="0" y="4748724"/>
            <a:ext cx="9144000" cy="394776"/>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203625088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4" name="矩形 3"/>
          <p:cNvSpPr/>
          <p:nvPr userDrawn="1"/>
        </p:nvSpPr>
        <p:spPr>
          <a:xfrm>
            <a:off x="0" y="0"/>
            <a:ext cx="9144000" cy="789552"/>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5" name="矩形 4"/>
          <p:cNvSpPr/>
          <p:nvPr userDrawn="1"/>
        </p:nvSpPr>
        <p:spPr>
          <a:xfrm>
            <a:off x="0" y="4748724"/>
            <a:ext cx="9144000" cy="394776"/>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167951271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9" name="Picture 2" descr="http://pic.sc.chinaz.com/files/pic/pic9/201207/xpic5802.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1167594"/>
            <a:ext cx="3579761" cy="3580694"/>
          </a:xfrm>
          <a:prstGeom prst="rect">
            <a:avLst/>
          </a:prstGeom>
          <a:noFill/>
          <a:extLst>
            <a:ext uri="{909E8E84-426E-40DD-AFC4-6F175D3DCCD1}">
              <a14:hiddenFill xmlns:a14="http://schemas.microsoft.com/office/drawing/2010/main" xmlns="">
                <a:solidFill>
                  <a:srgbClr val="FFFFFF"/>
                </a:solidFill>
              </a14:hiddenFill>
            </a:ext>
          </a:extLst>
        </p:spPr>
      </p:pic>
      <p:sp>
        <p:nvSpPr>
          <p:cNvPr id="7" name="矩形 6"/>
          <p:cNvSpPr/>
          <p:nvPr userDrawn="1"/>
        </p:nvSpPr>
        <p:spPr>
          <a:xfrm>
            <a:off x="0" y="0"/>
            <a:ext cx="9144000" cy="789552"/>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8" name="矩形 7"/>
          <p:cNvSpPr/>
          <p:nvPr userDrawn="1"/>
        </p:nvSpPr>
        <p:spPr>
          <a:xfrm>
            <a:off x="0" y="4748724"/>
            <a:ext cx="9144000" cy="394776"/>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7" name="矩形 6"/>
          <p:cNvSpPr/>
          <p:nvPr userDrawn="1"/>
        </p:nvSpPr>
        <p:spPr>
          <a:xfrm>
            <a:off x="0" y="0"/>
            <a:ext cx="9144000" cy="789552"/>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8" name="矩形 7"/>
          <p:cNvSpPr/>
          <p:nvPr userDrawn="1"/>
        </p:nvSpPr>
        <p:spPr>
          <a:xfrm>
            <a:off x="0" y="4748724"/>
            <a:ext cx="9144000" cy="394776"/>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42926440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sp>
        <p:nvSpPr>
          <p:cNvPr id="7" name="矩形 6"/>
          <p:cNvSpPr/>
          <p:nvPr userDrawn="1"/>
        </p:nvSpPr>
        <p:spPr>
          <a:xfrm>
            <a:off x="0" y="0"/>
            <a:ext cx="9144000" cy="789552"/>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8" name="矩形 7"/>
          <p:cNvSpPr/>
          <p:nvPr userDrawn="1"/>
        </p:nvSpPr>
        <p:spPr>
          <a:xfrm>
            <a:off x="0" y="4748724"/>
            <a:ext cx="9144000" cy="394776"/>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200972990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节标题">
    <p:spTree>
      <p:nvGrpSpPr>
        <p:cNvPr id="1" name=""/>
        <p:cNvGrpSpPr/>
        <p:nvPr/>
      </p:nvGrpSpPr>
      <p:grpSpPr>
        <a:xfrm>
          <a:off x="0" y="0"/>
          <a:ext cx="0" cy="0"/>
          <a:chOff x="0" y="0"/>
          <a:chExt cx="0" cy="0"/>
        </a:xfrm>
      </p:grpSpPr>
      <p:sp>
        <p:nvSpPr>
          <p:cNvPr id="7" name="矩形 6"/>
          <p:cNvSpPr/>
          <p:nvPr userDrawn="1"/>
        </p:nvSpPr>
        <p:spPr>
          <a:xfrm>
            <a:off x="0" y="0"/>
            <a:ext cx="9144000" cy="789552"/>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8" name="矩形 7"/>
          <p:cNvSpPr/>
          <p:nvPr userDrawn="1"/>
        </p:nvSpPr>
        <p:spPr>
          <a:xfrm>
            <a:off x="0" y="4748724"/>
            <a:ext cx="9144000" cy="394776"/>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1358302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68562" tIns="34281" rIns="68562" bIns="34281"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68562" tIns="34281" rIns="68562" bIns="34281"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1" y="4767264"/>
            <a:ext cx="2133600" cy="273844"/>
          </a:xfrm>
          <a:prstGeom prst="rect">
            <a:avLst/>
          </a:prstGeom>
        </p:spPr>
        <p:txBody>
          <a:bodyPr vert="horz" lIns="68562" tIns="34281" rIns="68562" bIns="34281" rtlCol="0" anchor="ctr"/>
          <a:lstStyle>
            <a:lvl1pPr algn="l">
              <a:defRPr sz="900">
                <a:solidFill>
                  <a:schemeClr val="tx1">
                    <a:tint val="75000"/>
                  </a:schemeClr>
                </a:solidFill>
              </a:defRPr>
            </a:lvl1pPr>
          </a:lstStyle>
          <a:p>
            <a:fld id="{530820CF-B880-4189-942D-D702A7CBA730}" type="datetimeFigureOut">
              <a:rPr lang="zh-CN" altLang="en-US" smtClean="0"/>
              <a:pPr/>
              <a:t>2017-1-26</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68562" tIns="34281" rIns="68562" bIns="34281"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68562" tIns="34281" rIns="68562" bIns="34281" rtlCol="0" anchor="ctr"/>
          <a:lstStyle>
            <a:lvl1pPr algn="r">
              <a:defRPr sz="9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6" r:id="rId4"/>
    <p:sldLayoutId id="2147483667" r:id="rId5"/>
    <p:sldLayoutId id="2147483651" r:id="rId6"/>
    <p:sldLayoutId id="2147483662" r:id="rId7"/>
    <p:sldLayoutId id="2147483669" r:id="rId8"/>
    <p:sldLayoutId id="2147483670" r:id="rId9"/>
    <p:sldLayoutId id="2147483652" r:id="rId10"/>
    <p:sldLayoutId id="2147483663" r:id="rId11"/>
    <p:sldLayoutId id="2147483671" r:id="rId12"/>
    <p:sldLayoutId id="2147483672" r:id="rId13"/>
    <p:sldLayoutId id="2147483673" r:id="rId14"/>
    <p:sldLayoutId id="2147483674" r:id="rId15"/>
  </p:sldLayoutIdLst>
  <p:txStyles>
    <p:titleStyle>
      <a:lvl1pPr algn="ctr" defTabSz="685617" rtl="0" eaLnBrk="1" latinLnBrk="0" hangingPunct="1">
        <a:spcBef>
          <a:spcPct val="0"/>
        </a:spcBef>
        <a:buNone/>
        <a:defRPr sz="3300" kern="1200">
          <a:solidFill>
            <a:schemeClr val="tx1"/>
          </a:solidFill>
          <a:latin typeface="+mj-lt"/>
          <a:ea typeface="+mj-ea"/>
          <a:cs typeface="+mj-cs"/>
        </a:defRPr>
      </a:lvl1pPr>
    </p:titleStyle>
    <p:bodyStyle>
      <a:lvl1pPr marL="257106" indent="-257106" algn="l" defTabSz="685617"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064" indent="-214255" algn="l" defTabSz="685617"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021" indent="-171404" algn="l" defTabSz="68561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199830"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2639"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447"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256"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064"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873"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617" rtl="0" eaLnBrk="1" latinLnBrk="0" hangingPunct="1">
        <a:defRPr sz="1300" kern="1200">
          <a:solidFill>
            <a:schemeClr val="tx1"/>
          </a:solidFill>
          <a:latin typeface="+mn-lt"/>
          <a:ea typeface="+mn-ea"/>
          <a:cs typeface="+mn-cs"/>
        </a:defRPr>
      </a:lvl1pPr>
      <a:lvl2pPr marL="342809" algn="l" defTabSz="685617" rtl="0" eaLnBrk="1" latinLnBrk="0" hangingPunct="1">
        <a:defRPr sz="1300" kern="1200">
          <a:solidFill>
            <a:schemeClr val="tx1"/>
          </a:solidFill>
          <a:latin typeface="+mn-lt"/>
          <a:ea typeface="+mn-ea"/>
          <a:cs typeface="+mn-cs"/>
        </a:defRPr>
      </a:lvl2pPr>
      <a:lvl3pPr marL="685617" algn="l" defTabSz="685617" rtl="0" eaLnBrk="1" latinLnBrk="0" hangingPunct="1">
        <a:defRPr sz="1300" kern="1200">
          <a:solidFill>
            <a:schemeClr val="tx1"/>
          </a:solidFill>
          <a:latin typeface="+mn-lt"/>
          <a:ea typeface="+mn-ea"/>
          <a:cs typeface="+mn-cs"/>
        </a:defRPr>
      </a:lvl3pPr>
      <a:lvl4pPr marL="1028426" algn="l" defTabSz="685617" rtl="0" eaLnBrk="1" latinLnBrk="0" hangingPunct="1">
        <a:defRPr sz="1300" kern="1200">
          <a:solidFill>
            <a:schemeClr val="tx1"/>
          </a:solidFill>
          <a:latin typeface="+mn-lt"/>
          <a:ea typeface="+mn-ea"/>
          <a:cs typeface="+mn-cs"/>
        </a:defRPr>
      </a:lvl4pPr>
      <a:lvl5pPr marL="1371234" algn="l" defTabSz="685617" rtl="0" eaLnBrk="1" latinLnBrk="0" hangingPunct="1">
        <a:defRPr sz="1300" kern="1200">
          <a:solidFill>
            <a:schemeClr val="tx1"/>
          </a:solidFill>
          <a:latin typeface="+mn-lt"/>
          <a:ea typeface="+mn-ea"/>
          <a:cs typeface="+mn-cs"/>
        </a:defRPr>
      </a:lvl5pPr>
      <a:lvl6pPr marL="1714043" algn="l" defTabSz="685617" rtl="0" eaLnBrk="1" latinLnBrk="0" hangingPunct="1">
        <a:defRPr sz="1300" kern="1200">
          <a:solidFill>
            <a:schemeClr val="tx1"/>
          </a:solidFill>
          <a:latin typeface="+mn-lt"/>
          <a:ea typeface="+mn-ea"/>
          <a:cs typeface="+mn-cs"/>
        </a:defRPr>
      </a:lvl6pPr>
      <a:lvl7pPr marL="2056851" algn="l" defTabSz="685617" rtl="0" eaLnBrk="1" latinLnBrk="0" hangingPunct="1">
        <a:defRPr sz="1300" kern="1200">
          <a:solidFill>
            <a:schemeClr val="tx1"/>
          </a:solidFill>
          <a:latin typeface="+mn-lt"/>
          <a:ea typeface="+mn-ea"/>
          <a:cs typeface="+mn-cs"/>
        </a:defRPr>
      </a:lvl7pPr>
      <a:lvl8pPr marL="2399660" algn="l" defTabSz="685617" rtl="0" eaLnBrk="1" latinLnBrk="0" hangingPunct="1">
        <a:defRPr sz="1300" kern="1200">
          <a:solidFill>
            <a:schemeClr val="tx1"/>
          </a:solidFill>
          <a:latin typeface="+mn-lt"/>
          <a:ea typeface="+mn-ea"/>
          <a:cs typeface="+mn-cs"/>
        </a:defRPr>
      </a:lvl8pPr>
      <a:lvl9pPr marL="2742468" algn="l" defTabSz="685617"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588" y="1384301"/>
            <a:ext cx="541338" cy="24034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5" rIns="68570" bIns="34285" anchor="ctr"/>
          <a:lstStyle/>
          <a:p>
            <a:pPr algn="ctr">
              <a:defRPr/>
            </a:pPr>
            <a:endParaRPr lang="zh-CN" altLang="en-US" sz="2700" dirty="0">
              <a:latin typeface="微软雅黑" panose="020B0503020204020204" pitchFamily="34" charset="-122"/>
              <a:ea typeface="微软雅黑" panose="020B0503020204020204" pitchFamily="34" charset="-122"/>
            </a:endParaRPr>
          </a:p>
        </p:txBody>
      </p:sp>
      <p:sp>
        <p:nvSpPr>
          <p:cNvPr id="10" name="矩形 9"/>
          <p:cNvSpPr/>
          <p:nvPr/>
        </p:nvSpPr>
        <p:spPr>
          <a:xfrm>
            <a:off x="3708129" y="1384301"/>
            <a:ext cx="5435872" cy="24034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5" rIns="68570" bIns="34285" anchor="ctr"/>
          <a:lstStyle/>
          <a:p>
            <a:pPr algn="ctr">
              <a:defRPr/>
            </a:pPr>
            <a:endParaRPr lang="zh-CN" altLang="en-US" sz="2700" dirty="0">
              <a:latin typeface="微软雅黑" panose="020B0503020204020204" pitchFamily="34" charset="-122"/>
              <a:ea typeface="微软雅黑" panose="020B0503020204020204" pitchFamily="34" charset="-122"/>
            </a:endParaRPr>
          </a:p>
        </p:txBody>
      </p:sp>
      <p:sp>
        <p:nvSpPr>
          <p:cNvPr id="12" name="矩形 11"/>
          <p:cNvSpPr/>
          <p:nvPr/>
        </p:nvSpPr>
        <p:spPr>
          <a:xfrm>
            <a:off x="3755754" y="1457722"/>
            <a:ext cx="5409900" cy="2077482"/>
          </a:xfrm>
          <a:prstGeom prst="rect">
            <a:avLst/>
          </a:prstGeom>
        </p:spPr>
        <p:txBody>
          <a:bodyPr wrap="square" lIns="68570" tIns="34285" rIns="68570" bIns="34285">
            <a:spAutoFit/>
          </a:bodyPr>
          <a:lstStyle/>
          <a:p>
            <a:pPr>
              <a:lnSpc>
                <a:spcPct val="150000"/>
              </a:lnSpc>
              <a:defRPr/>
            </a:pPr>
            <a:r>
              <a:rPr lang="zh-CN" altLang="en-US" sz="37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第一单元  </a:t>
            </a:r>
            <a:r>
              <a:rPr lang="zh-CN" altLang="en-US" sz="45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 从</a:t>
            </a:r>
            <a:r>
              <a:rPr lang="en-US" altLang="zh-CN" sz="45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mj-ea"/>
                <a:ea typeface="+mj-ea"/>
              </a:rPr>
              <a:t>“</a:t>
            </a:r>
            <a:r>
              <a:rPr lang="zh-CN" altLang="en-US" sz="45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朕即国</a:t>
            </a:r>
            <a:r>
              <a:rPr lang="zh-CN" altLang="en-US" sz="48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家</a:t>
            </a:r>
            <a:r>
              <a:rPr lang="en-US" altLang="zh-CN" sz="48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mj-ea"/>
                <a:ea typeface="+mj-ea"/>
              </a:rPr>
              <a:t>”</a:t>
            </a:r>
            <a:r>
              <a:rPr lang="zh-CN" altLang="en-US" sz="48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到</a:t>
            </a:r>
            <a:r>
              <a:rPr lang="en-US" altLang="zh-CN" sz="48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mj-ea"/>
                <a:ea typeface="+mj-ea"/>
              </a:rPr>
              <a:t>“</a:t>
            </a:r>
            <a:r>
              <a:rPr lang="zh-CN" altLang="en-US" sz="48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主权在民</a:t>
            </a:r>
            <a:r>
              <a:rPr lang="en-US" altLang="zh-CN" sz="48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mj-ea"/>
                <a:ea typeface="+mj-ea"/>
              </a:rPr>
              <a:t>”</a:t>
            </a:r>
            <a:endParaRPr lang="zh-CN" altLang="en-US" sz="4800" b="1" spc="20" dirty="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mj-ea"/>
              <a:ea typeface="+mj-ea"/>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39552" y="1378376"/>
            <a:ext cx="3200400" cy="2408985"/>
          </a:xfrm>
          <a:prstGeom prst="rect">
            <a:avLst/>
          </a:prstGeom>
        </p:spPr>
      </p:pic>
    </p:spTree>
    <p:extLst>
      <p:ext uri="{BB962C8B-B14F-4D97-AF65-F5344CB8AC3E}">
        <p14:creationId xmlns:p14="http://schemas.microsoft.com/office/powerpoint/2010/main" xmlns="" val="2505029122"/>
      </p:ext>
    </p:extLst>
  </p:cSld>
  <p:clrMapOvr>
    <a:masterClrMapping/>
  </p:clrMapOvr>
  <p:transition spd="slow">
    <p:wheel spokes="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331640" y="4768794"/>
            <a:ext cx="6624736" cy="377723"/>
            <a:chOff x="1775987" y="6358388"/>
            <a:chExt cx="8835274" cy="503630"/>
          </a:xfrm>
        </p:grpSpPr>
        <p:sp>
          <p:nvSpPr>
            <p:cNvPr id="17" name="矩形 16">
              <a:hlinkClick r:id="rId2" action="ppaction://hlinksldjump"/>
            </p:cNvPr>
            <p:cNvSpPr/>
            <p:nvPr/>
          </p:nvSpPr>
          <p:spPr>
            <a:xfrm>
              <a:off x="1775987" y="6369576"/>
              <a:ext cx="2798865"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知识总结区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8" name="矩形 17">
              <a:hlinkClick r:id="rId3" action="ppaction://hlinksldjump"/>
            </p:cNvPr>
            <p:cNvSpPr/>
            <p:nvPr/>
          </p:nvSpPr>
          <p:spPr>
            <a:xfrm>
              <a:off x="7370903"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方法探究区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9" name="直接连接符 18"/>
            <p:cNvCxnSpPr/>
            <p:nvPr/>
          </p:nvCxnSpPr>
          <p:spPr>
            <a:xfrm>
              <a:off x="6097588"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extLst>
              <p:ext uri="{D42A27DB-BD31-4B8C-83A1-F6EECF244321}">
                <p14:modId xmlns:p14="http://schemas.microsoft.com/office/powerpoint/2010/main" xmlns="" val="3210549930"/>
              </p:ext>
            </p:extLst>
          </p:nvPr>
        </p:nvGraphicFramePr>
        <p:xfrm>
          <a:off x="347910" y="873122"/>
          <a:ext cx="8660011" cy="3796385"/>
        </p:xfrm>
        <a:graphic>
          <a:graphicData uri="http://schemas.openxmlformats.org/drawingml/2006/table">
            <a:tbl>
              <a:tblPr>
                <a:tableStyleId>{22838BEF-8BB2-4498-84A7-C5851F593DF1}</a:tableStyleId>
              </a:tblPr>
              <a:tblGrid>
                <a:gridCol w="307083"/>
                <a:gridCol w="4104456"/>
                <a:gridCol w="4248472"/>
              </a:tblGrid>
              <a:tr h="3796385">
                <a:tc>
                  <a:txBody>
                    <a:bodyPr/>
                    <a:lstStyle/>
                    <a:p>
                      <a:pPr algn="ctr">
                        <a:lnSpc>
                          <a:spcPts val="4000"/>
                        </a:lnSpc>
                        <a:spcAft>
                          <a:spcPts val="0"/>
                        </a:spcAft>
                      </a:pPr>
                      <a:r>
                        <a:rPr lang="zh-CN" sz="2600" kern="100">
                          <a:effectLst/>
                          <a:latin typeface="+mj-ea"/>
                          <a:ea typeface="+mj-ea"/>
                        </a:rPr>
                        <a:t>内容</a:t>
                      </a:r>
                      <a:endParaRPr lang="zh-CN" sz="2600" kern="100">
                        <a:effectLst/>
                        <a:latin typeface="+mj-ea"/>
                        <a:ea typeface="+mj-ea"/>
                        <a:cs typeface="Courier New"/>
                      </a:endParaRPr>
                    </a:p>
                  </a:txBody>
                  <a:tcPr marL="68580" marR="68580" marT="0" marB="0" anchor="ctr">
                    <a:noFill/>
                  </a:tcPr>
                </a:tc>
                <a:tc>
                  <a:txBody>
                    <a:bodyPr/>
                    <a:lstStyle/>
                    <a:p>
                      <a:pPr algn="l">
                        <a:lnSpc>
                          <a:spcPts val="4000"/>
                        </a:lnSpc>
                        <a:spcAft>
                          <a:spcPts val="0"/>
                        </a:spcAft>
                      </a:pPr>
                      <a:r>
                        <a:rPr lang="en-US" sz="2600" kern="100" dirty="0">
                          <a:effectLst/>
                          <a:latin typeface="+mj-ea"/>
                          <a:ea typeface="+mj-ea"/>
                        </a:rPr>
                        <a:t>“</a:t>
                      </a:r>
                      <a:r>
                        <a:rPr lang="zh-CN" sz="2600" kern="100" dirty="0">
                          <a:effectLst/>
                          <a:latin typeface="+mj-ea"/>
                          <a:ea typeface="+mj-ea"/>
                        </a:rPr>
                        <a:t>君权神圣</a:t>
                      </a:r>
                      <a:r>
                        <a:rPr lang="en-US" sz="2600" kern="100" dirty="0">
                          <a:effectLst/>
                          <a:latin typeface="+mj-ea"/>
                          <a:ea typeface="+mj-ea"/>
                        </a:rPr>
                        <a:t>”</a:t>
                      </a:r>
                      <a:r>
                        <a:rPr lang="zh-CN" sz="2600" kern="100" dirty="0">
                          <a:effectLst/>
                          <a:latin typeface="+mj-ea"/>
                          <a:ea typeface="+mj-ea"/>
                        </a:rPr>
                        <a:t>宣传教会高于国家，世俗的权力来源于神的授予；君主应当服从代表上帝的教皇。</a:t>
                      </a:r>
                      <a:r>
                        <a:rPr lang="en-US" sz="2600" kern="100" dirty="0">
                          <a:effectLst/>
                          <a:latin typeface="+mj-ea"/>
                          <a:ea typeface="+mj-ea"/>
                        </a:rPr>
                        <a:t>“</a:t>
                      </a:r>
                      <a:r>
                        <a:rPr lang="zh-CN" sz="2600" kern="100" dirty="0">
                          <a:effectLst/>
                          <a:latin typeface="+mj-ea"/>
                          <a:ea typeface="+mj-ea"/>
                        </a:rPr>
                        <a:t>君权神授</a:t>
                      </a:r>
                      <a:r>
                        <a:rPr lang="en-US" sz="2600" kern="100" dirty="0">
                          <a:effectLst/>
                          <a:latin typeface="+mj-ea"/>
                          <a:ea typeface="+mj-ea"/>
                        </a:rPr>
                        <a:t>”</a:t>
                      </a:r>
                      <a:r>
                        <a:rPr lang="zh-CN" sz="2600" kern="100" dirty="0">
                          <a:effectLst/>
                          <a:latin typeface="+mj-ea"/>
                          <a:ea typeface="+mj-ea"/>
                        </a:rPr>
                        <a:t>宣扬国王的权力来自于上帝，只需对上帝负责，反对议会对王权的限制，厉行宗教迫害</a:t>
                      </a:r>
                      <a:endParaRPr lang="zh-CN" sz="2600" kern="100" dirty="0">
                        <a:effectLst/>
                        <a:latin typeface="+mj-ea"/>
                        <a:ea typeface="+mj-ea"/>
                        <a:cs typeface="Courier New"/>
                      </a:endParaRPr>
                    </a:p>
                  </a:txBody>
                  <a:tcPr marL="68580" marR="68580" marT="0" marB="0" anchor="ctr">
                    <a:noFill/>
                  </a:tcPr>
                </a:tc>
                <a:tc>
                  <a:txBody>
                    <a:bodyPr/>
                    <a:lstStyle/>
                    <a:p>
                      <a:pPr algn="l">
                        <a:lnSpc>
                          <a:spcPts val="4000"/>
                        </a:lnSpc>
                        <a:spcAft>
                          <a:spcPts val="0"/>
                        </a:spcAft>
                      </a:pPr>
                      <a:r>
                        <a:rPr lang="zh-CN" sz="2600" kern="100" dirty="0">
                          <a:effectLst/>
                          <a:latin typeface="+mj-ea"/>
                          <a:ea typeface="+mj-ea"/>
                        </a:rPr>
                        <a:t>人君授命于天，进行统治，所以应当</a:t>
                      </a:r>
                      <a:r>
                        <a:rPr lang="en-US" sz="2600" kern="100" dirty="0">
                          <a:effectLst/>
                          <a:latin typeface="+mj-ea"/>
                          <a:ea typeface="+mj-ea"/>
                        </a:rPr>
                        <a:t>“</a:t>
                      </a:r>
                      <a:r>
                        <a:rPr lang="zh-CN" sz="2600" kern="100" dirty="0">
                          <a:effectLst/>
                          <a:latin typeface="+mj-ea"/>
                          <a:ea typeface="+mj-ea"/>
                        </a:rPr>
                        <a:t>屈民而伸君，屈君而伸天</a:t>
                      </a:r>
                      <a:r>
                        <a:rPr lang="en-US" sz="2600" kern="100" dirty="0">
                          <a:effectLst/>
                          <a:latin typeface="+mj-ea"/>
                          <a:ea typeface="+mj-ea"/>
                        </a:rPr>
                        <a:t>”</a:t>
                      </a:r>
                      <a:r>
                        <a:rPr lang="zh-CN" sz="2600" kern="100" dirty="0">
                          <a:effectLst/>
                          <a:latin typeface="+mj-ea"/>
                          <a:ea typeface="+mj-ea"/>
                        </a:rPr>
                        <a:t>。如果人君无道，天就会降灾疫来谴责和威慑。因此，人君必须遵循天道，实行仁政</a:t>
                      </a:r>
                      <a:endParaRPr lang="zh-CN" sz="2600" kern="100" dirty="0">
                        <a:effectLst/>
                        <a:latin typeface="+mj-ea"/>
                        <a:ea typeface="+mj-ea"/>
                        <a:cs typeface="Courier New"/>
                      </a:endParaRPr>
                    </a:p>
                  </a:txBody>
                  <a:tcPr marL="68580" marR="68580" marT="0" marB="0" anchor="ctr">
                    <a:noFill/>
                  </a:tcPr>
                </a:tc>
              </a:tr>
            </a:tbl>
          </a:graphicData>
        </a:graphic>
      </p:graphicFrame>
      <p:sp>
        <p:nvSpPr>
          <p:cNvPr id="9" name="矩形 1"/>
          <p:cNvSpPr>
            <a:spLocks noChangeArrowheads="1"/>
          </p:cNvSpPr>
          <p:nvPr/>
        </p:nvSpPr>
        <p:spPr bwMode="auto">
          <a:xfrm>
            <a:off x="306636" y="98078"/>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知识总结区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2392997" y="374489"/>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80874432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331640" y="4768794"/>
            <a:ext cx="6624736" cy="377723"/>
            <a:chOff x="1775987" y="6358388"/>
            <a:chExt cx="8835274" cy="503630"/>
          </a:xfrm>
        </p:grpSpPr>
        <p:sp>
          <p:nvSpPr>
            <p:cNvPr id="17" name="矩形 16">
              <a:hlinkClick r:id="rId2" action="ppaction://hlinksldjump"/>
            </p:cNvPr>
            <p:cNvSpPr/>
            <p:nvPr/>
          </p:nvSpPr>
          <p:spPr>
            <a:xfrm>
              <a:off x="1775987" y="6369576"/>
              <a:ext cx="2798865"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知识总结区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8" name="矩形 17">
              <a:hlinkClick r:id="rId3" action="ppaction://hlinksldjump"/>
            </p:cNvPr>
            <p:cNvSpPr/>
            <p:nvPr/>
          </p:nvSpPr>
          <p:spPr>
            <a:xfrm>
              <a:off x="7370903"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方法探究区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9" name="直接连接符 18"/>
            <p:cNvCxnSpPr/>
            <p:nvPr/>
          </p:nvCxnSpPr>
          <p:spPr>
            <a:xfrm>
              <a:off x="6097588"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extLst>
              <p:ext uri="{D42A27DB-BD31-4B8C-83A1-F6EECF244321}">
                <p14:modId xmlns:p14="http://schemas.microsoft.com/office/powerpoint/2010/main" xmlns="" val="12249610"/>
              </p:ext>
            </p:extLst>
          </p:nvPr>
        </p:nvGraphicFramePr>
        <p:xfrm>
          <a:off x="251520" y="1059582"/>
          <a:ext cx="8621819" cy="3312367"/>
        </p:xfrm>
        <a:graphic>
          <a:graphicData uri="http://schemas.openxmlformats.org/drawingml/2006/table">
            <a:tbl>
              <a:tblPr>
                <a:tableStyleId>{22838BEF-8BB2-4498-84A7-C5851F593DF1}</a:tableStyleId>
              </a:tblPr>
              <a:tblGrid>
                <a:gridCol w="432049"/>
                <a:gridCol w="4287136"/>
                <a:gridCol w="3902634"/>
              </a:tblGrid>
              <a:tr h="3312367">
                <a:tc>
                  <a:txBody>
                    <a:bodyPr/>
                    <a:lstStyle/>
                    <a:p>
                      <a:pPr algn="ctr">
                        <a:lnSpc>
                          <a:spcPts val="4300"/>
                        </a:lnSpc>
                        <a:spcAft>
                          <a:spcPts val="0"/>
                        </a:spcAft>
                      </a:pPr>
                      <a:r>
                        <a:rPr lang="zh-CN" sz="2600" kern="100" dirty="0">
                          <a:effectLst/>
                          <a:latin typeface="+mj-ea"/>
                          <a:ea typeface="+mj-ea"/>
                        </a:rPr>
                        <a:t>影响</a:t>
                      </a:r>
                      <a:endParaRPr lang="zh-CN" sz="2600" kern="100" dirty="0">
                        <a:effectLst/>
                        <a:latin typeface="+mj-ea"/>
                        <a:ea typeface="+mj-ea"/>
                        <a:cs typeface="Courier New"/>
                      </a:endParaRPr>
                    </a:p>
                  </a:txBody>
                  <a:tcPr marL="68580" marR="68580" marT="0" marB="0" anchor="ctr">
                    <a:noFill/>
                  </a:tcPr>
                </a:tc>
                <a:tc>
                  <a:txBody>
                    <a:bodyPr/>
                    <a:lstStyle/>
                    <a:p>
                      <a:pPr algn="l">
                        <a:lnSpc>
                          <a:spcPts val="4300"/>
                        </a:lnSpc>
                        <a:spcAft>
                          <a:spcPts val="0"/>
                        </a:spcAft>
                      </a:pPr>
                      <a:r>
                        <a:rPr lang="en-US" sz="2600" kern="100" dirty="0" smtClean="0">
                          <a:effectLst/>
                          <a:latin typeface="+mn-ea"/>
                          <a:ea typeface="+mn-ea"/>
                        </a:rPr>
                        <a:t>“</a:t>
                      </a:r>
                      <a:r>
                        <a:rPr lang="zh-CN" sz="2600" kern="100" dirty="0" smtClean="0">
                          <a:effectLst/>
                          <a:latin typeface="+mn-ea"/>
                          <a:ea typeface="+mn-ea"/>
                        </a:rPr>
                        <a:t>君权神圣</a:t>
                      </a:r>
                      <a:r>
                        <a:rPr lang="en-US" sz="2600" kern="100" dirty="0" smtClean="0">
                          <a:effectLst/>
                          <a:latin typeface="+mn-ea"/>
                          <a:ea typeface="+mn-ea"/>
                        </a:rPr>
                        <a:t>”</a:t>
                      </a:r>
                      <a:r>
                        <a:rPr lang="zh-CN" sz="2600" kern="100" dirty="0" smtClean="0">
                          <a:effectLst/>
                          <a:latin typeface="+mn-ea"/>
                          <a:ea typeface="+mn-ea"/>
                        </a:rPr>
                        <a:t>将君权置于教权之下，一定程度上维护了教权的权威地位；</a:t>
                      </a:r>
                      <a:r>
                        <a:rPr lang="en-US" sz="2600" kern="100" dirty="0" smtClean="0">
                          <a:effectLst/>
                          <a:latin typeface="+mn-ea"/>
                          <a:ea typeface="+mn-ea"/>
                        </a:rPr>
                        <a:t>“</a:t>
                      </a:r>
                      <a:r>
                        <a:rPr lang="zh-CN" sz="2600" kern="100" dirty="0" smtClean="0">
                          <a:effectLst/>
                          <a:latin typeface="+mn-ea"/>
                          <a:ea typeface="+mn-ea"/>
                        </a:rPr>
                        <a:t>君权神授</a:t>
                      </a:r>
                      <a:r>
                        <a:rPr lang="en-US" sz="2600" kern="100" dirty="0" smtClean="0">
                          <a:effectLst/>
                          <a:latin typeface="+mn-ea"/>
                          <a:ea typeface="+mn-ea"/>
                        </a:rPr>
                        <a:t>”</a:t>
                      </a:r>
                      <a:r>
                        <a:rPr lang="zh-CN" sz="2600" kern="100" dirty="0" smtClean="0">
                          <a:effectLst/>
                          <a:latin typeface="+mn-ea"/>
                          <a:ea typeface="+mn-ea"/>
                        </a:rPr>
                        <a:t>则激化了国王和议会的矛盾，从而引发资产阶级革命</a:t>
                      </a:r>
                      <a:endParaRPr lang="zh-CN" sz="2600" kern="100" dirty="0">
                        <a:effectLst/>
                        <a:latin typeface="+mn-ea"/>
                        <a:ea typeface="+mn-ea"/>
                        <a:cs typeface="Courier New"/>
                      </a:endParaRPr>
                    </a:p>
                  </a:txBody>
                  <a:tcPr marL="68580" marR="68580" marT="0" marB="0" anchor="ctr">
                    <a:noFill/>
                  </a:tcPr>
                </a:tc>
                <a:tc>
                  <a:txBody>
                    <a:bodyPr/>
                    <a:lstStyle/>
                    <a:p>
                      <a:pPr algn="l">
                        <a:lnSpc>
                          <a:spcPts val="4300"/>
                        </a:lnSpc>
                        <a:spcAft>
                          <a:spcPts val="0"/>
                        </a:spcAft>
                      </a:pPr>
                      <a:r>
                        <a:rPr lang="zh-CN" sz="2600" kern="100" dirty="0">
                          <a:effectLst/>
                          <a:latin typeface="+mn-ea"/>
                          <a:ea typeface="+mn-ea"/>
                        </a:rPr>
                        <a:t>因其对于巩固国家的统一有积极作用，被汉武帝采纳，从此儒学确立了在中国传统文化中的主流地位</a:t>
                      </a:r>
                      <a:endParaRPr lang="zh-CN" sz="2600" kern="100" dirty="0">
                        <a:effectLst/>
                        <a:latin typeface="+mn-ea"/>
                        <a:ea typeface="+mn-ea"/>
                        <a:cs typeface="Courier New"/>
                      </a:endParaRPr>
                    </a:p>
                  </a:txBody>
                  <a:tcPr marL="68580" marR="68580" marT="0" marB="0" anchor="ctr">
                    <a:noFill/>
                  </a:tcPr>
                </a:tc>
              </a:tr>
            </a:tbl>
          </a:graphicData>
        </a:graphic>
      </p:graphicFrame>
      <p:sp>
        <p:nvSpPr>
          <p:cNvPr id="9" name="矩形 1"/>
          <p:cNvSpPr>
            <a:spLocks noChangeArrowheads="1"/>
          </p:cNvSpPr>
          <p:nvPr/>
        </p:nvSpPr>
        <p:spPr bwMode="auto">
          <a:xfrm>
            <a:off x="306636" y="98078"/>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知识总结区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2392997" y="374489"/>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93972739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1589" y="853083"/>
            <a:ext cx="8520822" cy="3809441"/>
          </a:xfrm>
          <a:prstGeom prst="rect">
            <a:avLst/>
          </a:prstGeom>
        </p:spPr>
        <p:txBody>
          <a:bodyPr wrap="square">
            <a:spAutoFit/>
          </a:bodyPr>
          <a:lstStyle/>
          <a:p>
            <a:pPr>
              <a:lnSpc>
                <a:spcPts val="4200"/>
              </a:lnSpc>
            </a:pPr>
            <a:r>
              <a:rPr lang="en-US" altLang="zh-CN" sz="2600" b="1" dirty="0">
                <a:latin typeface="Times New Roman" pitchFamily="18" charset="0"/>
                <a:ea typeface="宋体" pitchFamily="2" charset="-122"/>
              </a:rPr>
              <a:t>3.</a:t>
            </a:r>
            <a:r>
              <a:rPr lang="zh-CN" altLang="zh-CN" sz="2600" b="1" dirty="0">
                <a:latin typeface="黑体" pitchFamily="2" charset="-122"/>
                <a:ea typeface="黑体" pitchFamily="2" charset="-122"/>
              </a:rPr>
              <a:t>西方民主思想家理论主张的共同点</a:t>
            </a:r>
            <a:endParaRPr lang="zh-CN" altLang="zh-CN" sz="2600" dirty="0">
              <a:latin typeface="黑体" pitchFamily="2" charset="-122"/>
              <a:ea typeface="黑体" pitchFamily="2" charset="-122"/>
            </a:endParaRPr>
          </a:p>
          <a:p>
            <a:pPr>
              <a:lnSpc>
                <a:spcPts val="4200"/>
              </a:lnSpc>
            </a:pPr>
            <a:r>
              <a:rPr lang="zh-CN" altLang="zh-CN" sz="2600" b="1" dirty="0">
                <a:latin typeface="Times New Roman" pitchFamily="18" charset="0"/>
                <a:ea typeface="宋体" pitchFamily="2" charset="-122"/>
              </a:rPr>
              <a:t>西方民主思想家的思想都是从承认人的自然权利出发，用社会契约来保障人的自然权利，这就是他们思想主张的共同点。</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(1)</a:t>
            </a:r>
            <a:r>
              <a:rPr lang="zh-CN" altLang="zh-CN" sz="2600" b="1" dirty="0">
                <a:latin typeface="Times New Roman" pitchFamily="18" charset="0"/>
                <a:ea typeface="宋体" pitchFamily="2" charset="-122"/>
              </a:rPr>
              <a:t>天赋人权。斯宾诺莎政治学说的基础是人性论，洛克认为人们生来就有生命、自由、财产等自然权利；卢梭则认为人生来就是平等的，这是自然赋予每一个人的权利</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grpSp>
        <p:nvGrpSpPr>
          <p:cNvPr id="15" name="组合 14"/>
          <p:cNvGrpSpPr/>
          <p:nvPr/>
        </p:nvGrpSpPr>
        <p:grpSpPr>
          <a:xfrm>
            <a:off x="1331640" y="4768794"/>
            <a:ext cx="6624736" cy="377723"/>
            <a:chOff x="1775987" y="6358388"/>
            <a:chExt cx="8835274" cy="503630"/>
          </a:xfrm>
        </p:grpSpPr>
        <p:sp>
          <p:nvSpPr>
            <p:cNvPr id="16" name="矩形 15">
              <a:hlinkClick r:id="rId2" action="ppaction://hlinksldjump"/>
            </p:cNvPr>
            <p:cNvSpPr/>
            <p:nvPr/>
          </p:nvSpPr>
          <p:spPr>
            <a:xfrm>
              <a:off x="1775987" y="6369576"/>
              <a:ext cx="2798865"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知识总结区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7" name="矩形 16">
              <a:hlinkClick r:id="rId3" action="ppaction://hlinksldjump"/>
            </p:cNvPr>
            <p:cNvSpPr/>
            <p:nvPr/>
          </p:nvSpPr>
          <p:spPr>
            <a:xfrm>
              <a:off x="7370903"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方法探究区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8" name="直接连接符 17"/>
            <p:cNvCxnSpPr/>
            <p:nvPr/>
          </p:nvCxnSpPr>
          <p:spPr>
            <a:xfrm>
              <a:off x="6097588"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 name="矩形 1"/>
          <p:cNvSpPr>
            <a:spLocks noChangeArrowheads="1"/>
          </p:cNvSpPr>
          <p:nvPr/>
        </p:nvSpPr>
        <p:spPr bwMode="auto">
          <a:xfrm>
            <a:off x="306636" y="98078"/>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知识总结区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2392997" y="374489"/>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60065999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6450" y="938320"/>
            <a:ext cx="8606030" cy="3577646"/>
          </a:xfrm>
          <a:prstGeom prst="rect">
            <a:avLst/>
          </a:prstGeom>
        </p:spPr>
        <p:txBody>
          <a:bodyPr wrap="square">
            <a:spAutoFit/>
          </a:bodyPr>
          <a:lstStyle/>
          <a:p>
            <a:pPr>
              <a:lnSpc>
                <a:spcPts val="5600"/>
              </a:lnSpc>
            </a:pPr>
            <a:r>
              <a:rPr lang="en-US" altLang="zh-CN" sz="2600" b="1" dirty="0">
                <a:latin typeface="Times New Roman" pitchFamily="18" charset="0"/>
                <a:ea typeface="宋体" pitchFamily="2" charset="-122"/>
              </a:rPr>
              <a:t>(2)</a:t>
            </a:r>
            <a:r>
              <a:rPr lang="zh-CN" altLang="zh-CN" sz="2600" b="1" dirty="0">
                <a:latin typeface="Times New Roman" pitchFamily="18" charset="0"/>
                <a:ea typeface="宋体" pitchFamily="2" charset="-122"/>
              </a:rPr>
              <a:t>社会契约。斯宾诺莎认为，为追求生活的安全，人们通过契约建立国家；洛克则认为在议会集体意志约束下的君主政体是当今社会契约的最完美体现；卢梭的代表作品《社会契约论》，认为应在全体人民之间订立一种新的社会契约，建立人民主权的政府，一切权力属于人民</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grpSp>
        <p:nvGrpSpPr>
          <p:cNvPr id="15" name="组合 14"/>
          <p:cNvGrpSpPr/>
          <p:nvPr/>
        </p:nvGrpSpPr>
        <p:grpSpPr>
          <a:xfrm>
            <a:off x="1331640" y="4768794"/>
            <a:ext cx="6624736" cy="377723"/>
            <a:chOff x="1775987" y="6358388"/>
            <a:chExt cx="8835274" cy="503630"/>
          </a:xfrm>
        </p:grpSpPr>
        <p:sp>
          <p:nvSpPr>
            <p:cNvPr id="16" name="矩形 15">
              <a:hlinkClick r:id="rId2" action="ppaction://hlinksldjump"/>
            </p:cNvPr>
            <p:cNvSpPr/>
            <p:nvPr/>
          </p:nvSpPr>
          <p:spPr>
            <a:xfrm>
              <a:off x="1775987" y="6369576"/>
              <a:ext cx="2798865"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知识总结区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7" name="矩形 16">
              <a:hlinkClick r:id="rId3" action="ppaction://hlinksldjump"/>
            </p:cNvPr>
            <p:cNvSpPr/>
            <p:nvPr/>
          </p:nvSpPr>
          <p:spPr>
            <a:xfrm>
              <a:off x="7370903"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方法探究区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8" name="直接连接符 17"/>
            <p:cNvCxnSpPr/>
            <p:nvPr/>
          </p:nvCxnSpPr>
          <p:spPr>
            <a:xfrm>
              <a:off x="6097588"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 name="矩形 1"/>
          <p:cNvSpPr>
            <a:spLocks noChangeArrowheads="1"/>
          </p:cNvSpPr>
          <p:nvPr/>
        </p:nvSpPr>
        <p:spPr bwMode="auto">
          <a:xfrm>
            <a:off x="306636" y="98078"/>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知识总结区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2392997" y="374489"/>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5765526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7046" y="862608"/>
            <a:ext cx="9135474" cy="3802066"/>
          </a:xfrm>
          <a:prstGeom prst="rect">
            <a:avLst/>
          </a:prstGeom>
        </p:spPr>
        <p:txBody>
          <a:bodyPr wrap="square">
            <a:spAutoFit/>
          </a:bodyPr>
          <a:lstStyle/>
          <a:p>
            <a:pPr>
              <a:lnSpc>
                <a:spcPts val="4200"/>
              </a:lnSpc>
            </a:pPr>
            <a:r>
              <a:rPr lang="en-US" altLang="zh-CN" sz="2600" b="1" dirty="0">
                <a:latin typeface="Times New Roman" pitchFamily="18" charset="0"/>
                <a:ea typeface="宋体" pitchFamily="2" charset="-122"/>
              </a:rPr>
              <a:t>(3)</a:t>
            </a:r>
            <a:r>
              <a:rPr lang="zh-CN" altLang="zh-CN" sz="2600" b="1" dirty="0">
                <a:latin typeface="Times New Roman" pitchFamily="18" charset="0"/>
                <a:ea typeface="宋体" pitchFamily="2" charset="-122"/>
              </a:rPr>
              <a:t>法治。斯宾诺莎强调：</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思想自由，行动守法。</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洛克认为只有实行法治，人民才能充分享有自由。孟德斯鸠的《论法的精神》奠定了资产阶级有关国家和法的理论基础。</a:t>
            </a:r>
            <a:endParaRPr lang="zh-CN" altLang="zh-CN" sz="2600" dirty="0">
              <a:latin typeface="Times New Roman" pitchFamily="18" charset="0"/>
              <a:ea typeface="宋体" pitchFamily="2" charset="-122"/>
            </a:endParaRPr>
          </a:p>
          <a:p>
            <a:pPr>
              <a:lnSpc>
                <a:spcPts val="4200"/>
              </a:lnSpc>
            </a:pPr>
            <a:r>
              <a:rPr lang="zh-CN" altLang="zh-CN" sz="2600" b="1" dirty="0">
                <a:latin typeface="Times New Roman" pitchFamily="18" charset="0"/>
                <a:ea typeface="宋体" pitchFamily="2" charset="-122"/>
              </a:rPr>
              <a:t>总之，在民主思想家们的眼中，人生来就有天赋之权利，为了保障人们的权利，大家要通过社会契约的方式建立一个理性的社会，在理性之下，人人安全，权利有所保障，突出反映了现代社会的人本思想和法治观念。</a:t>
            </a:r>
            <a:endParaRPr lang="zh-CN" altLang="zh-CN" sz="2600" dirty="0">
              <a:latin typeface="Times New Roman" pitchFamily="18" charset="0"/>
              <a:ea typeface="宋体" pitchFamily="2" charset="-122"/>
            </a:endParaRPr>
          </a:p>
        </p:txBody>
      </p:sp>
      <p:grpSp>
        <p:nvGrpSpPr>
          <p:cNvPr id="15" name="组合 14"/>
          <p:cNvGrpSpPr/>
          <p:nvPr/>
        </p:nvGrpSpPr>
        <p:grpSpPr>
          <a:xfrm>
            <a:off x="1331640" y="4768794"/>
            <a:ext cx="6624736" cy="377723"/>
            <a:chOff x="1775987" y="6358388"/>
            <a:chExt cx="8835274" cy="503630"/>
          </a:xfrm>
        </p:grpSpPr>
        <p:sp>
          <p:nvSpPr>
            <p:cNvPr id="16" name="矩形 15">
              <a:hlinkClick r:id="rId2" action="ppaction://hlinksldjump"/>
            </p:cNvPr>
            <p:cNvSpPr/>
            <p:nvPr/>
          </p:nvSpPr>
          <p:spPr>
            <a:xfrm>
              <a:off x="1775987" y="6369576"/>
              <a:ext cx="2798865"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知识总结区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7" name="矩形 16">
              <a:hlinkClick r:id="rId3" action="ppaction://hlinksldjump"/>
            </p:cNvPr>
            <p:cNvSpPr/>
            <p:nvPr/>
          </p:nvSpPr>
          <p:spPr>
            <a:xfrm>
              <a:off x="7370903"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方法探究区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8" name="直接连接符 17"/>
            <p:cNvCxnSpPr/>
            <p:nvPr/>
          </p:nvCxnSpPr>
          <p:spPr>
            <a:xfrm>
              <a:off x="6097588"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 name="矩形 1"/>
          <p:cNvSpPr>
            <a:spLocks noChangeArrowheads="1"/>
          </p:cNvSpPr>
          <p:nvPr/>
        </p:nvSpPr>
        <p:spPr bwMode="auto">
          <a:xfrm>
            <a:off x="306636" y="98078"/>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知识总结区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2392997" y="374489"/>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0415525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7" y="731625"/>
            <a:ext cx="8208912" cy="4019415"/>
          </a:xfrm>
          <a:prstGeom prst="rect">
            <a:avLst/>
          </a:prstGeom>
          <a:noFill/>
        </p:spPr>
        <p:txBody>
          <a:bodyPr wrap="square" lIns="68562" tIns="34281" rIns="68562" bIns="34281" rtlCol="0">
            <a:spAutoFit/>
          </a:bodyPr>
          <a:lstStyle/>
          <a:p>
            <a:pPr>
              <a:lnSpc>
                <a:spcPts val="3900"/>
              </a:lnSpc>
            </a:pPr>
            <a:r>
              <a:rPr lang="zh-CN" altLang="en-US" sz="2600" b="1" kern="100" dirty="0" smtClean="0">
                <a:solidFill>
                  <a:schemeClr val="accent6">
                    <a:lumMod val="75000"/>
                  </a:schemeClr>
                </a:solidFill>
                <a:latin typeface="黑体" pitchFamily="2" charset="-122"/>
                <a:ea typeface="黑体" pitchFamily="2" charset="-122"/>
                <a:cs typeface="Times New Roman"/>
              </a:rPr>
              <a:t>例</a:t>
            </a:r>
            <a:r>
              <a:rPr lang="en-US" altLang="zh-CN" sz="2600" b="1" kern="100" dirty="0" smtClean="0">
                <a:solidFill>
                  <a:schemeClr val="accent6">
                    <a:lumMod val="75000"/>
                  </a:schemeClr>
                </a:solidFill>
                <a:latin typeface="Times New Roman" pitchFamily="18" charset="0"/>
                <a:ea typeface="黑体" pitchFamily="2" charset="-122"/>
                <a:cs typeface="Times New Roman" pitchFamily="18" charset="0"/>
              </a:rPr>
              <a:t>1  </a:t>
            </a:r>
            <a:r>
              <a:rPr lang="zh-CN" altLang="zh-CN" sz="2600" b="1" dirty="0" smtClean="0">
                <a:latin typeface="Times New Roman" pitchFamily="18" charset="0"/>
                <a:ea typeface="宋体" pitchFamily="2" charset="-122"/>
              </a:rPr>
              <a:t>英</a:t>
            </a:r>
            <a:r>
              <a:rPr lang="zh-CN" altLang="zh-CN" sz="2600" b="1" dirty="0">
                <a:latin typeface="Times New Roman" pitchFamily="18" charset="0"/>
                <a:ea typeface="宋体" pitchFamily="2" charset="-122"/>
              </a:rPr>
              <a:t>王詹姆士一世曾在议会中声称：</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国王完全有理由被尊称为神，因为他在人间行使类似神权那样的权力</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国王是神在人世间带着呼吸的翻版。</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他的这种理论</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　　</a:t>
            </a:r>
            <a:r>
              <a:rPr lang="en-US" altLang="zh-CN" sz="2600" b="1" dirty="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3900"/>
              </a:lnSpc>
            </a:pPr>
            <a:r>
              <a:rPr lang="en-US" altLang="zh-CN" sz="2600" b="1" dirty="0">
                <a:latin typeface="Times New Roman" pitchFamily="18" charset="0"/>
                <a:ea typeface="宋体" pitchFamily="2" charset="-122"/>
              </a:rPr>
              <a:t>A.</a:t>
            </a:r>
            <a:r>
              <a:rPr lang="zh-CN" altLang="zh-CN" sz="2600" b="1" dirty="0">
                <a:latin typeface="Times New Roman" pitchFamily="18" charset="0"/>
                <a:ea typeface="宋体" pitchFamily="2" charset="-122"/>
              </a:rPr>
              <a:t>引发了英国的</a:t>
            </a:r>
            <a:r>
              <a:rPr lang="zh-CN" altLang="zh-CN" sz="2600" b="1" dirty="0" smtClean="0">
                <a:latin typeface="Times New Roman" pitchFamily="18" charset="0"/>
                <a:ea typeface="宋体" pitchFamily="2" charset="-122"/>
              </a:rPr>
              <a:t>宗教改革</a:t>
            </a:r>
            <a:endParaRPr lang="zh-CN" altLang="zh-CN" sz="2600" dirty="0" smtClean="0">
              <a:latin typeface="Times New Roman" pitchFamily="18" charset="0"/>
              <a:ea typeface="宋体" pitchFamily="2" charset="-122"/>
            </a:endParaRPr>
          </a:p>
          <a:p>
            <a:pPr>
              <a:lnSpc>
                <a:spcPts val="3900"/>
              </a:lnSpc>
            </a:pPr>
            <a:r>
              <a:rPr lang="en-US" altLang="zh-CN" sz="2600" b="1" dirty="0" smtClean="0">
                <a:latin typeface="Times New Roman" pitchFamily="18" charset="0"/>
                <a:ea typeface="宋体" pitchFamily="2" charset="-122"/>
              </a:rPr>
              <a:t>B.</a:t>
            </a:r>
            <a:r>
              <a:rPr lang="zh-CN" altLang="zh-CN" sz="2600" b="1" dirty="0" smtClean="0">
                <a:latin typeface="Times New Roman" pitchFamily="18" charset="0"/>
                <a:ea typeface="宋体" pitchFamily="2" charset="-122"/>
              </a:rPr>
              <a:t>缓和了国王与议会的矛盾</a:t>
            </a:r>
            <a:endParaRPr lang="zh-CN" altLang="zh-CN" sz="2600" dirty="0" smtClean="0">
              <a:latin typeface="Times New Roman" pitchFamily="18" charset="0"/>
              <a:ea typeface="宋体" pitchFamily="2" charset="-122"/>
            </a:endParaRPr>
          </a:p>
          <a:p>
            <a:pPr>
              <a:lnSpc>
                <a:spcPts val="3900"/>
              </a:lnSpc>
            </a:pPr>
            <a:r>
              <a:rPr lang="en-US" altLang="zh-CN" sz="2600" b="1" dirty="0" smtClean="0">
                <a:latin typeface="Times New Roman" pitchFamily="18" charset="0"/>
                <a:ea typeface="宋体" pitchFamily="2" charset="-122"/>
              </a:rPr>
              <a:t>C</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巩固了英王的封建</a:t>
            </a:r>
            <a:r>
              <a:rPr lang="zh-CN" altLang="zh-CN" sz="2600" b="1" dirty="0" smtClean="0">
                <a:latin typeface="Times New Roman" pitchFamily="18" charset="0"/>
                <a:ea typeface="宋体" pitchFamily="2" charset="-122"/>
              </a:rPr>
              <a:t>统治</a:t>
            </a:r>
            <a:endParaRPr lang="zh-CN" altLang="zh-CN" sz="2600" dirty="0" smtClean="0">
              <a:latin typeface="Times New Roman" pitchFamily="18" charset="0"/>
              <a:ea typeface="宋体" pitchFamily="2" charset="-122"/>
            </a:endParaRPr>
          </a:p>
          <a:p>
            <a:pPr>
              <a:lnSpc>
                <a:spcPts val="3900"/>
              </a:lnSpc>
            </a:pPr>
            <a:r>
              <a:rPr lang="en-US" altLang="zh-CN" sz="2600" b="1" dirty="0" smtClean="0">
                <a:latin typeface="Times New Roman" pitchFamily="18" charset="0"/>
                <a:ea typeface="宋体" pitchFamily="2" charset="-122"/>
              </a:rPr>
              <a:t>D.</a:t>
            </a:r>
            <a:r>
              <a:rPr lang="zh-CN" altLang="zh-CN" sz="2600" b="1" dirty="0" smtClean="0">
                <a:latin typeface="Times New Roman" pitchFamily="18" charset="0"/>
                <a:ea typeface="宋体" pitchFamily="2" charset="-122"/>
              </a:rPr>
              <a:t>为其实行专制奠定了基础</a:t>
            </a:r>
            <a:endParaRPr lang="zh-CN" altLang="zh-CN" sz="2600" dirty="0">
              <a:latin typeface="Times New Roman" pitchFamily="18" charset="0"/>
              <a:ea typeface="宋体" pitchFamily="2" charset="-122"/>
            </a:endParaRPr>
          </a:p>
        </p:txBody>
      </p:sp>
      <p:grpSp>
        <p:nvGrpSpPr>
          <p:cNvPr id="13" name="组合 12"/>
          <p:cNvGrpSpPr/>
          <p:nvPr/>
        </p:nvGrpSpPr>
        <p:grpSpPr>
          <a:xfrm>
            <a:off x="1331640" y="4768794"/>
            <a:ext cx="6624736" cy="377723"/>
            <a:chOff x="1775987" y="6358388"/>
            <a:chExt cx="8835274" cy="503630"/>
          </a:xfrm>
        </p:grpSpPr>
        <p:sp>
          <p:nvSpPr>
            <p:cNvPr id="14" name="矩形 13">
              <a:hlinkClick r:id="rId2" action="ppaction://hlinksldjump"/>
            </p:cNvPr>
            <p:cNvSpPr/>
            <p:nvPr/>
          </p:nvSpPr>
          <p:spPr>
            <a:xfrm>
              <a:off x="1775987" y="6369576"/>
              <a:ext cx="2798865"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知识总结区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6" name="矩形 15">
              <a:hlinkClick r:id="rId3" action="ppaction://hlinksldjump"/>
            </p:cNvPr>
            <p:cNvSpPr/>
            <p:nvPr/>
          </p:nvSpPr>
          <p:spPr>
            <a:xfrm>
              <a:off x="7370903"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方法探究区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6097588"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 name="矩形 1"/>
          <p:cNvSpPr>
            <a:spLocks noChangeArrowheads="1"/>
          </p:cNvSpPr>
          <p:nvPr/>
        </p:nvSpPr>
        <p:spPr bwMode="auto">
          <a:xfrm>
            <a:off x="306636" y="98078"/>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方法探究区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2392997" y="374489"/>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4235468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331640" y="4768794"/>
            <a:ext cx="6624736" cy="377723"/>
            <a:chOff x="1775987" y="6358388"/>
            <a:chExt cx="8835274" cy="503630"/>
          </a:xfrm>
        </p:grpSpPr>
        <p:sp>
          <p:nvSpPr>
            <p:cNvPr id="14" name="矩形 13">
              <a:hlinkClick r:id="rId2" action="ppaction://hlinksldjump"/>
            </p:cNvPr>
            <p:cNvSpPr/>
            <p:nvPr/>
          </p:nvSpPr>
          <p:spPr>
            <a:xfrm>
              <a:off x="1775987" y="6369576"/>
              <a:ext cx="2798865"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知识总结区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6" name="矩形 15">
              <a:hlinkClick r:id="rId3" action="ppaction://hlinksldjump"/>
            </p:cNvPr>
            <p:cNvSpPr/>
            <p:nvPr/>
          </p:nvSpPr>
          <p:spPr>
            <a:xfrm>
              <a:off x="7370903"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方法探究区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6097588"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395536" y="1491630"/>
            <a:ext cx="8280920" cy="1749692"/>
          </a:xfrm>
          <a:prstGeom prst="rect">
            <a:avLst/>
          </a:prstGeom>
          <a:noFill/>
        </p:spPr>
        <p:txBody>
          <a:bodyPr wrap="square" lIns="68562" tIns="34281" rIns="68562" bIns="34281" rtlCol="0">
            <a:spAutoFit/>
          </a:bodyPr>
          <a:lstStyle/>
          <a:p>
            <a:pPr algn="just">
              <a:lnSpc>
                <a:spcPct val="130000"/>
              </a:lnSpc>
              <a:tabLst>
                <a:tab pos="2070735" algn="l"/>
              </a:tabLst>
            </a:pPr>
            <a:r>
              <a:rPr lang="zh-CN" altLang="zh-CN" sz="2600" b="1" kern="100" dirty="0" smtClean="0">
                <a:solidFill>
                  <a:schemeClr val="accent6">
                    <a:lumMod val="75000"/>
                  </a:schemeClr>
                </a:solidFill>
                <a:latin typeface="Times New Roman"/>
                <a:ea typeface="黑体"/>
                <a:cs typeface="Times New Roman"/>
              </a:rPr>
              <a:t>解</a:t>
            </a:r>
            <a:r>
              <a:rPr lang="zh-CN" altLang="en-US" sz="2600" b="1" kern="100" dirty="0">
                <a:solidFill>
                  <a:schemeClr val="accent6">
                    <a:lumMod val="75000"/>
                  </a:schemeClr>
                </a:solidFill>
                <a:latin typeface="Times New Roman"/>
                <a:ea typeface="黑体"/>
                <a:cs typeface="Times New Roman"/>
              </a:rPr>
              <a:t>析</a:t>
            </a:r>
            <a:r>
              <a:rPr lang="zh-CN" altLang="zh-CN" sz="2600" b="1" kern="100" dirty="0" smtClean="0">
                <a:latin typeface="Times New Roman"/>
                <a:ea typeface="楷体_GB2312"/>
                <a:cs typeface="Times New Roman"/>
              </a:rPr>
              <a:t>　</a:t>
            </a:r>
            <a:r>
              <a:rPr lang="zh-CN" altLang="zh-CN" sz="2800" dirty="0">
                <a:solidFill>
                  <a:schemeClr val="tx1">
                    <a:lumMod val="75000"/>
                    <a:lumOff val="25000"/>
                  </a:schemeClr>
                </a:solidFill>
                <a:latin typeface="方正细黑一_GBK" pitchFamily="65" charset="-122"/>
                <a:ea typeface="方正细黑一_GBK" pitchFamily="65" charset="-122"/>
              </a:rPr>
              <a:t>从题目提供的材料来看，詹姆士一世认为国王就是尘世间的神，在</a:t>
            </a:r>
            <a:r>
              <a:rPr lang="en-US" altLang="zh-CN" sz="2800" dirty="0">
                <a:solidFill>
                  <a:schemeClr val="tx1">
                    <a:lumMod val="75000"/>
                    <a:lumOff val="25000"/>
                  </a:schemeClr>
                </a:solidFill>
                <a:latin typeface="方正细黑一_GBK" pitchFamily="65" charset="-122"/>
                <a:ea typeface="方正细黑一_GBK" pitchFamily="65" charset="-122"/>
              </a:rPr>
              <a:t>“</a:t>
            </a:r>
            <a:r>
              <a:rPr lang="zh-CN" altLang="zh-CN" sz="2800" dirty="0">
                <a:solidFill>
                  <a:schemeClr val="tx1">
                    <a:lumMod val="75000"/>
                    <a:lumOff val="25000"/>
                  </a:schemeClr>
                </a:solidFill>
                <a:latin typeface="方正细黑一_GBK" pitchFamily="65" charset="-122"/>
                <a:ea typeface="方正细黑一_GBK" pitchFamily="65" charset="-122"/>
              </a:rPr>
              <a:t>人间行使类似神权那样的权力</a:t>
            </a:r>
            <a:r>
              <a:rPr lang="en-US" altLang="zh-CN" sz="2800" dirty="0">
                <a:solidFill>
                  <a:schemeClr val="tx1">
                    <a:lumMod val="75000"/>
                    <a:lumOff val="25000"/>
                  </a:schemeClr>
                </a:solidFill>
                <a:latin typeface="方正细黑一_GBK" pitchFamily="65" charset="-122"/>
                <a:ea typeface="方正细黑一_GBK" pitchFamily="65" charset="-122"/>
              </a:rPr>
              <a:t>”</a:t>
            </a:r>
            <a:r>
              <a:rPr lang="zh-CN" altLang="zh-CN" sz="2800" dirty="0">
                <a:solidFill>
                  <a:schemeClr val="tx1">
                    <a:lumMod val="75000"/>
                    <a:lumOff val="25000"/>
                  </a:schemeClr>
                </a:solidFill>
                <a:latin typeface="方正细黑一_GBK" pitchFamily="65" charset="-122"/>
                <a:ea typeface="方正细黑一_GBK" pitchFamily="65" charset="-122"/>
              </a:rPr>
              <a:t>，这实质上就是主张实行专制统治</a:t>
            </a:r>
            <a:r>
              <a:rPr lang="zh-CN" altLang="zh-CN" sz="2800" dirty="0" smtClean="0">
                <a:solidFill>
                  <a:schemeClr val="tx1">
                    <a:lumMod val="75000"/>
                    <a:lumOff val="25000"/>
                  </a:schemeClr>
                </a:solidFill>
                <a:latin typeface="方正细黑一_GBK" pitchFamily="65" charset="-122"/>
                <a:ea typeface="方正细黑一_GBK" pitchFamily="65" charset="-122"/>
              </a:rPr>
              <a:t>。</a:t>
            </a:r>
            <a:endParaRPr lang="zh-CN" altLang="zh-CN" sz="2800" dirty="0">
              <a:solidFill>
                <a:schemeClr val="tx1">
                  <a:lumMod val="75000"/>
                  <a:lumOff val="25000"/>
                </a:schemeClr>
              </a:solidFill>
              <a:latin typeface="方正细黑一_GBK" pitchFamily="65" charset="-122"/>
              <a:ea typeface="方正细黑一_GBK" pitchFamily="65" charset="-122"/>
            </a:endParaRPr>
          </a:p>
        </p:txBody>
      </p:sp>
      <p:sp>
        <p:nvSpPr>
          <p:cNvPr id="12" name="TextBox 11"/>
          <p:cNvSpPr txBox="1"/>
          <p:nvPr/>
        </p:nvSpPr>
        <p:spPr>
          <a:xfrm>
            <a:off x="323528" y="3219822"/>
            <a:ext cx="7478055" cy="617395"/>
          </a:xfrm>
          <a:prstGeom prst="rect">
            <a:avLst/>
          </a:prstGeom>
          <a:noFill/>
        </p:spPr>
        <p:txBody>
          <a:bodyPr wrap="square" lIns="68562" tIns="34281" rIns="68562" bIns="34281" rtlCol="0">
            <a:spAutoFit/>
          </a:bodyPr>
          <a:lstStyle/>
          <a:p>
            <a:pPr algn="just">
              <a:lnSpc>
                <a:spcPct val="137000"/>
              </a:lnSpc>
              <a:spcAft>
                <a:spcPts val="0"/>
              </a:spcAft>
              <a:tabLst>
                <a:tab pos="2070735" algn="l"/>
              </a:tabLst>
            </a:pPr>
            <a:r>
              <a:rPr lang="zh-CN" altLang="en-US"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ea typeface="黑体"/>
                <a:cs typeface="Times New Roman"/>
              </a:rPr>
              <a:t>　</a:t>
            </a:r>
            <a:r>
              <a:rPr lang="en-US" altLang="zh-CN" sz="2600" b="1" kern="100" dirty="0" smtClean="0">
                <a:latin typeface="Times New Roman"/>
                <a:cs typeface="Times New Roman"/>
              </a:rPr>
              <a:t>D</a:t>
            </a:r>
            <a:endParaRPr lang="zh-CN" altLang="zh-CN" sz="2600" kern="100" dirty="0">
              <a:latin typeface="宋体"/>
              <a:cs typeface="Courier New"/>
            </a:endParaRPr>
          </a:p>
        </p:txBody>
      </p:sp>
      <p:sp>
        <p:nvSpPr>
          <p:cNvPr id="10" name="矩形 1"/>
          <p:cNvSpPr>
            <a:spLocks noChangeArrowheads="1"/>
          </p:cNvSpPr>
          <p:nvPr/>
        </p:nvSpPr>
        <p:spPr bwMode="auto">
          <a:xfrm>
            <a:off x="306636" y="98078"/>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方法探究区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2392997" y="374489"/>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83926948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331640" y="4768794"/>
            <a:ext cx="6624736" cy="377723"/>
            <a:chOff x="1775987" y="6358388"/>
            <a:chExt cx="8835274" cy="503630"/>
          </a:xfrm>
        </p:grpSpPr>
        <p:sp>
          <p:nvSpPr>
            <p:cNvPr id="14" name="矩形 13">
              <a:hlinkClick r:id="rId2" action="ppaction://hlinksldjump"/>
            </p:cNvPr>
            <p:cNvSpPr/>
            <p:nvPr/>
          </p:nvSpPr>
          <p:spPr>
            <a:xfrm>
              <a:off x="1775987" y="6369576"/>
              <a:ext cx="2798865"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知识总结区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6" name="矩形 15">
              <a:hlinkClick r:id="rId3" action="ppaction://hlinksldjump"/>
            </p:cNvPr>
            <p:cNvSpPr/>
            <p:nvPr/>
          </p:nvSpPr>
          <p:spPr>
            <a:xfrm>
              <a:off x="7370903"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方法探究区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6097588"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TextBox 1"/>
          <p:cNvSpPr txBox="1"/>
          <p:nvPr/>
        </p:nvSpPr>
        <p:spPr>
          <a:xfrm>
            <a:off x="318195" y="843558"/>
            <a:ext cx="8208912" cy="3756523"/>
          </a:xfrm>
          <a:prstGeom prst="rect">
            <a:avLst/>
          </a:prstGeom>
          <a:noFill/>
        </p:spPr>
        <p:txBody>
          <a:bodyPr wrap="square" lIns="68562" tIns="34281" rIns="68562" bIns="34281" rtlCol="0">
            <a:spAutoFit/>
          </a:bodyPr>
          <a:lstStyle/>
          <a:p>
            <a:pPr>
              <a:lnSpc>
                <a:spcPts val="4900"/>
              </a:lnSpc>
            </a:pPr>
            <a:r>
              <a:rPr lang="zh-CN" altLang="en-US" sz="2600" b="1" kern="100" dirty="0" smtClean="0">
                <a:solidFill>
                  <a:schemeClr val="accent6">
                    <a:lumMod val="75000"/>
                  </a:schemeClr>
                </a:solidFill>
                <a:latin typeface="黑体" pitchFamily="2" charset="-122"/>
                <a:ea typeface="黑体" pitchFamily="2" charset="-122"/>
                <a:cs typeface="Times New Roman"/>
              </a:rPr>
              <a:t>例</a:t>
            </a:r>
            <a:r>
              <a:rPr lang="en-US" altLang="zh-CN" sz="2600" b="1" kern="100" dirty="0" smtClean="0">
                <a:solidFill>
                  <a:schemeClr val="accent6">
                    <a:lumMod val="75000"/>
                  </a:schemeClr>
                </a:solidFill>
                <a:latin typeface="Times New Roman" pitchFamily="18" charset="0"/>
                <a:ea typeface="黑体" pitchFamily="2" charset="-122"/>
                <a:cs typeface="Times New Roman" pitchFamily="18" charset="0"/>
              </a:rPr>
              <a:t>2 </a:t>
            </a:r>
            <a:r>
              <a:rPr lang="en-US" altLang="zh-CN" sz="2600" b="1" kern="100" dirty="0" smtClean="0">
                <a:solidFill>
                  <a:schemeClr val="accent6">
                    <a:lumMod val="75000"/>
                  </a:schemeClr>
                </a:solidFill>
                <a:latin typeface="Times New Roman" pitchFamily="18" charset="0"/>
                <a:ea typeface="宋体" pitchFamily="2" charset="-122"/>
                <a:cs typeface="Times New Roman" pitchFamily="18" charset="0"/>
              </a:rPr>
              <a:t>  </a:t>
            </a:r>
            <a:r>
              <a:rPr lang="en-US" altLang="zh-CN" sz="2600" b="1" dirty="0" smtClean="0">
                <a:latin typeface="Times New Roman" pitchFamily="18" charset="0"/>
                <a:ea typeface="宋体" pitchFamily="2" charset="-122"/>
              </a:rPr>
              <a:t>19</a:t>
            </a:r>
            <a:r>
              <a:rPr lang="zh-CN" altLang="zh-CN" sz="2600" b="1" dirty="0" smtClean="0">
                <a:latin typeface="Times New Roman" pitchFamily="18" charset="0"/>
                <a:ea typeface="宋体" pitchFamily="2" charset="-122"/>
              </a:rPr>
              <a:t>世纪的法国思想家扎克维尔说：</a:t>
            </a:r>
            <a:r>
              <a:rPr lang="en-US" altLang="zh-CN" sz="2600" b="1" dirty="0" smtClean="0">
                <a:latin typeface="Times New Roman" pitchFamily="18" charset="0"/>
                <a:ea typeface="宋体" pitchFamily="2" charset="-122"/>
              </a:rPr>
              <a:t>“</a:t>
            </a:r>
            <a:r>
              <a:rPr lang="zh-CN" altLang="zh-CN" sz="2600" b="1" dirty="0" smtClean="0">
                <a:latin typeface="Times New Roman" pitchFamily="18" charset="0"/>
                <a:ea typeface="宋体" pitchFamily="2" charset="-122"/>
              </a:rPr>
              <a:t>世界上没有哪一个国家比美国更多地运用</a:t>
            </a:r>
            <a:r>
              <a:rPr lang="en-US" altLang="zh-CN" sz="2600" b="1" dirty="0" smtClean="0">
                <a:latin typeface="Times New Roman" pitchFamily="18" charset="0"/>
                <a:ea typeface="宋体" pitchFamily="2" charset="-122"/>
              </a:rPr>
              <a:t>18</a:t>
            </a:r>
            <a:r>
              <a:rPr lang="zh-CN" altLang="zh-CN" sz="2600" b="1" dirty="0" smtClean="0">
                <a:latin typeface="Times New Roman" pitchFamily="18" charset="0"/>
                <a:ea typeface="宋体" pitchFamily="2" charset="-122"/>
              </a:rPr>
              <a:t>世纪哲学家在政治问题上的种种最大胆的学说。</a:t>
            </a:r>
            <a:r>
              <a:rPr lang="en-US" altLang="zh-CN" sz="2600" b="1" dirty="0" smtClean="0">
                <a:latin typeface="Times New Roman" pitchFamily="18" charset="0"/>
                <a:ea typeface="宋体" pitchFamily="2" charset="-122"/>
              </a:rPr>
              <a:t>”</a:t>
            </a:r>
            <a:r>
              <a:rPr lang="zh-CN" altLang="zh-CN" sz="2600" b="1" dirty="0" smtClean="0">
                <a:latin typeface="Times New Roman" pitchFamily="18" charset="0"/>
                <a:ea typeface="宋体" pitchFamily="2" charset="-122"/>
              </a:rPr>
              <a:t>托克维尔此处所说的</a:t>
            </a:r>
            <a:r>
              <a:rPr lang="en-US" altLang="zh-CN" sz="2600" b="1" dirty="0" smtClean="0">
                <a:latin typeface="Times New Roman" pitchFamily="18" charset="0"/>
                <a:ea typeface="宋体" pitchFamily="2" charset="-122"/>
              </a:rPr>
              <a:t>“</a:t>
            </a:r>
            <a:r>
              <a:rPr lang="zh-CN" altLang="zh-CN" sz="2600" b="1" dirty="0" smtClean="0">
                <a:latin typeface="Times New Roman" pitchFamily="18" charset="0"/>
                <a:ea typeface="宋体" pitchFamily="2" charset="-122"/>
              </a:rPr>
              <a:t>最大胆的学说</a:t>
            </a:r>
            <a:r>
              <a:rPr lang="en-US" altLang="zh-CN" sz="2600" b="1" dirty="0" smtClean="0">
                <a:latin typeface="Times New Roman" pitchFamily="18" charset="0"/>
                <a:ea typeface="宋体" pitchFamily="2" charset="-122"/>
              </a:rPr>
              <a:t>”</a:t>
            </a:r>
            <a:r>
              <a:rPr lang="zh-CN" altLang="zh-CN" sz="2600" b="1" dirty="0" smtClean="0">
                <a:latin typeface="Times New Roman" pitchFamily="18" charset="0"/>
                <a:ea typeface="宋体" pitchFamily="2" charset="-122"/>
              </a:rPr>
              <a:t>的提出者是</a:t>
            </a:r>
            <a:r>
              <a:rPr lang="en-US" altLang="zh-CN" sz="2600" b="1" dirty="0" smtClean="0">
                <a:latin typeface="Times New Roman" pitchFamily="18" charset="0"/>
                <a:ea typeface="宋体" pitchFamily="2" charset="-122"/>
              </a:rPr>
              <a:t>(</a:t>
            </a:r>
            <a:r>
              <a:rPr lang="zh-CN" altLang="zh-CN" sz="2600" b="1" dirty="0" smtClean="0">
                <a:latin typeface="Times New Roman" pitchFamily="18" charset="0"/>
                <a:ea typeface="宋体" pitchFamily="2" charset="-122"/>
              </a:rPr>
              <a:t>　　</a:t>
            </a:r>
            <a:r>
              <a:rPr lang="en-US" altLang="zh-CN" sz="2600" b="1" dirty="0" smtClean="0">
                <a:latin typeface="Times New Roman" pitchFamily="18" charset="0"/>
                <a:ea typeface="宋体" pitchFamily="2" charset="-122"/>
              </a:rPr>
              <a:t>)</a:t>
            </a:r>
            <a:endParaRPr lang="zh-CN" altLang="zh-CN" sz="2600" dirty="0" smtClean="0">
              <a:latin typeface="Times New Roman" pitchFamily="18" charset="0"/>
              <a:ea typeface="宋体" pitchFamily="2" charset="-122"/>
            </a:endParaRPr>
          </a:p>
          <a:p>
            <a:pPr>
              <a:lnSpc>
                <a:spcPts val="4900"/>
              </a:lnSpc>
            </a:pPr>
            <a:r>
              <a:rPr lang="en-US" altLang="zh-CN" sz="2600" b="1" dirty="0" smtClean="0">
                <a:latin typeface="Times New Roman" pitchFamily="18" charset="0"/>
                <a:ea typeface="宋体" pitchFamily="2" charset="-122"/>
              </a:rPr>
              <a:t>A.</a:t>
            </a:r>
            <a:r>
              <a:rPr lang="zh-CN" altLang="zh-CN" sz="2600" b="1" dirty="0" smtClean="0">
                <a:latin typeface="Times New Roman" pitchFamily="18" charset="0"/>
                <a:ea typeface="宋体" pitchFamily="2" charset="-122"/>
              </a:rPr>
              <a:t>孟德斯鸠</a:t>
            </a:r>
            <a:r>
              <a:rPr lang="en-US" altLang="zh-CN" sz="2600" b="1" dirty="0" smtClean="0">
                <a:latin typeface="Times New Roman" pitchFamily="18" charset="0"/>
                <a:ea typeface="宋体" pitchFamily="2" charset="-122"/>
              </a:rPr>
              <a:t>  			B.</a:t>
            </a:r>
            <a:r>
              <a:rPr lang="zh-CN" altLang="zh-CN" sz="2600" b="1" dirty="0" smtClean="0">
                <a:latin typeface="Times New Roman" pitchFamily="18" charset="0"/>
                <a:ea typeface="宋体" pitchFamily="2" charset="-122"/>
              </a:rPr>
              <a:t>狄德罗</a:t>
            </a:r>
            <a:endParaRPr lang="zh-CN" altLang="zh-CN" sz="2600" dirty="0" smtClean="0">
              <a:latin typeface="Times New Roman" pitchFamily="18" charset="0"/>
              <a:ea typeface="宋体" pitchFamily="2" charset="-122"/>
            </a:endParaRPr>
          </a:p>
          <a:p>
            <a:pPr>
              <a:lnSpc>
                <a:spcPts val="4900"/>
              </a:lnSpc>
            </a:pPr>
            <a:r>
              <a:rPr lang="en-US" altLang="zh-CN" sz="2600" b="1" dirty="0" smtClean="0">
                <a:latin typeface="Times New Roman" pitchFamily="18" charset="0"/>
                <a:ea typeface="宋体" pitchFamily="2" charset="-122"/>
              </a:rPr>
              <a:t>C.</a:t>
            </a:r>
            <a:r>
              <a:rPr lang="zh-CN" altLang="zh-CN" sz="2600" b="1" dirty="0" smtClean="0">
                <a:latin typeface="Times New Roman" pitchFamily="18" charset="0"/>
                <a:ea typeface="宋体" pitchFamily="2" charset="-122"/>
              </a:rPr>
              <a:t>洛克  </a:t>
            </a:r>
            <a:r>
              <a:rPr lang="en-US" altLang="zh-CN" sz="2600" b="1" dirty="0" smtClean="0">
                <a:latin typeface="Times New Roman" pitchFamily="18" charset="0"/>
                <a:ea typeface="宋体" pitchFamily="2" charset="-122"/>
              </a:rPr>
              <a:t>				D.</a:t>
            </a:r>
            <a:r>
              <a:rPr lang="zh-CN" altLang="zh-CN" sz="2600" b="1" dirty="0" smtClean="0">
                <a:latin typeface="Times New Roman" pitchFamily="18" charset="0"/>
                <a:ea typeface="宋体" pitchFamily="2" charset="-122"/>
              </a:rPr>
              <a:t>伏尔泰</a:t>
            </a:r>
            <a:endParaRPr lang="zh-CN" altLang="zh-CN" sz="2600" dirty="0" smtClean="0">
              <a:latin typeface="Times New Roman" pitchFamily="18" charset="0"/>
              <a:ea typeface="宋体" pitchFamily="2" charset="-122"/>
            </a:endParaRPr>
          </a:p>
        </p:txBody>
      </p:sp>
      <p:sp>
        <p:nvSpPr>
          <p:cNvPr id="9" name="矩形 1"/>
          <p:cNvSpPr>
            <a:spLocks noChangeArrowheads="1"/>
          </p:cNvSpPr>
          <p:nvPr/>
        </p:nvSpPr>
        <p:spPr bwMode="auto">
          <a:xfrm>
            <a:off x="306636" y="98078"/>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方法探究区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2392997" y="374489"/>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89272753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331640" y="4768794"/>
            <a:ext cx="6624736" cy="377723"/>
            <a:chOff x="1775987" y="6358388"/>
            <a:chExt cx="8835274" cy="503630"/>
          </a:xfrm>
        </p:grpSpPr>
        <p:sp>
          <p:nvSpPr>
            <p:cNvPr id="14" name="矩形 13">
              <a:hlinkClick r:id="rId2" action="ppaction://hlinksldjump"/>
            </p:cNvPr>
            <p:cNvSpPr/>
            <p:nvPr/>
          </p:nvSpPr>
          <p:spPr>
            <a:xfrm>
              <a:off x="1775987" y="6369576"/>
              <a:ext cx="2798865"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知识总结区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6" name="矩形 15">
              <a:hlinkClick r:id="rId3" action="ppaction://hlinksldjump"/>
            </p:cNvPr>
            <p:cNvSpPr/>
            <p:nvPr/>
          </p:nvSpPr>
          <p:spPr>
            <a:xfrm>
              <a:off x="7370903"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方法探究区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6097588"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395536" y="1563638"/>
            <a:ext cx="8280920" cy="1629659"/>
          </a:xfrm>
          <a:prstGeom prst="rect">
            <a:avLst/>
          </a:prstGeom>
          <a:noFill/>
        </p:spPr>
        <p:txBody>
          <a:bodyPr wrap="square" lIns="68562" tIns="34281" rIns="68562" bIns="34281" rtlCol="0">
            <a:spAutoFit/>
          </a:bodyPr>
          <a:lstStyle/>
          <a:p>
            <a:pPr algn="just">
              <a:lnSpc>
                <a:spcPts val="4200"/>
              </a:lnSpc>
              <a:tabLst>
                <a:tab pos="2070735" algn="l"/>
              </a:tabLst>
            </a:pPr>
            <a:r>
              <a:rPr lang="zh-CN" altLang="zh-CN" sz="2600" b="1" kern="100" dirty="0" smtClean="0">
                <a:solidFill>
                  <a:schemeClr val="accent6">
                    <a:lumMod val="75000"/>
                  </a:schemeClr>
                </a:solidFill>
                <a:latin typeface="Times New Roman"/>
                <a:ea typeface="黑体"/>
                <a:cs typeface="Times New Roman"/>
              </a:rPr>
              <a:t>解</a:t>
            </a:r>
            <a:r>
              <a:rPr lang="zh-CN" altLang="en-US" sz="2600" b="1" kern="100" dirty="0">
                <a:solidFill>
                  <a:schemeClr val="accent6">
                    <a:lumMod val="75000"/>
                  </a:schemeClr>
                </a:solidFill>
                <a:latin typeface="Times New Roman"/>
                <a:ea typeface="黑体"/>
                <a:cs typeface="Times New Roman"/>
              </a:rPr>
              <a:t>析</a:t>
            </a:r>
            <a:r>
              <a:rPr lang="zh-CN" altLang="zh-CN" sz="2600" b="1" kern="100" dirty="0" smtClean="0">
                <a:latin typeface="Times New Roman"/>
                <a:ea typeface="楷体_GB2312"/>
                <a:cs typeface="Times New Roman"/>
              </a:rPr>
              <a:t>　</a:t>
            </a:r>
            <a:r>
              <a:rPr lang="zh-CN" altLang="zh-CN" sz="2600" dirty="0">
                <a:latin typeface="方正细黑一_GBK" pitchFamily="65" charset="-122"/>
                <a:ea typeface="方正细黑一_GBK" pitchFamily="65" charset="-122"/>
              </a:rPr>
              <a:t>美国是按照三权分立、</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制约与平衡</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的原则建构本国的政治框架的，此学说来源于法国启蒙思想家孟德斯鸠</a:t>
            </a:r>
            <a:r>
              <a:rPr lang="zh-CN" altLang="zh-CN" sz="2600" dirty="0" smtClean="0">
                <a:latin typeface="方正细黑一_GBK" pitchFamily="65" charset="-122"/>
                <a:ea typeface="方正细黑一_GBK" pitchFamily="65" charset="-122"/>
              </a:rPr>
              <a:t>。</a:t>
            </a:r>
            <a:endParaRPr lang="zh-CN" altLang="en-US" sz="2600" kern="100" dirty="0">
              <a:latin typeface="方正细黑一_GBK" pitchFamily="65" charset="-122"/>
              <a:ea typeface="方正细黑一_GBK" pitchFamily="65" charset="-122"/>
              <a:cs typeface="Times New Roman" pitchFamily="18" charset="0"/>
            </a:endParaRPr>
          </a:p>
        </p:txBody>
      </p:sp>
      <p:sp>
        <p:nvSpPr>
          <p:cNvPr id="12" name="TextBox 11"/>
          <p:cNvSpPr txBox="1"/>
          <p:nvPr/>
        </p:nvSpPr>
        <p:spPr>
          <a:xfrm>
            <a:off x="395536" y="3166864"/>
            <a:ext cx="8225860" cy="617395"/>
          </a:xfrm>
          <a:prstGeom prst="rect">
            <a:avLst/>
          </a:prstGeom>
          <a:noFill/>
        </p:spPr>
        <p:txBody>
          <a:bodyPr wrap="square" lIns="68562" tIns="34281" rIns="68562" bIns="34281" rtlCol="0">
            <a:spAutoFit/>
          </a:bodyPr>
          <a:lstStyle/>
          <a:p>
            <a:pPr algn="just">
              <a:lnSpc>
                <a:spcPct val="137000"/>
              </a:lnSpc>
              <a:spcAft>
                <a:spcPts val="0"/>
              </a:spcAft>
              <a:tabLst>
                <a:tab pos="2070735" algn="l"/>
              </a:tabLst>
            </a:pPr>
            <a:r>
              <a:rPr lang="zh-CN" altLang="en-US"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ea typeface="黑体"/>
                <a:cs typeface="Times New Roman"/>
              </a:rPr>
              <a:t>　</a:t>
            </a:r>
            <a:r>
              <a:rPr lang="en-US" altLang="zh-CN" sz="2600" b="1" kern="100" dirty="0" smtClean="0">
                <a:latin typeface="Times New Roman"/>
                <a:cs typeface="Times New Roman"/>
              </a:rPr>
              <a:t>A</a:t>
            </a:r>
            <a:endParaRPr lang="zh-CN" altLang="zh-CN" sz="2600" kern="100" dirty="0">
              <a:latin typeface="宋体"/>
              <a:cs typeface="Courier New"/>
            </a:endParaRPr>
          </a:p>
        </p:txBody>
      </p:sp>
      <p:sp>
        <p:nvSpPr>
          <p:cNvPr id="10" name="矩形 1"/>
          <p:cNvSpPr>
            <a:spLocks noChangeArrowheads="1"/>
          </p:cNvSpPr>
          <p:nvPr/>
        </p:nvSpPr>
        <p:spPr bwMode="auto">
          <a:xfrm>
            <a:off x="306636" y="98078"/>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方法探究区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2392997" y="374489"/>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15788504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331640" y="4768794"/>
            <a:ext cx="6624736" cy="377723"/>
            <a:chOff x="1775987" y="6358388"/>
            <a:chExt cx="8835274" cy="503630"/>
          </a:xfrm>
        </p:grpSpPr>
        <p:sp>
          <p:nvSpPr>
            <p:cNvPr id="21" name="矩形 20">
              <a:hlinkClick r:id="rId2" action="ppaction://hlinksldjump"/>
            </p:cNvPr>
            <p:cNvSpPr/>
            <p:nvPr/>
          </p:nvSpPr>
          <p:spPr>
            <a:xfrm>
              <a:off x="1775987" y="6369576"/>
              <a:ext cx="2798865"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知识总结区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2" name="矩形 21">
              <a:hlinkClick r:id="rId3" action="ppaction://hlinksldjump"/>
            </p:cNvPr>
            <p:cNvSpPr/>
            <p:nvPr/>
          </p:nvSpPr>
          <p:spPr>
            <a:xfrm>
              <a:off x="7370903"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方法探究区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3" name="直接连接符 22"/>
            <p:cNvCxnSpPr/>
            <p:nvPr/>
          </p:nvCxnSpPr>
          <p:spPr>
            <a:xfrm>
              <a:off x="6097588"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376486" y="714400"/>
            <a:ext cx="8225860" cy="4100913"/>
          </a:xfrm>
          <a:prstGeom prst="rect">
            <a:avLst/>
          </a:prstGeom>
          <a:noFill/>
        </p:spPr>
        <p:txBody>
          <a:bodyPr wrap="square" lIns="68562" tIns="34281" rIns="68562" bIns="34281" rtlCol="0">
            <a:spAutoFit/>
          </a:bodyPr>
          <a:lstStyle/>
          <a:p>
            <a:pPr algn="ctr">
              <a:lnSpc>
                <a:spcPts val="4000"/>
              </a:lnSpc>
            </a:pPr>
            <a:r>
              <a:rPr lang="zh-CN" altLang="zh-CN" sz="2800" b="1" dirty="0">
                <a:solidFill>
                  <a:schemeClr val="accent6">
                    <a:lumMod val="75000"/>
                  </a:schemeClr>
                </a:solidFill>
                <a:latin typeface="黑体" pitchFamily="2" charset="-122"/>
                <a:ea typeface="黑体" pitchFamily="2" charset="-122"/>
              </a:rPr>
              <a:t>文字材料型选择题的解法</a:t>
            </a:r>
            <a:endParaRPr lang="zh-CN" altLang="zh-CN" sz="2800" dirty="0">
              <a:solidFill>
                <a:schemeClr val="accent6">
                  <a:lumMod val="75000"/>
                </a:schemeClr>
              </a:solidFill>
              <a:latin typeface="黑体" pitchFamily="2" charset="-122"/>
              <a:ea typeface="黑体" pitchFamily="2" charset="-122"/>
            </a:endParaRPr>
          </a:p>
          <a:p>
            <a:pPr>
              <a:lnSpc>
                <a:spcPts val="4000"/>
              </a:lnSpc>
            </a:pPr>
            <a:r>
              <a:rPr lang="zh-CN" altLang="zh-CN" sz="2600" b="1" dirty="0">
                <a:latin typeface="黑体" pitchFamily="2" charset="-122"/>
                <a:ea typeface="黑体" pitchFamily="2" charset="-122"/>
              </a:rPr>
              <a:t>题型特征</a:t>
            </a:r>
            <a:endParaRPr lang="zh-CN" altLang="zh-CN" sz="2600" dirty="0">
              <a:latin typeface="黑体" pitchFamily="2" charset="-122"/>
              <a:ea typeface="黑体" pitchFamily="2" charset="-122"/>
            </a:endParaRPr>
          </a:p>
          <a:p>
            <a:pPr>
              <a:lnSpc>
                <a:spcPts val="4000"/>
              </a:lnSpc>
            </a:pPr>
            <a:r>
              <a:rPr lang="zh-CN" altLang="zh-CN" sz="2600" b="1" dirty="0">
                <a:latin typeface="+mj-ea"/>
                <a:ea typeface="+mj-ea"/>
              </a:rPr>
              <a:t>在题干中引入一些材料创设新的问题情景，结合材料设计选项，考查阅读、分析、概括材料的能力。由于受</a:t>
            </a:r>
            <a:r>
              <a:rPr lang="en-US" altLang="zh-CN" sz="2600" b="1" dirty="0">
                <a:latin typeface="+mj-ea"/>
                <a:ea typeface="+mj-ea"/>
              </a:rPr>
              <a:t>“</a:t>
            </a:r>
            <a:r>
              <a:rPr lang="zh-CN" altLang="zh-CN" sz="2600" b="1" dirty="0">
                <a:latin typeface="+mj-ea"/>
                <a:ea typeface="+mj-ea"/>
              </a:rPr>
              <a:t>一标多本</a:t>
            </a:r>
            <a:r>
              <a:rPr lang="en-US" altLang="zh-CN" sz="2600" b="1" dirty="0">
                <a:latin typeface="+mj-ea"/>
                <a:ea typeface="+mj-ea"/>
              </a:rPr>
              <a:t>”</a:t>
            </a:r>
            <a:r>
              <a:rPr lang="zh-CN" altLang="zh-CN" sz="2600" b="1" dirty="0">
                <a:latin typeface="+mj-ea"/>
                <a:ea typeface="+mj-ea"/>
              </a:rPr>
              <a:t>的影响，选择题偏重于提供新情景、新材料，主要考查学生阅读材料并从材料中获取有效信息解决问题的能力。明显的以</a:t>
            </a:r>
            <a:r>
              <a:rPr lang="en-US" altLang="zh-CN" sz="2600" b="1" dirty="0">
                <a:latin typeface="+mj-ea"/>
                <a:ea typeface="+mj-ea"/>
              </a:rPr>
              <a:t>“</a:t>
            </a:r>
            <a:r>
              <a:rPr lang="zh-CN" altLang="zh-CN" sz="2600" b="1" dirty="0">
                <a:latin typeface="+mj-ea"/>
                <a:ea typeface="+mj-ea"/>
              </a:rPr>
              <a:t>能力立意</a:t>
            </a:r>
            <a:r>
              <a:rPr lang="en-US" altLang="zh-CN" sz="2600" b="1" dirty="0">
                <a:latin typeface="+mj-ea"/>
                <a:ea typeface="+mj-ea"/>
              </a:rPr>
              <a:t>”</a:t>
            </a:r>
            <a:r>
              <a:rPr lang="zh-CN" altLang="zh-CN" sz="2600" b="1" dirty="0">
                <a:latin typeface="+mj-ea"/>
                <a:ea typeface="+mj-ea"/>
              </a:rPr>
              <a:t>为主，强调与现实生活的紧密结合，关注社会，以史为鉴。</a:t>
            </a:r>
            <a:endParaRPr lang="zh-CN" altLang="zh-CN" sz="2600" dirty="0">
              <a:latin typeface="+mj-ea"/>
              <a:ea typeface="+mj-ea"/>
            </a:endParaRPr>
          </a:p>
        </p:txBody>
      </p:sp>
      <p:sp>
        <p:nvSpPr>
          <p:cNvPr id="10" name="矩形 1"/>
          <p:cNvSpPr>
            <a:spLocks noChangeArrowheads="1"/>
          </p:cNvSpPr>
          <p:nvPr/>
        </p:nvSpPr>
        <p:spPr bwMode="auto">
          <a:xfrm>
            <a:off x="306636" y="98078"/>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方法探究区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2392997" y="374489"/>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8703464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99592" y="1419622"/>
            <a:ext cx="6912768" cy="1177235"/>
          </a:xfrm>
          <a:prstGeom prst="rect">
            <a:avLst/>
          </a:prstGeom>
        </p:spPr>
        <p:txBody>
          <a:bodyPr wrap="square" lIns="68570" tIns="34285" rIns="68570" bIns="34285">
            <a:spAutoFit/>
          </a:bodyPr>
          <a:lstStyle/>
          <a:p>
            <a:pPr algn="ctr">
              <a:lnSpc>
                <a:spcPct val="150000"/>
              </a:lnSpc>
              <a:defRPr/>
            </a:pPr>
            <a:r>
              <a:rPr lang="zh-CN" altLang="en-US" sz="4800" b="1" dirty="0">
                <a:solidFill>
                  <a:schemeClr val="tx1">
                    <a:lumMod val="85000"/>
                    <a:lumOff val="1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学</a:t>
            </a:r>
            <a:r>
              <a:rPr lang="zh-CN" altLang="en-US" sz="4800" b="1" dirty="0" smtClean="0">
                <a:solidFill>
                  <a:schemeClr val="tx1">
                    <a:lumMod val="85000"/>
                    <a:lumOff val="1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案</a:t>
            </a:r>
            <a:r>
              <a:rPr lang="en-US" altLang="zh-CN" sz="4800" b="1" dirty="0" smtClean="0">
                <a:solidFill>
                  <a:schemeClr val="tx1">
                    <a:lumMod val="85000"/>
                    <a:lumOff val="1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4</a:t>
            </a:r>
            <a:r>
              <a:rPr lang="zh-CN" altLang="en-US" sz="4800" b="1" dirty="0">
                <a:solidFill>
                  <a:schemeClr val="tx1">
                    <a:lumMod val="85000"/>
                    <a:lumOff val="1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　</a:t>
            </a:r>
            <a:r>
              <a:rPr lang="zh-CN" altLang="en-US" sz="4800" b="1" dirty="0" smtClean="0">
                <a:solidFill>
                  <a:schemeClr val="tx1">
                    <a:lumMod val="85000"/>
                    <a:lumOff val="1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单元学习</a:t>
            </a:r>
            <a:r>
              <a:rPr lang="zh-CN" altLang="en-US" sz="4800" b="1" dirty="0">
                <a:solidFill>
                  <a:schemeClr val="tx1">
                    <a:lumMod val="85000"/>
                    <a:lumOff val="1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总结</a:t>
            </a:r>
          </a:p>
        </p:txBody>
      </p:sp>
      <p:sp>
        <p:nvSpPr>
          <p:cNvPr id="6" name="Rectangle 18"/>
          <p:cNvSpPr>
            <a:spLocks noChangeArrowheads="1"/>
          </p:cNvSpPr>
          <p:nvPr/>
        </p:nvSpPr>
        <p:spPr bwMode="auto">
          <a:xfrm>
            <a:off x="1331640" y="3522181"/>
            <a:ext cx="8352928" cy="633745"/>
          </a:xfrm>
          <a:prstGeom prst="rect">
            <a:avLst/>
          </a:prstGeom>
          <a:noFill/>
          <a:ln>
            <a:noFill/>
          </a:ln>
          <a:effectLst>
            <a:prstShdw prst="shdw12">
              <a:srgbClr val="808080">
                <a:alpha val="50000"/>
              </a:srgb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1"/>
                </a:solidFill>
                <a:miter lim="800000"/>
                <a:headEnd/>
                <a:tailEnd/>
              </a14:hiddenLine>
            </a:ext>
          </a:extLst>
        </p:spPr>
        <p:txBody>
          <a:bodyPr wrap="square" lIns="68562" tIns="34281" rIns="68562" bIns="34281" anchor="ctr">
            <a:spAutoFit/>
          </a:bodyPr>
          <a:lstStyle/>
          <a:p>
            <a:pPr>
              <a:lnSpc>
                <a:spcPct val="150000"/>
              </a:lnSpc>
            </a:pPr>
            <a:r>
              <a:rPr lang="zh-CN" altLang="en-US" sz="2800" b="1" kern="0" dirty="0" smtClean="0">
                <a:latin typeface="Times New Roman" pitchFamily="18" charset="0"/>
                <a:ea typeface="黑体" pitchFamily="49" charset="-122"/>
                <a:cs typeface="Times New Roman" pitchFamily="18" charset="0"/>
              </a:rPr>
              <a:t>网络构建区</a:t>
            </a:r>
            <a:r>
              <a:rPr lang="en-US" altLang="zh-CN" sz="2800" b="1" kern="100" dirty="0" smtClean="0">
                <a:latin typeface="Times New Roman" pitchFamily="18" charset="0"/>
                <a:ea typeface="Times New Roman" pitchFamily="18" charset="0"/>
                <a:cs typeface="Times New Roman" pitchFamily="18" charset="0"/>
              </a:rPr>
              <a:t>(</a:t>
            </a:r>
            <a:r>
              <a:rPr lang="zh-CN" altLang="en-US" sz="2800" b="1" kern="100" dirty="0" smtClean="0">
                <a:latin typeface="Times New Roman" pitchFamily="18" charset="0"/>
                <a:ea typeface="黑体" pitchFamily="49" charset="-122"/>
                <a:cs typeface="Times New Roman" pitchFamily="18" charset="0"/>
              </a:rPr>
              <a:t>略</a:t>
            </a:r>
            <a:r>
              <a:rPr lang="en-US" altLang="zh-CN" sz="2800" b="1" kern="100" dirty="0" smtClean="0">
                <a:latin typeface="Times New Roman" pitchFamily="18" charset="0"/>
                <a:ea typeface="Times New Roman" pitchFamily="18" charset="0"/>
                <a:cs typeface="Times New Roman" pitchFamily="18" charset="0"/>
              </a:rPr>
              <a:t>)</a:t>
            </a:r>
            <a:endParaRPr lang="zh-CN" altLang="en-US" sz="2800" b="1" kern="0" dirty="0">
              <a:latin typeface="Times New Roman" pitchFamily="18" charset="0"/>
              <a:ea typeface="黑体" pitchFamily="49" charset="-122"/>
              <a:cs typeface="Times New Roman" pitchFamily="18" charset="0"/>
            </a:endParaRPr>
          </a:p>
        </p:txBody>
      </p:sp>
    </p:spTree>
    <p:extLst>
      <p:ext uri="{BB962C8B-B14F-4D97-AF65-F5344CB8AC3E}">
        <p14:creationId xmlns:p14="http://schemas.microsoft.com/office/powerpoint/2010/main" xmlns="" val="2645865599"/>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331640" y="4768794"/>
            <a:ext cx="6624736" cy="377723"/>
            <a:chOff x="1775987" y="6358388"/>
            <a:chExt cx="8835274" cy="503630"/>
          </a:xfrm>
        </p:grpSpPr>
        <p:sp>
          <p:nvSpPr>
            <p:cNvPr id="21" name="矩形 20">
              <a:hlinkClick r:id="rId2" action="ppaction://hlinksldjump"/>
            </p:cNvPr>
            <p:cNvSpPr/>
            <p:nvPr/>
          </p:nvSpPr>
          <p:spPr>
            <a:xfrm>
              <a:off x="1775987" y="6369576"/>
              <a:ext cx="2798865"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知识总结区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2" name="矩形 21">
              <a:hlinkClick r:id="rId3" action="ppaction://hlinksldjump"/>
            </p:cNvPr>
            <p:cNvSpPr/>
            <p:nvPr/>
          </p:nvSpPr>
          <p:spPr>
            <a:xfrm>
              <a:off x="7370903"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方法探究区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3" name="直接连接符 22"/>
            <p:cNvCxnSpPr/>
            <p:nvPr/>
          </p:nvCxnSpPr>
          <p:spPr>
            <a:xfrm>
              <a:off x="6097588"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201076" y="627534"/>
            <a:ext cx="8907428" cy="4067222"/>
          </a:xfrm>
          <a:prstGeom prst="rect">
            <a:avLst/>
          </a:prstGeom>
          <a:noFill/>
        </p:spPr>
        <p:txBody>
          <a:bodyPr wrap="square" lIns="68562" tIns="34281" rIns="68562" bIns="34281" rtlCol="0">
            <a:spAutoFit/>
          </a:bodyPr>
          <a:lstStyle/>
          <a:p>
            <a:pPr>
              <a:lnSpc>
                <a:spcPts val="4000"/>
              </a:lnSpc>
            </a:pPr>
            <a:r>
              <a:rPr lang="zh-CN" altLang="zh-CN" sz="2500" b="1" dirty="0">
                <a:latin typeface="黑体" pitchFamily="2" charset="-122"/>
                <a:ea typeface="黑体" pitchFamily="2" charset="-122"/>
              </a:rPr>
              <a:t>解题技巧</a:t>
            </a:r>
            <a:endParaRPr lang="zh-CN" altLang="zh-CN" sz="2500" dirty="0">
              <a:latin typeface="黑体" pitchFamily="2" charset="-122"/>
              <a:ea typeface="黑体" pitchFamily="2" charset="-122"/>
            </a:endParaRPr>
          </a:p>
          <a:p>
            <a:pPr>
              <a:lnSpc>
                <a:spcPts val="4000"/>
              </a:lnSpc>
            </a:pPr>
            <a:r>
              <a:rPr lang="en-US" altLang="zh-CN" sz="2500" b="1" dirty="0">
                <a:latin typeface="Times New Roman" pitchFamily="18" charset="0"/>
                <a:ea typeface="宋体" pitchFamily="2" charset="-122"/>
              </a:rPr>
              <a:t>(1)</a:t>
            </a:r>
            <a:r>
              <a:rPr lang="zh-CN" altLang="zh-CN" sz="2500" b="1" dirty="0">
                <a:latin typeface="Times New Roman" pitchFamily="18" charset="0"/>
                <a:ea typeface="宋体" pitchFamily="2" charset="-122"/>
              </a:rPr>
              <a:t>一般采用信息推断法：读懂材料，提取有效信息，由表及里，去伪存真，结合教材知识迁移分析。对四个选项进行分析比较，排除与材料明显不符的选项或结论正确但在材料中没有体现的选项。</a:t>
            </a:r>
            <a:endParaRPr lang="zh-CN" altLang="zh-CN" sz="2500" dirty="0">
              <a:latin typeface="Times New Roman" pitchFamily="18" charset="0"/>
              <a:ea typeface="宋体" pitchFamily="2" charset="-122"/>
            </a:endParaRPr>
          </a:p>
          <a:p>
            <a:pPr>
              <a:lnSpc>
                <a:spcPts val="4000"/>
              </a:lnSpc>
            </a:pPr>
            <a:r>
              <a:rPr lang="en-US" altLang="zh-CN" sz="2500" b="1" dirty="0">
                <a:latin typeface="Times New Roman" pitchFamily="18" charset="0"/>
                <a:ea typeface="宋体" pitchFamily="2" charset="-122"/>
              </a:rPr>
              <a:t>(2)</a:t>
            </a:r>
            <a:r>
              <a:rPr lang="zh-CN" altLang="zh-CN" sz="2500" b="1" dirty="0">
                <a:latin typeface="Times New Roman" pitchFamily="18" charset="0"/>
                <a:ea typeface="宋体" pitchFamily="2" charset="-122"/>
              </a:rPr>
              <a:t>注意细节：有时材料太长，观点隐藏在后半部分，需要完整阅读；有时设问为否定式，需要标记设问关键词；常见的名词在材料中有特定含义；注意材料中的时空限制和材料出处。</a:t>
            </a:r>
            <a:endParaRPr lang="zh-CN" altLang="zh-CN" sz="2500" dirty="0">
              <a:latin typeface="Times New Roman" pitchFamily="18" charset="0"/>
              <a:ea typeface="宋体" pitchFamily="2" charset="-122"/>
            </a:endParaRPr>
          </a:p>
        </p:txBody>
      </p:sp>
      <p:sp>
        <p:nvSpPr>
          <p:cNvPr id="10" name="矩形 1"/>
          <p:cNvSpPr>
            <a:spLocks noChangeArrowheads="1"/>
          </p:cNvSpPr>
          <p:nvPr/>
        </p:nvSpPr>
        <p:spPr bwMode="auto">
          <a:xfrm>
            <a:off x="306636" y="98078"/>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方法探究区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2392997" y="374489"/>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63802545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1"/>
          <p:cNvSpPr>
            <a:spLocks noChangeArrowheads="1"/>
          </p:cNvSpPr>
          <p:nvPr/>
        </p:nvSpPr>
        <p:spPr bwMode="auto">
          <a:xfrm>
            <a:off x="306636" y="98078"/>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知识总结区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33" name="直接连接符 32"/>
          <p:cNvCxnSpPr/>
          <p:nvPr/>
        </p:nvCxnSpPr>
        <p:spPr>
          <a:xfrm>
            <a:off x="2392997" y="374489"/>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48125" y="1366664"/>
            <a:ext cx="8866801" cy="3455818"/>
          </a:xfrm>
          <a:prstGeom prst="rect">
            <a:avLst/>
          </a:prstGeom>
        </p:spPr>
        <p:txBody>
          <a:bodyPr wrap="square">
            <a:spAutoFit/>
          </a:bodyPr>
          <a:lstStyle/>
          <a:p>
            <a:pPr>
              <a:lnSpc>
                <a:spcPts val="3800"/>
              </a:lnSpc>
            </a:pPr>
            <a:r>
              <a:rPr lang="en-US" altLang="zh-CN" sz="2600" b="1" dirty="0">
                <a:latin typeface="Times New Roman" pitchFamily="18" charset="0"/>
                <a:ea typeface="宋体" pitchFamily="2" charset="-122"/>
              </a:rPr>
              <a:t>1.</a:t>
            </a:r>
            <a:r>
              <a:rPr lang="zh-CN" altLang="zh-CN" sz="2600" b="1" dirty="0">
                <a:latin typeface="黑体" pitchFamily="2" charset="-122"/>
                <a:ea typeface="黑体" pitchFamily="2" charset="-122"/>
              </a:rPr>
              <a:t>天赋人权、分权制衡、人民主权的含义及三者之间的关系</a:t>
            </a:r>
            <a:endParaRPr lang="zh-CN" altLang="zh-CN" sz="2600" dirty="0">
              <a:latin typeface="黑体" pitchFamily="2" charset="-122"/>
              <a:ea typeface="黑体" pitchFamily="2" charset="-122"/>
            </a:endParaRPr>
          </a:p>
          <a:p>
            <a:pPr>
              <a:lnSpc>
                <a:spcPts val="3800"/>
              </a:lnSpc>
            </a:pPr>
            <a:r>
              <a:rPr lang="en-US" altLang="zh-CN" sz="2600" b="1" dirty="0">
                <a:latin typeface="Times New Roman" pitchFamily="18" charset="0"/>
                <a:ea typeface="宋体" pitchFamily="2" charset="-122"/>
              </a:rPr>
              <a:t>(1)</a:t>
            </a:r>
            <a:r>
              <a:rPr lang="zh-CN" altLang="zh-CN" sz="2600" b="1" dirty="0">
                <a:latin typeface="Times New Roman" pitchFamily="18" charset="0"/>
                <a:ea typeface="宋体" pitchFamily="2" charset="-122"/>
              </a:rPr>
              <a:t>含义：天赋人权是指人生来而且始终是自由、平等的，自由、财产、安全和反抗压迫都是天赋的不可剥夺的人权；分权制衡是指将原来集中于君主一人的国家最高权力进行分割，分别由不同的人掌管且相互制约，以避免专制暴政；主权在民即人民是国家的最高主权者，一切权力来自人民，属于人民，因此最理想的政体是民主共和制。</a:t>
            </a:r>
            <a:endParaRPr lang="zh-CN" altLang="zh-CN" sz="2600" dirty="0">
              <a:latin typeface="Times New Roman" pitchFamily="18" charset="0"/>
              <a:ea typeface="宋体" pitchFamily="2" charset="-122"/>
            </a:endParaRPr>
          </a:p>
        </p:txBody>
      </p:sp>
      <p:sp>
        <p:nvSpPr>
          <p:cNvPr id="11" name="TextBox 10"/>
          <p:cNvSpPr txBox="1"/>
          <p:nvPr/>
        </p:nvSpPr>
        <p:spPr>
          <a:xfrm>
            <a:off x="670959" y="771550"/>
            <a:ext cx="2369823" cy="469341"/>
          </a:xfrm>
          <a:prstGeom prst="rect">
            <a:avLst/>
          </a:prstGeom>
          <a:noFill/>
          <a:ln>
            <a:noFill/>
          </a:ln>
        </p:spPr>
        <p:txBody>
          <a:bodyPr wrap="square" lIns="68562" tIns="34281" rIns="68562" bIns="34281" rtlCol="0">
            <a:spAutoFit/>
          </a:bodyPr>
          <a:lstStyle/>
          <a:p>
            <a:r>
              <a:rPr lang="zh-CN" altLang="en-US" sz="2600" b="1" dirty="0" smtClean="0">
                <a:solidFill>
                  <a:srgbClr val="00B0F0"/>
                </a:solidFill>
                <a:latin typeface="黑体" panose="02010600030101010101" pitchFamily="2" charset="-122"/>
                <a:ea typeface="黑体" panose="02010600030101010101" pitchFamily="2" charset="-122"/>
              </a:rPr>
              <a:t>重点突破</a:t>
            </a:r>
            <a:r>
              <a:rPr lang="en-US" altLang="zh-CN" sz="2600" b="1" dirty="0" smtClean="0">
                <a:solidFill>
                  <a:srgbClr val="00B0F0"/>
                </a:solidFill>
                <a:latin typeface="黑体" panose="02010600030101010101" pitchFamily="2" charset="-122"/>
                <a:ea typeface="黑体" panose="02010600030101010101" pitchFamily="2" charset="-122"/>
              </a:rPr>
              <a:t>		</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12" name="菱形 11"/>
          <p:cNvSpPr/>
          <p:nvPr/>
        </p:nvSpPr>
        <p:spPr>
          <a:xfrm>
            <a:off x="395914" y="915566"/>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dirty="0"/>
          </a:p>
        </p:txBody>
      </p:sp>
      <p:grpSp>
        <p:nvGrpSpPr>
          <p:cNvPr id="13" name="组合 12"/>
          <p:cNvGrpSpPr/>
          <p:nvPr/>
        </p:nvGrpSpPr>
        <p:grpSpPr>
          <a:xfrm>
            <a:off x="1331640" y="4768794"/>
            <a:ext cx="6624736" cy="377723"/>
            <a:chOff x="1775987" y="6358388"/>
            <a:chExt cx="8835274" cy="503630"/>
          </a:xfrm>
        </p:grpSpPr>
        <p:sp>
          <p:nvSpPr>
            <p:cNvPr id="14" name="矩形 13">
              <a:hlinkClick r:id="rId2" action="ppaction://hlinksldjump"/>
            </p:cNvPr>
            <p:cNvSpPr/>
            <p:nvPr/>
          </p:nvSpPr>
          <p:spPr>
            <a:xfrm>
              <a:off x="1775987" y="6369576"/>
              <a:ext cx="2798865"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知识总结区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7370903"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方法探究区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6097588"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82016469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762025"/>
            <a:ext cx="8352928" cy="3975191"/>
          </a:xfrm>
          <a:prstGeom prst="rect">
            <a:avLst/>
          </a:prstGeom>
        </p:spPr>
        <p:txBody>
          <a:bodyPr wrap="square">
            <a:spAutoFit/>
          </a:bodyPr>
          <a:lstStyle/>
          <a:p>
            <a:pPr>
              <a:lnSpc>
                <a:spcPts val="4400"/>
              </a:lnSpc>
            </a:pPr>
            <a:r>
              <a:rPr lang="en-US" altLang="zh-CN" sz="2600" b="1" dirty="0">
                <a:latin typeface="Times New Roman" pitchFamily="18" charset="0"/>
                <a:ea typeface="宋体" pitchFamily="2" charset="-122"/>
              </a:rPr>
              <a:t>(2)</a:t>
            </a:r>
            <a:r>
              <a:rPr lang="zh-CN" altLang="zh-CN" sz="2600" b="1" dirty="0">
                <a:latin typeface="Times New Roman" pitchFamily="18" charset="0"/>
                <a:ea typeface="宋体" pitchFamily="2" charset="-122"/>
              </a:rPr>
              <a:t>关系：三者同为近代西方的民主思想，天赋人权是分权制衡和主权在民的前提和基础，分权制衡是实现天赋人权和主权在民的重要手段。</a:t>
            </a:r>
            <a:endParaRPr lang="zh-CN" altLang="zh-CN" sz="2600" dirty="0">
              <a:latin typeface="Times New Roman" pitchFamily="18" charset="0"/>
              <a:ea typeface="宋体" pitchFamily="2" charset="-122"/>
            </a:endParaRPr>
          </a:p>
          <a:p>
            <a:pPr>
              <a:lnSpc>
                <a:spcPts val="4400"/>
              </a:lnSpc>
            </a:pPr>
            <a:r>
              <a:rPr lang="en-US" altLang="zh-CN" sz="2600" b="1" dirty="0">
                <a:latin typeface="Times New Roman" pitchFamily="18" charset="0"/>
                <a:ea typeface="宋体" pitchFamily="2" charset="-122"/>
              </a:rPr>
              <a:t>2.</a:t>
            </a:r>
            <a:r>
              <a:rPr lang="zh-CN" altLang="zh-CN" sz="2600" b="1" dirty="0">
                <a:latin typeface="黑体" pitchFamily="2" charset="-122"/>
                <a:ea typeface="黑体" pitchFamily="2" charset="-122"/>
              </a:rPr>
              <a:t>近代欧洲民主思想发展的原因和影响</a:t>
            </a:r>
            <a:endParaRPr lang="zh-CN" altLang="zh-CN" sz="2600" dirty="0">
              <a:latin typeface="黑体" pitchFamily="2" charset="-122"/>
              <a:ea typeface="黑体" pitchFamily="2" charset="-122"/>
            </a:endParaRPr>
          </a:p>
          <a:p>
            <a:pPr>
              <a:lnSpc>
                <a:spcPts val="4400"/>
              </a:lnSpc>
            </a:pPr>
            <a:r>
              <a:rPr lang="en-US" altLang="zh-CN" sz="2600" b="1" dirty="0">
                <a:latin typeface="Times New Roman" pitchFamily="18" charset="0"/>
                <a:ea typeface="宋体" pitchFamily="2" charset="-122"/>
              </a:rPr>
              <a:t>(1)</a:t>
            </a:r>
            <a:r>
              <a:rPr lang="zh-CN" altLang="zh-CN" sz="2600" b="1" dirty="0">
                <a:latin typeface="Times New Roman" pitchFamily="18" charset="0"/>
                <a:ea typeface="宋体" pitchFamily="2" charset="-122"/>
              </a:rPr>
              <a:t>原因</a:t>
            </a:r>
            <a:endParaRPr lang="zh-CN" altLang="zh-CN" sz="2600" dirty="0">
              <a:latin typeface="Times New Roman" pitchFamily="18" charset="0"/>
              <a:ea typeface="宋体" pitchFamily="2" charset="-122"/>
            </a:endParaRPr>
          </a:p>
          <a:p>
            <a:pPr>
              <a:lnSpc>
                <a:spcPts val="4400"/>
              </a:lnSpc>
            </a:pPr>
            <a:r>
              <a:rPr lang="en-US" altLang="zh-CN" sz="2600" b="1" dirty="0">
                <a:latin typeface="Times New Roman" pitchFamily="18" charset="0"/>
                <a:ea typeface="宋体" pitchFamily="2" charset="-122"/>
              </a:rPr>
              <a:t>①</a:t>
            </a:r>
            <a:r>
              <a:rPr lang="zh-CN" altLang="zh-CN" sz="2600" b="1" dirty="0">
                <a:latin typeface="Times New Roman" pitchFamily="18" charset="0"/>
                <a:ea typeface="宋体" pitchFamily="2" charset="-122"/>
              </a:rPr>
              <a:t>古希腊、罗马时期民主思想、民主制度的发展为近代民主思想的发展奠定了基础</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grpSp>
        <p:nvGrpSpPr>
          <p:cNvPr id="15" name="组合 14"/>
          <p:cNvGrpSpPr/>
          <p:nvPr/>
        </p:nvGrpSpPr>
        <p:grpSpPr>
          <a:xfrm>
            <a:off x="1331640" y="4768794"/>
            <a:ext cx="6624736" cy="377723"/>
            <a:chOff x="1775987" y="6358388"/>
            <a:chExt cx="8835274" cy="503630"/>
          </a:xfrm>
        </p:grpSpPr>
        <p:sp>
          <p:nvSpPr>
            <p:cNvPr id="16" name="矩形 15">
              <a:hlinkClick r:id="rId2" action="ppaction://hlinksldjump"/>
            </p:cNvPr>
            <p:cNvSpPr/>
            <p:nvPr/>
          </p:nvSpPr>
          <p:spPr>
            <a:xfrm>
              <a:off x="1775987" y="6369576"/>
              <a:ext cx="2798865"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知识总结区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7" name="矩形 16">
              <a:hlinkClick r:id="rId3" action="ppaction://hlinksldjump"/>
            </p:cNvPr>
            <p:cNvSpPr/>
            <p:nvPr/>
          </p:nvSpPr>
          <p:spPr>
            <a:xfrm>
              <a:off x="7370903"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方法探究区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8" name="直接连接符 17"/>
            <p:cNvCxnSpPr/>
            <p:nvPr/>
          </p:nvCxnSpPr>
          <p:spPr>
            <a:xfrm>
              <a:off x="6097588"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 name="矩形 1"/>
          <p:cNvSpPr>
            <a:spLocks noChangeArrowheads="1"/>
          </p:cNvSpPr>
          <p:nvPr/>
        </p:nvSpPr>
        <p:spPr bwMode="auto">
          <a:xfrm>
            <a:off x="306636" y="98078"/>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知识总结区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2392997" y="374489"/>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86134104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929924"/>
            <a:ext cx="8352928" cy="3802066"/>
          </a:xfrm>
          <a:prstGeom prst="rect">
            <a:avLst/>
          </a:prstGeom>
        </p:spPr>
        <p:txBody>
          <a:bodyPr wrap="square">
            <a:spAutoFit/>
          </a:bodyPr>
          <a:lstStyle/>
          <a:p>
            <a:pPr>
              <a:lnSpc>
                <a:spcPts val="4200"/>
              </a:lnSpc>
            </a:pPr>
            <a:r>
              <a:rPr lang="en-US" altLang="zh-CN" sz="2600" b="1" dirty="0">
                <a:latin typeface="Times New Roman" pitchFamily="18" charset="0"/>
                <a:ea typeface="宋体" pitchFamily="2" charset="-122"/>
              </a:rPr>
              <a:t>②</a:t>
            </a:r>
            <a:r>
              <a:rPr lang="zh-CN" altLang="zh-CN" sz="2600" b="1" dirty="0">
                <a:latin typeface="Times New Roman" pitchFamily="18" charset="0"/>
                <a:ea typeface="宋体" pitchFamily="2" charset="-122"/>
              </a:rPr>
              <a:t>资本主义经济发展提出的政治要求。</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③</a:t>
            </a:r>
            <a:r>
              <a:rPr lang="zh-CN" altLang="zh-CN" sz="2600" b="1" dirty="0">
                <a:latin typeface="Times New Roman" pitchFamily="18" charset="0"/>
                <a:ea typeface="宋体" pitchFamily="2" charset="-122"/>
              </a:rPr>
              <a:t>封建专制阻碍经济的发展和人权的实现。</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④</a:t>
            </a:r>
            <a:r>
              <a:rPr lang="zh-CN" altLang="zh-CN" sz="2600" b="1" dirty="0">
                <a:latin typeface="Times New Roman" pitchFamily="18" charset="0"/>
                <a:ea typeface="宋体" pitchFamily="2" charset="-122"/>
              </a:rPr>
              <a:t>文艺复兴、宗教改革促进了思想解放。</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(2)</a:t>
            </a:r>
            <a:r>
              <a:rPr lang="zh-CN" altLang="zh-CN" sz="2600" b="1" dirty="0">
                <a:latin typeface="Times New Roman" pitchFamily="18" charset="0"/>
                <a:ea typeface="宋体" pitchFamily="2" charset="-122"/>
              </a:rPr>
              <a:t>影响</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①</a:t>
            </a:r>
            <a:r>
              <a:rPr lang="zh-CN" altLang="zh-CN" sz="2600" b="1" dirty="0">
                <a:latin typeface="Times New Roman" pitchFamily="18" charset="0"/>
                <a:ea typeface="宋体" pitchFamily="2" charset="-122"/>
              </a:rPr>
              <a:t>近代欧洲民主思想的提出，对封建专制理论无疑是致命的打击，同时也为民主政治的出现提供了坚实的理论基础和可操作的政治蓝图。</a:t>
            </a:r>
            <a:endParaRPr lang="zh-CN" altLang="zh-CN" sz="2600" dirty="0">
              <a:latin typeface="Times New Roman" pitchFamily="18" charset="0"/>
              <a:ea typeface="宋体" pitchFamily="2" charset="-122"/>
            </a:endParaRPr>
          </a:p>
        </p:txBody>
      </p:sp>
      <p:grpSp>
        <p:nvGrpSpPr>
          <p:cNvPr id="15" name="组合 14"/>
          <p:cNvGrpSpPr/>
          <p:nvPr/>
        </p:nvGrpSpPr>
        <p:grpSpPr>
          <a:xfrm>
            <a:off x="1331640" y="4768794"/>
            <a:ext cx="6624736" cy="377723"/>
            <a:chOff x="1775987" y="6358388"/>
            <a:chExt cx="8835274" cy="503630"/>
          </a:xfrm>
        </p:grpSpPr>
        <p:sp>
          <p:nvSpPr>
            <p:cNvPr id="16" name="矩形 15">
              <a:hlinkClick r:id="rId2" action="ppaction://hlinksldjump"/>
            </p:cNvPr>
            <p:cNvSpPr/>
            <p:nvPr/>
          </p:nvSpPr>
          <p:spPr>
            <a:xfrm>
              <a:off x="1775987" y="6369576"/>
              <a:ext cx="2798865"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知识总结区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7" name="矩形 16">
              <a:hlinkClick r:id="rId3" action="ppaction://hlinksldjump"/>
            </p:cNvPr>
            <p:cNvSpPr/>
            <p:nvPr/>
          </p:nvSpPr>
          <p:spPr>
            <a:xfrm>
              <a:off x="7370903"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方法探究区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8" name="直接连接符 17"/>
            <p:cNvCxnSpPr/>
            <p:nvPr/>
          </p:nvCxnSpPr>
          <p:spPr>
            <a:xfrm>
              <a:off x="6097588"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 name="矩形 1"/>
          <p:cNvSpPr>
            <a:spLocks noChangeArrowheads="1"/>
          </p:cNvSpPr>
          <p:nvPr/>
        </p:nvSpPr>
        <p:spPr bwMode="auto">
          <a:xfrm>
            <a:off x="306636" y="98078"/>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知识总结区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2392997" y="374489"/>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27739974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1265387"/>
            <a:ext cx="8352928" cy="2674515"/>
          </a:xfrm>
          <a:prstGeom prst="rect">
            <a:avLst/>
          </a:prstGeom>
        </p:spPr>
        <p:txBody>
          <a:bodyPr wrap="square">
            <a:spAutoFit/>
          </a:bodyPr>
          <a:lstStyle/>
          <a:p>
            <a:pPr>
              <a:lnSpc>
                <a:spcPts val="5200"/>
              </a:lnSpc>
            </a:pPr>
            <a:r>
              <a:rPr lang="en-US" altLang="zh-CN" sz="2600" b="1" dirty="0"/>
              <a:t>②</a:t>
            </a:r>
            <a:r>
              <a:rPr lang="zh-CN" altLang="zh-CN" sz="2600" b="1" dirty="0"/>
              <a:t>这些民主思想广为传播，影响着西方乃至整个世界。不仅对法国大革命有着直接影响，也为欧美资产阶级革命的到来，作了充分的思想准备。同时，还鼓励中国、日本等亚洲国家的仁人志士为改造旧社会而斗争。</a:t>
            </a:r>
            <a:endParaRPr lang="zh-CN" altLang="zh-CN" sz="2600" dirty="0"/>
          </a:p>
        </p:txBody>
      </p:sp>
      <p:grpSp>
        <p:nvGrpSpPr>
          <p:cNvPr id="15" name="组合 14"/>
          <p:cNvGrpSpPr/>
          <p:nvPr/>
        </p:nvGrpSpPr>
        <p:grpSpPr>
          <a:xfrm>
            <a:off x="1331640" y="4768794"/>
            <a:ext cx="6624736" cy="377723"/>
            <a:chOff x="1775987" y="6358388"/>
            <a:chExt cx="8835274" cy="503630"/>
          </a:xfrm>
        </p:grpSpPr>
        <p:sp>
          <p:nvSpPr>
            <p:cNvPr id="16" name="矩形 15">
              <a:hlinkClick r:id="rId2" action="ppaction://hlinksldjump"/>
            </p:cNvPr>
            <p:cNvSpPr/>
            <p:nvPr/>
          </p:nvSpPr>
          <p:spPr>
            <a:xfrm>
              <a:off x="1775987" y="6369576"/>
              <a:ext cx="2798865"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知识总结区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7" name="矩形 16">
              <a:hlinkClick r:id="rId3" action="ppaction://hlinksldjump"/>
            </p:cNvPr>
            <p:cNvSpPr/>
            <p:nvPr/>
          </p:nvSpPr>
          <p:spPr>
            <a:xfrm>
              <a:off x="7370903"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方法探究区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8" name="直接连接符 17"/>
            <p:cNvCxnSpPr/>
            <p:nvPr/>
          </p:nvCxnSpPr>
          <p:spPr>
            <a:xfrm>
              <a:off x="6097588"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矩形 1"/>
          <p:cNvSpPr>
            <a:spLocks noChangeArrowheads="1"/>
          </p:cNvSpPr>
          <p:nvPr/>
        </p:nvSpPr>
        <p:spPr bwMode="auto">
          <a:xfrm>
            <a:off x="306636" y="98078"/>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知识总结区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2392997" y="374489"/>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01585479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4"/>
          <p:cNvSpPr>
            <a:spLocks noChangeArrowheads="1"/>
          </p:cNvSpPr>
          <p:nvPr/>
        </p:nvSpPr>
        <p:spPr bwMode="auto">
          <a:xfrm>
            <a:off x="467544" y="1511836"/>
            <a:ext cx="8208912" cy="483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p>
            <a:pPr algn="just">
              <a:lnSpc>
                <a:spcPts val="3300"/>
              </a:lnSpc>
              <a:tabLst>
                <a:tab pos="2070735" algn="l"/>
              </a:tabLst>
            </a:pPr>
            <a:r>
              <a:rPr lang="en-US" altLang="zh-CN" sz="2600" b="1" dirty="0">
                <a:latin typeface="Times New Roman" pitchFamily="18" charset="0"/>
                <a:cs typeface="Times New Roman" pitchFamily="18" charset="0"/>
              </a:rPr>
              <a:t>1.</a:t>
            </a:r>
            <a:r>
              <a:rPr lang="zh-CN" altLang="zh-CN" sz="2600" b="1" dirty="0">
                <a:latin typeface="黑体" pitchFamily="2" charset="-122"/>
                <a:ea typeface="黑体" pitchFamily="2" charset="-122"/>
              </a:rPr>
              <a:t>君主专制思想同近代民主思想的本质</a:t>
            </a:r>
            <a:r>
              <a:rPr lang="zh-CN" altLang="zh-CN" sz="2600" b="1" dirty="0" smtClean="0">
                <a:latin typeface="黑体" pitchFamily="2" charset="-122"/>
                <a:ea typeface="黑体" pitchFamily="2" charset="-122"/>
              </a:rPr>
              <a:t>差异</a:t>
            </a:r>
            <a:endParaRPr lang="zh-CN" altLang="zh-CN" sz="2600" dirty="0">
              <a:latin typeface="黑体" pitchFamily="2" charset="-122"/>
              <a:ea typeface="黑体" pitchFamily="2" charset="-122"/>
            </a:endParaRPr>
          </a:p>
        </p:txBody>
      </p:sp>
      <p:sp>
        <p:nvSpPr>
          <p:cNvPr id="14" name="TextBox 13"/>
          <p:cNvSpPr txBox="1"/>
          <p:nvPr/>
        </p:nvSpPr>
        <p:spPr>
          <a:xfrm>
            <a:off x="762017" y="839843"/>
            <a:ext cx="2369823" cy="469341"/>
          </a:xfrm>
          <a:prstGeom prst="rect">
            <a:avLst/>
          </a:prstGeom>
          <a:noFill/>
          <a:ln>
            <a:noFill/>
          </a:ln>
        </p:spPr>
        <p:txBody>
          <a:bodyPr wrap="square" lIns="68562" tIns="34281" rIns="68562" bIns="34281" rtlCol="0">
            <a:spAutoFit/>
          </a:bodyPr>
          <a:lstStyle/>
          <a:p>
            <a:r>
              <a:rPr lang="zh-CN" altLang="en-US" sz="2600" b="1" dirty="0" smtClean="0">
                <a:solidFill>
                  <a:srgbClr val="00B0F0"/>
                </a:solidFill>
                <a:latin typeface="黑体" panose="02010600030101010101" pitchFamily="2" charset="-122"/>
                <a:ea typeface="黑体" panose="02010600030101010101" pitchFamily="2" charset="-122"/>
              </a:rPr>
              <a:t>归类比较</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15" name="菱形 14"/>
          <p:cNvSpPr/>
          <p:nvPr/>
        </p:nvSpPr>
        <p:spPr>
          <a:xfrm>
            <a:off x="467922" y="979922"/>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a:p>
        </p:txBody>
      </p:sp>
      <p:grpSp>
        <p:nvGrpSpPr>
          <p:cNvPr id="16" name="组合 15"/>
          <p:cNvGrpSpPr/>
          <p:nvPr/>
        </p:nvGrpSpPr>
        <p:grpSpPr>
          <a:xfrm>
            <a:off x="1331640" y="4768794"/>
            <a:ext cx="6624736" cy="377723"/>
            <a:chOff x="1775987" y="6358388"/>
            <a:chExt cx="8835274" cy="503630"/>
          </a:xfrm>
        </p:grpSpPr>
        <p:sp>
          <p:nvSpPr>
            <p:cNvPr id="17" name="矩形 16">
              <a:hlinkClick r:id="rId2" action="ppaction://hlinksldjump"/>
            </p:cNvPr>
            <p:cNvSpPr/>
            <p:nvPr/>
          </p:nvSpPr>
          <p:spPr>
            <a:xfrm>
              <a:off x="1775987" y="6369576"/>
              <a:ext cx="2798865"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知识总结区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8" name="矩形 17">
              <a:hlinkClick r:id="rId3" action="ppaction://hlinksldjump"/>
            </p:cNvPr>
            <p:cNvSpPr/>
            <p:nvPr/>
          </p:nvSpPr>
          <p:spPr>
            <a:xfrm>
              <a:off x="7370903"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方法探究区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9" name="直接连接符 18"/>
            <p:cNvCxnSpPr/>
            <p:nvPr/>
          </p:nvCxnSpPr>
          <p:spPr>
            <a:xfrm>
              <a:off x="6097588"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extLst>
              <p:ext uri="{D42A27DB-BD31-4B8C-83A1-F6EECF244321}">
                <p14:modId xmlns:p14="http://schemas.microsoft.com/office/powerpoint/2010/main" xmlns="" val="3093032768"/>
              </p:ext>
            </p:extLst>
          </p:nvPr>
        </p:nvGraphicFramePr>
        <p:xfrm>
          <a:off x="522061" y="2120652"/>
          <a:ext cx="7741397" cy="2601115"/>
        </p:xfrm>
        <a:graphic>
          <a:graphicData uri="http://schemas.openxmlformats.org/drawingml/2006/table">
            <a:tbl>
              <a:tblPr>
                <a:tableStyleId>{22838BEF-8BB2-4498-84A7-C5851F593DF1}</a:tableStyleId>
              </a:tblPr>
              <a:tblGrid>
                <a:gridCol w="2496294"/>
                <a:gridCol w="2243779"/>
                <a:gridCol w="3001324"/>
              </a:tblGrid>
              <a:tr h="936104">
                <a:tc>
                  <a:txBody>
                    <a:bodyPr/>
                    <a:lstStyle/>
                    <a:p>
                      <a:pPr algn="ctr">
                        <a:lnSpc>
                          <a:spcPts val="4300"/>
                        </a:lnSpc>
                        <a:spcAft>
                          <a:spcPts val="0"/>
                        </a:spcAft>
                      </a:pPr>
                      <a:r>
                        <a:rPr lang="en-US" sz="2600" kern="100" dirty="0">
                          <a:effectLst/>
                        </a:rPr>
                        <a:t>            </a:t>
                      </a:r>
                      <a:r>
                        <a:rPr lang="en-US" sz="2600" kern="100" dirty="0" smtClean="0">
                          <a:effectLst/>
                        </a:rPr>
                        <a:t>          </a:t>
                      </a:r>
                      <a:r>
                        <a:rPr lang="zh-CN" sz="2600" kern="100" dirty="0" smtClean="0">
                          <a:effectLst/>
                        </a:rPr>
                        <a:t>理论</a:t>
                      </a:r>
                      <a:endParaRPr lang="zh-CN" sz="2600" kern="100" dirty="0">
                        <a:effectLst/>
                      </a:endParaRPr>
                    </a:p>
                    <a:p>
                      <a:pPr algn="just">
                        <a:lnSpc>
                          <a:spcPts val="4300"/>
                        </a:lnSpc>
                        <a:spcAft>
                          <a:spcPts val="0"/>
                        </a:spcAft>
                      </a:pPr>
                      <a:r>
                        <a:rPr lang="zh-CN" sz="2600" kern="100" dirty="0">
                          <a:effectLst/>
                        </a:rPr>
                        <a:t>比较项目　　　　</a:t>
                      </a:r>
                      <a:endParaRPr lang="zh-CN" sz="2600" kern="100" dirty="0">
                        <a:effectLst/>
                        <a:latin typeface="宋体"/>
                        <a:cs typeface="Courier New"/>
                      </a:endParaRPr>
                    </a:p>
                  </a:txBody>
                  <a:tcPr marL="68580" marR="68580" marT="0" marB="0" anchor="ctr">
                    <a:lnTlToBr w="12700" cap="flat" cmpd="sng" algn="ctr">
                      <a:solidFill>
                        <a:schemeClr val="tx1"/>
                      </a:solidFill>
                      <a:prstDash val="solid"/>
                      <a:round/>
                      <a:headEnd type="none" w="med" len="med"/>
                      <a:tailEnd type="none" w="med" len="med"/>
                    </a:lnTlToBr>
                    <a:noFill/>
                  </a:tcPr>
                </a:tc>
                <a:tc>
                  <a:txBody>
                    <a:bodyPr/>
                    <a:lstStyle/>
                    <a:p>
                      <a:pPr algn="ctr">
                        <a:lnSpc>
                          <a:spcPts val="4300"/>
                        </a:lnSpc>
                        <a:spcAft>
                          <a:spcPts val="0"/>
                        </a:spcAft>
                      </a:pPr>
                      <a:r>
                        <a:rPr lang="zh-CN" sz="2600" kern="100" dirty="0">
                          <a:effectLst/>
                        </a:rPr>
                        <a:t>君主专制思想</a:t>
                      </a:r>
                      <a:endParaRPr lang="zh-CN" sz="2600" kern="100" dirty="0">
                        <a:effectLst/>
                        <a:latin typeface="宋体"/>
                        <a:cs typeface="Courier New"/>
                      </a:endParaRPr>
                    </a:p>
                  </a:txBody>
                  <a:tcPr marL="68580" marR="68580" marT="0" marB="0" anchor="ctr">
                    <a:noFill/>
                  </a:tcPr>
                </a:tc>
                <a:tc>
                  <a:txBody>
                    <a:bodyPr/>
                    <a:lstStyle/>
                    <a:p>
                      <a:pPr algn="ctr">
                        <a:lnSpc>
                          <a:spcPts val="4300"/>
                        </a:lnSpc>
                        <a:spcAft>
                          <a:spcPts val="0"/>
                        </a:spcAft>
                      </a:pPr>
                      <a:r>
                        <a:rPr lang="zh-CN" sz="2600" kern="100">
                          <a:effectLst/>
                        </a:rPr>
                        <a:t>民主思想</a:t>
                      </a:r>
                      <a:endParaRPr lang="zh-CN" sz="2600" kern="100">
                        <a:effectLst/>
                        <a:latin typeface="宋体"/>
                        <a:cs typeface="Courier New"/>
                      </a:endParaRPr>
                    </a:p>
                  </a:txBody>
                  <a:tcPr marL="68580" marR="68580" marT="0" marB="0" anchor="ctr">
                    <a:noFill/>
                  </a:tcPr>
                </a:tc>
              </a:tr>
              <a:tr h="860843">
                <a:tc>
                  <a:txBody>
                    <a:bodyPr/>
                    <a:lstStyle/>
                    <a:p>
                      <a:pPr algn="ctr">
                        <a:lnSpc>
                          <a:spcPts val="4300"/>
                        </a:lnSpc>
                        <a:spcAft>
                          <a:spcPts val="0"/>
                        </a:spcAft>
                      </a:pPr>
                      <a:r>
                        <a:rPr lang="zh-CN" sz="2600" kern="100" dirty="0">
                          <a:effectLst/>
                        </a:rPr>
                        <a:t>国家权力的来源</a:t>
                      </a:r>
                      <a:endParaRPr lang="zh-CN" sz="2600" kern="100" dirty="0">
                        <a:effectLst/>
                        <a:latin typeface="宋体"/>
                        <a:cs typeface="Courier New"/>
                      </a:endParaRPr>
                    </a:p>
                  </a:txBody>
                  <a:tcPr marL="68580" marR="68580" marT="0" marB="0" anchor="ctr">
                    <a:noFill/>
                  </a:tcPr>
                </a:tc>
                <a:tc>
                  <a:txBody>
                    <a:bodyPr/>
                    <a:lstStyle/>
                    <a:p>
                      <a:pPr algn="ctr">
                        <a:lnSpc>
                          <a:spcPts val="4300"/>
                        </a:lnSpc>
                        <a:spcAft>
                          <a:spcPts val="0"/>
                        </a:spcAft>
                      </a:pPr>
                      <a:r>
                        <a:rPr lang="zh-CN" sz="2600" kern="100" dirty="0">
                          <a:effectLst/>
                        </a:rPr>
                        <a:t>君权神授</a:t>
                      </a:r>
                      <a:endParaRPr lang="zh-CN" sz="2600" kern="100" dirty="0">
                        <a:effectLst/>
                        <a:latin typeface="宋体"/>
                        <a:cs typeface="Courier New"/>
                      </a:endParaRPr>
                    </a:p>
                  </a:txBody>
                  <a:tcPr marL="68580" marR="68580" marT="0" marB="0" anchor="ctr">
                    <a:noFill/>
                  </a:tcPr>
                </a:tc>
                <a:tc>
                  <a:txBody>
                    <a:bodyPr/>
                    <a:lstStyle/>
                    <a:p>
                      <a:pPr algn="ctr">
                        <a:lnSpc>
                          <a:spcPts val="4300"/>
                        </a:lnSpc>
                        <a:spcAft>
                          <a:spcPts val="0"/>
                        </a:spcAft>
                      </a:pPr>
                      <a:r>
                        <a:rPr lang="zh-CN" sz="2600" kern="100" dirty="0">
                          <a:effectLst/>
                        </a:rPr>
                        <a:t>主权在民</a:t>
                      </a:r>
                      <a:endParaRPr lang="zh-CN" sz="2600" kern="100" dirty="0">
                        <a:effectLst/>
                        <a:latin typeface="宋体"/>
                        <a:cs typeface="Courier New"/>
                      </a:endParaRPr>
                    </a:p>
                  </a:txBody>
                  <a:tcPr marL="68580" marR="68580" marT="0" marB="0" anchor="ctr">
                    <a:noFill/>
                  </a:tcPr>
                </a:tc>
              </a:tr>
              <a:tr h="648072">
                <a:tc>
                  <a:txBody>
                    <a:bodyPr/>
                    <a:lstStyle/>
                    <a:p>
                      <a:pPr algn="ctr">
                        <a:lnSpc>
                          <a:spcPts val="4300"/>
                        </a:lnSpc>
                        <a:spcAft>
                          <a:spcPts val="0"/>
                        </a:spcAft>
                      </a:pPr>
                      <a:r>
                        <a:rPr lang="zh-CN" sz="2600" kern="100">
                          <a:effectLst/>
                        </a:rPr>
                        <a:t>人的本质</a:t>
                      </a:r>
                      <a:endParaRPr lang="zh-CN" sz="2600" kern="100">
                        <a:effectLst/>
                        <a:latin typeface="宋体"/>
                        <a:cs typeface="Courier New"/>
                      </a:endParaRPr>
                    </a:p>
                  </a:txBody>
                  <a:tcPr marL="68580" marR="68580" marT="0" marB="0" anchor="ctr">
                    <a:noFill/>
                  </a:tcPr>
                </a:tc>
                <a:tc>
                  <a:txBody>
                    <a:bodyPr/>
                    <a:lstStyle/>
                    <a:p>
                      <a:pPr algn="ctr">
                        <a:lnSpc>
                          <a:spcPts val="4300"/>
                        </a:lnSpc>
                        <a:spcAft>
                          <a:spcPts val="0"/>
                        </a:spcAft>
                      </a:pPr>
                      <a:r>
                        <a:rPr lang="zh-CN" sz="2600" kern="100" dirty="0">
                          <a:effectLst/>
                        </a:rPr>
                        <a:t>统治者恩赐</a:t>
                      </a:r>
                      <a:endParaRPr lang="zh-CN" sz="2600" kern="100" dirty="0">
                        <a:effectLst/>
                        <a:latin typeface="宋体"/>
                        <a:cs typeface="Courier New"/>
                      </a:endParaRPr>
                    </a:p>
                  </a:txBody>
                  <a:tcPr marL="68580" marR="68580" marT="0" marB="0" anchor="ctr">
                    <a:noFill/>
                  </a:tcPr>
                </a:tc>
                <a:tc>
                  <a:txBody>
                    <a:bodyPr/>
                    <a:lstStyle/>
                    <a:p>
                      <a:pPr algn="ctr">
                        <a:lnSpc>
                          <a:spcPts val="4300"/>
                        </a:lnSpc>
                        <a:spcAft>
                          <a:spcPts val="0"/>
                        </a:spcAft>
                      </a:pPr>
                      <a:r>
                        <a:rPr lang="zh-CN" sz="2600" kern="100" dirty="0">
                          <a:effectLst/>
                        </a:rPr>
                        <a:t>自然享有</a:t>
                      </a:r>
                      <a:r>
                        <a:rPr lang="en-US" sz="2600" kern="100" dirty="0">
                          <a:effectLst/>
                        </a:rPr>
                        <a:t>(</a:t>
                      </a:r>
                      <a:r>
                        <a:rPr lang="zh-CN" sz="2600" kern="100" dirty="0">
                          <a:effectLst/>
                        </a:rPr>
                        <a:t>天赋人权</a:t>
                      </a:r>
                      <a:r>
                        <a:rPr lang="en-US" sz="2600" kern="100" dirty="0">
                          <a:effectLst/>
                        </a:rPr>
                        <a:t>)</a:t>
                      </a:r>
                      <a:endParaRPr lang="zh-CN" sz="2600" kern="100" dirty="0">
                        <a:effectLst/>
                        <a:latin typeface="宋体"/>
                        <a:cs typeface="Courier New"/>
                      </a:endParaRPr>
                    </a:p>
                  </a:txBody>
                  <a:tcPr marL="68580" marR="68580" marT="0" marB="0" anchor="ctr">
                    <a:noFill/>
                  </a:tcPr>
                </a:tc>
              </a:tr>
            </a:tbl>
          </a:graphicData>
        </a:graphic>
      </p:graphicFrame>
      <p:sp>
        <p:nvSpPr>
          <p:cNvPr id="20" name="矩形 1"/>
          <p:cNvSpPr>
            <a:spLocks noChangeArrowheads="1"/>
          </p:cNvSpPr>
          <p:nvPr/>
        </p:nvSpPr>
        <p:spPr bwMode="auto">
          <a:xfrm>
            <a:off x="306636" y="98078"/>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知识总结区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21" name="直接连接符 20"/>
          <p:cNvCxnSpPr/>
          <p:nvPr/>
        </p:nvCxnSpPr>
        <p:spPr>
          <a:xfrm>
            <a:off x="2392997" y="374489"/>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19144789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331640" y="4768794"/>
            <a:ext cx="6624736" cy="377723"/>
            <a:chOff x="1775987" y="6358388"/>
            <a:chExt cx="8835274" cy="503630"/>
          </a:xfrm>
        </p:grpSpPr>
        <p:sp>
          <p:nvSpPr>
            <p:cNvPr id="17" name="矩形 16">
              <a:hlinkClick r:id="rId2" action="ppaction://hlinksldjump"/>
            </p:cNvPr>
            <p:cNvSpPr/>
            <p:nvPr/>
          </p:nvSpPr>
          <p:spPr>
            <a:xfrm>
              <a:off x="1775987" y="6369576"/>
              <a:ext cx="2798865"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知识总结区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8" name="矩形 17">
              <a:hlinkClick r:id="rId3" action="ppaction://hlinksldjump"/>
            </p:cNvPr>
            <p:cNvSpPr/>
            <p:nvPr/>
          </p:nvSpPr>
          <p:spPr>
            <a:xfrm>
              <a:off x="7370903"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方法探究区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9" name="直接连接符 18"/>
            <p:cNvCxnSpPr/>
            <p:nvPr/>
          </p:nvCxnSpPr>
          <p:spPr>
            <a:xfrm>
              <a:off x="6097588"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extLst>
              <p:ext uri="{D42A27DB-BD31-4B8C-83A1-F6EECF244321}">
                <p14:modId xmlns:p14="http://schemas.microsoft.com/office/powerpoint/2010/main" xmlns="" val="1994708173"/>
              </p:ext>
            </p:extLst>
          </p:nvPr>
        </p:nvGraphicFramePr>
        <p:xfrm>
          <a:off x="366961" y="886991"/>
          <a:ext cx="7992888" cy="3757428"/>
        </p:xfrm>
        <a:graphic>
          <a:graphicData uri="http://schemas.openxmlformats.org/drawingml/2006/table">
            <a:tbl>
              <a:tblPr>
                <a:tableStyleId>{22838BEF-8BB2-4498-84A7-C5851F593DF1}</a:tableStyleId>
              </a:tblPr>
              <a:tblGrid>
                <a:gridCol w="2880320"/>
                <a:gridCol w="2520280"/>
                <a:gridCol w="2592288"/>
              </a:tblGrid>
              <a:tr h="939357">
                <a:tc>
                  <a:txBody>
                    <a:bodyPr/>
                    <a:lstStyle/>
                    <a:p>
                      <a:pPr algn="ctr">
                        <a:lnSpc>
                          <a:spcPts val="4300"/>
                        </a:lnSpc>
                        <a:spcAft>
                          <a:spcPts val="0"/>
                        </a:spcAft>
                      </a:pPr>
                      <a:r>
                        <a:rPr lang="zh-CN" sz="2600" kern="100" dirty="0">
                          <a:effectLst/>
                        </a:rPr>
                        <a:t>公民的权利与义务</a:t>
                      </a:r>
                      <a:endParaRPr lang="zh-CN" sz="2600" kern="100" dirty="0">
                        <a:effectLst/>
                        <a:latin typeface="宋体"/>
                        <a:cs typeface="Courier New"/>
                      </a:endParaRPr>
                    </a:p>
                  </a:txBody>
                  <a:tcPr marL="68580" marR="68580" marT="0" marB="0" anchor="ctr">
                    <a:noFill/>
                  </a:tcPr>
                </a:tc>
                <a:tc>
                  <a:txBody>
                    <a:bodyPr/>
                    <a:lstStyle/>
                    <a:p>
                      <a:pPr algn="ctr">
                        <a:lnSpc>
                          <a:spcPts val="4300"/>
                        </a:lnSpc>
                        <a:spcAft>
                          <a:spcPts val="0"/>
                        </a:spcAft>
                      </a:pPr>
                      <a:r>
                        <a:rPr lang="zh-CN" sz="2600" kern="100">
                          <a:effectLst/>
                        </a:rPr>
                        <a:t>臣民只能尽义务</a:t>
                      </a:r>
                      <a:endParaRPr lang="zh-CN" sz="2600" kern="100">
                        <a:effectLst/>
                        <a:latin typeface="宋体"/>
                        <a:cs typeface="Courier New"/>
                      </a:endParaRPr>
                    </a:p>
                  </a:txBody>
                  <a:tcPr marL="68580" marR="68580" marT="0" marB="0" anchor="ctr">
                    <a:noFill/>
                  </a:tcPr>
                </a:tc>
                <a:tc>
                  <a:txBody>
                    <a:bodyPr/>
                    <a:lstStyle/>
                    <a:p>
                      <a:pPr algn="ctr">
                        <a:lnSpc>
                          <a:spcPts val="4300"/>
                        </a:lnSpc>
                        <a:spcAft>
                          <a:spcPts val="0"/>
                        </a:spcAft>
                      </a:pPr>
                      <a:r>
                        <a:rPr lang="zh-CN" sz="2600" kern="100">
                          <a:effectLst/>
                        </a:rPr>
                        <a:t>权利与义务统一</a:t>
                      </a:r>
                      <a:endParaRPr lang="zh-CN" sz="2600" kern="100">
                        <a:effectLst/>
                        <a:latin typeface="宋体"/>
                        <a:cs typeface="Courier New"/>
                      </a:endParaRPr>
                    </a:p>
                  </a:txBody>
                  <a:tcPr marL="68580" marR="68580" marT="0" marB="0" anchor="ctr">
                    <a:noFill/>
                  </a:tcPr>
                </a:tc>
              </a:tr>
              <a:tr h="939357">
                <a:tc>
                  <a:txBody>
                    <a:bodyPr/>
                    <a:lstStyle/>
                    <a:p>
                      <a:pPr algn="ctr">
                        <a:lnSpc>
                          <a:spcPts val="4300"/>
                        </a:lnSpc>
                        <a:spcAft>
                          <a:spcPts val="0"/>
                        </a:spcAft>
                      </a:pPr>
                      <a:r>
                        <a:rPr lang="zh-CN" sz="2600" kern="100" dirty="0">
                          <a:effectLst/>
                        </a:rPr>
                        <a:t>统治制度的模式</a:t>
                      </a:r>
                      <a:endParaRPr lang="zh-CN" sz="2600" kern="100" dirty="0">
                        <a:effectLst/>
                        <a:latin typeface="宋体"/>
                        <a:cs typeface="Courier New"/>
                      </a:endParaRPr>
                    </a:p>
                  </a:txBody>
                  <a:tcPr marL="68580" marR="68580" marT="0" marB="0" anchor="ctr">
                    <a:noFill/>
                  </a:tcPr>
                </a:tc>
                <a:tc>
                  <a:txBody>
                    <a:bodyPr/>
                    <a:lstStyle/>
                    <a:p>
                      <a:pPr algn="ctr">
                        <a:lnSpc>
                          <a:spcPts val="4300"/>
                        </a:lnSpc>
                        <a:spcAft>
                          <a:spcPts val="0"/>
                        </a:spcAft>
                      </a:pPr>
                      <a:r>
                        <a:rPr lang="zh-CN" sz="2600" kern="100">
                          <a:effectLst/>
                        </a:rPr>
                        <a:t>君主专制</a:t>
                      </a:r>
                      <a:endParaRPr lang="zh-CN" sz="2600" kern="100">
                        <a:effectLst/>
                        <a:latin typeface="宋体"/>
                        <a:cs typeface="Courier New"/>
                      </a:endParaRPr>
                    </a:p>
                  </a:txBody>
                  <a:tcPr marL="68580" marR="68580" marT="0" marB="0" anchor="ctr">
                    <a:noFill/>
                  </a:tcPr>
                </a:tc>
                <a:tc>
                  <a:txBody>
                    <a:bodyPr/>
                    <a:lstStyle/>
                    <a:p>
                      <a:pPr algn="ctr">
                        <a:lnSpc>
                          <a:spcPts val="4300"/>
                        </a:lnSpc>
                        <a:spcAft>
                          <a:spcPts val="0"/>
                        </a:spcAft>
                      </a:pPr>
                      <a:r>
                        <a:rPr lang="zh-CN" sz="2600" kern="100">
                          <a:effectLst/>
                        </a:rPr>
                        <a:t>代议制</a:t>
                      </a:r>
                      <a:endParaRPr lang="zh-CN" sz="2600" kern="100">
                        <a:effectLst/>
                        <a:latin typeface="宋体"/>
                        <a:cs typeface="Courier New"/>
                      </a:endParaRPr>
                    </a:p>
                  </a:txBody>
                  <a:tcPr marL="68580" marR="68580" marT="0" marB="0" anchor="ctr">
                    <a:noFill/>
                  </a:tcPr>
                </a:tc>
              </a:tr>
              <a:tr h="939357">
                <a:tc>
                  <a:txBody>
                    <a:bodyPr/>
                    <a:lstStyle/>
                    <a:p>
                      <a:pPr algn="ctr">
                        <a:lnSpc>
                          <a:spcPts val="4300"/>
                        </a:lnSpc>
                        <a:spcAft>
                          <a:spcPts val="0"/>
                        </a:spcAft>
                      </a:pPr>
                      <a:r>
                        <a:rPr lang="zh-CN" sz="2600" kern="100" dirty="0">
                          <a:effectLst/>
                        </a:rPr>
                        <a:t>统治者产生方式</a:t>
                      </a:r>
                      <a:endParaRPr lang="zh-CN" sz="2600" kern="100" dirty="0">
                        <a:effectLst/>
                        <a:latin typeface="宋体"/>
                        <a:cs typeface="Courier New"/>
                      </a:endParaRPr>
                    </a:p>
                  </a:txBody>
                  <a:tcPr marL="68580" marR="68580" marT="0" marB="0" anchor="ctr">
                    <a:noFill/>
                  </a:tcPr>
                </a:tc>
                <a:tc>
                  <a:txBody>
                    <a:bodyPr/>
                    <a:lstStyle/>
                    <a:p>
                      <a:pPr algn="ctr">
                        <a:lnSpc>
                          <a:spcPts val="4300"/>
                        </a:lnSpc>
                        <a:spcAft>
                          <a:spcPts val="0"/>
                        </a:spcAft>
                      </a:pPr>
                      <a:r>
                        <a:rPr lang="zh-CN" sz="2600" kern="100" dirty="0">
                          <a:effectLst/>
                        </a:rPr>
                        <a:t>世袭</a:t>
                      </a:r>
                      <a:endParaRPr lang="zh-CN" sz="2600" kern="100" dirty="0">
                        <a:effectLst/>
                        <a:latin typeface="宋体"/>
                        <a:cs typeface="Courier New"/>
                      </a:endParaRPr>
                    </a:p>
                  </a:txBody>
                  <a:tcPr marL="68580" marR="68580" marT="0" marB="0" anchor="ctr">
                    <a:noFill/>
                  </a:tcPr>
                </a:tc>
                <a:tc>
                  <a:txBody>
                    <a:bodyPr/>
                    <a:lstStyle/>
                    <a:p>
                      <a:pPr algn="ctr">
                        <a:lnSpc>
                          <a:spcPts val="4300"/>
                        </a:lnSpc>
                        <a:spcAft>
                          <a:spcPts val="0"/>
                        </a:spcAft>
                      </a:pPr>
                      <a:r>
                        <a:rPr lang="zh-CN" sz="2600" kern="100">
                          <a:effectLst/>
                        </a:rPr>
                        <a:t>选举</a:t>
                      </a:r>
                      <a:endParaRPr lang="zh-CN" sz="2600" kern="100">
                        <a:effectLst/>
                        <a:latin typeface="宋体"/>
                        <a:cs typeface="Courier New"/>
                      </a:endParaRPr>
                    </a:p>
                  </a:txBody>
                  <a:tcPr marL="68580" marR="68580" marT="0" marB="0" anchor="ctr">
                    <a:noFill/>
                  </a:tcPr>
                </a:tc>
              </a:tr>
              <a:tr h="939357">
                <a:tc>
                  <a:txBody>
                    <a:bodyPr/>
                    <a:lstStyle/>
                    <a:p>
                      <a:pPr algn="ctr">
                        <a:lnSpc>
                          <a:spcPts val="4300"/>
                        </a:lnSpc>
                        <a:spcAft>
                          <a:spcPts val="0"/>
                        </a:spcAft>
                      </a:pPr>
                      <a:r>
                        <a:rPr lang="zh-CN" sz="2600" kern="100">
                          <a:effectLst/>
                        </a:rPr>
                        <a:t>权力结构框架</a:t>
                      </a:r>
                      <a:endParaRPr lang="zh-CN" sz="2600" kern="100">
                        <a:effectLst/>
                        <a:latin typeface="宋体"/>
                        <a:cs typeface="Courier New"/>
                      </a:endParaRPr>
                    </a:p>
                  </a:txBody>
                  <a:tcPr marL="68580" marR="68580" marT="0" marB="0" anchor="ctr">
                    <a:noFill/>
                  </a:tcPr>
                </a:tc>
                <a:tc>
                  <a:txBody>
                    <a:bodyPr/>
                    <a:lstStyle/>
                    <a:p>
                      <a:pPr algn="ctr">
                        <a:lnSpc>
                          <a:spcPts val="4300"/>
                        </a:lnSpc>
                        <a:spcAft>
                          <a:spcPts val="0"/>
                        </a:spcAft>
                      </a:pPr>
                      <a:r>
                        <a:rPr lang="zh-CN" sz="2600" kern="100" dirty="0">
                          <a:effectLst/>
                        </a:rPr>
                        <a:t>专制集权</a:t>
                      </a:r>
                      <a:endParaRPr lang="zh-CN" sz="2600" kern="100" dirty="0">
                        <a:effectLst/>
                        <a:latin typeface="宋体"/>
                        <a:cs typeface="Courier New"/>
                      </a:endParaRPr>
                    </a:p>
                  </a:txBody>
                  <a:tcPr marL="68580" marR="68580" marT="0" marB="0" anchor="ctr">
                    <a:noFill/>
                  </a:tcPr>
                </a:tc>
                <a:tc>
                  <a:txBody>
                    <a:bodyPr/>
                    <a:lstStyle/>
                    <a:p>
                      <a:pPr algn="ctr">
                        <a:lnSpc>
                          <a:spcPts val="4300"/>
                        </a:lnSpc>
                        <a:spcAft>
                          <a:spcPts val="0"/>
                        </a:spcAft>
                      </a:pPr>
                      <a:r>
                        <a:rPr lang="zh-CN" sz="2600" kern="100" dirty="0">
                          <a:effectLst/>
                        </a:rPr>
                        <a:t>分权而治</a:t>
                      </a:r>
                      <a:endParaRPr lang="zh-CN" sz="2600" kern="100" dirty="0">
                        <a:effectLst/>
                        <a:latin typeface="宋体"/>
                        <a:cs typeface="Courier New"/>
                      </a:endParaRPr>
                    </a:p>
                  </a:txBody>
                  <a:tcPr marL="68580" marR="68580" marT="0" marB="0" anchor="ctr">
                    <a:noFill/>
                  </a:tcPr>
                </a:tc>
              </a:tr>
            </a:tbl>
          </a:graphicData>
        </a:graphic>
      </p:graphicFrame>
      <p:sp>
        <p:nvSpPr>
          <p:cNvPr id="9" name="矩形 1"/>
          <p:cNvSpPr>
            <a:spLocks noChangeArrowheads="1"/>
          </p:cNvSpPr>
          <p:nvPr/>
        </p:nvSpPr>
        <p:spPr bwMode="auto">
          <a:xfrm>
            <a:off x="306636" y="98078"/>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知识总结区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2392997" y="374489"/>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7085783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4"/>
          <p:cNvSpPr>
            <a:spLocks noChangeArrowheads="1"/>
          </p:cNvSpPr>
          <p:nvPr/>
        </p:nvSpPr>
        <p:spPr bwMode="auto">
          <a:xfrm>
            <a:off x="314003" y="700441"/>
            <a:ext cx="8208912" cy="61657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p>
            <a:pPr algn="just">
              <a:lnSpc>
                <a:spcPct val="150000"/>
              </a:lnSpc>
              <a:tabLst>
                <a:tab pos="2070735" algn="l"/>
              </a:tabLst>
            </a:pPr>
            <a:r>
              <a:rPr lang="en-US" altLang="zh-CN" sz="2600" b="1" dirty="0">
                <a:latin typeface="Times New Roman" pitchFamily="18" charset="0"/>
                <a:cs typeface="Times New Roman" pitchFamily="18" charset="0"/>
              </a:rPr>
              <a:t>2.</a:t>
            </a:r>
            <a:r>
              <a:rPr lang="zh-CN" altLang="zh-CN" sz="2600" b="1" dirty="0">
                <a:latin typeface="黑体" pitchFamily="2" charset="-122"/>
                <a:ea typeface="黑体" pitchFamily="2" charset="-122"/>
              </a:rPr>
              <a:t>古代中西方政治思想的</a:t>
            </a:r>
            <a:r>
              <a:rPr lang="zh-CN" altLang="zh-CN" sz="2600" b="1" dirty="0" smtClean="0">
                <a:latin typeface="黑体" pitchFamily="2" charset="-122"/>
                <a:ea typeface="黑体" pitchFamily="2" charset="-122"/>
              </a:rPr>
              <a:t>比较</a:t>
            </a:r>
            <a:endParaRPr lang="zh-CN" altLang="zh-CN" sz="2600" dirty="0">
              <a:latin typeface="黑体" pitchFamily="2" charset="-122"/>
              <a:ea typeface="黑体" pitchFamily="2" charset="-122"/>
            </a:endParaRPr>
          </a:p>
        </p:txBody>
      </p:sp>
      <p:grpSp>
        <p:nvGrpSpPr>
          <p:cNvPr id="16" name="组合 15"/>
          <p:cNvGrpSpPr/>
          <p:nvPr/>
        </p:nvGrpSpPr>
        <p:grpSpPr>
          <a:xfrm>
            <a:off x="1331640" y="4768794"/>
            <a:ext cx="6624736" cy="377723"/>
            <a:chOff x="1775987" y="6358388"/>
            <a:chExt cx="8835274" cy="503630"/>
          </a:xfrm>
        </p:grpSpPr>
        <p:sp>
          <p:nvSpPr>
            <p:cNvPr id="17" name="矩形 16">
              <a:hlinkClick r:id="rId2" action="ppaction://hlinksldjump"/>
            </p:cNvPr>
            <p:cNvSpPr/>
            <p:nvPr/>
          </p:nvSpPr>
          <p:spPr>
            <a:xfrm>
              <a:off x="1775987" y="6369576"/>
              <a:ext cx="2798865"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知识总结区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8" name="矩形 17">
              <a:hlinkClick r:id="rId3" action="ppaction://hlinksldjump"/>
            </p:cNvPr>
            <p:cNvSpPr/>
            <p:nvPr/>
          </p:nvSpPr>
          <p:spPr>
            <a:xfrm>
              <a:off x="7370903"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方法探究区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9" name="直接连接符 18"/>
            <p:cNvCxnSpPr/>
            <p:nvPr/>
          </p:nvCxnSpPr>
          <p:spPr>
            <a:xfrm>
              <a:off x="6097588"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extLst>
              <p:ext uri="{D42A27DB-BD31-4B8C-83A1-F6EECF244321}">
                <p14:modId xmlns:p14="http://schemas.microsoft.com/office/powerpoint/2010/main" xmlns="" val="1015576883"/>
              </p:ext>
            </p:extLst>
          </p:nvPr>
        </p:nvGraphicFramePr>
        <p:xfrm>
          <a:off x="530027" y="1328564"/>
          <a:ext cx="8064896" cy="3346085"/>
        </p:xfrm>
        <a:graphic>
          <a:graphicData uri="http://schemas.openxmlformats.org/drawingml/2006/table">
            <a:tbl>
              <a:tblPr>
                <a:tableStyleId>{22838BEF-8BB2-4498-84A7-C5851F593DF1}</a:tableStyleId>
              </a:tblPr>
              <a:tblGrid>
                <a:gridCol w="1008112"/>
                <a:gridCol w="3248584"/>
                <a:gridCol w="3808200"/>
              </a:tblGrid>
              <a:tr h="615585">
                <a:tc>
                  <a:txBody>
                    <a:bodyPr/>
                    <a:lstStyle/>
                    <a:p>
                      <a:pPr algn="ctr">
                        <a:lnSpc>
                          <a:spcPts val="4300"/>
                        </a:lnSpc>
                        <a:spcAft>
                          <a:spcPts val="0"/>
                        </a:spcAft>
                      </a:pPr>
                      <a:r>
                        <a:rPr lang="zh-CN" sz="2600" kern="100" dirty="0">
                          <a:effectLst/>
                        </a:rPr>
                        <a:t>类别</a:t>
                      </a:r>
                      <a:endParaRPr lang="zh-CN" sz="2600" kern="100" dirty="0">
                        <a:effectLst/>
                        <a:latin typeface="宋体"/>
                        <a:cs typeface="Courier New"/>
                      </a:endParaRPr>
                    </a:p>
                  </a:txBody>
                  <a:tcPr marL="68580" marR="68580" marT="0" marB="0" anchor="ctr">
                    <a:noFill/>
                  </a:tcPr>
                </a:tc>
                <a:tc>
                  <a:txBody>
                    <a:bodyPr/>
                    <a:lstStyle/>
                    <a:p>
                      <a:pPr algn="ctr">
                        <a:lnSpc>
                          <a:spcPts val="4300"/>
                        </a:lnSpc>
                        <a:spcAft>
                          <a:spcPts val="0"/>
                        </a:spcAft>
                      </a:pPr>
                      <a:r>
                        <a:rPr lang="zh-CN" sz="2600" kern="100">
                          <a:effectLst/>
                        </a:rPr>
                        <a:t>西方</a:t>
                      </a:r>
                      <a:endParaRPr lang="zh-CN" sz="2600" kern="100">
                        <a:effectLst/>
                        <a:latin typeface="宋体"/>
                        <a:cs typeface="Courier New"/>
                      </a:endParaRPr>
                    </a:p>
                  </a:txBody>
                  <a:tcPr marL="68580" marR="68580" marT="0" marB="0" anchor="ctr">
                    <a:noFill/>
                  </a:tcPr>
                </a:tc>
                <a:tc>
                  <a:txBody>
                    <a:bodyPr/>
                    <a:lstStyle/>
                    <a:p>
                      <a:pPr algn="ctr">
                        <a:lnSpc>
                          <a:spcPts val="4300"/>
                        </a:lnSpc>
                        <a:spcAft>
                          <a:spcPts val="0"/>
                        </a:spcAft>
                      </a:pPr>
                      <a:r>
                        <a:rPr lang="zh-CN" sz="2600" kern="100">
                          <a:effectLst/>
                        </a:rPr>
                        <a:t>中国</a:t>
                      </a:r>
                      <a:endParaRPr lang="zh-CN" sz="2600" kern="100">
                        <a:effectLst/>
                        <a:latin typeface="宋体"/>
                        <a:cs typeface="Courier New"/>
                      </a:endParaRPr>
                    </a:p>
                  </a:txBody>
                  <a:tcPr marL="68580" marR="68580" marT="0" marB="0" anchor="ctr">
                    <a:noFill/>
                  </a:tcPr>
                </a:tc>
              </a:tr>
              <a:tr h="2715833">
                <a:tc>
                  <a:txBody>
                    <a:bodyPr/>
                    <a:lstStyle/>
                    <a:p>
                      <a:pPr algn="ctr">
                        <a:lnSpc>
                          <a:spcPts val="4300"/>
                        </a:lnSpc>
                        <a:spcAft>
                          <a:spcPts val="0"/>
                        </a:spcAft>
                      </a:pPr>
                      <a:r>
                        <a:rPr lang="zh-CN" sz="2600" kern="100">
                          <a:effectLst/>
                        </a:rPr>
                        <a:t>背景</a:t>
                      </a:r>
                      <a:endParaRPr lang="zh-CN" sz="2600" kern="100">
                        <a:effectLst/>
                        <a:latin typeface="宋体"/>
                        <a:cs typeface="Courier New"/>
                      </a:endParaRPr>
                    </a:p>
                  </a:txBody>
                  <a:tcPr marL="68580" marR="68580" marT="0" marB="0" anchor="ctr">
                    <a:noFill/>
                  </a:tcPr>
                </a:tc>
                <a:tc>
                  <a:txBody>
                    <a:bodyPr/>
                    <a:lstStyle/>
                    <a:p>
                      <a:pPr algn="l">
                        <a:lnSpc>
                          <a:spcPts val="4300"/>
                        </a:lnSpc>
                        <a:spcAft>
                          <a:spcPts val="0"/>
                        </a:spcAft>
                      </a:pPr>
                      <a:r>
                        <a:rPr lang="zh-CN" sz="2600" kern="100" dirty="0">
                          <a:effectLst/>
                        </a:rPr>
                        <a:t>中世纪一直存在于双重的封建统治之下，最主要是在教权或王权的权威地位受到挑战的情况下产生</a:t>
                      </a:r>
                      <a:endParaRPr lang="zh-CN" sz="2600" kern="100" dirty="0">
                        <a:effectLst/>
                        <a:latin typeface="宋体"/>
                        <a:cs typeface="Courier New"/>
                      </a:endParaRPr>
                    </a:p>
                  </a:txBody>
                  <a:tcPr marL="68580" marR="68580" marT="0" marB="0" anchor="ctr">
                    <a:noFill/>
                  </a:tcPr>
                </a:tc>
                <a:tc>
                  <a:txBody>
                    <a:bodyPr/>
                    <a:lstStyle/>
                    <a:p>
                      <a:pPr algn="l">
                        <a:lnSpc>
                          <a:spcPts val="4300"/>
                        </a:lnSpc>
                        <a:spcAft>
                          <a:spcPts val="0"/>
                        </a:spcAft>
                      </a:pPr>
                      <a:r>
                        <a:rPr lang="zh-CN" sz="2600" kern="100" dirty="0">
                          <a:effectLst/>
                        </a:rPr>
                        <a:t>中国的封建社会一直是在世俗帝王的控制之下；尤其是西汉汉武帝面临严重的王国问题，要进一步开拓发展大一统事业</a:t>
                      </a:r>
                      <a:endParaRPr lang="zh-CN" sz="2600" kern="100" dirty="0">
                        <a:effectLst/>
                        <a:latin typeface="宋体"/>
                        <a:cs typeface="Courier New"/>
                      </a:endParaRPr>
                    </a:p>
                  </a:txBody>
                  <a:tcPr marL="68580" marR="68580" marT="0" marB="0" anchor="ctr">
                    <a:noFill/>
                  </a:tcPr>
                </a:tc>
              </a:tr>
            </a:tbl>
          </a:graphicData>
        </a:graphic>
      </p:graphicFrame>
      <p:sp>
        <p:nvSpPr>
          <p:cNvPr id="10" name="矩形 1"/>
          <p:cNvSpPr>
            <a:spLocks noChangeArrowheads="1"/>
          </p:cNvSpPr>
          <p:nvPr/>
        </p:nvSpPr>
        <p:spPr bwMode="auto">
          <a:xfrm>
            <a:off x="306636" y="98078"/>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知识总结区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2392997" y="374489"/>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1562206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3132</TotalTime>
  <Words>1394</Words>
  <Application>Microsoft Office PowerPoint</Application>
  <PresentationFormat>全屏显示(16:9)</PresentationFormat>
  <Paragraphs>131</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Administrator</cp:lastModifiedBy>
  <cp:revision>历史备课大师【全免费】</cp:revision>
  <dcterms:created xsi:type="dcterms:W3CDTF">2012-10-07T00:28:30Z</dcterms:created>
  <dcterms:modified xsi:type="dcterms:W3CDTF">2017-01-26T03:29:37Z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