
<file path=[Content_Types].xml><?xml version="1.0" encoding="utf-8"?>
<Types xmlns="http://schemas.openxmlformats.org/package/2006/content-types">
  <Default Extension="png" ContentType="image/png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4" r:id="rId2"/>
    <p:sldId id="279" r:id="rId3"/>
    <p:sldId id="264" r:id="rId4"/>
    <p:sldId id="267" r:id="rId5"/>
    <p:sldId id="280" r:id="rId6"/>
    <p:sldId id="276" r:id="rId7"/>
    <p:sldId id="281" r:id="rId8"/>
    <p:sldId id="282" r:id="rId9"/>
    <p:sldId id="283" r:id="rId10"/>
    <p:sldId id="284" r:id="rId11"/>
    <p:sldId id="285" r:id="rId12"/>
    <p:sldId id="277" r:id="rId13"/>
    <p:sldId id="286" r:id="rId14"/>
    <p:sldId id="287" r:id="rId15"/>
    <p:sldId id="288" r:id="rId16"/>
    <p:sldId id="266" r:id="rId17"/>
    <p:sldId id="289" r:id="rId18"/>
    <p:sldId id="290" r:id="rId19"/>
    <p:sldId id="291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howGuides="1">
      <p:cViewPr varScale="1">
        <p:scale>
          <a:sx n="69" d="100"/>
          <a:sy n="69" d="100"/>
        </p:scale>
        <p:origin x="816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1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6.xml"/><Relationship Id="rId4" Type="http://schemas.openxmlformats.org/officeDocument/2006/relationships/slide" Target="../slides/slide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6.xml"/><Relationship Id="rId4" Type="http://schemas.openxmlformats.org/officeDocument/2006/relationships/slide" Target="../slides/slide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3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4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198" y="180246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0" name="TextBox 27">
            <a:hlinkClick r:id="rId4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TextBox 30">
            <a:hlinkClick r:id="rId5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33" name="组合 32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35" name="TextBox 9">
              <a:hlinkClick r:id="rId4" action="ppaction://hlinksldjump"/>
            </p:cNvPr>
            <p:cNvSpPr txBox="1"/>
            <p:nvPr userDrawn="1"/>
          </p:nvSpPr>
          <p:spPr>
            <a:xfrm>
              <a:off x="25090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7" name="TextBox 30">
            <a:hlinkClick r:id="rId5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TextBox 27">
            <a:hlinkClick r:id="rId3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4" name="TextBox 11">
              <a:hlinkClick r:id="rId5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标题 3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zh-CN" altLang="zh-CN"/>
                        <m:t>第六单元</m:t>
                      </m:r>
                    </m:oMath>
                  </m:oMathPara>
                </a14:m>
                <a:endParaRPr lang="zh-CN" altLang="zh-CN" dirty="0"/>
              </a:p>
            </p:txBody>
          </p:sp>
        </mc:Choice>
        <mc:Fallback>
          <p:sp>
            <p:nvSpPr>
              <p:cNvPr id="4" name="标题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287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知识补充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在法国三年殖民统治期间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埃及蒙受了空前的浩劫。许多人惨遭杀戮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经济受到严重破坏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包括金字塔在内的古代建筑也遭到洗劫。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7852690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英国对埃及的侵略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拿破仑入侵埃及损害了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英国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英军与入侵埃及的法军在埃及展开了争夺。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1798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英国海军在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亚历山大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附近海域摧毁了法国舰队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切断了法军同法国本土的联系。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(2)1798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年年底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英国联合奥斯曼帝国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派兵入侵埃及。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法国从埃及撤军后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英国企图通过扶持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马木路克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势力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实现占领埃及的目的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由于奥斯曼帝国和欧洲其他国家的反对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英军不得不撤出埃及。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1421" y="2364120"/>
            <a:ext cx="549853" cy="304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56258" y="2742723"/>
            <a:ext cx="1103974" cy="317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48498" y="3929686"/>
            <a:ext cx="1071507" cy="34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354247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5023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三、埃及人民的反抗斗争及穆罕默德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阿里的崛起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埃及人民的反抗斗争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1798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开罗人民发动起义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掀开了埃及人民反抗殖民侵略的序幕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史称开罗首次起义。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英国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和奥斯曼军队联合攻打法军之际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开罗人民再次起义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使法军陷入两面作战的困境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加速了法军的失败。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法军撤离埃及后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马木路克卷土重来。马木路克的横征暴敛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激起人民的反抗。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1804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开罗人民又一次起义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起义很快获得了胜利。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9542" y="2779697"/>
            <a:ext cx="549853" cy="312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35292" y="3588256"/>
            <a:ext cx="528396" cy="304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71408" y="3622664"/>
            <a:ext cx="544408" cy="285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43808" y="4857363"/>
            <a:ext cx="544408" cy="2595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197084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穆罕默德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阿里政权的建立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1804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年开罗人民起义中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奥斯曼帝国驻埃及军队的主要将领穆罕默德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阿里站到了起义者一边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起义获得了胜利。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埃及立法会议召开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宣布废黜奥斯曼素丹派来的帕夏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拥戴穆罕默德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阿里为埃及帕夏。奥斯曼素丹派兵进攻埃及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在对埃及进攻失败的情况下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奥斯曼素丹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也只好承认穆罕默德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阿里为埃及帕夏。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56546" y="2697579"/>
            <a:ext cx="523166" cy="357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88733" y="4380344"/>
            <a:ext cx="1360529" cy="304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746494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面临的严峻形势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穆罕默德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阿里取得政权不久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英军入侵埃及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其侵略企图虽然没有得逞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英国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等西方资本主义国家侵略的危险仍然存在。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埃及国内的形势也非常严峻。一方面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埃及人民要求独立自主的呼声日益高涨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奥斯曼素丹不愿意放弃对埃及的统治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马木路克仍然威胁着社会的安宁。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77931" y="3091402"/>
            <a:ext cx="549853" cy="376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973178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287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深度点拨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阿里虽然率领埃及人民抵御了英、法殖民主义的侵略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但也经受了西方工业文明的洗礼。他审时度势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认识到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应向西方寻找发展的钥匙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一场富国强兵的改革呼之欲出。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9475194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世纪末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世纪初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处于奥斯曼土耳其帝国统治下的埃及日益走向衰落的原因是什么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马木路克的反动统治是导致埃及衰落的重要原因。对内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马木路克为了争权夺利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经常互相攻伐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导致埃及连年战乱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经济凋敝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民不聊生。另一方面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马木路克通过包税制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一味榨取民脂民膏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却忽视农业生产。对外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马木路克奉行闭关政策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极力排斥西方先进思想文化与科学技术。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西方的侵略加速了埃及的衰落。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世纪中后期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英法等新兴的资本主义国家加紧了对埃及的经济渗透和殖民扩张。一方面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欧洲生产的廉价商品充斥埃及市场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使当地的手工业遭到致命打击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许多著名的手工业中心逐渐消失。另一方面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法国和英国都发动了对埃及的侵略战争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特别是法国一度对埃及实行殖民统治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使埃及的经济文化受到了严重摧残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促使埃及进一步衰落。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409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89268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某网友在其微博中写道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阿拉伯人认为把奴隶训练成骑兵是节约成本的好方法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结果奴隶在成为军事贵族的一员后对财富的需要反而更加迫切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也更加腐败。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最能支持其观点的例证是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马木路克推翻埃及统治者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奥斯曼帝国征服埃及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马木路克王朝的连年战乱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拿破仑率军进攻埃及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阿拉伯人把奴隶训练成军队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指的是马木路克组成的军队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由此可排除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两项。马木路克统治埃及期间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为了各自集团的利益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他们经常进行仇杀、凶斗活动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恣意屠戮百姓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劫掠民财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导致社会动荡不安。因此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项是符合题目要求的正确答案。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4509120"/>
            <a:ext cx="8384480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5886" y="6105671"/>
            <a:ext cx="1071507" cy="335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169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154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世纪的埃及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虽然名义上处在奥斯曼帝国的统治之下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但实际上处于马木路克的统治之下。马木路克首领们为了争权夺利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经常互相攻伐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导致埃及连年战乱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经济凋敝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民不聊生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这是埃及衰落的最主要原因。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7940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b="1" dirty="0"/>
              <a:t>1</a:t>
            </a:r>
            <a:r>
              <a:rPr lang="zh-CN" altLang="zh-CN" dirty="0"/>
              <a:t>课　</a:t>
            </a:r>
            <a:r>
              <a:rPr lang="en-US" altLang="zh-CN" b="1" dirty="0"/>
              <a:t>18</a:t>
            </a:r>
            <a:r>
              <a:rPr lang="zh-CN" altLang="zh-CN" dirty="0"/>
              <a:t>世纪末</a:t>
            </a:r>
            <a:r>
              <a:rPr lang="en-US" altLang="zh-CN" b="1" dirty="0"/>
              <a:t>19</a:t>
            </a:r>
            <a:r>
              <a:rPr lang="zh-CN" altLang="zh-CN" dirty="0"/>
              <a:t>世纪初的埃及</a:t>
            </a:r>
          </a:p>
        </p:txBody>
      </p:sp>
    </p:spTree>
    <p:extLst>
      <p:ext uri="{BB962C8B-B14F-4D97-AF65-F5344CB8AC3E}">
        <p14:creationId xmlns:p14="http://schemas.microsoft.com/office/powerpoint/2010/main" val="1705796771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课程标准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了解穆罕默德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阿里改革的历史背景。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学习要点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奥斯曼帝国对埃及的统治。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法、英两国对埃及的殖民侵略。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穆罕默德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阿里的崛起。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59991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一、奥斯曼帝国对埃及的统治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奥斯曼帝国对埃及的政治经济统治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埃及成为奥斯曼帝国的一个行省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奥斯曼素丹向埃及派遣称为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帕夏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的总督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在各地驻扎由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雇佣兵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组成的军队。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马木路克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获准单独组建一支军队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还担任各地的地方长官。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实行包税制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规定凡是能够向政府预付一年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土地税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就可以获得包税权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并且包税权可以世袭。后来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包税权基本都落到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马木路克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手里。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22094" y="3378373"/>
            <a:ext cx="533682" cy="34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48064" y="3378373"/>
            <a:ext cx="805039" cy="34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87624" y="3787363"/>
            <a:ext cx="1071507" cy="338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75568" y="4564363"/>
            <a:ext cx="805039" cy="368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452320" y="5013176"/>
            <a:ext cx="885543" cy="335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8535" y="5394597"/>
            <a:ext cx="549853" cy="34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22240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埃及社会的衰落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马木路克已经实际统治了埃及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其首领为了争权夺利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经常互相攻伐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导致埃及连年战乱。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尼罗河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三角洲大量农田荒芜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粮食产量锐减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传统的商业和贸易也在萎缩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许多手工业生产中心逐渐消失。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西方资本主义国家乘虚而入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向埃及倾销商品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埃及形势进一步恶化。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5389" y="2868176"/>
            <a:ext cx="447341" cy="304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53342" y="4003644"/>
            <a:ext cx="800419" cy="3876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851665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3558"/>
            <a:ext cx="8128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二、西方殖民者的入侵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埃及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战略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地位优越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自然资源丰富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世纪中后期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埃及国力衰弱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局势动荡。</a:t>
            </a:r>
            <a:endParaRPr lang="zh-CN" altLang="en-US" sz="2200" dirty="0"/>
          </a:p>
        </p:txBody>
      </p:sp>
      <p:sp>
        <p:nvSpPr>
          <p:cNvPr id="6" name="矩形 5"/>
          <p:cNvSpPr/>
          <p:nvPr/>
        </p:nvSpPr>
        <p:spPr>
          <a:xfrm>
            <a:off x="1187624" y="3522389"/>
            <a:ext cx="549853" cy="34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609273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287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深度点拨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主要资本主义国家都在进行工业革命。英法等列强为了抢夺原料产地和销售市场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展开了殖民争霸和侵略扩张。此时的埃及仍然封闭落后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成为欧洲殖民列强觊觎的目标。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337080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法国对埃及的侵略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法国大革命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爆发后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英法两国长期处于敌对状态。法国决定占领埃及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进而威胁英国最重要的海外殖民地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印度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(2)1798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法国政府派拿破仑率领军队侵入埃及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法军迅速占领了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亚历山大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开罗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等地。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06541" y="2918137"/>
            <a:ext cx="1362660" cy="348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24109" y="3291126"/>
            <a:ext cx="504075" cy="372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8761" y="4165829"/>
            <a:ext cx="1050394" cy="30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54477" y="4164320"/>
            <a:ext cx="546697" cy="304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403159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64826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402722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拿破仑对埃及的统治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打击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马木路克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武装力量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建立各级行政机构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残酷镇压人民的反抗。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没收马木路克的土地和财产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废除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包税制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由法国人负责征税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建立工厂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为法军提供后勤服务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灌溉系统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扩大可耕地、改进农业生产技术。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1801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法国被迫结束了对埃及的军事占领。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36397" y="2789973"/>
            <a:ext cx="1071507" cy="36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55036" y="3642771"/>
            <a:ext cx="821220" cy="320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68144" y="4029749"/>
            <a:ext cx="1071507" cy="3286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87624" y="4821903"/>
            <a:ext cx="549853" cy="335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61789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433</TotalTime>
  <Words>1377</Words>
  <Application>Microsoft Office PowerPoint</Application>
  <PresentationFormat>全屏显示(4:3)</PresentationFormat>
  <Paragraphs>101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NEU-BZ-S92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"第六单元"</vt:lpstr>
      <vt:lpstr>第1课　18世纪末19世纪初的埃及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Sky123.Org</cp:lastModifiedBy>
  <dcterms:created xsi:type="dcterms:W3CDTF">2016-06-24T06:44:04Z</dcterms:created>
  <dcterms:modified xsi:type="dcterms:W3CDTF">2017-01-17T07:54:45Z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