
<file path=[Content_Types].xml><?xml version="1.0" encoding="utf-8"?>
<Types xmlns="http://schemas.openxmlformats.org/package/2006/content-types">
  <Default Extension="png" ContentType="image/png"/>
  <Default Extension="bin" ContentType="application/vnd.openxmlformats-officedocument.oleObject"/>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74" r:id="rId2"/>
    <p:sldId id="264" r:id="rId3"/>
    <p:sldId id="267" r:id="rId4"/>
    <p:sldId id="279" r:id="rId5"/>
    <p:sldId id="280" r:id="rId6"/>
    <p:sldId id="276" r:id="rId7"/>
    <p:sldId id="281" r:id="rId8"/>
    <p:sldId id="282" r:id="rId9"/>
    <p:sldId id="266" r:id="rId10"/>
    <p:sldId id="283" r:id="rId11"/>
    <p:sldId id="284" r:id="rId12"/>
    <p:sldId id="278" r:id="rId13"/>
    <p:sldId id="285" r:id="rId14"/>
    <p:sldId id="286"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105" d="100"/>
          <a:sy n="105" d="100"/>
        </p:scale>
        <p:origin x="90" y="4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6.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2</a:t>
            </a:r>
            <a:r>
              <a:rPr lang="zh-CN" altLang="zh-CN" dirty="0"/>
              <a:t>课　除旧布新的梭伦改革</a:t>
            </a:r>
            <a:br>
              <a:rPr lang="zh-CN" altLang="zh-CN" dirty="0"/>
            </a:b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恩格斯说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梭伦所进行的革命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损害债权人的财产以保护债务人的财产。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这针对的是梭伦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解负令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解除债务和废除债务奴隶制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实行按财产多寡划分公民等级并规定相应的政治权利的制度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建立一个新的机构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四百人会议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创立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陶片放逐法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指的就是债务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解负令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就是废除债务的法令。从债权人的角度来说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这无疑是对债权人的一种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69030" y="4116574"/>
            <a:ext cx="7927095" cy="7900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43079" y="5013176"/>
            <a:ext cx="973815" cy="5396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5338095"/>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解负令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缓解了贵族与平民之间的矛盾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避免了雅典发生剧烈的社会动荡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保持了公民群体的稳定性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为雅典民主政治的实行创造了条件。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244230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财产等级制度中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各等级的权利是如何规定的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如何评价这一措施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各等级权利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各等级的权利不同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第一、第二等级能担任执政官等高级官职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第三等级可以出任低级官职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第四等级有选举权而无被选举权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无权担任公职。另外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雅典的各级官职都是无津贴或津贴很少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这种制度也限制了无财产或财产少的人出任官职。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由于确定等级的标准是财产的多少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财产越多等级越高的公民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享受的权利就越多。因此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这一制度并未实现公民之间的真正平等。而新兴的工商业奴隶主可以凭借自己的私有财产跻身城邦政权。这就打破了贵族依据世袭特权垄断官职的局面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为非贵族出身的工商业奴隶主开辟了参政议政的途径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这是历史的进步。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69030" y="1988840"/>
            <a:ext cx="7927095" cy="39932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恩格斯在评论梭伦改革时说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随着有产阶级日益获得势力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旧的血缘亲属团体也就日益遭到排斥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氏族制度遭到了新的失败。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梭伦改革的措施中直接导致这一局面出现的是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解负令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实行财产等级制度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创立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四百人会议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鼓励农工商业的发展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注意材料中的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旧的血缘亲属团体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遭到排斥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氏族制度遭到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等关键词语。财产等级制度的改革打破了贵族依据血缘门第的世袭特权垄断政权的局面。故选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44683" y="4365104"/>
            <a:ext cx="8719805" cy="12723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7544" y="5642819"/>
            <a:ext cx="1425758" cy="4905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6990279"/>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财产等级制度的确立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首先打破了贵族依据血缘门第垄断政权的局面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为新兴工商业奴隶主阶层参政议政开辟了途径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但是财产的不平等也决定了政治权利上难以实现真正的平等。对于该制度的认识既要看到其进步性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即为雅典民主政治的发展开辟了道路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也要注意其局限性。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4618798"/>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简述梭伦改革的主要措施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指出改革的基本特点。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梭伦的经济改革措施。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梭伦的政治改革措施。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梭伦改革的主要特点。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467544" y="1412776"/>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一、经济领域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解负令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废除所有债务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禁止借贷以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人身</a:t>
            </a:r>
            <a:r>
              <a:rPr lang="zh-CN" altLang="zh-CN" sz="2200" dirty="0">
                <a:solidFill>
                  <a:srgbClr val="000000"/>
                </a:solidFill>
                <a:latin typeface="Times New Roman" panose="02020603050405020304" pitchFamily="18" charset="0"/>
                <a:cs typeface="Times New Roman" panose="02020603050405020304" pitchFamily="18" charset="0"/>
              </a:rPr>
              <a:t>作抵押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由于欠债而卖身为奴的公民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一律释放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因欠债而被卖到外邦作奴隶的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由城邦拨款赎回。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废除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六一汉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因债务而被抵押的土地一律归还原主。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改革解除了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债务奴隶制</a:t>
            </a:r>
            <a:r>
              <a:rPr lang="zh-CN" altLang="zh-CN" sz="2200" dirty="0">
                <a:solidFill>
                  <a:srgbClr val="000000"/>
                </a:solidFill>
                <a:latin typeface="Times New Roman" panose="02020603050405020304" pitchFamily="18" charset="0"/>
                <a:cs typeface="Times New Roman" panose="02020603050405020304" pitchFamily="18" charset="0"/>
              </a:rPr>
              <a:t>对平民的威胁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扩大了公民的基础。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非债务奴隶越来越成为奴役的对象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雅典走上了奴役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外邦</a:t>
            </a:r>
            <a:r>
              <a:rPr lang="zh-CN" altLang="zh-CN" sz="2200" dirty="0">
                <a:solidFill>
                  <a:srgbClr val="000000"/>
                </a:solidFill>
                <a:latin typeface="Times New Roman" panose="02020603050405020304" pitchFamily="18" charset="0"/>
                <a:cs typeface="Times New Roman" panose="02020603050405020304" pitchFamily="18" charset="0"/>
              </a:rPr>
              <a:t>奴隶的道路。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243511" y="2636912"/>
            <a:ext cx="576065"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00192" y="2996952"/>
            <a:ext cx="523695"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47664" y="3770612"/>
            <a:ext cx="766743" cy="405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83768" y="4581128"/>
            <a:ext cx="1440161" cy="405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354363" y="5056110"/>
            <a:ext cx="504767"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限制土地兼并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颁布法令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规定占有土地的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最高</a:t>
            </a:r>
            <a:r>
              <a:rPr lang="zh-CN" altLang="zh-CN" sz="2200" dirty="0">
                <a:solidFill>
                  <a:srgbClr val="000000"/>
                </a:solidFill>
                <a:latin typeface="Times New Roman" panose="02020603050405020304" pitchFamily="18" charset="0"/>
                <a:cs typeface="Times New Roman" panose="02020603050405020304" pitchFamily="18" charset="0"/>
              </a:rPr>
              <a:t>限额。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制定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遗嘱法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规定无子女者有权按照自己的意愿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将遗产交给指定的继承人。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贵族</a:t>
            </a:r>
            <a:r>
              <a:rPr lang="zh-CN" altLang="zh-CN" sz="2200" dirty="0">
                <a:solidFill>
                  <a:srgbClr val="000000"/>
                </a:solidFill>
                <a:latin typeface="Times New Roman" panose="02020603050405020304" pitchFamily="18" charset="0"/>
                <a:cs typeface="Times New Roman" panose="02020603050405020304" pitchFamily="18" charset="0"/>
              </a:rPr>
              <a:t>的土地兼并受到制约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逐渐失去了扩展势力的物质基础。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283968" y="2832666"/>
            <a:ext cx="555244" cy="445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49812" y="3411053"/>
            <a:ext cx="815018"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08162" y="4190247"/>
            <a:ext cx="556668"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370408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graphicFrame>
        <p:nvGraphicFramePr>
          <p:cNvPr id="2" name="对象 1"/>
          <p:cNvGraphicFramePr>
            <a:graphicFrameLocks noChangeAspect="1"/>
          </p:cNvGraphicFramePr>
          <p:nvPr>
            <p:extLst>
              <p:ext uri="{D42A27DB-BD31-4B8C-83A1-F6EECF244321}">
                <p14:modId xmlns:p14="http://schemas.microsoft.com/office/powerpoint/2010/main" val="1170735545"/>
              </p:ext>
            </p:extLst>
          </p:nvPr>
        </p:nvGraphicFramePr>
        <p:xfrm>
          <a:off x="323528" y="1268760"/>
          <a:ext cx="8128000" cy="3738359"/>
        </p:xfrm>
        <a:graphic>
          <a:graphicData uri="http://schemas.openxmlformats.org/presentationml/2006/ole">
            <mc:AlternateContent xmlns:mc="http://schemas.openxmlformats.org/markup-compatibility/2006">
              <mc:Choice xmlns:v="urn:schemas-microsoft-com:vml" Requires="v">
                <p:oleObj spid="_x0000_s1029" name="文档" r:id="rId6" imgW="3962096" imgH="1822025" progId="Word.Document.12">
                  <p:embed/>
                </p:oleObj>
              </mc:Choice>
              <mc:Fallback>
                <p:oleObj name="文档" r:id="rId6" imgW="3962096" imgH="1822025" progId="Word.Document.12">
                  <p:embed/>
                  <p:pic>
                    <p:nvPicPr>
                      <p:cNvPr id="0" name=""/>
                      <p:cNvPicPr/>
                      <p:nvPr/>
                    </p:nvPicPr>
                    <p:blipFill>
                      <a:blip r:embed="rId7"/>
                      <a:stretch>
                        <a:fillRect/>
                      </a:stretch>
                    </p:blipFill>
                    <p:spPr>
                      <a:xfrm>
                        <a:off x="323528" y="1268760"/>
                        <a:ext cx="8128000" cy="3738359"/>
                      </a:xfrm>
                      <a:prstGeom prst="rect">
                        <a:avLst/>
                      </a:prstGeom>
                    </p:spPr>
                  </p:pic>
                </p:oleObj>
              </mc:Fallback>
            </mc:AlternateContent>
          </a:graphicData>
        </a:graphic>
      </p:graphicFrame>
      <p:sp>
        <p:nvSpPr>
          <p:cNvPr id="3" name="矩形 2"/>
          <p:cNvSpPr>
            <a:spLocks noChangeAspect="1"/>
          </p:cNvSpPr>
          <p:nvPr/>
        </p:nvSpPr>
        <p:spPr>
          <a:xfrm>
            <a:off x="293131" y="472514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梭伦采取的发展农工商业的措施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从短期看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稳定了物价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保障了平民生活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从长期看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促进了雅典工商业的发展和雅典社会经济的多元化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为民主政治的发展奠定了基础。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15616" y="2793515"/>
            <a:ext cx="460056"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5375" y="3092199"/>
            <a:ext cx="418233"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44872" y="3249277"/>
            <a:ext cx="673569"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53567" y="3861344"/>
            <a:ext cx="418233"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53767" y="4149080"/>
            <a:ext cx="418233"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452320" y="2698950"/>
            <a:ext cx="673569" cy="189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066783" y="3000287"/>
            <a:ext cx="673569" cy="189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064187" y="3591531"/>
            <a:ext cx="418233" cy="189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09111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467544" y="1340768"/>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二、政治领域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确立财产等级制度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财产</a:t>
            </a:r>
            <a:r>
              <a:rPr lang="zh-CN" altLang="zh-CN" sz="2200" dirty="0">
                <a:solidFill>
                  <a:srgbClr val="000000"/>
                </a:solidFill>
                <a:latin typeface="Times New Roman" panose="02020603050405020304" pitchFamily="18" charset="0"/>
                <a:cs typeface="Times New Roman" panose="02020603050405020304" pitchFamily="18" charset="0"/>
              </a:rPr>
              <a:t>多少把雅典公民划分为四个等级。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不同的等级享有的权利不同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第一等级可担任一切官职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第二等级可担任除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司库</a:t>
            </a:r>
            <a:r>
              <a:rPr lang="zh-CN" altLang="zh-CN" sz="2200" dirty="0">
                <a:solidFill>
                  <a:srgbClr val="000000"/>
                </a:solidFill>
                <a:latin typeface="Times New Roman" panose="02020603050405020304" pitchFamily="18" charset="0"/>
                <a:cs typeface="Times New Roman" panose="02020603050405020304" pitchFamily="18" charset="0"/>
              </a:rPr>
              <a:t>以外的高级官职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第三等级可出任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低级</a:t>
            </a:r>
            <a:r>
              <a:rPr lang="zh-CN" altLang="zh-CN" sz="2200" dirty="0">
                <a:solidFill>
                  <a:srgbClr val="000000"/>
                </a:solidFill>
                <a:latin typeface="Times New Roman" panose="02020603050405020304" pitchFamily="18" charset="0"/>
                <a:cs typeface="Times New Roman" panose="02020603050405020304" pitchFamily="18" charset="0"/>
              </a:rPr>
              <a:t>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第四等级无权担任公职。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不同的等级所尽的义务不同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等级越高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应尽的义务越多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城邦公用开支的分摊也随等级的高低增减。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打破了贵族依据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血缘门第</a:t>
            </a:r>
            <a:r>
              <a:rPr lang="zh-CN" altLang="zh-CN" sz="2200" dirty="0">
                <a:solidFill>
                  <a:srgbClr val="000000"/>
                </a:solidFill>
                <a:latin typeface="Times New Roman" panose="02020603050405020304" pitchFamily="18" charset="0"/>
                <a:cs typeface="Times New Roman" panose="02020603050405020304" pitchFamily="18" charset="0"/>
              </a:rPr>
              <a:t>的世袭特权垄断政权的局面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为非贵族出身的工商业奴隶主开辟了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参政议政</a:t>
            </a:r>
            <a:r>
              <a:rPr lang="zh-CN" altLang="zh-CN" sz="2200" dirty="0">
                <a:solidFill>
                  <a:srgbClr val="000000"/>
                </a:solidFill>
                <a:latin typeface="Times New Roman" panose="02020603050405020304" pitchFamily="18" charset="0"/>
                <a:cs typeface="Times New Roman" panose="02020603050405020304" pitchFamily="18" charset="0"/>
              </a:rPr>
              <a:t>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是一个历史的进步。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420513" y="2563950"/>
            <a:ext cx="506062"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67744" y="3426283"/>
            <a:ext cx="506062"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04248" y="3426603"/>
            <a:ext cx="504056"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9912" y="5024304"/>
            <a:ext cx="1080490"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04048" y="5445224"/>
            <a:ext cx="1152128"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467544" y="1095941"/>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知识补充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根据财产等级制度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属于同一等级的公民享有均等的权利与义务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不同等级的人则待遇有所不同。这是一种有条件的平等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而不是公民的普遍平等。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23528" y="230282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改革国家权力机构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进一步打破贵族的专权。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恢复公民大会作为国家最高权力机关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公民大会有权决定战争、媾和等国家大事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并有权选举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国家公职人员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包括第四等级在内的所有公民都有权参加大会。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创设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四百人会议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从雅典最初的四个部落中各选</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人组成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三</a:t>
            </a:r>
            <a:r>
              <a:rPr lang="zh-CN" altLang="zh-CN" sz="2200" dirty="0">
                <a:solidFill>
                  <a:srgbClr val="000000"/>
                </a:solidFill>
                <a:latin typeface="Times New Roman" panose="02020603050405020304" pitchFamily="18" charset="0"/>
                <a:cs typeface="Times New Roman" panose="02020603050405020304" pitchFamily="18" charset="0"/>
              </a:rPr>
              <a:t>个等级的公民都可以当选。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四百人会议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公民大会</a:t>
            </a:r>
            <a:r>
              <a:rPr lang="zh-CN" altLang="zh-CN" sz="2200" dirty="0">
                <a:solidFill>
                  <a:srgbClr val="000000"/>
                </a:solidFill>
                <a:latin typeface="Times New Roman" panose="02020603050405020304" pitchFamily="18" charset="0"/>
                <a:cs typeface="Times New Roman" panose="02020603050405020304" pitchFamily="18" charset="0"/>
              </a:rPr>
              <a:t>的常设机构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实际上执掌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最高统治权</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设立公民陪审法庭作为最高司法机关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法官处理诉讼案件必须先送陪审员审查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陪审员从各个等级的公民中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抽签</a:t>
            </a:r>
            <a:r>
              <a:rPr lang="zh-CN" altLang="zh-CN" sz="2200" dirty="0">
                <a:solidFill>
                  <a:srgbClr val="000000"/>
                </a:solidFill>
                <a:latin typeface="Times New Roman" panose="02020603050405020304" pitchFamily="18" charset="0"/>
                <a:cs typeface="Times New Roman" panose="02020603050405020304" pitchFamily="18" charset="0"/>
              </a:rPr>
              <a:t>产生。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851920" y="3987117"/>
            <a:ext cx="1656184"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0801" y="5168320"/>
            <a:ext cx="270799"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49117" y="5133864"/>
            <a:ext cx="1131195"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83769" y="5542219"/>
            <a:ext cx="1296144"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67538" y="6364766"/>
            <a:ext cx="604662"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977418"/>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pic>
        <p:nvPicPr>
          <p:cNvPr id="5" name="问题思考H.eps" descr="id:2147493562;FounderCES"/>
          <p:cNvPicPr/>
          <p:nvPr/>
        </p:nvPicPr>
        <p:blipFill>
          <a:blip r:embed="rId4"/>
          <a:stretch>
            <a:fillRect/>
          </a:stretch>
        </p:blipFill>
        <p:spPr>
          <a:xfrm>
            <a:off x="150117" y="2099565"/>
            <a:ext cx="6294091" cy="267736"/>
          </a:xfrm>
          <a:prstGeom prst="rect">
            <a:avLst/>
          </a:prstGeom>
        </p:spPr>
      </p:pic>
      <p:sp>
        <p:nvSpPr>
          <p:cNvPr id="2" name="矩形 1"/>
          <p:cNvSpPr>
            <a:spLocks noChangeAspect="1"/>
          </p:cNvSpPr>
          <p:nvPr/>
        </p:nvSpPr>
        <p:spPr>
          <a:xfrm>
            <a:off x="539552" y="2636912"/>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为什么说梭伦的政治改革具有强烈的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他削弱贵族的权力又不过分打击他们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他给平民以一定的权利又没有实现公民一切权利的平等。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21072" y="3067174"/>
            <a:ext cx="7927095" cy="7900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2330952"/>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解负令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的基本内容是什么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应如何评价这项措施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基本内容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废除所有债务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禁止以债务人的人身作抵押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因欠债而被卖到外邦作奴隶的雅典公民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由城邦出资赎回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禁止以土地作债务抵押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规定占有土地的最高限额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禁止个人收购过多的土地。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历史影响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解负令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一方面解除了债务奴隶制对平民的威胁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保护了平民的基本权益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为平民享有政治权利提供了物质保障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雅典的社会结构发生了重大变化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原来的债务奴隶、平民、贵族都成为享有人身自由和公民权利的雅典公民。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23528" y="2420888"/>
            <a:ext cx="8719805" cy="30001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436</TotalTime>
  <Words>1226</Words>
  <Application>Microsoft Office PowerPoint</Application>
  <PresentationFormat>全屏显示(4:3)</PresentationFormat>
  <Paragraphs>83</Paragraphs>
  <Slides>14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26"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第2课　除旧布新的梭伦改革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2017-01-18T05:34:05Z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