
<file path=[Content_Types].xml><?xml version="1.0" encoding="utf-8"?>
<Types xmlns="http://schemas.openxmlformats.org/package/2006/content-types">
  <Default Extension="png" ContentType="image/png"/>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74" r:id="rId2"/>
    <p:sldId id="264" r:id="rId3"/>
    <p:sldId id="267" r:id="rId4"/>
    <p:sldId id="279" r:id="rId5"/>
    <p:sldId id="280" r:id="rId6"/>
    <p:sldId id="281" r:id="rId7"/>
    <p:sldId id="276" r:id="rId8"/>
    <p:sldId id="282" r:id="rId9"/>
    <p:sldId id="283" r:id="rId10"/>
    <p:sldId id="277" r:id="rId11"/>
    <p:sldId id="284" r:id="rId12"/>
    <p:sldId id="285" r:id="rId13"/>
    <p:sldId id="266" r:id="rId14"/>
    <p:sldId id="286" r:id="rId15"/>
    <p:sldId id="287" r:id="rId16"/>
    <p:sldId id="288" r:id="rId17"/>
    <p:sldId id="289" r:id="rId18"/>
    <p:sldId id="278" r:id="rId19"/>
    <p:sldId id="290" r:id="rId20"/>
    <p:sldId id="291"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howGuides="1">
      <p:cViewPr varScale="1">
        <p:scale>
          <a:sx n="69" d="100"/>
          <a:sy n="69" d="100"/>
        </p:scale>
        <p:origin x="816" y="5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1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slide" Target="../slides/slide13.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13.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13.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4"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4852164"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198" y="180246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0" name="TextBox 27">
            <a:hlinkClick r:id="rId4"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8"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33" name="组合 32"/>
          <p:cNvGrpSpPr/>
          <p:nvPr userDrawn="1"/>
        </p:nvGrpSpPr>
        <p:grpSpPr>
          <a:xfrm>
            <a:off x="6197901" y="-27384"/>
            <a:ext cx="1443037" cy="880109"/>
            <a:chOff x="11613" y="2237065"/>
            <a:chExt cx="1443037" cy="733424"/>
          </a:xfrm>
        </p:grpSpPr>
        <p:pic>
          <p:nvPicPr>
            <p:cNvPr id="34" name="图片 3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4"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3"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7543337" y="-27384"/>
            <a:ext cx="1443037" cy="880109"/>
            <a:chOff x="11613" y="2907777"/>
            <a:chExt cx="1443037" cy="733424"/>
          </a:xfrm>
        </p:grpSpPr>
        <p:pic>
          <p:nvPicPr>
            <p:cNvPr id="43" name="图片 4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5"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10.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10.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10.xml"/></Relationships>
</file>

<file path=ppt/slides/_rels/slide1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10.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10.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10.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10.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10.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10.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a:t>
            </a:r>
            <a:r>
              <a:rPr lang="en-US" altLang="zh-CN" b="1" dirty="0"/>
              <a:t>3</a:t>
            </a:r>
            <a:r>
              <a:rPr lang="zh-CN" altLang="zh-CN" dirty="0"/>
              <a:t>课　宗教改革运动的扩展</a:t>
            </a:r>
          </a:p>
        </p:txBody>
      </p:sp>
    </p:spTree>
    <p:extLst>
      <p:ext uri="{BB962C8B-B14F-4D97-AF65-F5344CB8AC3E}">
        <p14:creationId xmlns:p14="http://schemas.microsoft.com/office/powerpoint/2010/main" val="591445002"/>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2106757"/>
            <a:ext cx="8128000" cy="289848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三、宗教改革的影响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沉重打击了天主教在欧洲的神权统治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促进了欧洲民族意识的高涨和民族国家的发展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宗教改革后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出现了不再听命于罗马教廷的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路德</a:t>
            </a:r>
            <a:r>
              <a:rPr lang="zh-CN" altLang="zh-CN" sz="2200" dirty="0">
                <a:solidFill>
                  <a:srgbClr val="000000"/>
                </a:solidFill>
                <a:latin typeface="Times New Roman" panose="02020603050405020304" pitchFamily="18" charset="0"/>
                <a:cs typeface="Times New Roman" panose="02020603050405020304" pitchFamily="18" charset="0"/>
              </a:rPr>
              <a:t>派、加尔文派和英国国教等新的基督教派。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各国封建统治者的权力得到加强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圣经</a:t>
            </a:r>
            <a:r>
              <a:rPr lang="zh-CN" altLang="zh-CN" sz="2200" dirty="0">
                <a:solidFill>
                  <a:srgbClr val="000000"/>
                </a:solidFill>
                <a:latin typeface="Times New Roman" panose="02020603050405020304" pitchFamily="18" charset="0"/>
                <a:cs typeface="Times New Roman" panose="02020603050405020304" pitchFamily="18" charset="0"/>
              </a:rPr>
              <a:t>》被翻译成各种文字。所有这些促进了欧洲民族意识的高涨和民族国家的发展。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6288564" y="3368616"/>
            <a:ext cx="535925" cy="2958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436096" y="4164320"/>
            <a:ext cx="581238" cy="304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96197084"/>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2140473"/>
            <a:ext cx="8128000" cy="33047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打击了西欧封建势力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有利于资本主义的发展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天主教会被剥夺的财产很大一部分落到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新兴资产阶级</a:t>
            </a:r>
            <a:r>
              <a:rPr lang="zh-CN" altLang="zh-CN" sz="2200" dirty="0">
                <a:solidFill>
                  <a:srgbClr val="000000"/>
                </a:solidFill>
                <a:latin typeface="Times New Roman" panose="02020603050405020304" pitchFamily="18" charset="0"/>
                <a:cs typeface="Times New Roman" panose="02020603050405020304" pitchFamily="18" charset="0"/>
              </a:rPr>
              <a:t>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促进了资本主义的发展。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宗教改革否定了罗马天主教会的权威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解放了人们的思想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为资本主义的兴起和发展奠定了基础。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加尔文派鼓励人们积极开拓进取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不仅成为日后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尼德兰革命</a:t>
            </a:r>
            <a:r>
              <a:rPr lang="zh-CN" altLang="zh-CN" sz="2200" dirty="0">
                <a:solidFill>
                  <a:srgbClr val="000000"/>
                </a:solidFill>
                <a:latin typeface="Times New Roman" panose="02020603050405020304" pitchFamily="18" charset="0"/>
                <a:cs typeface="Times New Roman" panose="02020603050405020304" pitchFamily="18" charset="0"/>
              </a:rPr>
              <a:t>的旗帜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还被英国资产阶级用来反对专制王权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清教</a:t>
            </a:r>
            <a:r>
              <a:rPr lang="zh-CN" altLang="zh-CN" sz="2200" dirty="0">
                <a:solidFill>
                  <a:srgbClr val="000000"/>
                </a:solidFill>
                <a:latin typeface="Times New Roman" panose="02020603050405020304" pitchFamily="18" charset="0"/>
                <a:cs typeface="Times New Roman" panose="02020603050405020304" pitchFamily="18" charset="0"/>
              </a:rPr>
              <a:t>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推动了英国资产阶级革命的爆发。</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963845" y="2549370"/>
            <a:ext cx="1632491" cy="3454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877074" y="4173831"/>
            <a:ext cx="1374136"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327685" y="4634974"/>
            <a:ext cx="549853" cy="2770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61793725"/>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2716154"/>
            <a:ext cx="8128000" cy="167969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拓展延伸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尽管欧洲各国宗教改革的起因、方式和目的不一样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但都把矛头指向天主教会。宗教改革结束了罗马教廷至高无上的统治地位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推动了欧洲资本主义的发展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是一场反对封建统治的政治运动。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315020351"/>
      </p:ext>
    </p:extLst>
  </p:cSld>
  <p:clrMapOvr>
    <a:masterClrMapping/>
  </p:clrMapOvr>
  <p:transition spd="slow">
    <p:pull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03625"/>
            <a:ext cx="8128000" cy="3304751"/>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我们应如何认识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先定论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产生背景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加尔文的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先定论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是当时法国经济和政治发展的产物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深刻地反映了当时法国新兴资产阶级的迫切要求。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基本内涵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加尔文认为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被上帝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拣选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上的人被称为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能够得到上帝的恩典与庇护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拣选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上的人则是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弃民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将受到上帝的抛弃。一个人事业上的成败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本身就是上帝意志的体现。因此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只有努力进取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勇敢拼搏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在失败中不断奋起而取得成功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才能证明自己是上帝的选民。高尚的道德品格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也是成为选民所必须具备的。</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569750"/>
            <a:ext cx="8128000" cy="452354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历史作用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加尔文的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先定论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学说是当时法国和西欧其他较先进地区的资产阶级反对罗马天主教会与封建制度的强大思想武器。该学说集中地突出了上帝至高无上的神圣权威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从新的角度否定了罗马教皇及其神职人员的宗教特权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同时又借助上帝的意志肯定了封建制度衰落与资本主义兴起的客观历史必然性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从而为新兴资产阶级反对封建制度与封建神权的斗争提供了理论依据。</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加尔文的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先定论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学说也充分反映了新兴资产阶级发展实业、变革社会的迫切要求。它用争当上帝选民的目标去鼓励人们鄙视懒惰、保守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积极开拓进取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勤勉敬业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直到获取最后的成功。这样的主张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为资产阶级发家致富、发展资本主义和日后夺取与掌握政权披上了一件神圣的宗教外衣。</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065635860"/>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59991"/>
            <a:ext cx="8128000" cy="411728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先定论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是加尔文宗教改革思想的核心。下列相关的解释不正确的是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先定论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为早期资产阶级反对罗马教会提供了强大的思想武器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先定论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是早期资产阶级借助神学权威为自己活动所作的辩护</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先定论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从新的角度否定了罗马教皇及其神职人员的宗教特权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先定论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对早期资产阶级进行资本积累的奋斗起着阻碍的作用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324054224"/>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919287"/>
            <a:ext cx="8128000" cy="127342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加尔文主张选民要以奋斗精神取得成功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追求财富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进而证明自己是所谓的选民。因此</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项的叙述是不正确的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737508" y="3717032"/>
            <a:ext cx="1071507" cy="4756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20710122"/>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916690"/>
            <a:ext cx="8128000" cy="1278620"/>
          </a:xfrm>
          <a:prstGeom prst="rect">
            <a:avLst/>
          </a:prstGeom>
        </p:spPr>
        <p:txBody>
          <a:bodyPr>
            <a:spAutoFit/>
          </a:bodyPr>
          <a:lstStyle/>
          <a:p>
            <a:pPr>
              <a:lnSpc>
                <a:spcPct val="120000"/>
              </a:lnSpc>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加尔文主张</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先定论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宣扬选民或弃民</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为资产阶级发财致富作辩护</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对西方资本主义的兴起影响极大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有利于欧洲资本主义工商业的发展。</a:t>
            </a:r>
            <a:endParaRPr lang="zh-CN" altLang="en-US" sz="2200" dirty="0"/>
          </a:p>
        </p:txBody>
      </p:sp>
    </p:spTree>
    <p:extLst>
      <p:ext uri="{BB962C8B-B14F-4D97-AF65-F5344CB8AC3E}">
        <p14:creationId xmlns:p14="http://schemas.microsoft.com/office/powerpoint/2010/main" val="3005803545"/>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6757"/>
            <a:ext cx="8128000" cy="2898486"/>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与其他国家的宗教改革相比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英国的宗教改革有何特点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产生了什么影响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英国宗教改革由封建中央政府推动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自上而下地展开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英国国王在改革中成为英国教会的最高首脑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有权任免教职人员和决定教义。</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英国教会不再从属于罗马教廷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但改革没有触动天主教的基本教义和仪式。在某种意义上说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英国的宗教改革是比较保守的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不能满足资产阶级的需要。</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54768844"/>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022"/>
            <a:ext cx="8128000" cy="20859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通过宗教改革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英国摆脱了罗马天主教会的控制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有利于英国经济、文化和教育事业的发展。</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改革很不彻底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后来发生了迎合资产阶级需要的清教运动。</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清教徒成为英国资产阶级革命的重要力量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清教也成为英国资产阶级革命的旗帜。</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661032140"/>
      </p:ext>
    </p:extLst>
  </p:cSld>
  <p:clrMapOvr>
    <a:masterClrMapping/>
  </p:clrMapOvr>
  <mc:AlternateContent xmlns:mc="http://schemas.openxmlformats.org/markup-compatibility/2006">
    <mc:Choice xmlns:p14="http://schemas.microsoft.com/office/powerpoint/2010/main" Requires="p14">
      <p:transition spd="slow" p14:dur="1600">
        <p:cover dir="r"/>
      </p:transition>
    </mc:Choice>
    <mc:Fallback>
      <p:transition spd="slow">
        <p:cover dir="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09890"/>
            <a:ext cx="8128000" cy="24922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课程标准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简述欧洲宗教改革的主要内容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分析欧洲宗教改革的历史作用。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学习要点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加尔文宗教改革。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亨利八世宗教改革。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欧洲宗教改革的影响。</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007"/>
            <a:ext cx="8128000" cy="411728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欧洲出现了宗教改革的浪潮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下列各项叙述与英国宗教改革相符的是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揭开了欧洲宗教改革的序幕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建立了最民主的新教会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由国王领导且没有改变基本教义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直接引发资产阶级革命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英国的宗教改革由英王亨利八世领导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他断绝了英国与罗马天主教会的联系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但基本教义、主教制度和宗教仪式基本没有改变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其改革很不彻底。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508000" y="4365104"/>
            <a:ext cx="8128000"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95886" y="5637619"/>
            <a:ext cx="1071507"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36662344"/>
      </p:ext>
    </p:extLst>
  </p:cSld>
  <p:clrMapOvr>
    <a:masterClrMapping/>
  </p:clrMapOvr>
  <mc:AlternateContent xmlns:mc="http://schemas.openxmlformats.org/markup-compatibility/2006">
    <mc:Choice xmlns:p14="http://schemas.microsoft.com/office/powerpoint/2010/main" Requires="p14">
      <p:transition spd="slow" p14:dur="16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6757"/>
            <a:ext cx="8128000" cy="289848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一、加尔文宗教改革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加尔文深受文艺复兴时期人文主义的影响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他曾在法国宣传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路德</a:t>
            </a:r>
            <a:r>
              <a:rPr lang="zh-CN" altLang="zh-CN" sz="2200" dirty="0">
                <a:solidFill>
                  <a:srgbClr val="000000"/>
                </a:solidFill>
                <a:latin typeface="Times New Roman" panose="02020603050405020304" pitchFamily="18" charset="0"/>
                <a:cs typeface="Times New Roman" panose="02020603050405020304" pitchFamily="18" charset="0"/>
              </a:rPr>
              <a:t>的主张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曾发表《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基督教原理</a:t>
            </a:r>
            <a:r>
              <a:rPr lang="zh-CN" altLang="zh-CN" sz="2200" dirty="0">
                <a:solidFill>
                  <a:srgbClr val="000000"/>
                </a:solidFill>
                <a:latin typeface="Times New Roman" panose="02020603050405020304" pitchFamily="18" charset="0"/>
                <a:cs typeface="Times New Roman" panose="02020603050405020304" pitchFamily="18" charset="0"/>
              </a:rPr>
              <a:t>》等论著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提出了自己的宗教改革主张。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(2)1541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瑞士支持宗教改革的派别掌握了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日内瓦</a:t>
            </a:r>
            <a:r>
              <a:rPr lang="zh-CN" altLang="zh-CN" sz="2200" dirty="0">
                <a:solidFill>
                  <a:srgbClr val="000000"/>
                </a:solidFill>
                <a:latin typeface="Times New Roman" panose="02020603050405020304" pitchFamily="18" charset="0"/>
                <a:cs typeface="Times New Roman" panose="02020603050405020304" pitchFamily="18" charset="0"/>
              </a:rPr>
              <a:t>政权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邀请加尔文主持宗教改革。</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8259927" y="2926604"/>
            <a:ext cx="310377" cy="3319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11560" y="3292786"/>
            <a:ext cx="256510" cy="3725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907442" y="3302170"/>
            <a:ext cx="1376287" cy="3615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012160" y="4066617"/>
            <a:ext cx="805039" cy="4057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09890"/>
            <a:ext cx="8128000" cy="24922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提出新的宗教主张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坚持《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圣经</a:t>
            </a:r>
            <a:r>
              <a:rPr lang="zh-CN" altLang="zh-CN" sz="2200" dirty="0">
                <a:solidFill>
                  <a:srgbClr val="000000"/>
                </a:solidFill>
                <a:latin typeface="Times New Roman" panose="02020603050405020304" pitchFamily="18" charset="0"/>
                <a:cs typeface="Times New Roman" panose="02020603050405020304" pitchFamily="18" charset="0"/>
              </a:rPr>
              <a:t>》是最高权威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反对教皇权威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主张简化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宗教仪式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强调教会要按《圣经》传播上帝的旨意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个人通过《圣经》就能够与上帝对话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不需要教会的中介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提出自由、平等和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个人主义</a:t>
            </a:r>
            <a:r>
              <a:rPr lang="zh-CN" altLang="zh-CN" sz="2200" dirty="0">
                <a:solidFill>
                  <a:srgbClr val="000000"/>
                </a:solidFill>
                <a:latin typeface="Times New Roman" panose="02020603050405020304" pitchFamily="18" charset="0"/>
                <a:cs typeface="Times New Roman" panose="02020603050405020304" pitchFamily="18" charset="0"/>
              </a:rPr>
              <a:t>是真正的宗教精神。</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1995851" y="3207410"/>
            <a:ext cx="515013" cy="251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64288" y="3150020"/>
            <a:ext cx="1071507" cy="317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635375" y="3931379"/>
            <a:ext cx="1071507" cy="3386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83424396"/>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22240"/>
            <a:ext cx="8128000" cy="371101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其宗教改革思想的核心是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先定论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主张人在出生之前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上帝就先定了所谓的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选民</a:t>
            </a:r>
            <a:r>
              <a:rPr lang="zh-CN" altLang="zh-CN" sz="2200" dirty="0">
                <a:solidFill>
                  <a:srgbClr val="000000"/>
                </a:solidFill>
                <a:latin typeface="Times New Roman" panose="02020603050405020304" pitchFamily="18" charset="0"/>
                <a:cs typeface="Times New Roman" panose="02020603050405020304" pitchFamily="18" charset="0"/>
              </a:rPr>
              <a:t>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弃民</a:t>
            </a:r>
            <a:r>
              <a:rPr lang="zh-CN" altLang="zh-CN" sz="2200" dirty="0">
                <a:solidFill>
                  <a:srgbClr val="000000"/>
                </a:solidFill>
                <a:latin typeface="Times New Roman" panose="02020603050405020304" pitchFamily="18" charset="0"/>
                <a:cs typeface="Times New Roman" panose="02020603050405020304" pitchFamily="18" charset="0"/>
              </a:rPr>
              <a:t>。上帝的先定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不因人的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行为</a:t>
            </a:r>
            <a:r>
              <a:rPr lang="zh-CN" altLang="zh-CN" sz="2200" dirty="0">
                <a:solidFill>
                  <a:srgbClr val="000000"/>
                </a:solidFill>
                <a:latin typeface="Times New Roman" panose="02020603050405020304" pitchFamily="18" charset="0"/>
                <a:cs typeface="Times New Roman" panose="02020603050405020304" pitchFamily="18" charset="0"/>
              </a:rPr>
              <a:t>而改变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人的祈祷没有意义。他主张选民要以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奋斗精神</a:t>
            </a:r>
            <a:r>
              <a:rPr lang="zh-CN" altLang="zh-CN" sz="2200" dirty="0">
                <a:solidFill>
                  <a:srgbClr val="000000"/>
                </a:solidFill>
                <a:latin typeface="Times New Roman" panose="02020603050405020304" pitchFamily="18" charset="0"/>
                <a:cs typeface="Times New Roman" panose="02020603050405020304" pitchFamily="18" charset="0"/>
              </a:rPr>
              <a:t>取得事业成功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并且要具有高尚的美德。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建立新的教会组织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建立共和式的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长老制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规定长老由议会选举产生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独立行使教会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司法权</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规定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市议会</a:t>
            </a:r>
            <a:r>
              <a:rPr lang="zh-CN" altLang="zh-CN" sz="2200" dirty="0">
                <a:solidFill>
                  <a:srgbClr val="000000"/>
                </a:solidFill>
                <a:latin typeface="Times New Roman" panose="02020603050405020304" pitchFamily="18" charset="0"/>
                <a:cs typeface="Times New Roman" panose="02020603050405020304" pitchFamily="18" charset="0"/>
              </a:rPr>
              <a:t>负责世俗事务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教会负责宗教信仰和道德生活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建立起</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政教合一</a:t>
            </a:r>
            <a:r>
              <a:rPr lang="zh-CN" altLang="zh-CN" sz="2200" dirty="0">
                <a:solidFill>
                  <a:srgbClr val="000000"/>
                </a:solidFill>
                <a:latin typeface="Times New Roman" panose="02020603050405020304" pitchFamily="18" charset="0"/>
                <a:cs typeface="Times New Roman" panose="02020603050405020304" pitchFamily="18" charset="0"/>
              </a:rPr>
              <a:t>的政权。</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4355976" y="2076088"/>
            <a:ext cx="805039" cy="304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59863" y="2443962"/>
            <a:ext cx="535925" cy="3386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31840" y="2443962"/>
            <a:ext cx="535925" cy="3386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556355" y="2446247"/>
            <a:ext cx="535925" cy="3386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766270" y="2852936"/>
            <a:ext cx="1115014"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839923" y="4001706"/>
            <a:ext cx="784648" cy="3915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80891" y="4458493"/>
            <a:ext cx="800419" cy="3420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692666" y="4929513"/>
            <a:ext cx="863110" cy="2674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165870" y="5330303"/>
            <a:ext cx="1115014" cy="2770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25757440"/>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8"/>
                                        </p:tgtEl>
                                      </p:cBhvr>
                                    </p:animEffect>
                                    <p:set>
                                      <p:cBhvr>
                                        <p:cTn id="4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4" grpId="0" animBg="1"/>
      <p:bldP spid="15" grpId="0" animBg="1"/>
      <p:bldP spid="16" grpId="0" animBg="1"/>
      <p:bldP spid="17"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09890"/>
            <a:ext cx="8128000" cy="24922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引起了日内瓦社会风气的变化。讲道和阅读《</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圣经</a:t>
            </a:r>
            <a:r>
              <a:rPr lang="zh-CN" altLang="zh-CN" sz="2200" dirty="0">
                <a:solidFill>
                  <a:srgbClr val="000000"/>
                </a:solidFill>
                <a:latin typeface="Times New Roman" panose="02020603050405020304" pitchFamily="18" charset="0"/>
                <a:cs typeface="Times New Roman" panose="02020603050405020304" pitchFamily="18" charset="0"/>
              </a:rPr>
              <a:t>》成为人们的日常宗教活动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不良的社会风气被取缔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其他信仰的教派与个人被镇压。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加尔文宗教改革主张传播到欧洲许多地区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日内瓦成了宗教改革的一个重要的国际中心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新教的罗马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6773591" y="2733671"/>
            <a:ext cx="549853"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09270" y="4431546"/>
            <a:ext cx="1362660" cy="251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7597562"/>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360"/>
            <a:ext cx="8128000" cy="411728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二、亨利八世宗教改革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(1)16</a:t>
            </a:r>
            <a:r>
              <a:rPr lang="zh-CN" altLang="zh-CN" sz="2200" dirty="0">
                <a:solidFill>
                  <a:srgbClr val="000000"/>
                </a:solidFill>
                <a:latin typeface="Times New Roman" panose="02020603050405020304" pitchFamily="18" charset="0"/>
                <a:cs typeface="Times New Roman" panose="02020603050405020304" pitchFamily="18" charset="0"/>
              </a:rPr>
              <a:t>世纪初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英国资本主义经济有所发展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新兴资产阶级和资产阶级化的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新贵族</a:t>
            </a:r>
            <a:r>
              <a:rPr lang="zh-CN" altLang="zh-CN" sz="2200" dirty="0">
                <a:solidFill>
                  <a:srgbClr val="000000"/>
                </a:solidFill>
                <a:latin typeface="Times New Roman" panose="02020603050405020304" pitchFamily="18" charset="0"/>
                <a:cs typeface="Times New Roman" panose="02020603050405020304" pitchFamily="18" charset="0"/>
              </a:rPr>
              <a:t>崛起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国王的权力不断加强。但罗马教廷仍然控制英国教会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不但掌握英国大片土地和大量财富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还干预英国的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世俗事务</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随着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文艺复兴运动</a:t>
            </a:r>
            <a:r>
              <a:rPr lang="zh-CN" altLang="zh-CN" sz="2200" dirty="0">
                <a:solidFill>
                  <a:srgbClr val="000000"/>
                </a:solidFill>
                <a:latin typeface="Times New Roman" panose="02020603050405020304" pitchFamily="18" charset="0"/>
                <a:cs typeface="Times New Roman" panose="02020603050405020304" pitchFamily="18" charset="0"/>
              </a:rPr>
              <a:t>和宗教改革思想的传播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英国社会各阶层特别是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资产阶级</a:t>
            </a:r>
            <a:r>
              <a:rPr lang="zh-CN" altLang="zh-CN" sz="2200" dirty="0">
                <a:solidFill>
                  <a:srgbClr val="000000"/>
                </a:solidFill>
                <a:latin typeface="Times New Roman" panose="02020603050405020304" pitchFamily="18" charset="0"/>
                <a:cs typeface="Times New Roman" panose="02020603050405020304" pitchFamily="18" charset="0"/>
              </a:rPr>
              <a:t>和新贵族的反教会情绪高涨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日益集权的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英国君主</a:t>
            </a:r>
            <a:r>
              <a:rPr lang="zh-CN" altLang="zh-CN" sz="2200" dirty="0">
                <a:solidFill>
                  <a:srgbClr val="000000"/>
                </a:solidFill>
                <a:latin typeface="Times New Roman" panose="02020603050405020304" pitchFamily="18" charset="0"/>
                <a:cs typeface="Times New Roman" panose="02020603050405020304" pitchFamily="18" charset="0"/>
              </a:rPr>
              <a:t>也力图摆脱罗马教廷神权的桎梏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建立为自己服务的本国教会。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教皇在国际事务中偏袒英国的对手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还干涉英国内政。</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0" name="矩形 9"/>
          <p:cNvSpPr/>
          <p:nvPr/>
        </p:nvSpPr>
        <p:spPr>
          <a:xfrm>
            <a:off x="1734556" y="2745257"/>
            <a:ext cx="821220" cy="3140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740352" y="3161539"/>
            <a:ext cx="604838" cy="2941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39552" y="3565432"/>
            <a:ext cx="604838" cy="2970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737913" y="3929686"/>
            <a:ext cx="1681959" cy="3420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87624" y="4366613"/>
            <a:ext cx="1071507" cy="3017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092280" y="4363602"/>
            <a:ext cx="1093044" cy="3035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609273"/>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12"/>
                                        </p:tgtEl>
                                      </p:cBhvr>
                                    </p:animEffect>
                                    <p:set>
                                      <p:cBhvr>
                                        <p:cTn id="15" dur="1" fill="hold">
                                          <p:stCondLst>
                                            <p:cond delay="499"/>
                                          </p:stCondLst>
                                        </p:cTn>
                                        <p:tgtEl>
                                          <p:spTgt spid="1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4"/>
                                        </p:tgtEl>
                                      </p:cBhvr>
                                    </p:animEffect>
                                    <p:set>
                                      <p:cBhvr>
                                        <p:cTn id="20" dur="1" fill="hold">
                                          <p:stCondLst>
                                            <p:cond delay="499"/>
                                          </p:stCondLst>
                                        </p:cTn>
                                        <p:tgtEl>
                                          <p:spTgt spid="1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6"/>
                                        </p:tgtEl>
                                      </p:cBhvr>
                                    </p:animEffect>
                                    <p:set>
                                      <p:cBhvr>
                                        <p:cTn id="30"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4"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31999"/>
            <a:ext cx="8128000" cy="41172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1529</a:t>
            </a:r>
            <a:r>
              <a:rPr lang="zh-CN" altLang="zh-CN" sz="2200" dirty="0">
                <a:solidFill>
                  <a:srgbClr val="000000"/>
                </a:solidFill>
                <a:latin typeface="Times New Roman" panose="02020603050405020304" pitchFamily="18" charset="0"/>
                <a:cs typeface="Times New Roman" panose="02020603050405020304" pitchFamily="18" charset="0"/>
              </a:rPr>
              <a:t>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亨利八世颁布一系列改革教会的法令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教会立法</a:t>
            </a:r>
            <a:r>
              <a:rPr lang="zh-CN" altLang="zh-CN" sz="2200" dirty="0">
                <a:solidFill>
                  <a:srgbClr val="000000"/>
                </a:solidFill>
                <a:latin typeface="Times New Roman" panose="02020603050405020304" pitchFamily="18" charset="0"/>
                <a:cs typeface="Times New Roman" panose="02020603050405020304" pitchFamily="18" charset="0"/>
              </a:rPr>
              <a:t>必须经国王批准方可生效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教会向罗马教廷缴纳的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年贡</a:t>
            </a:r>
            <a:r>
              <a:rPr lang="zh-CN" altLang="zh-CN" sz="2200" dirty="0">
                <a:solidFill>
                  <a:srgbClr val="000000"/>
                </a:solidFill>
                <a:latin typeface="Times New Roman" panose="02020603050405020304" pitchFamily="18" charset="0"/>
                <a:cs typeface="Times New Roman" panose="02020603050405020304" pitchFamily="18" charset="0"/>
              </a:rPr>
              <a:t>改交国库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取消教皇的最高宗教司法权和教皇任命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英国主教</a:t>
            </a:r>
            <a:r>
              <a:rPr lang="zh-CN" altLang="zh-CN" sz="2200" dirty="0">
                <a:solidFill>
                  <a:srgbClr val="000000"/>
                </a:solidFill>
                <a:latin typeface="Times New Roman" panose="02020603050405020304" pitchFamily="18" charset="0"/>
                <a:cs typeface="Times New Roman" panose="02020603050405020304" pitchFamily="18" charset="0"/>
              </a:rPr>
              <a:t>等神职人员的权力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任命改革派教士领导英国教会。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(2)1534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英国议会通过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至尊法案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国王</a:t>
            </a:r>
            <a:r>
              <a:rPr lang="zh-CN" altLang="zh-CN" sz="2200" dirty="0">
                <a:solidFill>
                  <a:srgbClr val="000000"/>
                </a:solidFill>
                <a:latin typeface="Times New Roman" panose="02020603050405020304" pitchFamily="18" charset="0"/>
                <a:cs typeface="Times New Roman" panose="02020603050405020304" pitchFamily="18" charset="0"/>
              </a:rPr>
              <a:t>为英国教会最高首脑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教皇无权干涉英国教会事务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教会召开宗教会议必须经过国王的同意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现行教规须经国王指定人员审查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教会法庭的职权移交国王法庭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保留天主教</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主教制</a:t>
            </a:r>
            <a:r>
              <a:rPr lang="zh-CN" altLang="zh-CN" sz="2200" dirty="0">
                <a:solidFill>
                  <a:srgbClr val="000000"/>
                </a:solidFill>
                <a:latin typeface="Times New Roman" panose="02020603050405020304" pitchFamily="18" charset="0"/>
                <a:cs typeface="Times New Roman" panose="02020603050405020304" pitchFamily="18" charset="0"/>
              </a:rPr>
              <a:t>、基本教义和仪式。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下令封闭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修道院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没收其一切财产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转归王室所有。</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7740352" y="2305167"/>
            <a:ext cx="604838" cy="2786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77758" y="2688527"/>
            <a:ext cx="665322" cy="2941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090999" y="2736154"/>
            <a:ext cx="549853" cy="2444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724128" y="3071530"/>
            <a:ext cx="1071507" cy="3190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23928" y="3861048"/>
            <a:ext cx="1071507"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800326" y="3914894"/>
            <a:ext cx="499866" cy="2770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99468" y="5149094"/>
            <a:ext cx="805039" cy="2569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24652" y="5469975"/>
            <a:ext cx="805039"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00407698"/>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12"/>
                                        </p:tgtEl>
                                      </p:cBhvr>
                                    </p:animEffect>
                                    <p:set>
                                      <p:cBhvr>
                                        <p:cTn id="10" dur="1" fill="hold">
                                          <p:stCondLst>
                                            <p:cond delay="499"/>
                                          </p:stCondLst>
                                        </p:cTn>
                                        <p:tgtEl>
                                          <p:spTgt spid="12"/>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13"/>
                                        </p:tgtEl>
                                      </p:cBhvr>
                                    </p:animEffect>
                                    <p:set>
                                      <p:cBhvr>
                                        <p:cTn id="15" dur="1" fill="hold">
                                          <p:stCondLst>
                                            <p:cond delay="499"/>
                                          </p:stCondLst>
                                        </p:cTn>
                                        <p:tgtEl>
                                          <p:spTgt spid="13"/>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4"/>
                                        </p:tgtEl>
                                      </p:cBhvr>
                                    </p:animEffect>
                                    <p:set>
                                      <p:cBhvr>
                                        <p:cTn id="20" dur="1" fill="hold">
                                          <p:stCondLst>
                                            <p:cond delay="499"/>
                                          </p:stCondLst>
                                        </p:cTn>
                                        <p:tgtEl>
                                          <p:spTgt spid="1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6"/>
                                        </p:tgtEl>
                                      </p:cBhvr>
                                    </p:animEffect>
                                    <p:set>
                                      <p:cBhvr>
                                        <p:cTn id="30" dur="1" fill="hold">
                                          <p:stCondLst>
                                            <p:cond delay="499"/>
                                          </p:stCondLst>
                                        </p:cTn>
                                        <p:tgtEl>
                                          <p:spTgt spid="16"/>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7"/>
                                        </p:tgtEl>
                                      </p:cBhvr>
                                    </p:animEffect>
                                    <p:set>
                                      <p:cBhvr>
                                        <p:cTn id="35" dur="1" fill="hold">
                                          <p:stCondLst>
                                            <p:cond delay="499"/>
                                          </p:stCondLst>
                                        </p:cTn>
                                        <p:tgtEl>
                                          <p:spTgt spid="1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8"/>
                                        </p:tgtEl>
                                      </p:cBhvr>
                                    </p:animEffect>
                                    <p:set>
                                      <p:cBhvr>
                                        <p:cTn id="40"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13" grpId="0" animBg="1"/>
      <p:bldP spid="14" grpId="0" animBg="1"/>
      <p:bldP spid="15" grpId="0" animBg="1"/>
      <p:bldP spid="16" grpId="0" animBg="1"/>
      <p:bldP spid="17" grpId="0" animBg="1"/>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287"/>
            <a:ext cx="8128000" cy="127342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宗教改革使英国建立起了民族教会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英国国教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教会必须服从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国王</a:t>
            </a:r>
            <a:r>
              <a:rPr lang="zh-CN" altLang="zh-CN" sz="2200" dirty="0">
                <a:solidFill>
                  <a:srgbClr val="000000"/>
                </a:solidFill>
                <a:latin typeface="Times New Roman" panose="02020603050405020304" pitchFamily="18" charset="0"/>
                <a:cs typeface="Times New Roman" panose="02020603050405020304" pitchFamily="18" charset="0"/>
              </a:rPr>
              <a:t>的意志和国家的法令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成为封建专制统治的工具。</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617226" y="3419072"/>
            <a:ext cx="1115014" cy="2606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79846" y="3744395"/>
            <a:ext cx="499866" cy="3300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45993085"/>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446</TotalTime>
  <Words>1596</Words>
  <Application>Microsoft Office PowerPoint</Application>
  <PresentationFormat>全屏显示(4:3)</PresentationFormat>
  <Paragraphs>109</Paragraphs>
  <Slides>20</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20</vt:i4>
      </vt:variant>
    </vt:vector>
  </HeadingPairs>
  <TitlesOfParts>
    <vt:vector size="30" baseType="lpstr">
      <vt:lpstr>NEU-BZ-S92</vt:lpstr>
      <vt:lpstr>方正艺黑简体</vt:lpstr>
      <vt:lpstr>黑体</vt:lpstr>
      <vt:lpstr>楷体</vt:lpstr>
      <vt:lpstr>宋体</vt:lpstr>
      <vt:lpstr>微软雅黑</vt:lpstr>
      <vt:lpstr>Arial</vt:lpstr>
      <vt:lpstr>Calibri</vt:lpstr>
      <vt:lpstr>Times New Roman</vt:lpstr>
      <vt:lpstr>测控设计模板14新</vt:lpstr>
      <vt:lpstr>第3课　宗教改革运动的扩展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Sky123.Org</cp:lastModifiedBy>
  <dcterms:created xsi:type="dcterms:W3CDTF">2016-06-24T06:44:04Z</dcterms:created>
  <dcterms:modified xsi:type="dcterms:W3CDTF">2017-01-17T07:39:11Z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