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4" r:id="rId2"/>
    <p:sldId id="264" r:id="rId3"/>
    <p:sldId id="267" r:id="rId4"/>
    <p:sldId id="276" r:id="rId5"/>
    <p:sldId id="280" r:id="rId6"/>
    <p:sldId id="281" r:id="rId7"/>
    <p:sldId id="266" r:id="rId8"/>
    <p:sldId id="284" r:id="rId9"/>
    <p:sldId id="282" r:id="rId10"/>
    <p:sldId id="278" r:id="rId11"/>
    <p:sldId id="285" r:id="rId12"/>
    <p:sldId id="28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　王安石变法的主要内容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15926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你对市易法有什么认识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实施背景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随着商品经济的发展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社会上出现了实力雄厚的大商人。他们相互勾结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垄断市场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控制商品流通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操纵物价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牟取暴利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不仅影响了政府的财政收入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也严重影响了社会秩序的稳定。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设立市易务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由国库拨予本钱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在市场中贱买贵卖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平抑物价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由政府来操控市场。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进行商业放贷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商人可以通过抵押得到低息贷款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也可赊购市易务中的货物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到一定期限连本带利以货币形式归还国库。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商人可以将滞销的货物折价卖给市易务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商人所需商品也可委托市易务购买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有偿代买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市易法的实行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在限制富商大贾垄断市场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便利商品流通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增加政府的财政收入等方面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都起了一定的积极作用。但市易法实行后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几乎所有的商品都必须通过市易务来流通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这对中小商人的打击更为严重。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世纪末叶提及王安石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我们只更感到惊异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中国即企图以金融管制的办法操纵国事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其范围与深度不曾在当日世界里任何其他地方提出。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以金融管制的办法操纵国事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指的是王安石实行的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保甲法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市易法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王安石变法时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政府在东京设置市易务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出钱收购滞销货物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在市场短缺时再卖出去。王安石用这种办法来稳定物价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稳定市场秩序。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4077072"/>
            <a:ext cx="8511127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839" y="5284817"/>
            <a:ext cx="15308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市易法有平抑物价调节供求的作用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有助于限制奸商垄断居奇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把以前归于大商人的利收归官有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增加了财政收入。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6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016000" y="20608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归纳王安石变法的主要内容。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变法中的富国六法。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变法中的强兵四法。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变法中的取士三法。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一、变法的背景和指导思想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庆历新政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夭折后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北宋的社会矛盾更加尖锐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要求变革的呼声又起。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宋神宗继位后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希望改变积贫积弱的局面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他任用王安石为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参知政事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主持变法。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指导思想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为解决国家的贫困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应动员所有的劳动力从事生产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发展社会经济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为解决农民的贫困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摧制兼并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减免徭役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兴修水利。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5050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最好的理财富国之路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是依靠天下所有的劳动力去开发自然资源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是积极开源而不是消极节流。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6182" y="2191339"/>
            <a:ext cx="107156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8384" y="2996952"/>
            <a:ext cx="2956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712" y="3433003"/>
            <a:ext cx="92775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89957"/>
              </p:ext>
            </p:extLst>
          </p:nvPr>
        </p:nvGraphicFramePr>
        <p:xfrm>
          <a:off x="467544" y="1196752"/>
          <a:ext cx="8128000" cy="5843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5" imgW="3947694" imgH="2837982" progId="Word.Document.12">
                  <p:embed/>
                </p:oleObj>
              </mc:Choice>
              <mc:Fallback>
                <p:oleObj name="文档" r:id="rId5" imgW="3947694" imgH="28379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196752"/>
                        <a:ext cx="8128000" cy="5843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380313" y="2195342"/>
            <a:ext cx="9361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1960" y="2843414"/>
            <a:ext cx="3969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22571" y="2843414"/>
            <a:ext cx="2465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47664" y="3183087"/>
            <a:ext cx="70331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68144" y="3183087"/>
            <a:ext cx="93610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87824" y="3975175"/>
            <a:ext cx="1132685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4556" y="4386911"/>
            <a:ext cx="6393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67744" y="5390744"/>
            <a:ext cx="48036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89482" y="5889568"/>
            <a:ext cx="639372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25260" y="6239940"/>
            <a:ext cx="1872208" cy="203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163201"/>
              </p:ext>
            </p:extLst>
          </p:nvPr>
        </p:nvGraphicFramePr>
        <p:xfrm>
          <a:off x="1268213" y="1098376"/>
          <a:ext cx="5131122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3947694" imgH="4397918" progId="Word.Document.12">
                  <p:embed/>
                </p:oleObj>
              </mc:Choice>
              <mc:Fallback>
                <p:oleObj name="文档" r:id="rId5" imgW="3947694" imgH="4397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68213" y="1098376"/>
                        <a:ext cx="5131122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038158" y="2001630"/>
            <a:ext cx="157088" cy="203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07704" y="2214102"/>
            <a:ext cx="448192" cy="184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3748" y="2273811"/>
            <a:ext cx="407447" cy="12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67744" y="2846626"/>
            <a:ext cx="407447" cy="13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60450" y="3368506"/>
            <a:ext cx="107294" cy="12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05980" y="3368506"/>
            <a:ext cx="229995" cy="12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55776" y="4009637"/>
            <a:ext cx="252995" cy="152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66451" y="4916459"/>
            <a:ext cx="542320" cy="152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04048" y="4916458"/>
            <a:ext cx="407453" cy="152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99792" y="5124908"/>
            <a:ext cx="278295" cy="104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91880" y="5854299"/>
            <a:ext cx="542320" cy="184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46635" y="5854299"/>
            <a:ext cx="493018" cy="184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33703" y="6114181"/>
            <a:ext cx="157089" cy="126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01292" y="6098500"/>
            <a:ext cx="278295" cy="138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551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812818"/>
              </p:ext>
            </p:extLst>
          </p:nvPr>
        </p:nvGraphicFramePr>
        <p:xfrm>
          <a:off x="508000" y="2024852"/>
          <a:ext cx="8128000" cy="3062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5" imgW="3947694" imgH="1487933" progId="Word.Document.12">
                  <p:embed/>
                </p:oleObj>
              </mc:Choice>
              <mc:Fallback>
                <p:oleObj name="文档" r:id="rId5" imgW="3947694" imgH="14879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24852"/>
                        <a:ext cx="8128000" cy="30622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91880" y="2399549"/>
            <a:ext cx="93610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20515" y="2399549"/>
            <a:ext cx="907869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2708920"/>
            <a:ext cx="49417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67744" y="3789040"/>
            <a:ext cx="44341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423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你是怎样认识青苗法的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实施的必要性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再加上地主、官僚的盘剥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农民生活困苦。每遇灾荒之年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富商豪绅就利用高利贷向农民敲诈勒索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成为导致社会不稳定的一个重要因素。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采用贷款的方式来解决农民青黄不接的问题。每年春夏两季青黄不接时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政府贷款或谷物给农民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收获后还本付息。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贷款的原则是自觉自愿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政府官员不得抑配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并同时保证政府不能亏本。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10548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青苗法的实施大大增加了政府的财政收入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同时也限制了大地主、大商人对农民的高利贷盘剥。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青苗法在推行过程中出现了一些缺陷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如有些地方官为追求政绩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强制农民借贷。同时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贷款利息偏高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增加了借贷者的负担等。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王安石变法一度收到了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广蓄积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平物价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使农人有以赴时趋事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而兼并不得乘其急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这主要是因为他在变法中实行了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青苗法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市易法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均输法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使农人有以赴时趋事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而兼并不得乘其急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意思是说保证了农民的生产时间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使农民不误农时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限制了高利贷者对农民的盘剥。由此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项是符合题目要求的正确答案。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159" y="5229200"/>
            <a:ext cx="8511127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387" y="6422898"/>
            <a:ext cx="9505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28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青苗法在一定程度上限制了大地主、大商人对农民的盘剥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增加了政府的财政收入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但在具体实施过程中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也产生了一些弊端。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091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439</TotalTime>
  <Words>767</Words>
  <Application>Microsoft Office PowerPoint</Application>
  <PresentationFormat>全屏显示(4:3)</PresentationFormat>
  <Paragraphs>55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第2课　王安石变法的主要内容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2017-01-18T02:41:39Z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