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74" r:id="rId2"/>
    <p:sldId id="264" r:id="rId3"/>
    <p:sldId id="267" r:id="rId4"/>
    <p:sldId id="279" r:id="rId5"/>
    <p:sldId id="276" r:id="rId6"/>
    <p:sldId id="277" r:id="rId7"/>
    <p:sldId id="281" r:id="rId8"/>
    <p:sldId id="266" r:id="rId9"/>
    <p:sldId id="282" r:id="rId10"/>
    <p:sldId id="278" r:id="rId11"/>
    <p:sldId id="283" r:id="rId12"/>
    <p:sldId id="284"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105" d="100"/>
          <a:sy n="105" d="100"/>
        </p:scale>
        <p:origin x="90" y="4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8.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8.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8.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8.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52164"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5075749"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6.jpeg"/><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b="1" dirty="0"/>
              <a:t>3</a:t>
            </a:r>
            <a:r>
              <a:rPr lang="zh-CN" altLang="zh-CN" dirty="0"/>
              <a:t>课　雅典民主政治的奠基石</a:t>
            </a:r>
            <a:br>
              <a:rPr lang="zh-CN" altLang="zh-CN" dirty="0"/>
            </a:br>
            <a:endParaRPr lang="zh-CN" altLang="zh-CN" dirty="0"/>
          </a:p>
        </p:txBody>
      </p:sp>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为什么说梭伦的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原则决定了他的民主化改革的不彻底性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梭伦颁布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解负令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废除债务奴隶制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限制贵族的土地兼并。下层平民从这一改革措施中得到了很多实惠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不少因欠债为奴的平民重新获得土地和人身自由。但是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梭伦也对贵族做了一些让步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允许贵族保留祖传的地产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使贵族得以继续保持优越的经济地位。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梭伦实行财产等级制度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打破了贵族依据血缘门第的世袭特权垄断政权的局面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为非贵族出身的公民开辟了参政议政的道路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具有重大的进步意义。但是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该制度又限制了平民参与高级管理的机会。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08000" y="2223036"/>
            <a:ext cx="8230967" cy="33001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4768844"/>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34076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梭伦在抒情诗中表达了实行民主改革的原则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我所给予人民的适可而止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他们的荣誉不减损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也不加多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即使是那些有势有财之人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我不使他们遭受不当的损失。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在梭伦看来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政府应当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捍卫平民的权利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兼顾平民和贵族的利益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维护贵族的利益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抑制平民和贵族的要求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梭伦的观点是既要保障平民的利益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同时也使贵族不遭受不当损失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他主张政府兼顾平民和贵族的利益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这体现了其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的思想特点。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64577" y="4653136"/>
            <a:ext cx="8230967" cy="11566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899" y="5823226"/>
            <a:ext cx="1223481" cy="3685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36876790"/>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836712"/>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836712"/>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2739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梭伦改革的主要目的是消除矛盾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稳定雅典的社会秩序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因此他主要扮演了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很多改革措施都带有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改革不可避免地带有历史局限性。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0873035"/>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课程标准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分析梭伦改革对雅典民主政治建设的影响。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学习要点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僭主政治的建立及其影响。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梭伦改革对雅典民主政治建设的主要影响。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一、梭伦出走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梭伦</a:t>
            </a:r>
            <a:r>
              <a:rPr lang="zh-CN" altLang="zh-CN" sz="2200" dirty="0">
                <a:solidFill>
                  <a:srgbClr val="000000"/>
                </a:solidFill>
                <a:latin typeface="Times New Roman" panose="02020603050405020304" pitchFamily="18" charset="0"/>
                <a:cs typeface="Times New Roman" panose="02020603050405020304" pitchFamily="18" charset="0"/>
              </a:rPr>
              <a:t>成为雅典矛盾的焦点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雅典贵族由于在改革中利益受损失比较多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对改革十分不满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下层平民由于重新分配土地以及广泛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参政议政</a:t>
            </a:r>
            <a:r>
              <a:rPr lang="zh-CN" altLang="zh-CN" sz="2200" dirty="0">
                <a:solidFill>
                  <a:srgbClr val="000000"/>
                </a:solidFill>
                <a:latin typeface="Times New Roman" panose="02020603050405020304" pitchFamily="18" charset="0"/>
                <a:cs typeface="Times New Roman" panose="02020603050405020304" pitchFamily="18" charset="0"/>
              </a:rPr>
              <a:t>的愿望未能充分实现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对改革也有许多抱怨。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梭伦拒绝利用个人权威在雅典建立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僭主</a:t>
            </a:r>
            <a:r>
              <a:rPr lang="zh-CN" altLang="zh-CN" sz="2200" dirty="0">
                <a:solidFill>
                  <a:srgbClr val="000000"/>
                </a:solidFill>
                <a:latin typeface="Times New Roman" panose="02020603050405020304" pitchFamily="18" charset="0"/>
                <a:cs typeface="Times New Roman" panose="02020603050405020304" pitchFamily="18" charset="0"/>
              </a:rPr>
              <a:t>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决定放弃权力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离开雅典。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梭伦离开雅典后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到埃及、塞浦路斯、小亚细亚等地游历了</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1187624" y="2605611"/>
            <a:ext cx="523695" cy="2517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028384" y="2984365"/>
            <a:ext cx="295612" cy="2769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3096" y="3327918"/>
            <a:ext cx="843417" cy="335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390273" y="3762608"/>
            <a:ext cx="523695" cy="3045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问题思考H.eps" descr="id:2147493733;FounderCES"/>
          <p:cNvPicPr/>
          <p:nvPr/>
        </p:nvPicPr>
        <p:blipFill>
          <a:blip r:embed="rId5"/>
          <a:stretch>
            <a:fillRect/>
          </a:stretch>
        </p:blipFill>
        <p:spPr>
          <a:xfrm>
            <a:off x="438149" y="2204864"/>
            <a:ext cx="6294091" cy="243396"/>
          </a:xfrm>
          <a:prstGeom prst="rect">
            <a:avLst/>
          </a:prstGeom>
        </p:spPr>
      </p:pic>
      <p:sp>
        <p:nvSpPr>
          <p:cNvPr id="2" name="矩形 1"/>
          <p:cNvSpPr>
            <a:spLocks noChangeAspect="1"/>
          </p:cNvSpPr>
          <p:nvPr/>
        </p:nvSpPr>
        <p:spPr>
          <a:xfrm>
            <a:off x="323528" y="2717915"/>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梭伦出走的主要原因是什么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你如何认识梭伦出走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梭伦出走主要是为了避免雅典社会矛盾进一步激化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避免有人打着他的旗号谋求私利。认识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梭伦始终以国家利益为重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不计个人得失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具有高贵的品质。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23528" y="3174572"/>
            <a:ext cx="8307445" cy="12723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0020349"/>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2060848"/>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二、雅典僭主政治的建立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公元前</a:t>
            </a:r>
            <a:r>
              <a:rPr lang="en-US" altLang="zh-CN" sz="2200" dirty="0">
                <a:solidFill>
                  <a:srgbClr val="000000"/>
                </a:solidFill>
                <a:latin typeface="Times New Roman" panose="02020603050405020304" pitchFamily="18" charset="0"/>
                <a:cs typeface="Times New Roman" panose="02020603050405020304" pitchFamily="18" charset="0"/>
              </a:rPr>
              <a:t>560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庇西特拉图</a:t>
            </a:r>
            <a:r>
              <a:rPr lang="zh-CN" altLang="zh-CN" sz="2200" dirty="0">
                <a:solidFill>
                  <a:srgbClr val="000000"/>
                </a:solidFill>
                <a:latin typeface="Times New Roman" panose="02020603050405020304" pitchFamily="18" charset="0"/>
                <a:cs typeface="Times New Roman" panose="02020603050405020304" pitchFamily="18" charset="0"/>
              </a:rPr>
              <a:t>凭借武力夺取政权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建立了僭主政治。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庇西特拉图采取了进一步的改革措施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打击</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贵族</a:t>
            </a:r>
            <a:r>
              <a:rPr lang="zh-CN" altLang="zh-CN" sz="2200" dirty="0">
                <a:solidFill>
                  <a:srgbClr val="000000"/>
                </a:solidFill>
                <a:latin typeface="Times New Roman" panose="02020603050405020304" pitchFamily="18" charset="0"/>
                <a:cs typeface="Times New Roman" panose="02020603050405020304" pitchFamily="18" charset="0"/>
              </a:rPr>
              <a:t>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平民</a:t>
            </a:r>
            <a:r>
              <a:rPr lang="zh-CN" altLang="zh-CN" sz="2200" dirty="0">
                <a:solidFill>
                  <a:srgbClr val="000000"/>
                </a:solidFill>
                <a:latin typeface="Times New Roman" panose="02020603050405020304" pitchFamily="18" charset="0"/>
                <a:cs typeface="Times New Roman" panose="02020603050405020304" pitchFamily="18" charset="0"/>
              </a:rPr>
              <a:t>的经济地位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发展工商业。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39552" y="373938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深度点拨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庇西特拉图在实行僭主政治期间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并没有废除梭伦的改革成果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而是采取了进一步改革措施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这充分说明梭伦改革符合当时雅典社会的需要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符合历史发展的潮流。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2525918" y="2480859"/>
            <a:ext cx="1388192" cy="335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12160" y="2915345"/>
            <a:ext cx="535208" cy="3045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756728" y="2915345"/>
            <a:ext cx="535208" cy="3045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39552" y="1340768"/>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三、梭伦改革的影响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进步意义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为雅典城邦的振兴与富强开辟了道路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使雅典很快成为古代希腊最繁荣的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工商业</a:t>
            </a:r>
            <a:r>
              <a:rPr lang="zh-CN" altLang="zh-CN" sz="2200" dirty="0">
                <a:solidFill>
                  <a:srgbClr val="000000"/>
                </a:solidFill>
                <a:latin typeface="Times New Roman" panose="02020603050405020304" pitchFamily="18" charset="0"/>
                <a:cs typeface="Times New Roman" panose="02020603050405020304" pitchFamily="18" charset="0"/>
              </a:rPr>
              <a:t>城邦。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动摇了贵族专制统治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奠定了城邦民主政治的基础。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解负令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使广大平民成为享有自由权利的公民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形成了民主政治必须具备的公民群体。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财产等级制度的推行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打破了贵族政治专权的局面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工商业</a:t>
            </a:r>
            <a:r>
              <a:rPr lang="zh-CN" altLang="zh-CN" sz="2200" dirty="0">
                <a:solidFill>
                  <a:srgbClr val="000000"/>
                </a:solidFill>
                <a:latin typeface="Times New Roman" panose="02020603050405020304" pitchFamily="18" charset="0"/>
                <a:cs typeface="Times New Roman" panose="02020603050405020304" pitchFamily="18" charset="0"/>
              </a:rPr>
              <a:t>奴隶主分享了政治权利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也使下层平民获得了一定的公民权利。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恢复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公民大会</a:t>
            </a:r>
            <a:r>
              <a:rPr lang="zh-CN" altLang="zh-CN" sz="2200" dirty="0">
                <a:solidFill>
                  <a:srgbClr val="000000"/>
                </a:solidFill>
                <a:latin typeface="Times New Roman" panose="02020603050405020304" pitchFamily="18" charset="0"/>
                <a:cs typeface="Times New Roman" panose="02020603050405020304" pitchFamily="18" charset="0"/>
              </a:rPr>
              <a:t>的权力、设立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四百人会议</a:t>
            </a:r>
            <a:r>
              <a:rPr lang="zh-CN" altLang="zh-CN" sz="2200" dirty="0">
                <a:solidFill>
                  <a:srgbClr val="000000"/>
                </a:solidFill>
                <a:latin typeface="Times New Roman" panose="02020603050405020304" pitchFamily="18" charset="0"/>
                <a:cs typeface="Times New Roman" panose="02020603050405020304" pitchFamily="18" charset="0"/>
              </a:rPr>
              <a:t>和公民陪审法庭等国家权力机构的改革措施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也在一定程度上确保了公民参与国家事务的政治权利。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060210" y="2532922"/>
            <a:ext cx="783598" cy="3685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40130" y="3365227"/>
            <a:ext cx="783598" cy="335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526466" y="4103706"/>
            <a:ext cx="861958" cy="4054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76239" y="5004004"/>
            <a:ext cx="1042969" cy="3045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543051" y="4982989"/>
            <a:ext cx="1388192" cy="335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6197084"/>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836712"/>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4826" y="836712"/>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历史局限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贵族和平民的矛盾没有根本解决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梭伦在改革中主要扮演了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调停者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很多改革措施都带有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色彩。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梭伦以财产资格确定公民不同的政治权利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第一、第二等级</a:t>
            </a:r>
            <a:r>
              <a:rPr lang="zh-CN" altLang="zh-CN" sz="2200" dirty="0">
                <a:solidFill>
                  <a:srgbClr val="000000"/>
                </a:solidFill>
                <a:latin typeface="Times New Roman" panose="02020603050405020304" pitchFamily="18" charset="0"/>
                <a:cs typeface="Times New Roman" panose="02020603050405020304" pitchFamily="18" charset="0"/>
              </a:rPr>
              <a:t>在国家政权中占据着绝对优势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下层公民没有享有充分的参政议政的权利。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改革后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贵族仍然比平民享有更多的政治权利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氏族制度残余仍得以存续。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076056" y="2100874"/>
            <a:ext cx="759685" cy="3685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835696" y="2642994"/>
            <a:ext cx="518875" cy="2288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226239" y="3311165"/>
            <a:ext cx="1970428" cy="3685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92869914"/>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为什么说梭伦改革是雅典民主政治的奠基石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梭伦改革的措施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无论是经济方面的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还是政治方面的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都沉重地打击了旧有的氏族贵族的势力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动摇了贵族的专制权力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为民主政治的形成创造了条件。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梭伦的经济改革稳定了雅典公民群体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促进了工商业奴隶主阶层的崛起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使雅典社会结构发展为贵族奴隶主、工商业奴隶主、平民三足鼎立的多元社会格局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为雅典民主政治奠定了社会基础。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梭伦改革的政治措施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使下层平民得以参与国家政治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为雅典民主政治提供了制度保证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渗透在改革中的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精神为雅典民主政治和西方民主政治提供了价值观基础。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93981" y="1916832"/>
            <a:ext cx="8230967" cy="36302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836712"/>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836712"/>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问题</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467544" y="1268760"/>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《世界历史全知道》一书认为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梭伦改革是雅典城邦乃至整个古希腊历史上最重要的社会政治改革之一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其最主要的依据是梭伦改革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从根本上解决了贵族和平民的矛盾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大大促进了雅典农工商业的发展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奠定了城邦民主政治的基础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解除了雅典平民沦为奴隶的威胁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公元前</a:t>
            </a:r>
            <a:r>
              <a:rPr lang="en-US" altLang="zh-CN" sz="2200" dirty="0">
                <a:solidFill>
                  <a:srgbClr val="000000"/>
                </a:solidFill>
                <a:latin typeface="Times New Roman" panose="02020603050405020304" pitchFamily="18" charset="0"/>
                <a:cs typeface="Times New Roman" panose="02020603050405020304" pitchFamily="18" charset="0"/>
              </a:rPr>
              <a:t>594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年开始的梭伦改革使雅典开辟了一条通向民主的道路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是雅典民主政治的奠基石。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683568" y="5384887"/>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梭伦改革为普通公民参与国家政治活动提供了制度保障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为雅典民主政治奠定了基础。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37997" y="4183590"/>
            <a:ext cx="8230967" cy="7182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6449" y="4977631"/>
            <a:ext cx="1628453" cy="4459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74038761"/>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435</TotalTime>
  <Words>1065</Words>
  <Application>Microsoft Office PowerPoint</Application>
  <PresentationFormat>全屏显示(4:3)</PresentationFormat>
  <Paragraphs>78</Paragraphs>
  <Slides>12</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12</vt:i4>
      </vt:variant>
    </vt:vector>
  </HeadingPairs>
  <TitlesOfParts>
    <vt:vector size="23" baseType="lpstr">
      <vt:lpstr>NEU-BZ-S92</vt:lpstr>
      <vt:lpstr>方正书宋_GBK</vt:lpstr>
      <vt:lpstr>方正艺黑简体</vt:lpstr>
      <vt:lpstr>黑体</vt:lpstr>
      <vt:lpstr>楷体</vt:lpstr>
      <vt:lpstr>宋体</vt:lpstr>
      <vt:lpstr>微软雅黑</vt:lpstr>
      <vt:lpstr>Arial</vt:lpstr>
      <vt:lpstr>Calibri</vt:lpstr>
      <vt:lpstr>Times New Roman</vt:lpstr>
      <vt:lpstr>测控设计模板14新</vt:lpstr>
      <vt:lpstr>第3课　雅典民主政治的奠基石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Sky123.Org</cp:lastModifiedBy>
  <dcterms:created xsi:type="dcterms:W3CDTF">2016-06-24T06:44:04Z</dcterms:created>
  <dcterms:modified xsi:type="dcterms:W3CDTF">2017-01-17T07:54:14Z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