
<file path=[Content_Types].xml><?xml version="1.0" encoding="utf-8"?>
<Types xmlns="http://schemas.openxmlformats.org/package/2006/content-types">
  <Default Extension="png" ContentType="image/png"/>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Default Extension="jpeg" ContentType="image/jpeg"/>
  <Default Extension="emf" ContentType="image/x-emf"/>
  <Default Extension="rels" ContentType="application/vnd.openxmlformats-package.relationships+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xml" ContentType="application/xml"/>
  <Default Extension="docx" ContentType="application/vnd.openxmlformats-officedocument.wordprocessingml.document"/>
  <Override PartName="/ppt/presentation.xml" ContentType="application/vnd.openxmlformats-officedocument.presentationml.presentation.main+xml"/>
  <Override PartName="/ppt/slides/slide1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Default Extension="jpg" ContentType="image/jpe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274" r:id="rId2"/>
    <p:sldId id="264" r:id="rId3"/>
    <p:sldId id="267" r:id="rId4"/>
    <p:sldId id="279" r:id="rId5"/>
    <p:sldId id="280" r:id="rId6"/>
    <p:sldId id="281" r:id="rId7"/>
    <p:sldId id="276" r:id="rId8"/>
    <p:sldId id="282" r:id="rId9"/>
    <p:sldId id="266" r:id="rId10"/>
    <p:sldId id="283" r:id="rId11"/>
    <p:sldId id="285" r:id="rId12"/>
    <p:sldId id="278" r:id="rId13"/>
    <p:sldId id="284" r:id="rId14"/>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AEAEA"/>
    <a:srgbClr val="C04B05"/>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15" autoAdjust="0"/>
    <p:restoredTop sz="94660"/>
  </p:normalViewPr>
  <p:slideViewPr>
    <p:cSldViewPr showGuides="1">
      <p:cViewPr varScale="1">
        <p:scale>
          <a:sx n="105" d="100"/>
          <a:sy n="105" d="100"/>
        </p:scale>
        <p:origin x="96" y="42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2017-01-18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slide" Target="../slides/slide2.xml"/><Relationship Id="rId1" Type="http://schemas.openxmlformats.org/officeDocument/2006/relationships/slideMaster" Target="../slideMasters/slideMaster1.xml"/><Relationship Id="rId4" Type="http://schemas.openxmlformats.org/officeDocument/2006/relationships/slide" Target="../slides/slide9.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slide" Target="../slides/slide9.xml"/><Relationship Id="rId4" Type="http://schemas.openxmlformats.org/officeDocument/2006/relationships/slide" Target="../slides/slide3.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s/slide2.xml"/><Relationship Id="rId1" Type="http://schemas.openxmlformats.org/officeDocument/2006/relationships/slideMaster" Target="../slideMasters/slideMaster1.xml"/><Relationship Id="rId5" Type="http://schemas.openxmlformats.org/officeDocument/2006/relationships/slide" Target="../slides/slide9.xml"/><Relationship Id="rId4" Type="http://schemas.openxmlformats.org/officeDocument/2006/relationships/slide" Target="../slides/slide3.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slide" Target="../slides/slide2.xml"/><Relationship Id="rId1" Type="http://schemas.openxmlformats.org/officeDocument/2006/relationships/slideMaster" Target="../slideMasters/slideMaster1.xml"/><Relationship Id="rId5" Type="http://schemas.openxmlformats.org/officeDocument/2006/relationships/slide" Target="../slides/slide9.xml"/><Relationship Id="rId4"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sp>
        <p:nvSpPr>
          <p:cNvPr id="25" name="TextBox 24">
            <a:hlinkClick r:id="rId2" action="ppaction://hlinksldjump"/>
          </p:cNvPr>
          <p:cNvSpPr txBox="1"/>
          <p:nvPr userDrawn="1"/>
        </p:nvSpPr>
        <p:spPr>
          <a:xfrm>
            <a:off x="5075749" y="24090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目标导航</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8" name="TextBox 27">
            <a:hlinkClick r:id="rId3" action="ppaction://hlinksldjump"/>
          </p:cNvPr>
          <p:cNvSpPr txBox="1"/>
          <p:nvPr userDrawn="1"/>
        </p:nvSpPr>
        <p:spPr>
          <a:xfrm>
            <a:off x="6426753"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1" name="TextBox 30">
            <a:hlinkClick r:id="rId4" action="ppaction://hlinksldjump"/>
          </p:cNvPr>
          <p:cNvSpPr txBox="1"/>
          <p:nvPr userDrawn="1"/>
        </p:nvSpPr>
        <p:spPr>
          <a:xfrm>
            <a:off x="7777757" y="24496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93641901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 name="组合 1"/>
          <p:cNvGrpSpPr/>
          <p:nvPr userDrawn="1"/>
        </p:nvGrpSpPr>
        <p:grpSpPr>
          <a:xfrm>
            <a:off x="4852164" y="-27384"/>
            <a:ext cx="1443037" cy="880109"/>
            <a:chOff x="11613" y="1584001"/>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1584001"/>
              <a:ext cx="1443037" cy="733424"/>
            </a:xfrm>
            <a:prstGeom prst="rect">
              <a:avLst/>
            </a:prstGeom>
          </p:spPr>
        </p:pic>
        <p:sp>
          <p:nvSpPr>
            <p:cNvPr id="9" name="TextBox 8">
              <a:hlinkClick r:id="rId3" action="ppaction://hlinksldjump"/>
            </p:cNvPr>
            <p:cNvSpPr txBox="1"/>
            <p:nvPr userDrawn="1"/>
          </p:nvSpPr>
          <p:spPr>
            <a:xfrm>
              <a:off x="235198" y="1802468"/>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目标导航</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20" name="TextBox 27">
            <a:hlinkClick r:id="rId4" action="ppaction://hlinksldjump"/>
          </p:cNvPr>
          <p:cNvSpPr txBox="1"/>
          <p:nvPr userDrawn="1"/>
        </p:nvSpPr>
        <p:spPr>
          <a:xfrm>
            <a:off x="6426753"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1" name="TextBox 30">
            <a:hlinkClick r:id="rId5" action="ppaction://hlinksldjump"/>
          </p:cNvPr>
          <p:cNvSpPr txBox="1"/>
          <p:nvPr userDrawn="1"/>
        </p:nvSpPr>
        <p:spPr>
          <a:xfrm>
            <a:off x="7777757" y="24496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63732607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sp>
        <p:nvSpPr>
          <p:cNvPr id="28" name="TextBox 24">
            <a:hlinkClick r:id="rId2" action="ppaction://hlinksldjump"/>
          </p:cNvPr>
          <p:cNvSpPr txBox="1"/>
          <p:nvPr userDrawn="1"/>
        </p:nvSpPr>
        <p:spPr>
          <a:xfrm>
            <a:off x="5075749" y="24090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目标导航</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33" name="组合 32"/>
          <p:cNvGrpSpPr/>
          <p:nvPr userDrawn="1"/>
        </p:nvGrpSpPr>
        <p:grpSpPr>
          <a:xfrm>
            <a:off x="6197901" y="-27384"/>
            <a:ext cx="1443037" cy="880109"/>
            <a:chOff x="11613" y="2237065"/>
            <a:chExt cx="1443037" cy="733424"/>
          </a:xfrm>
        </p:grpSpPr>
        <p:pic>
          <p:nvPicPr>
            <p:cNvPr id="34" name="图片 3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613" y="2237065"/>
              <a:ext cx="1443037" cy="733424"/>
            </a:xfrm>
            <a:prstGeom prst="rect">
              <a:avLst/>
            </a:prstGeom>
          </p:spPr>
        </p:pic>
        <p:sp>
          <p:nvSpPr>
            <p:cNvPr id="35" name="TextBox 9">
              <a:hlinkClick r:id="rId4" action="ppaction://hlinksldjump"/>
            </p:cNvPr>
            <p:cNvSpPr txBox="1"/>
            <p:nvPr userDrawn="1"/>
          </p:nvSpPr>
          <p:spPr>
            <a:xfrm>
              <a:off x="250903" y="2460637"/>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知识梳理</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7" name="TextBox 30">
            <a:hlinkClick r:id="rId5" action="ppaction://hlinksldjump"/>
          </p:cNvPr>
          <p:cNvSpPr txBox="1"/>
          <p:nvPr userDrawn="1"/>
        </p:nvSpPr>
        <p:spPr>
          <a:xfrm>
            <a:off x="7777757" y="24496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61640339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sp>
        <p:nvSpPr>
          <p:cNvPr id="33" name="TextBox 24">
            <a:hlinkClick r:id="rId2" action="ppaction://hlinksldjump"/>
          </p:cNvPr>
          <p:cNvSpPr txBox="1"/>
          <p:nvPr userDrawn="1"/>
        </p:nvSpPr>
        <p:spPr>
          <a:xfrm>
            <a:off x="5075749" y="24090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目标导航</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8" name="TextBox 27">
            <a:hlinkClick r:id="rId3" action="ppaction://hlinksldjump"/>
          </p:cNvPr>
          <p:cNvSpPr txBox="1"/>
          <p:nvPr userDrawn="1"/>
        </p:nvSpPr>
        <p:spPr>
          <a:xfrm>
            <a:off x="6426753"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42" name="组合 41"/>
          <p:cNvGrpSpPr/>
          <p:nvPr userDrawn="1"/>
        </p:nvGrpSpPr>
        <p:grpSpPr>
          <a:xfrm>
            <a:off x="7543337" y="-27384"/>
            <a:ext cx="1443037" cy="880109"/>
            <a:chOff x="11613" y="2907777"/>
            <a:chExt cx="1443037" cy="733424"/>
          </a:xfrm>
        </p:grpSpPr>
        <p:pic>
          <p:nvPicPr>
            <p:cNvPr id="43" name="图片 4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1613" y="2907777"/>
              <a:ext cx="1443037" cy="733424"/>
            </a:xfrm>
            <a:prstGeom prst="rect">
              <a:avLst/>
            </a:prstGeom>
          </p:spPr>
        </p:pic>
        <p:sp>
          <p:nvSpPr>
            <p:cNvPr id="44" name="TextBox 11">
              <a:hlinkClick r:id="rId5" action="ppaction://hlinksldjump"/>
            </p:cNvPr>
            <p:cNvSpPr txBox="1"/>
            <p:nvPr userDrawn="1"/>
          </p:nvSpPr>
          <p:spPr>
            <a:xfrm>
              <a:off x="246033" y="3131349"/>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重难聚焦</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79596970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7.emf"/><Relationship Id="rId5" Type="http://schemas.openxmlformats.org/officeDocument/2006/relationships/package" Target="../embeddings/Microsoft_Word___1.docx"/><Relationship Id="rId4" Type="http://schemas.openxmlformats.org/officeDocument/2006/relationships/slide" Target="slide12.xml"/></Relationships>
</file>

<file path=ppt/slides/_rels/slide11.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9.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9.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dirty="0"/>
              <a:t>第</a:t>
            </a:r>
            <a:r>
              <a:rPr lang="en-US" altLang="zh-CN" b="1" dirty="0"/>
              <a:t>1</a:t>
            </a:r>
            <a:r>
              <a:rPr lang="zh-CN" altLang="zh-CN" dirty="0"/>
              <a:t>课　改革变法风潮与秦国历史机遇</a:t>
            </a:r>
            <a:br>
              <a:rPr lang="zh-CN" altLang="zh-CN" dirty="0"/>
            </a:br>
            <a:endParaRPr lang="zh-CN" altLang="zh-CN" dirty="0"/>
          </a:p>
        </p:txBody>
      </p:sp>
    </p:spTree>
    <p:extLst>
      <p:ext uri="{BB962C8B-B14F-4D97-AF65-F5344CB8AC3E}">
        <p14:creationId xmlns:p14="http://schemas.microsoft.com/office/powerpoint/2010/main" val="591445002"/>
      </p:ext>
    </p:extLst>
  </p:cSld>
  <p:clrMapOvr>
    <a:masterClrMapping/>
  </p:clrMapOvr>
  <p:transition spd="slow">
    <p:strips dir="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a:t>
            </a:r>
            <a:r>
              <a:rPr lang="en-US" altLang="zh-CN" sz="1200" dirty="0" smtClean="0">
                <a:solidFill>
                  <a:schemeClr val="bg1"/>
                </a:solidFill>
                <a:latin typeface="微软雅黑" panose="020B0503020204020204" pitchFamily="34" charset="-122"/>
                <a:ea typeface="微软雅黑" panose="020B0503020204020204" pitchFamily="34" charset="-122"/>
              </a:rPr>
              <a:t>1</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问题</a:t>
            </a:r>
            <a:r>
              <a:rPr lang="en-US" altLang="zh-CN" sz="1200" dirty="0" smtClean="0">
                <a:solidFill>
                  <a:srgbClr val="333333"/>
                </a:solidFill>
                <a:latin typeface="微软雅黑" panose="020B0503020204020204" pitchFamily="34" charset="-122"/>
                <a:ea typeface="微软雅黑" panose="020B0503020204020204" pitchFamily="34" charset="-122"/>
              </a:rPr>
              <a:t>2</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1251688110"/>
              </p:ext>
            </p:extLst>
          </p:nvPr>
        </p:nvGraphicFramePr>
        <p:xfrm>
          <a:off x="467544" y="1556792"/>
          <a:ext cx="8128000" cy="4679146"/>
        </p:xfrm>
        <a:graphic>
          <a:graphicData uri="http://schemas.openxmlformats.org/presentationml/2006/ole">
            <mc:AlternateContent xmlns:mc="http://schemas.openxmlformats.org/markup-compatibility/2006">
              <mc:Choice xmlns:v="urn:schemas-microsoft-com:vml" Requires="v">
                <p:oleObj spid="_x0000_s1032" name="文档" r:id="rId5" imgW="3838246" imgH="2209399" progId="Word.Document.12">
                  <p:embed/>
                </p:oleObj>
              </mc:Choice>
              <mc:Fallback>
                <p:oleObj name="文档" r:id="rId5" imgW="3838246" imgH="2209399" progId="Word.Document.12">
                  <p:embed/>
                  <p:pic>
                    <p:nvPicPr>
                      <p:cNvPr id="0" name=""/>
                      <p:cNvPicPr/>
                      <p:nvPr/>
                    </p:nvPicPr>
                    <p:blipFill>
                      <a:blip r:embed="rId6"/>
                      <a:stretch>
                        <a:fillRect/>
                      </a:stretch>
                    </p:blipFill>
                    <p:spPr>
                      <a:xfrm>
                        <a:off x="467544" y="1556792"/>
                        <a:ext cx="8128000" cy="4679146"/>
                      </a:xfrm>
                      <a:prstGeom prst="rect">
                        <a:avLst/>
                      </a:prstGeom>
                    </p:spPr>
                  </p:pic>
                </p:oleObj>
              </mc:Fallback>
            </mc:AlternateContent>
          </a:graphicData>
        </a:graphic>
      </p:graphicFrame>
    </p:spTree>
    <p:extLst>
      <p:ext uri="{BB962C8B-B14F-4D97-AF65-F5344CB8AC3E}">
        <p14:creationId xmlns:p14="http://schemas.microsoft.com/office/powerpoint/2010/main" val="553435439"/>
      </p:ext>
    </p:extLst>
  </p:cSld>
  <p:clrMapOvr>
    <a:masterClrMapping/>
  </p:clrMapOvr>
  <mc:AlternateContent xmlns:mc="http://schemas.openxmlformats.org/markup-compatibility/2006" xmlns:p14="http://schemas.microsoft.com/office/powerpoint/2010/main">
    <mc:Choice Requires="p14">
      <p:transition spd="slow" p14:dur="1600">
        <p:cut/>
      </p:transition>
    </mc:Choice>
    <mc:Fallback xmlns="">
      <p:transition spd="slow">
        <p:cut/>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a:t>
            </a:r>
            <a:r>
              <a:rPr lang="en-US" altLang="zh-CN" sz="1200" dirty="0" smtClean="0">
                <a:solidFill>
                  <a:schemeClr val="bg1"/>
                </a:solidFill>
                <a:latin typeface="微软雅黑" panose="020B0503020204020204" pitchFamily="34" charset="-122"/>
                <a:ea typeface="微软雅黑" panose="020B0503020204020204" pitchFamily="34" charset="-122"/>
              </a:rPr>
              <a:t>1</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问题</a:t>
            </a:r>
            <a:r>
              <a:rPr lang="en-US" altLang="zh-CN" sz="1200" dirty="0" smtClean="0">
                <a:solidFill>
                  <a:srgbClr val="333333"/>
                </a:solidFill>
                <a:latin typeface="微软雅黑" panose="020B0503020204020204" pitchFamily="34" charset="-122"/>
                <a:ea typeface="微软雅黑" panose="020B0503020204020204" pitchFamily="34" charset="-122"/>
              </a:rPr>
              <a:t>2</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467544" y="1700808"/>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春秋战国时期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随着铁农具和牛耕的出现与推广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社会生产力得到极大提高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为开垦荒地、扩大耕种面积和兴修水利提供了便利条件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大量的私田开始出现。与之相伴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封建生产关系和封建剥削方式也逐渐出现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奴隶社会的生产关系走向瓦解。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611560" y="3832137"/>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点拨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春秋战国时期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铁农具和牛耕的出现与推广是生产力发展的重要标志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铁农具和牛耕的使用促进了农业生产的发展。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238342" y="1783233"/>
            <a:ext cx="8582130" cy="153956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42836" y="3369323"/>
            <a:ext cx="1275679" cy="40541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03771678"/>
      </p:ext>
    </p:extLst>
  </p:cSld>
  <p:clrMapOvr>
    <a:masterClrMapping/>
  </p:clrMapOvr>
  <mc:AlternateContent xmlns:mc="http://schemas.openxmlformats.org/markup-compatibility/2006" xmlns:p14="http://schemas.microsoft.com/office/powerpoint/2010/main">
    <mc:Choice Requires="p14">
      <p:transition spd="slow" p14:dur="1600">
        <p:cut/>
      </p:transition>
    </mc:Choice>
    <mc:Fallback xmlns="">
      <p:transition spd="slow">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问题</a:t>
            </a:r>
            <a:r>
              <a:rPr lang="en-US" altLang="zh-CN" sz="1200" dirty="0" smtClean="0">
                <a:solidFill>
                  <a:srgbClr val="333333"/>
                </a:solidFill>
                <a:latin typeface="微软雅黑" panose="020B0503020204020204" pitchFamily="34" charset="-122"/>
                <a:ea typeface="微软雅黑" panose="020B0503020204020204" pitchFamily="34" charset="-122"/>
              </a:rPr>
              <a:t>1</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a:t>
            </a:r>
            <a:r>
              <a:rPr lang="en-US" altLang="zh-CN" sz="1200" dirty="0" smtClean="0">
                <a:solidFill>
                  <a:schemeClr val="bg1"/>
                </a:solidFill>
                <a:latin typeface="微软雅黑" panose="020B0503020204020204" pitchFamily="34" charset="-122"/>
                <a:ea typeface="微软雅黑" panose="020B0503020204020204" pitchFamily="34" charset="-122"/>
              </a:rPr>
              <a:t>2</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482415" y="1277498"/>
            <a:ext cx="8128000" cy="5319854"/>
          </a:xfrm>
          <a:prstGeom prst="rect">
            <a:avLst/>
          </a:prstGeom>
        </p:spPr>
        <p:txBody>
          <a:bodyPr>
            <a:spAutoFit/>
          </a:bodyPr>
          <a:lstStyle/>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战国时期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魏国、楚国等国的变法改革有哪些相同点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背景相同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都是在封建土地私有制代替奴隶主土地国有制的基础上进行的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都是在愈演愈烈的兼并战争的推动下产生的。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目的相同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各国统治者都希望通过变法改革实现富国强兵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达到对内巩固统治、对外争取兼并战争胜利的目的。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代表的阶级利益相同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各国的变法都代表了新兴地主阶级的利益。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指导思想相同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各国的变法都是在法家思想的指导下进行的。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措施相同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一是变革旧的经济基础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二是改革旧的上层建筑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以建立适应新兴地主阶级和巩固统治需要的新的经济基础和上层建筑。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影响相同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各国的变法都取得了不同程度的成效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促进了政治的进步和经济、军事实力的发展壮大。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539552" y="1693538"/>
            <a:ext cx="8582130" cy="483180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54768844"/>
      </p:ext>
    </p:extLst>
  </p:cSld>
  <p:clrMapOvr>
    <a:masterClrMapping/>
  </p:clrMapOvr>
  <mc:AlternateContent xmlns:mc="http://schemas.openxmlformats.org/markup-compatibility/2006" xmlns:p14="http://schemas.microsoft.com/office/powerpoint/2010/main">
    <mc:Choice Requires="p14">
      <p:transition spd="slow" p14:dur="1600">
        <p:cover dir="r"/>
      </p:transition>
    </mc:Choice>
    <mc:Fallback xmlns="">
      <p:transition spd="slow">
        <p:cover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问题</a:t>
            </a:r>
            <a:r>
              <a:rPr lang="en-US" altLang="zh-CN" sz="1200" dirty="0" smtClean="0">
                <a:solidFill>
                  <a:srgbClr val="333333"/>
                </a:solidFill>
                <a:latin typeface="微软雅黑" panose="020B0503020204020204" pitchFamily="34" charset="-122"/>
                <a:ea typeface="微软雅黑" panose="020B0503020204020204" pitchFamily="34" charset="-122"/>
              </a:rPr>
              <a:t>1</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a:t>
            </a:r>
            <a:r>
              <a:rPr lang="en-US" altLang="zh-CN" sz="1200" dirty="0" smtClean="0">
                <a:solidFill>
                  <a:schemeClr val="bg1"/>
                </a:solidFill>
                <a:latin typeface="微软雅黑" panose="020B0503020204020204" pitchFamily="34" charset="-122"/>
                <a:ea typeface="微软雅黑" panose="020B0503020204020204" pitchFamily="34" charset="-122"/>
              </a:rPr>
              <a:t>2</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472942" y="1412776"/>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郭沫若曾指出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东周列国的社会制度变革到春秋末年时达到质变。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最能说明这一观点的是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春秋争霸战争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战国七雄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出现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各国通过变法废除奴隶制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逐步确立封建制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周王室更加衰微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质变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是指社会制度的变革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春秋末年奴隶制瓦解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封建制开始形成。</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三项均不涉及社会制度变革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683568" y="5127329"/>
            <a:ext cx="8128000" cy="125720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点拨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生产力的发展是政治变革的根本原因。生产力的发展促进了土地私有制的确立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促使人身依附关系进一步削弱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从而引起社会阶级关系的变化。</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454366" y="3896959"/>
            <a:ext cx="8582130" cy="71821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49593" y="4725144"/>
            <a:ext cx="1275679" cy="4459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83796562"/>
      </p:ext>
    </p:extLst>
  </p:cSld>
  <p:clrMapOvr>
    <a:masterClrMapping/>
  </p:clrMapOvr>
  <mc:AlternateContent xmlns:mc="http://schemas.openxmlformats.org/markup-compatibility/2006" xmlns:p14="http://schemas.microsoft.com/office/powerpoint/2010/main">
    <mc:Choice Requires="p14">
      <p:transition spd="slow" p14:dur="1600">
        <p:cover dir="r"/>
      </p:transition>
    </mc:Choice>
    <mc:Fallback xmlns="">
      <p:transition spd="slow">
        <p:cover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310467"/>
            <a:ext cx="8128000" cy="24910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课程标准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知道春秋战国时期各国改革的基本史实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认识春秋战国时期的时代特征。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学习要点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春秋战国时期的新变化。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春秋战国时期的改革和变法。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02319192"/>
      </p:ext>
    </p:extLst>
  </p:cSld>
  <p:clrMapOvr>
    <a:masterClrMapping/>
  </p:clrMapOvr>
  <p:transition spd="slow">
    <p:pull/>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5" name="矩形 4">
            <a:hlinkClick r:id="rId3" action="ppaction://hlinksldjump"/>
          </p:cNvPr>
          <p:cNvSpPr/>
          <p:nvPr/>
        </p:nvSpPr>
        <p:spPr>
          <a:xfrm>
            <a:off x="1016185"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467544" y="1262430"/>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一、春秋战国时期的改革变法风潮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历史背景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社会发生了根本性的变化</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经济方面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铁农具</a:t>
            </a:r>
            <a:r>
              <a:rPr lang="zh-CN" altLang="zh-CN" sz="2200" dirty="0">
                <a:solidFill>
                  <a:srgbClr val="000000"/>
                </a:solidFill>
                <a:latin typeface="Times New Roman" panose="02020603050405020304" pitchFamily="18" charset="0"/>
                <a:cs typeface="Times New Roman" panose="02020603050405020304" pitchFamily="18" charset="0"/>
              </a:rPr>
              <a:t>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牛耕</a:t>
            </a:r>
            <a:r>
              <a:rPr lang="zh-CN" altLang="zh-CN" sz="2200" dirty="0">
                <a:solidFill>
                  <a:srgbClr val="000000"/>
                </a:solidFill>
                <a:latin typeface="Times New Roman" panose="02020603050405020304" pitchFamily="18" charset="0"/>
                <a:cs typeface="Times New Roman" panose="02020603050405020304" pitchFamily="18" charset="0"/>
              </a:rPr>
              <a:t>的出现并逐步推广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加上兴修水利等措施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农业生产有了较大发展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封建土地私有制确立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手工业技术日益进步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商业日趋活跃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邯郸</a:t>
            </a:r>
            <a:r>
              <a:rPr lang="zh-CN" altLang="zh-CN" sz="2200" dirty="0">
                <a:solidFill>
                  <a:srgbClr val="000000"/>
                </a:solidFill>
                <a:latin typeface="Times New Roman" panose="02020603050405020304" pitchFamily="18" charset="0"/>
                <a:cs typeface="Times New Roman" panose="02020603050405020304" pitchFamily="18" charset="0"/>
              </a:rPr>
              <a:t>等城市成为繁华的商业中心。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政治方面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社会阶级关系发生变化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人身依附</a:t>
            </a:r>
            <a:r>
              <a:rPr lang="zh-CN" altLang="zh-CN" sz="2200" dirty="0">
                <a:solidFill>
                  <a:srgbClr val="000000"/>
                </a:solidFill>
                <a:latin typeface="Times New Roman" panose="02020603050405020304" pitchFamily="18" charset="0"/>
                <a:cs typeface="Times New Roman" panose="02020603050405020304" pitchFamily="18" charset="0"/>
              </a:rPr>
              <a:t>关系进一步削弱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新兴地主和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自耕农</a:t>
            </a:r>
            <a:r>
              <a:rPr lang="zh-CN" altLang="zh-CN" sz="2200" dirty="0">
                <a:solidFill>
                  <a:srgbClr val="000000"/>
                </a:solidFill>
                <a:latin typeface="Times New Roman" panose="02020603050405020304" pitchFamily="18" charset="0"/>
                <a:cs typeface="Times New Roman" panose="02020603050405020304" pitchFamily="18" charset="0"/>
              </a:rPr>
              <a:t>要求打破束缚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进一步解放生产力。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变革成为时代的新要求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经济基础的变化提出了变革旧制度的要求。战国时期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社会的发展要求逐步废除奴隶主贵族政治制度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建立和强化</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封建专制</a:t>
            </a:r>
            <a:r>
              <a:rPr lang="zh-CN" altLang="zh-CN" sz="2200" dirty="0">
                <a:solidFill>
                  <a:srgbClr val="000000"/>
                </a:solidFill>
                <a:latin typeface="Times New Roman" panose="02020603050405020304" pitchFamily="18" charset="0"/>
                <a:cs typeface="Times New Roman" panose="02020603050405020304" pitchFamily="18" charset="0"/>
              </a:rPr>
              <a:t>统治。以选贤任能、奖励军功来改革世卿世禄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以实行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俸禄制</a:t>
            </a:r>
            <a:r>
              <a:rPr lang="zh-CN" altLang="zh-CN" sz="2200" dirty="0">
                <a:solidFill>
                  <a:srgbClr val="000000"/>
                </a:solidFill>
                <a:latin typeface="Times New Roman" panose="02020603050405020304" pitchFamily="18" charset="0"/>
                <a:cs typeface="Times New Roman" panose="02020603050405020304" pitchFamily="18" charset="0"/>
              </a:rPr>
              <a:t>来取代封邑制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中央集权制</a:t>
            </a:r>
            <a:r>
              <a:rPr lang="zh-CN" altLang="zh-CN" sz="2200" dirty="0">
                <a:solidFill>
                  <a:srgbClr val="000000"/>
                </a:solidFill>
                <a:latin typeface="Times New Roman" panose="02020603050405020304" pitchFamily="18" charset="0"/>
                <a:cs typeface="Times New Roman" panose="02020603050405020304" pitchFamily="18" charset="0"/>
              </a:rPr>
              <a:t>来代替君主与贵族联合执政。</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2327941" y="2447069"/>
            <a:ext cx="766743" cy="36855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419872" y="2447069"/>
            <a:ext cx="523695" cy="36855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250653" y="3293219"/>
            <a:ext cx="554462" cy="33505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700863" y="3658618"/>
            <a:ext cx="1080490" cy="36855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320052" y="4008748"/>
            <a:ext cx="811788" cy="40541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780983" y="5309443"/>
            <a:ext cx="1080490" cy="33505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228184" y="5783152"/>
            <a:ext cx="811788" cy="25173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187624" y="6138872"/>
            <a:ext cx="1368152" cy="30459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38876198"/>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0"/>
                                        </p:tgtEl>
                                      </p:cBhvr>
                                    </p:animEffect>
                                    <p:set>
                                      <p:cBhvr>
                                        <p:cTn id="27" dur="1" fill="hold">
                                          <p:stCondLst>
                                            <p:cond delay="499"/>
                                          </p:stCondLst>
                                        </p:cTn>
                                        <p:tgtEl>
                                          <p:spTgt spid="10"/>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1"/>
                                        </p:tgtEl>
                                      </p:cBhvr>
                                    </p:animEffect>
                                    <p:set>
                                      <p:cBhvr>
                                        <p:cTn id="32" dur="1" fill="hold">
                                          <p:stCondLst>
                                            <p:cond delay="499"/>
                                          </p:stCondLst>
                                        </p:cTn>
                                        <p:tgtEl>
                                          <p:spTgt spid="11"/>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2"/>
                                        </p:tgtEl>
                                      </p:cBhvr>
                                    </p:animEffect>
                                    <p:set>
                                      <p:cBhvr>
                                        <p:cTn id="37" dur="1" fill="hold">
                                          <p:stCondLst>
                                            <p:cond delay="499"/>
                                          </p:stCondLst>
                                        </p:cTn>
                                        <p:tgtEl>
                                          <p:spTgt spid="12"/>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3"/>
                                        </p:tgtEl>
                                      </p:cBhvr>
                                    </p:animEffect>
                                    <p:set>
                                      <p:cBhvr>
                                        <p:cTn id="42"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6" grpId="0" animBg="1"/>
      <p:bldP spid="8" grpId="0" animBg="1"/>
      <p:bldP spid="9" grpId="0" animBg="1"/>
      <p:bldP spid="10" grpId="0" animBg="1"/>
      <p:bldP spid="11" grpId="0" animBg="1"/>
      <p:bldP spid="12" grpId="0" animBg="1"/>
      <p:bldP spid="1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5" name="矩形 4">
            <a:hlinkClick r:id="rId3" action="ppaction://hlinksldjump"/>
          </p:cNvPr>
          <p:cNvSpPr/>
          <p:nvPr/>
        </p:nvSpPr>
        <p:spPr>
          <a:xfrm>
            <a:off x="1016185"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二</a:t>
            </a:r>
          </a:p>
        </p:txBody>
      </p:sp>
      <p:sp>
        <p:nvSpPr>
          <p:cNvPr id="3" name="矩形 2"/>
          <p:cNvSpPr>
            <a:spLocks noChangeAspect="1"/>
          </p:cNvSpPr>
          <p:nvPr/>
        </p:nvSpPr>
        <p:spPr>
          <a:xfrm>
            <a:off x="467544" y="1556792"/>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深度点拨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生产力决定生产关系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经济基础决定上层建筑。当经济基础发生根本性变化时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上层建筑也必然随之发生根本性的变化。</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a:spLocks noChangeAspect="1"/>
          </p:cNvSpPr>
          <p:nvPr/>
        </p:nvSpPr>
        <p:spPr>
          <a:xfrm>
            <a:off x="446201" y="2492896"/>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战争的推动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在争霸和兼并战争的推动下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各国为了实现</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富国强兵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避免失败或成为别国兼并的对象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纷纷改革变法。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法家思想为变法提供了思想基础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在春秋战国时期的百家争鸣中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法家</a:t>
            </a:r>
            <a:r>
              <a:rPr lang="zh-CN" altLang="zh-CN" sz="2200" dirty="0">
                <a:solidFill>
                  <a:srgbClr val="000000"/>
                </a:solidFill>
                <a:latin typeface="Times New Roman" panose="02020603050405020304" pitchFamily="18" charset="0"/>
                <a:cs typeface="Times New Roman" panose="02020603050405020304" pitchFamily="18" charset="0"/>
              </a:rPr>
              <a:t>提倡顺应形势进行变革、主张</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以法治国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最合乎当时社会发展的需求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成为各国推行变法改革的思想理论武器。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春秋时期的变革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齐国管仲改革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大力发展农工商业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整顿和发展军备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改革赋税制度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相地而衰征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的政策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实质上承认了</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私人</a:t>
            </a:r>
            <a:r>
              <a:rPr lang="zh-CN" altLang="zh-CN" sz="2200" dirty="0">
                <a:solidFill>
                  <a:srgbClr val="000000"/>
                </a:solidFill>
                <a:latin typeface="Times New Roman" panose="02020603050405020304" pitchFamily="18" charset="0"/>
                <a:cs typeface="Times New Roman" panose="02020603050405020304" pitchFamily="18" charset="0"/>
              </a:rPr>
              <a:t>对土地的所有权。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鲁国的改革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公元前</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594</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鲁国实行了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初税亩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按亩收税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公开承认了</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土地私有</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7689946" y="2395784"/>
            <a:ext cx="554462" cy="4459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39552" y="2877727"/>
            <a:ext cx="554462" cy="36855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899592" y="3725267"/>
            <a:ext cx="504056" cy="33505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097439" y="3725266"/>
            <a:ext cx="1080490" cy="33505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835696" y="5284455"/>
            <a:ext cx="1368152" cy="36855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988734" y="5326195"/>
            <a:ext cx="527482" cy="33505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455615" y="5733256"/>
            <a:ext cx="396305" cy="33505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724128" y="5748485"/>
            <a:ext cx="792088" cy="30459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619672" y="6176432"/>
            <a:ext cx="1159697" cy="2769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19214559"/>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par>
                                <p:cTn id="8" presetID="22" presetClass="exit" presetSubtype="4" fill="hold" grpId="0" nodeType="withEffect">
                                  <p:stCondLst>
                                    <p:cond delay="0"/>
                                  </p:stCondLst>
                                  <p:childTnLst>
                                    <p:animEffect transition="out" filter="wipe(down)">
                                      <p:cBhvr>
                                        <p:cTn id="9" dur="500"/>
                                        <p:tgtEl>
                                          <p:spTgt spid="8"/>
                                        </p:tgtEl>
                                      </p:cBhvr>
                                    </p:animEffect>
                                    <p:set>
                                      <p:cBhvr>
                                        <p:cTn id="10" dur="1" fill="hold">
                                          <p:stCondLst>
                                            <p:cond delay="499"/>
                                          </p:stCondLst>
                                        </p:cTn>
                                        <p:tgtEl>
                                          <p:spTgt spid="8"/>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2" presetClass="exit" presetSubtype="4" fill="hold" grpId="0" nodeType="clickEffect">
                                  <p:stCondLst>
                                    <p:cond delay="0"/>
                                  </p:stCondLst>
                                  <p:childTnLst>
                                    <p:animEffect transition="out" filter="wipe(down)">
                                      <p:cBhvr>
                                        <p:cTn id="14" dur="500"/>
                                        <p:tgtEl>
                                          <p:spTgt spid="9"/>
                                        </p:tgtEl>
                                      </p:cBhvr>
                                    </p:animEffect>
                                    <p:set>
                                      <p:cBhvr>
                                        <p:cTn id="15" dur="1" fill="hold">
                                          <p:stCondLst>
                                            <p:cond delay="499"/>
                                          </p:stCondLst>
                                        </p:cTn>
                                        <p:tgtEl>
                                          <p:spTgt spid="9"/>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10"/>
                                        </p:tgtEl>
                                      </p:cBhvr>
                                    </p:animEffect>
                                    <p:set>
                                      <p:cBhvr>
                                        <p:cTn id="20" dur="1" fill="hold">
                                          <p:stCondLst>
                                            <p:cond delay="499"/>
                                          </p:stCondLst>
                                        </p:cTn>
                                        <p:tgtEl>
                                          <p:spTgt spid="10"/>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11"/>
                                        </p:tgtEl>
                                      </p:cBhvr>
                                    </p:animEffect>
                                    <p:set>
                                      <p:cBhvr>
                                        <p:cTn id="25" dur="1" fill="hold">
                                          <p:stCondLst>
                                            <p:cond delay="499"/>
                                          </p:stCondLst>
                                        </p:cTn>
                                        <p:tgtEl>
                                          <p:spTgt spid="11"/>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12"/>
                                        </p:tgtEl>
                                      </p:cBhvr>
                                    </p:animEffect>
                                    <p:set>
                                      <p:cBhvr>
                                        <p:cTn id="30" dur="1" fill="hold">
                                          <p:stCondLst>
                                            <p:cond delay="499"/>
                                          </p:stCondLst>
                                        </p:cTn>
                                        <p:tgtEl>
                                          <p:spTgt spid="12"/>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xit" presetSubtype="4" fill="hold" grpId="0" nodeType="clickEffect">
                                  <p:stCondLst>
                                    <p:cond delay="0"/>
                                  </p:stCondLst>
                                  <p:childTnLst>
                                    <p:animEffect transition="out" filter="wipe(down)">
                                      <p:cBhvr>
                                        <p:cTn id="34" dur="500"/>
                                        <p:tgtEl>
                                          <p:spTgt spid="13"/>
                                        </p:tgtEl>
                                      </p:cBhvr>
                                    </p:animEffect>
                                    <p:set>
                                      <p:cBhvr>
                                        <p:cTn id="35" dur="1" fill="hold">
                                          <p:stCondLst>
                                            <p:cond delay="499"/>
                                          </p:stCondLst>
                                        </p:cTn>
                                        <p:tgtEl>
                                          <p:spTgt spid="13"/>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2" presetClass="exit" presetSubtype="4" fill="hold" grpId="0" nodeType="clickEffect">
                                  <p:stCondLst>
                                    <p:cond delay="0"/>
                                  </p:stCondLst>
                                  <p:childTnLst>
                                    <p:animEffect transition="out" filter="wipe(down)">
                                      <p:cBhvr>
                                        <p:cTn id="39" dur="500"/>
                                        <p:tgtEl>
                                          <p:spTgt spid="14"/>
                                        </p:tgtEl>
                                      </p:cBhvr>
                                    </p:animEffect>
                                    <p:set>
                                      <p:cBhvr>
                                        <p:cTn id="40" dur="1" fill="hold">
                                          <p:stCondLst>
                                            <p:cond delay="499"/>
                                          </p:stCondLst>
                                        </p:cTn>
                                        <p:tgtEl>
                                          <p:spTgt spid="14"/>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22" presetClass="exit" presetSubtype="4" fill="hold" grpId="0" nodeType="clickEffect">
                                  <p:stCondLst>
                                    <p:cond delay="0"/>
                                  </p:stCondLst>
                                  <p:childTnLst>
                                    <p:animEffect transition="out" filter="wipe(down)">
                                      <p:cBhvr>
                                        <p:cTn id="44" dur="500"/>
                                        <p:tgtEl>
                                          <p:spTgt spid="15"/>
                                        </p:tgtEl>
                                      </p:cBhvr>
                                    </p:animEffect>
                                    <p:set>
                                      <p:cBhvr>
                                        <p:cTn id="45"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P spid="10" grpId="0" animBg="1"/>
      <p:bldP spid="11" grpId="0" animBg="1"/>
      <p:bldP spid="12" grpId="0" animBg="1"/>
      <p:bldP spid="13" grpId="0" animBg="1"/>
      <p:bldP spid="14" grpId="0" animBg="1"/>
      <p:bldP spid="1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5" name="矩形 4">
            <a:hlinkClick r:id="rId3" action="ppaction://hlinksldjump"/>
          </p:cNvPr>
          <p:cNvSpPr/>
          <p:nvPr/>
        </p:nvSpPr>
        <p:spPr>
          <a:xfrm>
            <a:off x="1016185"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二</a:t>
            </a:r>
          </a:p>
        </p:txBody>
      </p:sp>
      <p:pic>
        <p:nvPicPr>
          <p:cNvPr id="8" name="问题思考H.eps" descr="id:2147494117;FounderCES"/>
          <p:cNvPicPr>
            <a:picLocks noChangeAspect="1"/>
          </p:cNvPicPr>
          <p:nvPr/>
        </p:nvPicPr>
        <p:blipFill>
          <a:blip r:embed="rId4"/>
          <a:stretch>
            <a:fillRect/>
          </a:stretch>
        </p:blipFill>
        <p:spPr>
          <a:xfrm>
            <a:off x="827584" y="1805819"/>
            <a:ext cx="6106686" cy="314315"/>
          </a:xfrm>
          <a:prstGeom prst="rect">
            <a:avLst/>
          </a:prstGeom>
        </p:spPr>
      </p:pic>
      <p:sp>
        <p:nvSpPr>
          <p:cNvPr id="2" name="矩形 1"/>
          <p:cNvSpPr>
            <a:spLocks noChangeAspect="1"/>
          </p:cNvSpPr>
          <p:nvPr/>
        </p:nvSpPr>
        <p:spPr>
          <a:xfrm>
            <a:off x="797187" y="2397009"/>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春秋时期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相地而衰征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初税亩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的实行有什么重大意义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加速了井田制的瓦解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促进了封建土地私有制的确立。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a:spLocks noChangeAspect="1"/>
          </p:cNvSpPr>
          <p:nvPr/>
        </p:nvSpPr>
        <p:spPr>
          <a:xfrm>
            <a:off x="539552" y="3356992"/>
            <a:ext cx="8128000" cy="208480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战国时期各国的变法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李悝在魏国的变法</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措施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尽地力之教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发展农业生产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推行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平籴法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制定《</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法经</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加强法制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强化国家专政机器的职能。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通过变法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魏国在战国诸雄中率先强盛起来。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514558" y="2924944"/>
            <a:ext cx="7801858" cy="40541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547552" y="4209079"/>
            <a:ext cx="1304368" cy="30459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552220" y="4145930"/>
            <a:ext cx="792088" cy="36855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934650" y="4589363"/>
            <a:ext cx="541006" cy="33505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53441875"/>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P spid="11" grpId="0" animBg="1"/>
      <p:bldP spid="1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5" name="矩形 4">
            <a:hlinkClick r:id="rId3" action="ppaction://hlinksldjump"/>
          </p:cNvPr>
          <p:cNvSpPr/>
          <p:nvPr/>
        </p:nvSpPr>
        <p:spPr>
          <a:xfrm>
            <a:off x="1016185"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吴起在楚国的变法</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措施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限制贵族权力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改变世袭的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分封制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收回封君三代以后子孙的爵禄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变相没收旧贵族的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土地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裁免无能多余的官吏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削减官吏俸禄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将节余下来的财力用于</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养兵</a:t>
            </a:r>
            <a:r>
              <a:rPr lang="zh-CN" altLang="zh-CN" sz="2200" dirty="0">
                <a:solidFill>
                  <a:srgbClr val="000000"/>
                </a:solidFill>
                <a:latin typeface="Times New Roman" panose="02020603050405020304" pitchFamily="18" charset="0"/>
                <a:cs typeface="Times New Roman" panose="02020603050405020304" pitchFamily="18" charset="0"/>
              </a:rPr>
              <a:t>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奖励军功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要求官吏秉公执法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严禁</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私门请托</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楚国在对外兼并战争中连连获胜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成为战国中的强国。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齐国、赵国和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韩国</a:t>
            </a:r>
            <a:r>
              <a:rPr lang="zh-CN" altLang="zh-CN" sz="2200" dirty="0">
                <a:solidFill>
                  <a:srgbClr val="000000"/>
                </a:solidFill>
                <a:latin typeface="Times New Roman" panose="02020603050405020304" pitchFamily="18" charset="0"/>
                <a:cs typeface="Times New Roman" panose="02020603050405020304" pitchFamily="18" charset="0"/>
              </a:rPr>
              <a:t>等也陆续进行了变法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取得了不同程度的成效。</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4932040" y="2258444"/>
            <a:ext cx="792088" cy="40541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067944" y="2764366"/>
            <a:ext cx="491824" cy="30459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044802" y="3195029"/>
            <a:ext cx="491824" cy="2769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905176" y="3195029"/>
            <a:ext cx="1054270" cy="2769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187624" y="3623180"/>
            <a:ext cx="1054270" cy="25173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878866" y="4374973"/>
            <a:ext cx="541006" cy="30459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12201070"/>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0"/>
                                        </p:tgtEl>
                                      </p:cBhvr>
                                    </p:animEffect>
                                    <p:set>
                                      <p:cBhvr>
                                        <p:cTn id="27" dur="1" fill="hold">
                                          <p:stCondLst>
                                            <p:cond delay="499"/>
                                          </p:stCondLst>
                                        </p:cTn>
                                        <p:tgtEl>
                                          <p:spTgt spid="10"/>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1"/>
                                        </p:tgtEl>
                                      </p:cBhvr>
                                    </p:animEffect>
                                    <p:set>
                                      <p:cBhvr>
                                        <p:cTn id="32"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016185"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473361" y="1340768"/>
            <a:ext cx="8128000" cy="492865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二、秦国面临变法的历史机遇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有利的客观条件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公元前</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长期扼制秦国发展的晋国已分裂为</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魏</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韩</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赵</a:t>
            </a:r>
            <a:r>
              <a:rPr lang="zh-CN" altLang="zh-CN" sz="2200" dirty="0">
                <a:solidFill>
                  <a:srgbClr val="000000"/>
                </a:solidFill>
                <a:latin typeface="Times New Roman" panose="02020603050405020304" pitchFamily="18" charset="0"/>
                <a:cs typeface="Times New Roman" panose="02020603050405020304" pitchFamily="18" charset="0"/>
              </a:rPr>
              <a:t>三国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力量大大削弱。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中原地区众多士人纷纷游说各国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追求建功立业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为秦招揽贤能、进行变法提供了可能性。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得天独厚的主观条件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秦国国君拥有比较集中的权力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国内旧的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奴隶主贵族</a:t>
            </a:r>
            <a:r>
              <a:rPr lang="zh-CN" altLang="zh-CN" sz="2200" dirty="0">
                <a:solidFill>
                  <a:srgbClr val="000000"/>
                </a:solidFill>
                <a:latin typeface="Times New Roman" panose="02020603050405020304" pitchFamily="18" charset="0"/>
                <a:cs typeface="Times New Roman" panose="02020603050405020304" pitchFamily="18" charset="0"/>
              </a:rPr>
              <a:t>势力相对薄弱。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注重实用、讲求功利的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法家</a:t>
            </a:r>
            <a:r>
              <a:rPr lang="zh-CN" altLang="zh-CN" sz="2200" dirty="0">
                <a:solidFill>
                  <a:srgbClr val="000000"/>
                </a:solidFill>
                <a:latin typeface="Times New Roman" panose="02020603050405020304" pitchFamily="18" charset="0"/>
                <a:cs typeface="Times New Roman" panose="02020603050405020304" pitchFamily="18" charset="0"/>
              </a:rPr>
              <a:t>学说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受到秦国君臣民众的认同。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秦国民风质朴、</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尚武</a:t>
            </a:r>
            <a:r>
              <a:rPr lang="zh-CN" altLang="zh-CN" sz="2200" dirty="0">
                <a:solidFill>
                  <a:srgbClr val="000000"/>
                </a:solidFill>
                <a:latin typeface="Times New Roman" panose="02020603050405020304" pitchFamily="18" charset="0"/>
                <a:cs typeface="Times New Roman" panose="02020603050405020304" pitchFamily="18" charset="0"/>
              </a:rPr>
              <a:t>精神充斥。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秦孝公</a:t>
            </a:r>
            <a:r>
              <a:rPr lang="zh-CN" altLang="zh-CN" sz="2200" dirty="0">
                <a:solidFill>
                  <a:srgbClr val="000000"/>
                </a:solidFill>
                <a:latin typeface="Times New Roman" panose="02020603050405020304" pitchFamily="18" charset="0"/>
                <a:cs typeface="Times New Roman" panose="02020603050405020304" pitchFamily="18" charset="0"/>
              </a:rPr>
              <a:t>发愤图强并得到了商鞅的辅佐。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6983911" y="2241165"/>
            <a:ext cx="252385" cy="25173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540251" y="2241164"/>
            <a:ext cx="252385" cy="25173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8096591" y="2241163"/>
            <a:ext cx="252385" cy="25173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968841" y="4132327"/>
            <a:ext cx="1403247" cy="36855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958980" y="4932650"/>
            <a:ext cx="541012" cy="36855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131840" y="5381451"/>
            <a:ext cx="541012" cy="33505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187624" y="5774592"/>
            <a:ext cx="792095" cy="33505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44609273"/>
      </p:ext>
    </p:extLst>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9" grpId="0" animBg="1"/>
      <p:bldP spid="10" grpId="0" animBg="1"/>
      <p:bldP spid="11" grpId="0" animBg="1"/>
      <p:bldP spid="12" grpId="0" animBg="1"/>
      <p:bldP spid="1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016185"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2724265"/>
            <a:ext cx="8128000" cy="166346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知识补充</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为改变秦国长期的落后状态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秦孝公向全国发出了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求贤令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宣布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能出奇计强秦者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吾且尊官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与之分土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求贤令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发出后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吸引了各方有识之士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他们纷纷来到秦国效力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商鞅正是在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求贤令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的感召下来到了秦国。</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45548715"/>
      </p:ext>
    </p:extLst>
  </p:cSld>
  <p:clrMapOvr>
    <a:masterClrMapping/>
  </p:clrMapOvr>
  <p:transition spd="slow">
    <p:pull dir="l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a:t>
            </a:r>
            <a:r>
              <a:rPr lang="en-US" altLang="zh-CN" sz="1200" dirty="0" smtClean="0">
                <a:solidFill>
                  <a:schemeClr val="bg1"/>
                </a:solidFill>
                <a:latin typeface="微软雅黑" panose="020B0503020204020204" pitchFamily="34" charset="-122"/>
                <a:ea typeface="微软雅黑" panose="020B0503020204020204" pitchFamily="34" charset="-122"/>
              </a:rPr>
              <a:t>1</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问题</a:t>
            </a:r>
            <a:r>
              <a:rPr lang="en-US" altLang="zh-CN" sz="1200" dirty="0" smtClean="0">
                <a:solidFill>
                  <a:srgbClr val="333333"/>
                </a:solidFill>
                <a:latin typeface="微软雅黑" panose="020B0503020204020204" pitchFamily="34" charset="-122"/>
                <a:ea typeface="微软雅黑" panose="020B0503020204020204" pitchFamily="34" charset="-122"/>
              </a:rPr>
              <a:t>2</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467544" y="1556792"/>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春秋战国时期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变法改革的时代潮流出现的社会原因是什么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生产力的发展是各国变法风潮出现的根本原因。春秋战国时期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铁农具和牛耕的出现与推广是生产力发展的显著标志。生产力的发展促进了土地私有制的确立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进一步削弱了人身依附关系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引起了社会阶级关系的变化。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经济基础的变化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对上层建筑提出了新的要求。新兴地主和自耕农要求打破束缚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进一步解放生产力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进行变法是满足他们要求的最有效的途径。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战争的频繁也对各国提出变法革新的要求。为了在战争中把握主动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避免失败或成为别国兼并的对象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各国都致力于富国强兵。为了达到富国强兵的目的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很多国家都进行了改革变法。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46659966"/>
      </p:ext>
    </p:extLst>
  </p:cSld>
  <p:clrMapOvr>
    <a:masterClrMapping/>
  </p:clrMapOvr>
  <mc:AlternateContent xmlns:mc="http://schemas.openxmlformats.org/markup-compatibility/2006" xmlns:p14="http://schemas.microsoft.com/office/powerpoint/2010/main">
    <mc:Choice Requires="p14">
      <p:transition spd="slow" p14:dur="1600">
        <p:cut/>
      </p:transition>
    </mc:Choice>
    <mc:Fallback xmlns="">
      <p:transition spd="slow">
        <p:cut/>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520</TotalTime>
  <Words>1374</Words>
  <Application>Microsoft Office PowerPoint</Application>
  <PresentationFormat>全屏显示(4:3)</PresentationFormat>
  <Paragraphs>83</Paragraphs>
  <Slides>13</Slides>
  <Notes>0</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1</vt:i4>
      </vt:variant>
      <vt:variant>
        <vt:lpstr>幻灯片标题</vt:lpstr>
      </vt:variant>
      <vt:variant>
        <vt:i4>13</vt:i4>
      </vt:variant>
    </vt:vector>
  </HeadingPairs>
  <TitlesOfParts>
    <vt:vector size="25" baseType="lpstr">
      <vt:lpstr>NEU-BZ-S92</vt:lpstr>
      <vt:lpstr>方正书宋_GBK</vt:lpstr>
      <vt:lpstr>方正艺黑简体</vt:lpstr>
      <vt:lpstr>黑体</vt:lpstr>
      <vt:lpstr>楷体</vt:lpstr>
      <vt:lpstr>宋体</vt:lpstr>
      <vt:lpstr>微软雅黑</vt:lpstr>
      <vt:lpstr>Arial</vt:lpstr>
      <vt:lpstr>Calibri</vt:lpstr>
      <vt:lpstr>Times New Roman</vt:lpstr>
      <vt:lpstr>测控设计模板14新</vt:lpstr>
      <vt:lpstr>文档</vt:lpstr>
      <vt:lpstr>第1课　改革变法风潮与秦国历史机遇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历史备课大师【全免费】</dc:title>
  <dc:creator>历史备课大师【全免费】</dc:creator>
  <dc:description>历史备课大师【全免费】</dc:description>
  <cp:lastModifiedBy>Sky123.Org</cp:lastModifiedBy>
  <dcterms:created xsi:type="dcterms:W3CDTF">2016-06-24T06:44:04Z</dcterms:created>
  <dcterms:modified xsi:type="dcterms:W3CDTF">2017-01-18T00:28:42Z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历史备课大师【全免费】</vt:lpwstr>
  </property>
</Properties>
</file>