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4" r:id="rId2"/>
    <p:sldId id="279" r:id="rId3"/>
    <p:sldId id="264" r:id="rId4"/>
    <p:sldId id="267" r:id="rId5"/>
    <p:sldId id="280" r:id="rId6"/>
    <p:sldId id="276" r:id="rId7"/>
    <p:sldId id="281" r:id="rId8"/>
    <p:sldId id="282" r:id="rId9"/>
    <p:sldId id="283" r:id="rId10"/>
    <p:sldId id="284" r:id="rId11"/>
    <p:sldId id="285" r:id="rId12"/>
    <p:sldId id="286" r:id="rId13"/>
    <p:sldId id="287" r:id="rId14"/>
    <p:sldId id="288" r:id="rId15"/>
    <p:sldId id="266" r:id="rId16"/>
    <p:sldId id="289" r:id="rId17"/>
    <p:sldId id="290" r:id="rId18"/>
    <p:sldId id="291" r:id="rId19"/>
    <p:sldId id="292" r:id="rId20"/>
    <p:sldId id="278" r:id="rId21"/>
    <p:sldId id="293" r:id="rId22"/>
    <p:sldId id="294" r:id="rId23"/>
    <p:sldId id="295" r:id="rId24"/>
    <p:sldId id="296" r:id="rId25"/>
    <p:sldId id="297" r:id="rId26"/>
    <p:sldId id="298"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69" d="100"/>
          <a:sy n="69" d="100"/>
        </p:scale>
        <p:origin x="81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1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slide" Target="../slides/slide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标题 3"/>
              <p:cNvSpPr>
                <a:spLocks noGrp="1"/>
              </p:cNvSpPr>
              <p:nvPr>
                <p:ph type="title"/>
              </p:nvPr>
            </p:nvSpPr>
            <p:spPr/>
            <p:txBody>
              <a:bodyPr/>
              <a:lstStyle/>
              <a:p>
                <a14:m>
                  <m:oMathPara xmlns:m="http://schemas.openxmlformats.org/officeDocument/2006/math">
                    <m:oMathParaPr>
                      <m:jc m:val="centerGroup"/>
                    </m:oMathParaPr>
                    <m:oMath xmlns:m="http://schemas.openxmlformats.org/officeDocument/2006/math">
                      <m:r>
                        <m:rPr>
                          <m:nor/>
                        </m:rPr>
                        <a:rPr lang="zh-CN" altLang="zh-CN"/>
                        <m:t>第八单元</m:t>
                      </m:r>
                    </m:oMath>
                  </m:oMathPara>
                </a14:m>
                <a:endParaRPr lang="zh-CN" altLang="zh-CN" dirty="0"/>
              </a:p>
            </p:txBody>
          </p:sp>
        </mc:Choice>
        <mc:Fallback>
          <p:sp>
            <p:nvSpPr>
              <p:cNvPr id="4" name="标题 3"/>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3122420"/>
            <a:ext cx="8128000" cy="8671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1837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下级武士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大盐平八郎</a:t>
            </a:r>
            <a:r>
              <a:rPr lang="zh-CN" altLang="zh-CN" sz="2200" dirty="0">
                <a:solidFill>
                  <a:srgbClr val="000000"/>
                </a:solidFill>
                <a:latin typeface="Times New Roman" panose="02020603050405020304" pitchFamily="18" charset="0"/>
                <a:cs typeface="Times New Roman" panose="02020603050405020304" pitchFamily="18" charset="0"/>
              </a:rPr>
              <a:t>在大阪领导武装起义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表明日本封建社会的统治基础已经开始动摇。</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3202888" y="3122420"/>
            <a:ext cx="1335812" cy="363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7710808"/>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民族危机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西方国家对日本的侵略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1853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美国海军准将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佩里</a:t>
            </a:r>
            <a:r>
              <a:rPr lang="zh-CN" altLang="zh-CN" sz="2200" dirty="0">
                <a:solidFill>
                  <a:srgbClr val="000000"/>
                </a:solidFill>
                <a:latin typeface="Times New Roman" panose="02020603050405020304" pitchFamily="18" charset="0"/>
                <a:cs typeface="Times New Roman" panose="02020603050405020304" pitchFamily="18" charset="0"/>
              </a:rPr>
              <a:t>率领舰队来到日本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要求同日本建立外交关系和进行贸易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黑船事件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1854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美国同幕府签订了《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日美亲善条约</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日本向美国开放下田和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箱馆</a:t>
            </a:r>
            <a:r>
              <a:rPr lang="zh-CN" altLang="zh-CN" sz="2200" dirty="0">
                <a:solidFill>
                  <a:srgbClr val="000000"/>
                </a:solidFill>
                <a:latin typeface="Times New Roman" panose="02020603050405020304" pitchFamily="18" charset="0"/>
                <a:cs typeface="Times New Roman" panose="02020603050405020304" pitchFamily="18" charset="0"/>
              </a:rPr>
              <a:t>两个港口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允许美国在下田派驻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领事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今后日本给予外国的一切权益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美国也同样享受。</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750286" y="2948874"/>
            <a:ext cx="533682" cy="309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53714" y="3341989"/>
            <a:ext cx="1082223" cy="33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72000" y="3762012"/>
            <a:ext cx="1674925"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43808" y="4177557"/>
            <a:ext cx="533682"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131994" y="4177557"/>
            <a:ext cx="539019"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65177402"/>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448947"/>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俄国</a:t>
            </a:r>
            <a:r>
              <a:rPr lang="zh-CN" altLang="zh-CN" sz="2200" dirty="0">
                <a:solidFill>
                  <a:srgbClr val="000000"/>
                </a:solidFill>
                <a:latin typeface="Times New Roman" panose="02020603050405020304" pitchFamily="18" charset="0"/>
                <a:cs typeface="Times New Roman" panose="02020603050405020304" pitchFamily="18" charset="0"/>
              </a:rPr>
              <a:t>、荷兰和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法国</a:t>
            </a:r>
            <a:r>
              <a:rPr lang="zh-CN" altLang="zh-CN" sz="2200" dirty="0">
                <a:solidFill>
                  <a:srgbClr val="000000"/>
                </a:solidFill>
                <a:latin typeface="Times New Roman" panose="02020603050405020304" pitchFamily="18" charset="0"/>
                <a:cs typeface="Times New Roman" panose="02020603050405020304" pitchFamily="18" charset="0"/>
              </a:rPr>
              <a:t>等国也迫使日本签订了类似的不平等条约。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主权遭到践踏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通过不平等条约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日本被迫承认西方列强在日本享有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领事裁判权</a:t>
            </a:r>
            <a:r>
              <a:rPr lang="zh-CN" altLang="zh-CN" sz="2200" dirty="0">
                <a:solidFill>
                  <a:srgbClr val="000000"/>
                </a:solidFill>
                <a:latin typeface="Times New Roman" panose="02020603050405020304" pitchFamily="18" charset="0"/>
                <a:cs typeface="Times New Roman" panose="02020603050405020304" pitchFamily="18" charset="0"/>
              </a:rPr>
              <a:t>、片面最惠国待遇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允许列强在日本设置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租界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议定关税等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日本陷入了半殖民地的危机之中。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627784" y="2465450"/>
            <a:ext cx="533682" cy="33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89616" y="2492896"/>
            <a:ext cx="533682"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35677" y="4108578"/>
            <a:ext cx="1384235"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668344" y="4105549"/>
            <a:ext cx="533682"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8456430"/>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901437"/>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社会危机加剧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欧美国家的廉价</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工业品</a:t>
            </a:r>
            <a:r>
              <a:rPr lang="zh-CN" altLang="zh-CN" sz="2200" dirty="0">
                <a:solidFill>
                  <a:srgbClr val="000000"/>
                </a:solidFill>
                <a:latin typeface="Times New Roman" panose="02020603050405020304" pitchFamily="18" charset="0"/>
                <a:cs typeface="Times New Roman" panose="02020603050405020304" pitchFamily="18" charset="0"/>
              </a:rPr>
              <a:t>大量倾销日本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日本的原材料大量出口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纺织业</a:t>
            </a:r>
            <a:r>
              <a:rPr lang="zh-CN" altLang="zh-CN" sz="2200" dirty="0">
                <a:solidFill>
                  <a:srgbClr val="000000"/>
                </a:solidFill>
                <a:latin typeface="Times New Roman" panose="02020603050405020304" pitchFamily="18" charset="0"/>
                <a:cs typeface="Times New Roman" panose="02020603050405020304" pitchFamily="18" charset="0"/>
              </a:rPr>
              <a:t>遭到沉重打击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大量工人失业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黄金</a:t>
            </a:r>
            <a:r>
              <a:rPr lang="zh-CN" altLang="zh-CN" sz="2200" dirty="0">
                <a:solidFill>
                  <a:srgbClr val="000000"/>
                </a:solidFill>
                <a:latin typeface="Times New Roman" panose="02020603050405020304" pitchFamily="18" charset="0"/>
                <a:cs typeface="Times New Roman" panose="02020603050405020304" pitchFamily="18" charset="0"/>
              </a:rPr>
              <a:t>大量外流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钱价下跌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生活必需品价格暴涨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许多地方的农民和贫困市民发动起义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社会动荡不安。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864628" y="2959324"/>
            <a:ext cx="859500"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52812" y="3377686"/>
            <a:ext cx="859500" cy="2866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1560" y="3792779"/>
            <a:ext cx="533682" cy="268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386486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20955"/>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客观上刺激了日本资本主义的发展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一些生产部门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生产技术和经营形式不断得到改进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与此相关的富裕农民、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工场主</a:t>
            </a:r>
            <a:r>
              <a:rPr lang="zh-CN" altLang="zh-CN" sz="2200" dirty="0">
                <a:solidFill>
                  <a:srgbClr val="000000"/>
                </a:solidFill>
                <a:latin typeface="Times New Roman" panose="02020603050405020304" pitchFamily="18" charset="0"/>
                <a:cs typeface="Times New Roman" panose="02020603050405020304" pitchFamily="18" charset="0"/>
              </a:rPr>
              <a:t>和商人经济实力有了较大的增长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一些有识之士看到了工业文明的优势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开始从国外购进机器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萨摩</a:t>
            </a:r>
            <a:r>
              <a:rPr lang="zh-CN" altLang="zh-CN" sz="2200" dirty="0">
                <a:solidFill>
                  <a:srgbClr val="000000"/>
                </a:solidFill>
                <a:latin typeface="Times New Roman" panose="02020603050405020304" pitchFamily="18" charset="0"/>
                <a:cs typeface="Times New Roman" panose="02020603050405020304" pitchFamily="18" charset="0"/>
              </a:rPr>
              <a:t>等西南诸藩的大名们看到了幕府的软弱无能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开始采取自强的改革措施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促进了当地社会经济的发展。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497323" y="2933028"/>
            <a:ext cx="859500" cy="3469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05356" y="3812210"/>
            <a:ext cx="587050" cy="2727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3801296"/>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世纪中期幕府统治危机的主要表现有哪些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资本主义萌芽的产生和发展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冲击了封建自然经济。德川幕府统治建立后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全国形成了统一的市场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农业生产迅速发展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使农村手工业也迅速发展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并逐步同农业分离。商业性农业和手工业的发展引起了农村自然经济的日益解体。</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资本主义萌芽产生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新的生产方式的出现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从根本上动摇了幕府统治的基础。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严格的等级制度虽然维护了封建统治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但也激化了社会矛盾。封建主变本加厉地剥削农民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农民起义不断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工商业者也不满严格的限制和掠夺</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世纪中叶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中下级武士阶层地位的恶化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使武士的特权和利益受到挑战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逐渐滋生出反抗幕府统治的思想。</a:t>
            </a:r>
            <a:r>
              <a:rPr lang="en-US" altLang="zh-CN" sz="2200" dirty="0">
                <a:solidFill>
                  <a:srgbClr val="000000"/>
                </a:solidFill>
                <a:latin typeface="Times New Roman" panose="02020603050405020304" pitchFamily="18" charset="0"/>
                <a:cs typeface="Times New Roman" panose="02020603050405020304" pitchFamily="18" charset="0"/>
              </a:rPr>
              <a:t>1837</a:t>
            </a:r>
            <a:r>
              <a:rPr lang="zh-CN" altLang="zh-CN" sz="2200" dirty="0">
                <a:solidFill>
                  <a:srgbClr val="000000"/>
                </a:solidFill>
                <a:latin typeface="Times New Roman" panose="02020603050405020304" pitchFamily="18" charset="0"/>
                <a:cs typeface="Times New Roman" panose="02020603050405020304" pitchFamily="18" charset="0"/>
              </a:rPr>
              <a:t>年大盐平八郎起义表明日本封建社会统治基础已经开始动摇。</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87124549"/>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长期的闭关锁国政策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造成了近代日本的落后。长期实行锁国政策使日本的经济几乎同世界市场完全隔绝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严重地影响了新的资本主义因素的发展。</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世纪中叶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日本所面临的严重民族危机在某种意义上是德川幕府奉行的逆历史潮流的锁国政策所导致的必然后果。</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73482209"/>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007"/>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明治维新之前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日本经济领域就出现了新的因素。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农业耕地增加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手工业得到发展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商业城市日益繁荣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资本主义萌芽出现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解题关键是要抓住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这一限定语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随着农业和手工业的发展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商业繁荣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日本社会出现资本主义萌芽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其作为一种新的因素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瓦解着日本封建经济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加剧了日本社会的变化。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467544" y="4437112"/>
            <a:ext cx="8168455"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7380" y="5623609"/>
            <a:ext cx="1130324" cy="363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2031884"/>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916690"/>
            <a:ext cx="8128000" cy="1278620"/>
          </a:xfrm>
          <a:prstGeom prst="rect">
            <a:avLst/>
          </a:prstGeom>
        </p:spPr>
        <p:txBody>
          <a:bodyPr>
            <a:spAutoFit/>
          </a:bodyPr>
          <a:lstStyle/>
          <a:p>
            <a:pPr>
              <a:lnSpc>
                <a:spcPct val="120000"/>
              </a:lnSpc>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en-US" altLang="zh-CN" sz="2200" dirty="0">
                <a:solidFill>
                  <a:srgbClr val="000000"/>
                </a:solidFill>
                <a:latin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日本的农业、手工业和商业等方面都有了一定的发展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并在此基础上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产生了资本主义萌芽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这对日本封建统治秩序起到了瓦解和破坏作用。</a:t>
            </a:r>
            <a:endParaRPr lang="zh-CN" altLang="en-US" sz="2200" dirty="0"/>
          </a:p>
        </p:txBody>
      </p:sp>
    </p:spTree>
    <p:extLst>
      <p:ext uri="{BB962C8B-B14F-4D97-AF65-F5344CB8AC3E}">
        <p14:creationId xmlns:p14="http://schemas.microsoft.com/office/powerpoint/2010/main" val="57096861"/>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1</a:t>
            </a:r>
            <a:r>
              <a:rPr lang="zh-CN" altLang="zh-CN" dirty="0"/>
              <a:t>课　从锁国走向开国的日本</a:t>
            </a:r>
          </a:p>
        </p:txBody>
      </p:sp>
    </p:spTree>
    <p:extLst>
      <p:ext uri="{BB962C8B-B14F-4D97-AF65-F5344CB8AC3E}">
        <p14:creationId xmlns:p14="http://schemas.microsoft.com/office/powerpoint/2010/main" val="114007396"/>
      </p:ext>
    </p:extLst>
  </p:cSld>
  <p:clrMapOvr>
    <a:masterClrMapping/>
  </p:clrMapOvr>
  <p:transition spd="slow">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8575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如何看待西方列强侵略日本的原因及其侵略产生的影响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随着工业革命的发展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为了获取广阔的原料产地和商品倾销市场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西方列强加快了殖民扩张的步伐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亚洲许多国家相继沦为西方列强的殖民地或半殖民地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日本的特殊地理位置也方便列强从海上发动对日本的侵略。与此同时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日本的不断衰落也为外国侵略提供了可乘之机。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3558"/>
            <a:ext cx="8128000" cy="1684885"/>
          </a:xfrm>
          <a:prstGeom prst="rect">
            <a:avLst/>
          </a:prstGeom>
        </p:spPr>
        <p:txBody>
          <a:bodyPr>
            <a:spAutoFit/>
          </a:bodyPr>
          <a:lstStyle/>
          <a:p>
            <a:pPr>
              <a:lnSpc>
                <a:spcPct val="120000"/>
              </a:lnSpc>
            </a:pP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rPr>
              <a:t>:</a:t>
            </a:r>
            <a:r>
              <a:rPr lang="zh-CN" altLang="zh-CN" sz="2200" dirty="0">
                <a:solidFill>
                  <a:srgbClr val="000000"/>
                </a:solidFill>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西方列强的入侵</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打破了德川幕府的闭关锁国政策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日本国门洞开。根据一系列的不平等条约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列强从日本取得了领事裁判权、片面最惠国待遇、协定关税、设置租界等许多特权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日本的主权和独立受到侵犯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陷入了半殖民地的危机之中。</a:t>
            </a:r>
            <a:endParaRPr lang="zh-CN" altLang="en-US" sz="2200" dirty="0"/>
          </a:p>
        </p:txBody>
      </p:sp>
    </p:spTree>
    <p:extLst>
      <p:ext uri="{BB962C8B-B14F-4D97-AF65-F5344CB8AC3E}">
        <p14:creationId xmlns:p14="http://schemas.microsoft.com/office/powerpoint/2010/main" val="2664528814"/>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7292"/>
            <a:ext cx="8128000" cy="2497415"/>
          </a:xfrm>
          <a:prstGeom prst="rect">
            <a:avLst/>
          </a:prstGeom>
        </p:spPr>
        <p:txBody>
          <a:bodyPr>
            <a:spAutoFit/>
          </a:bodyPr>
          <a:lstStyle/>
          <a:p>
            <a:pPr>
              <a:lnSpc>
                <a:spcPct val="120000"/>
              </a:lnSpc>
            </a:pPr>
            <a:r>
              <a:rPr lang="zh-CN" altLang="zh-CN" sz="2200" dirty="0">
                <a:solidFill>
                  <a:srgbClr val="000000"/>
                </a:solidFill>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西方的侵略冲击了日本传统的经济结构。西方列强在向日本大量倾销廉价工业品的同时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又从日本掠夺了大量的原料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日本逐渐卷入了资本主义世界市场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传统的农业和手工业生产逐渐破产。</a:t>
            </a:r>
            <a:r>
              <a:rPr lang="zh-CN" altLang="zh-CN" sz="2200" dirty="0">
                <a:solidFill>
                  <a:srgbClr val="000000"/>
                </a:solidFill>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西方的侵略加剧了幕府的统治危机。在西方侵略的冲击下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日本经济混乱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生活必需品价格暴涨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走投无路的民众纷纷揭竿而起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社会动荡不安。</a:t>
            </a:r>
            <a:endParaRPr lang="zh-CN" altLang="en-US" sz="2200" dirty="0"/>
          </a:p>
        </p:txBody>
      </p:sp>
    </p:spTree>
    <p:extLst>
      <p:ext uri="{BB962C8B-B14F-4D97-AF65-F5344CB8AC3E}">
        <p14:creationId xmlns:p14="http://schemas.microsoft.com/office/powerpoint/2010/main" val="1541615136"/>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287"/>
            <a:ext cx="8128000" cy="12734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列强的侵略客观上促进了日本社会的发展。一方面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西方的侵略客观上促进了日本资本主义的发展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促进了新的阶级力量的成长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也使部分日本人产生了变革的思想。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76078869"/>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41758"/>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1633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月到</a:t>
            </a:r>
            <a:r>
              <a:rPr lang="en-US" altLang="zh-CN" sz="2200" dirty="0">
                <a:solidFill>
                  <a:srgbClr val="000000"/>
                </a:solidFill>
                <a:latin typeface="Times New Roman" panose="02020603050405020304" pitchFamily="18" charset="0"/>
                <a:cs typeface="Times New Roman" panose="02020603050405020304" pitchFamily="18" charset="0"/>
              </a:rPr>
              <a:t>1639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德川幕府连续五次颁布锁国令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闭关锁国成为当时日本的基本国策。某班同学在对该政策产生的原因进行研究性学习时提出了以下几种观点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其中明显不正确的是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锁国政策的实行与西方殖民势力对外扩张的日益猖獗密切相关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从经济上维护封建剥削制度也是幕府推行锁国政策的重要原因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实行锁国从某种程度上说也是幕府加强对各藩控制的重要措施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日本锁国同清政府推行闭关锁国都在一定程度上符合世界潮流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94673610"/>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世界发展的主要潮流是资本主义。闭关锁国不利于国内资本主义的成长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不利于扩大世界市场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增加资本原始积累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项是符合题目要求的正确答案。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632750" y="4032776"/>
            <a:ext cx="1418969" cy="363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7019961"/>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63686"/>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随着西方资本主义的侵略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日本丧失了司法主权、贸易主权和关税主权等。紧锁两百多年的国门被打开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日本面临着陷入半殖民地的民族危机。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415393"/>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7292"/>
            <a:ext cx="8128000" cy="249741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知道明治维新的历史条件。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德川幕府的内外政策。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西方列强对日本的侵略。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sz="2200" dirty="0" smtClean="0">
                <a:solidFill>
                  <a:srgbClr val="000000"/>
                </a:solidFill>
                <a:latin typeface="Times New Roman" panose="02020603050405020304" pitchFamily="18" charset="0"/>
              </a:rPr>
              <a:t>    (</a:t>
            </a:r>
            <a:r>
              <a:rPr lang="en-US" altLang="zh-CN" sz="2200" dirty="0">
                <a:solidFill>
                  <a:srgbClr val="000000"/>
                </a:solidFill>
                <a:latin typeface="Times New Roman" panose="02020603050405020304" pitchFamily="18" charset="0"/>
              </a:rPr>
              <a:t>3)19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日本社会危机的加剧。</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022240"/>
            <a:ext cx="8128000" cy="3711016"/>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一、德川幕府的统治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德川家族开始统治日本。</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内外政策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建立幕藩体制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幕府的最高首领是将军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由德川家族的人世袭担任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全国其他地区分成大大小小的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其首领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大名</a:t>
            </a:r>
            <a:r>
              <a:rPr lang="zh-CN" altLang="zh-CN" sz="2200" dirty="0">
                <a:solidFill>
                  <a:srgbClr val="000000"/>
                </a:solidFill>
                <a:latin typeface="Times New Roman" panose="02020603050405020304" pitchFamily="18" charset="0"/>
                <a:cs typeface="Times New Roman" panose="02020603050405020304" pitchFamily="18" charset="0"/>
              </a:rPr>
              <a:t>必须听命于将军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天皇</a:t>
            </a:r>
            <a:r>
              <a:rPr lang="zh-CN" altLang="zh-CN" sz="2200" dirty="0">
                <a:solidFill>
                  <a:srgbClr val="000000"/>
                </a:solidFill>
                <a:latin typeface="Times New Roman" panose="02020603050405020304" pitchFamily="18" charset="0"/>
                <a:cs typeface="Times New Roman" panose="02020603050405020304" pitchFamily="18" charset="0"/>
              </a:rPr>
              <a:t>是名义上的最高统治者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但没有实权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武士</a:t>
            </a:r>
            <a:r>
              <a:rPr lang="zh-CN" altLang="zh-CN" sz="2200" dirty="0">
                <a:solidFill>
                  <a:srgbClr val="000000"/>
                </a:solidFill>
                <a:latin typeface="Times New Roman" panose="02020603050405020304" pitchFamily="18" charset="0"/>
                <a:cs typeface="Times New Roman" panose="02020603050405020304" pitchFamily="18" charset="0"/>
              </a:rPr>
              <a:t>构成了幕府的统治基础。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827584" y="2884368"/>
            <a:ext cx="301250" cy="2941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16877" y="4509120"/>
            <a:ext cx="533683" cy="2941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71600" y="4897637"/>
            <a:ext cx="542131"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68144" y="4899122"/>
            <a:ext cx="542131" cy="2970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32856"/>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实行等级制度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士</a:t>
            </a:r>
            <a:r>
              <a:rPr lang="zh-CN" altLang="zh-CN" sz="2200" dirty="0">
                <a:solidFill>
                  <a:srgbClr val="000000"/>
                </a:solidFill>
                <a:latin typeface="Times New Roman" panose="02020603050405020304" pitchFamily="18" charset="0"/>
                <a:cs typeface="Times New Roman" panose="02020603050405020304" pitchFamily="18" charset="0"/>
              </a:rPr>
              <a:t>、农、工、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商</a:t>
            </a:r>
            <a:r>
              <a:rPr lang="zh-CN" altLang="zh-CN" sz="2200" dirty="0">
                <a:solidFill>
                  <a:srgbClr val="000000"/>
                </a:solidFill>
                <a:latin typeface="Times New Roman" panose="02020603050405020304" pitchFamily="18" charset="0"/>
                <a:cs typeface="Times New Roman" panose="02020603050405020304" pitchFamily="18" charset="0"/>
              </a:rPr>
              <a:t>等不同等级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不同等级的人在社会中的地位不同。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对外推行锁国政策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防止外部势力对日本的侵入。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严禁日本人与外国贸易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把外国商人和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传教士</a:t>
            </a:r>
            <a:r>
              <a:rPr lang="zh-CN" altLang="zh-CN" sz="2200" dirty="0">
                <a:solidFill>
                  <a:srgbClr val="000000"/>
                </a:solidFill>
                <a:latin typeface="Times New Roman" panose="02020603050405020304" pitchFamily="18" charset="0"/>
                <a:cs typeface="Times New Roman" panose="02020603050405020304" pitchFamily="18" charset="0"/>
              </a:rPr>
              <a:t>驱逐出境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只允许同中国、朝鲜和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荷兰</a:t>
            </a:r>
            <a:r>
              <a:rPr lang="zh-CN" altLang="zh-CN" sz="2200" dirty="0">
                <a:solidFill>
                  <a:srgbClr val="000000"/>
                </a:solidFill>
                <a:latin typeface="Times New Roman" panose="02020603050405020304" pitchFamily="18" charset="0"/>
                <a:cs typeface="Times New Roman" panose="02020603050405020304" pitchFamily="18" charset="0"/>
              </a:rPr>
              <a:t>等国通商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通商只准在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长崎</a:t>
            </a:r>
            <a:r>
              <a:rPr lang="zh-CN" altLang="zh-CN" sz="2200" dirty="0">
                <a:solidFill>
                  <a:srgbClr val="000000"/>
                </a:solidFill>
                <a:latin typeface="Times New Roman" panose="02020603050405020304" pitchFamily="18" charset="0"/>
                <a:cs typeface="Times New Roman" panose="02020603050405020304" pitchFamily="18" charset="0"/>
              </a:rPr>
              <a:t>一地进行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日本人不得出国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不允许在国外的日本人回国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禁止制造适于远洋航行的船只。</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010104" y="2146330"/>
            <a:ext cx="273864" cy="33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52120" y="2136176"/>
            <a:ext cx="301250" cy="3503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46432" y="3803518"/>
            <a:ext cx="781365" cy="289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19872" y="4146051"/>
            <a:ext cx="533682" cy="363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58598" y="4179057"/>
            <a:ext cx="533682" cy="33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6161871"/>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154"/>
            <a:ext cx="8128000" cy="167969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b="1"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世纪日本幕府统治的内外危机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内部危机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幕府统治的经济基础削弱</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日本的农业、手工业和商业等方面都有了一定的发展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资本主义萌芽</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130652" y="3939828"/>
            <a:ext cx="1674925" cy="3434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商品经济的发展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特别是资本主义萌芽的出现和发展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对自然经济产生了很大的冲击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加速了日本社会的分化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从根本上动摇了幕府封建统治的基础。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77763537"/>
      </p:ext>
    </p:extLst>
  </p:cSld>
  <p:clrMapOvr>
    <a:masterClrMapping/>
  </p:clrMapOvr>
  <p:transition spd="slow">
    <p:pull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社会矛盾日趋尖锐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农民</a:t>
            </a:r>
            <a:r>
              <a:rPr lang="zh-CN" altLang="zh-CN" sz="2200" dirty="0">
                <a:solidFill>
                  <a:srgbClr val="000000"/>
                </a:solidFill>
                <a:latin typeface="Times New Roman" panose="02020603050405020304" pitchFamily="18" charset="0"/>
                <a:cs typeface="Times New Roman" panose="02020603050405020304" pitchFamily="18" charset="0"/>
              </a:rPr>
              <a:t>受到沉重的剥削与压迫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起义不断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工商业者不满幕府的严格限制和掠夺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在统治阶级内部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中下级武士</a:t>
            </a:r>
            <a:r>
              <a:rPr lang="zh-CN" altLang="zh-CN" sz="2200" dirty="0">
                <a:solidFill>
                  <a:srgbClr val="000000"/>
                </a:solidFill>
                <a:latin typeface="Times New Roman" panose="02020603050405020304" pitchFamily="18" charset="0"/>
                <a:cs typeface="Times New Roman" panose="02020603050405020304" pitchFamily="18" charset="0"/>
              </a:rPr>
              <a:t>逐渐产生了反抗思想。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157998" y="3160214"/>
            <a:ext cx="533682" cy="3185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29160" y="3482854"/>
            <a:ext cx="1384235" cy="3993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3526370"/>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知识补充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当时日本农民的地位是十分低下的。统治者公开声称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让农民不死不活地活着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是政治的秘诀。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甚至告诫农民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随便将萝卜叶、豇豆叶、大豆叶等扔掉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就太浪费了。这些东西掺上些杂粮煮着吃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味道是很鲜美的。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25870399"/>
      </p:ext>
    </p:extLst>
  </p:cSld>
  <p:clrMapOvr>
    <a:masterClrMapping/>
  </p:clrMapOvr>
  <p:transition spd="slow">
    <p:pull dir="lu"/>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475</TotalTime>
  <Words>1588</Words>
  <Application>Microsoft Office PowerPoint</Application>
  <PresentationFormat>全屏显示(4:3)</PresentationFormat>
  <Paragraphs>106</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"第八单元"</vt:lpstr>
      <vt:lpstr>第1课　从锁国走向开国的日本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2017-01-18T01:50:18Z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