
<file path=[Content_Types].xml><?xml version="1.0" encoding="utf-8"?>
<Types xmlns="http://schemas.openxmlformats.org/package/2006/content-types">
  <Default Extension="png" ContentType="image/png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Default Extension="jpeg" ContentType="image/jpeg"/>
  <Default Extension="rels" ContentType="application/vnd.openxmlformats-package.relationshi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Default Extension="jpg" ContentType="image/jpe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74" r:id="rId2"/>
    <p:sldId id="264" r:id="rId3"/>
    <p:sldId id="267" r:id="rId4"/>
    <p:sldId id="279" r:id="rId5"/>
    <p:sldId id="276" r:id="rId6"/>
    <p:sldId id="280" r:id="rId7"/>
    <p:sldId id="281" r:id="rId8"/>
    <p:sldId id="266" r:id="rId9"/>
    <p:sldId id="282" r:id="rId10"/>
    <p:sldId id="285" r:id="rId11"/>
    <p:sldId id="278" r:id="rId12"/>
    <p:sldId id="283" r:id="rId13"/>
    <p:sldId id="284" r:id="rId1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AEAEA"/>
    <a:srgbClr val="C04B05"/>
    <a:srgbClr val="333333"/>
    <a:srgbClr val="C0C0C0"/>
    <a:srgbClr val="4F81BD"/>
    <a:srgbClr val="5F5F5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15" autoAdjust="0"/>
    <p:restoredTop sz="94660"/>
  </p:normalViewPr>
  <p:slideViewPr>
    <p:cSldViewPr showGuides="1">
      <p:cViewPr varScale="1">
        <p:scale>
          <a:sx n="105" d="100"/>
          <a:sy n="105" d="100"/>
        </p:scale>
        <p:origin x="90" y="42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C01EFDD-91F8-495A-91D7-EB018522F674}" type="datetimeFigureOut">
              <a:rPr lang="zh-CN" altLang="en-US" smtClean="0"/>
              <a:t>2017-01-18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C5C579-5EAB-4D4D-A688-CF27E536ED0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95037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4" Type="http://schemas.openxmlformats.org/officeDocument/2006/relationships/slide" Target="../slides/slide8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5" Type="http://schemas.openxmlformats.org/officeDocument/2006/relationships/slide" Target="../slides/slide8.xml"/><Relationship Id="rId4" Type="http://schemas.openxmlformats.org/officeDocument/2006/relationships/slide" Target="../slides/slide3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5" Type="http://schemas.openxmlformats.org/officeDocument/2006/relationships/slide" Target="../slides/slide8.xml"/><Relationship Id="rId4" Type="http://schemas.openxmlformats.org/officeDocument/2006/relationships/slide" Target="../slides/slide3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5" Type="http://schemas.openxmlformats.org/officeDocument/2006/relationships/slide" Target="../slides/slide8.xml"/><Relationship Id="rId4" Type="http://schemas.openxmlformats.org/officeDocument/2006/relationships/image" Target="../media/image5.png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-3429000"/>
            <a:ext cx="9144000" cy="720363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 rot="16200000">
            <a:off x="4064001" y="-5080000"/>
            <a:ext cx="10160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7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 rot="16200000">
            <a:off x="4114800" y="-5130800"/>
            <a:ext cx="9144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 rot="16200000">
            <a:off x="4097867" y="-5113867"/>
            <a:ext cx="948266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矩形 10"/>
          <p:cNvSpPr/>
          <p:nvPr userDrawn="1"/>
        </p:nvSpPr>
        <p:spPr>
          <a:xfrm rot="16200000">
            <a:off x="4157134" y="-5173133"/>
            <a:ext cx="829733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6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矩形 11"/>
          <p:cNvSpPr/>
          <p:nvPr userDrawn="1"/>
        </p:nvSpPr>
        <p:spPr>
          <a:xfrm rot="16200000">
            <a:off x="4284133" y="-5300134"/>
            <a:ext cx="575734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2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" name="矩形 12"/>
          <p:cNvSpPr/>
          <p:nvPr userDrawn="1"/>
        </p:nvSpPr>
        <p:spPr>
          <a:xfrm rot="16200000">
            <a:off x="4064001" y="-5080000"/>
            <a:ext cx="10160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7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矩形 13"/>
          <p:cNvSpPr/>
          <p:nvPr userDrawn="1"/>
        </p:nvSpPr>
        <p:spPr>
          <a:xfrm rot="16200000">
            <a:off x="4114800" y="-5130800"/>
            <a:ext cx="9144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" name="矩形 14"/>
          <p:cNvSpPr/>
          <p:nvPr userDrawn="1"/>
        </p:nvSpPr>
        <p:spPr>
          <a:xfrm rot="16200000">
            <a:off x="4097867" y="-5113867"/>
            <a:ext cx="948266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" name="矩形 15"/>
          <p:cNvSpPr/>
          <p:nvPr userDrawn="1"/>
        </p:nvSpPr>
        <p:spPr>
          <a:xfrm rot="16200000">
            <a:off x="4157134" y="-5173133"/>
            <a:ext cx="829733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6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" name="矩形 16"/>
          <p:cNvSpPr/>
          <p:nvPr userDrawn="1"/>
        </p:nvSpPr>
        <p:spPr>
          <a:xfrm rot="16200000">
            <a:off x="4284133" y="-5300134"/>
            <a:ext cx="575734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2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908720"/>
            <a:ext cx="1656975" cy="454568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3614" y="1988840"/>
            <a:ext cx="4236773" cy="1080699"/>
          </a:xfrm>
          <a:prstGeom prst="rect">
            <a:avLst/>
          </a:prstGeom>
        </p:spPr>
      </p:pic>
      <p:sp>
        <p:nvSpPr>
          <p:cNvPr id="21" name="TextBox 20"/>
          <p:cNvSpPr txBox="1">
            <a:spLocks noChangeArrowheads="1"/>
          </p:cNvSpPr>
          <p:nvPr userDrawn="1"/>
        </p:nvSpPr>
        <p:spPr bwMode="auto">
          <a:xfrm>
            <a:off x="2171343" y="3899374"/>
            <a:ext cx="480131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◆ 全书优质试题随意编辑     ◆ 课堂教学流程完美展示     ◆ 独家研发错题组卷系统 </a:t>
            </a:r>
          </a:p>
          <a:p>
            <a:pPr eaLnBrk="1" hangingPunct="1"/>
            <a:endParaRPr lang="zh-CN" altLang="en-US" sz="1000" dirty="0">
              <a:solidFill>
                <a:schemeClr val="bg1"/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9832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4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4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.4963 L 0 0 " pathEditMode="relative" rAng="0" ptsTypes="AA">
                                      <p:cBhvr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4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700"/>
                            </p:stCondLst>
                            <p:childTnLst>
                              <p:par>
                                <p:cTn id="4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200"/>
                            </p:stCondLst>
                            <p:childTnLst>
                              <p:par>
                                <p:cTn id="47" presetID="2" presetClass="entr" presetSubtype="4" fill="hold" grpId="0" nodeType="after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7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7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6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6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300"/>
                            </p:stCondLst>
                            <p:childTnLst>
                              <p:par>
                                <p:cTn id="68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800"/>
                            </p:stCondLst>
                            <p:childTnLst>
                              <p:par>
                                <p:cTn id="7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6" presetClass="emph" presetSubtype="0" fill="hold" grpId="1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84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5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3" grpId="0" animBg="1"/>
      <p:bldP spid="14" grpId="0" animBg="1"/>
      <p:bldP spid="15" grpId="0" animBg="1"/>
      <p:bldP spid="16" grpId="0" animBg="1"/>
      <p:bldP spid="17" grpId="0" animBg="1"/>
      <p:bldP spid="21" grpId="0"/>
      <p:bldP spid="21" grpId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目录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标题 1"/>
          <p:cNvSpPr>
            <a:spLocks noGrp="1"/>
          </p:cNvSpPr>
          <p:nvPr>
            <p:ph type="title"/>
          </p:nvPr>
        </p:nvSpPr>
        <p:spPr>
          <a:xfrm>
            <a:off x="2617440" y="750302"/>
            <a:ext cx="6203032" cy="66701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13" name="内容占位符 2"/>
          <p:cNvSpPr>
            <a:spLocks noGrp="1"/>
          </p:cNvSpPr>
          <p:nvPr>
            <p:ph idx="1"/>
          </p:nvPr>
        </p:nvSpPr>
        <p:spPr>
          <a:xfrm>
            <a:off x="2771800" y="1600200"/>
            <a:ext cx="5832648" cy="452628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50000"/>
              </a:lnSpc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9144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3716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18288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416575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 build="p">
        <p:tmplLst>
          <p:tmpl lvl="1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章节"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" name="矩形 1"/>
          <p:cNvSpPr/>
          <p:nvPr userDrawn="1"/>
        </p:nvSpPr>
        <p:spPr>
          <a:xfrm>
            <a:off x="0" y="2420888"/>
            <a:ext cx="9144000" cy="151216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1470484" y="2924944"/>
            <a:ext cx="6203032" cy="576064"/>
          </a:xfrm>
          <a:prstGeom prst="rect">
            <a:avLst/>
          </a:prstGeo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8471916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extBox 24">
            <a:hlinkClick r:id="rId2" action="ppaction://hlinksldjump"/>
          </p:cNvPr>
          <p:cNvSpPr txBox="1"/>
          <p:nvPr userDrawn="1"/>
        </p:nvSpPr>
        <p:spPr>
          <a:xfrm>
            <a:off x="5075749" y="240903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目标导航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8" name="TextBox 27">
            <a:hlinkClick r:id="rId3" action="ppaction://hlinksldjump"/>
          </p:cNvPr>
          <p:cNvSpPr txBox="1"/>
          <p:nvPr userDrawn="1"/>
        </p:nvSpPr>
        <p:spPr>
          <a:xfrm>
            <a:off x="6426753" y="240902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知识梳理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1" name="TextBox 30">
            <a:hlinkClick r:id="rId4" action="ppaction://hlinksldjump"/>
          </p:cNvPr>
          <p:cNvSpPr txBox="1"/>
          <p:nvPr userDrawn="1"/>
        </p:nvSpPr>
        <p:spPr>
          <a:xfrm>
            <a:off x="7777757" y="244963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重难聚焦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3641901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4852164" y="-27384"/>
            <a:ext cx="1443037" cy="880109"/>
            <a:chOff x="11613" y="1584001"/>
            <a:chExt cx="1443037" cy="733424"/>
          </a:xfrm>
        </p:grpSpPr>
        <p:pic>
          <p:nvPicPr>
            <p:cNvPr id="7" name="图片 6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1584001"/>
              <a:ext cx="1443037" cy="733424"/>
            </a:xfrm>
            <a:prstGeom prst="rect">
              <a:avLst/>
            </a:prstGeom>
          </p:spPr>
        </p:pic>
        <p:sp>
          <p:nvSpPr>
            <p:cNvPr id="9" name="TextBox 8">
              <a:hlinkClick r:id="rId3" action="ppaction://hlinksldjump"/>
            </p:cNvPr>
            <p:cNvSpPr txBox="1"/>
            <p:nvPr userDrawn="1"/>
          </p:nvSpPr>
          <p:spPr>
            <a:xfrm>
              <a:off x="235198" y="1802468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目标导航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sp>
        <p:nvSpPr>
          <p:cNvPr id="20" name="TextBox 27">
            <a:hlinkClick r:id="rId4" action="ppaction://hlinksldjump"/>
          </p:cNvPr>
          <p:cNvSpPr txBox="1"/>
          <p:nvPr userDrawn="1"/>
        </p:nvSpPr>
        <p:spPr>
          <a:xfrm>
            <a:off x="6426753" y="240902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知识梳理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1" name="TextBox 30">
            <a:hlinkClick r:id="rId5" action="ppaction://hlinksldjump"/>
          </p:cNvPr>
          <p:cNvSpPr txBox="1"/>
          <p:nvPr userDrawn="1"/>
        </p:nvSpPr>
        <p:spPr>
          <a:xfrm>
            <a:off x="7777757" y="244963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重难聚焦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3732607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extBox 24">
            <a:hlinkClick r:id="rId2" action="ppaction://hlinksldjump"/>
          </p:cNvPr>
          <p:cNvSpPr txBox="1"/>
          <p:nvPr userDrawn="1"/>
        </p:nvSpPr>
        <p:spPr>
          <a:xfrm>
            <a:off x="5075749" y="240903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目标导航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grpSp>
        <p:nvGrpSpPr>
          <p:cNvPr id="33" name="组合 32"/>
          <p:cNvGrpSpPr/>
          <p:nvPr userDrawn="1"/>
        </p:nvGrpSpPr>
        <p:grpSpPr>
          <a:xfrm>
            <a:off x="6197901" y="-27384"/>
            <a:ext cx="1443037" cy="880109"/>
            <a:chOff x="11613" y="2237065"/>
            <a:chExt cx="1443037" cy="733424"/>
          </a:xfrm>
        </p:grpSpPr>
        <p:pic>
          <p:nvPicPr>
            <p:cNvPr id="34" name="图片 33"/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2237065"/>
              <a:ext cx="1443037" cy="733424"/>
            </a:xfrm>
            <a:prstGeom prst="rect">
              <a:avLst/>
            </a:prstGeom>
          </p:spPr>
        </p:pic>
        <p:sp>
          <p:nvSpPr>
            <p:cNvPr id="35" name="TextBox 9">
              <a:hlinkClick r:id="rId4" action="ppaction://hlinksldjump"/>
            </p:cNvPr>
            <p:cNvSpPr txBox="1"/>
            <p:nvPr userDrawn="1"/>
          </p:nvSpPr>
          <p:spPr>
            <a:xfrm>
              <a:off x="250903" y="2460637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知识梳理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sp>
        <p:nvSpPr>
          <p:cNvPr id="37" name="TextBox 30">
            <a:hlinkClick r:id="rId5" action="ppaction://hlinksldjump"/>
          </p:cNvPr>
          <p:cNvSpPr txBox="1"/>
          <p:nvPr userDrawn="1"/>
        </p:nvSpPr>
        <p:spPr>
          <a:xfrm>
            <a:off x="7777757" y="244963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重难聚焦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164033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四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TextBox 24">
            <a:hlinkClick r:id="rId2" action="ppaction://hlinksldjump"/>
          </p:cNvPr>
          <p:cNvSpPr txBox="1"/>
          <p:nvPr userDrawn="1"/>
        </p:nvSpPr>
        <p:spPr>
          <a:xfrm>
            <a:off x="5075749" y="240903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目标导航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8" name="TextBox 27">
            <a:hlinkClick r:id="rId3" action="ppaction://hlinksldjump"/>
          </p:cNvPr>
          <p:cNvSpPr txBox="1"/>
          <p:nvPr userDrawn="1"/>
        </p:nvSpPr>
        <p:spPr>
          <a:xfrm>
            <a:off x="6426753" y="240902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知识梳理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grpSp>
        <p:nvGrpSpPr>
          <p:cNvPr id="42" name="组合 41"/>
          <p:cNvGrpSpPr/>
          <p:nvPr userDrawn="1"/>
        </p:nvGrpSpPr>
        <p:grpSpPr>
          <a:xfrm>
            <a:off x="7543337" y="-27384"/>
            <a:ext cx="1443037" cy="880109"/>
            <a:chOff x="11613" y="2907777"/>
            <a:chExt cx="1443037" cy="733424"/>
          </a:xfrm>
        </p:grpSpPr>
        <p:pic>
          <p:nvPicPr>
            <p:cNvPr id="43" name="图片 42"/>
            <p:cNvPicPr>
              <a:picLocks noChangeAspect="1"/>
            </p:cNvPicPr>
            <p:nvPr userDrawn="1"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2907777"/>
              <a:ext cx="1443037" cy="733424"/>
            </a:xfrm>
            <a:prstGeom prst="rect">
              <a:avLst/>
            </a:prstGeom>
          </p:spPr>
        </p:pic>
        <p:sp>
          <p:nvSpPr>
            <p:cNvPr id="44" name="TextBox 11">
              <a:hlinkClick r:id="rId5" action="ppaction://hlinksldjump"/>
            </p:cNvPr>
            <p:cNvSpPr txBox="1"/>
            <p:nvPr userDrawn="1"/>
          </p:nvSpPr>
          <p:spPr>
            <a:xfrm>
              <a:off x="246033" y="3131349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重难聚焦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9596970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3597019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" y="-15916"/>
            <a:ext cx="9143998" cy="793157"/>
            <a:chOff x="2" y="-13263"/>
            <a:chExt cx="9143998" cy="660964"/>
          </a:xfrm>
        </p:grpSpPr>
        <p:sp>
          <p:nvSpPr>
            <p:cNvPr id="8" name="矩形 7"/>
            <p:cNvSpPr/>
            <p:nvPr userDrawn="1"/>
          </p:nvSpPr>
          <p:spPr>
            <a:xfrm rot="16200000">
              <a:off x="4248151" y="-4248151"/>
              <a:ext cx="647699" cy="914399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0" name="直接连接符 19"/>
            <p:cNvCxnSpPr/>
            <p:nvPr userDrawn="1"/>
          </p:nvCxnSpPr>
          <p:spPr>
            <a:xfrm rot="16200000">
              <a:off x="5868180" y="323701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 userDrawn="1"/>
          </p:nvCxnSpPr>
          <p:spPr>
            <a:xfrm rot="16200000">
              <a:off x="7218330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 userDrawn="1"/>
          </p:nvCxnSpPr>
          <p:spPr>
            <a:xfrm rot="16200000">
              <a:off x="8568479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 userDrawn="1"/>
          </p:nvCxnSpPr>
          <p:spPr>
            <a:xfrm rot="16200000">
              <a:off x="4518030" y="310737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350" y="115863"/>
            <a:ext cx="504825" cy="504825"/>
          </a:xfrm>
          <a:prstGeom prst="rect">
            <a:avLst/>
          </a:prstGeom>
        </p:spPr>
      </p:pic>
      <p:sp>
        <p:nvSpPr>
          <p:cNvPr id="27" name="矩形 26"/>
          <p:cNvSpPr/>
          <p:nvPr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91633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61" r:id="rId3"/>
    <p:sldLayoutId id="2147483650" r:id="rId4"/>
    <p:sldLayoutId id="2147483651" r:id="rId5"/>
    <p:sldLayoutId id="2147483652" r:id="rId6"/>
    <p:sldLayoutId id="2147483653" r:id="rId7"/>
    <p:sldLayoutId id="2147483654" r:id="rId8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lang="zh-CN" altLang="zh-CN" sz="950" kern="1200" smtClean="0">
          <a:solidFill>
            <a:schemeClr val="tx1"/>
          </a:solidFill>
          <a:effectLst/>
          <a:latin typeface="黑体" panose="02010600030101010101" pitchFamily="2" charset="-122"/>
          <a:ea typeface="黑体" panose="02010600030101010101" pitchFamily="2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slide" Target="slide8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slide" Target="slide8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slide" Target="slide8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slide" Target="slide8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3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3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3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3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3.xm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slide" Target="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slide" Target="slide8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/>
              <a:t>第</a:t>
            </a:r>
            <a:r>
              <a:rPr lang="en-US" altLang="zh-CN" b="1" dirty="0"/>
              <a:t>3</a:t>
            </a:r>
            <a:r>
              <a:rPr lang="zh-CN" altLang="zh-CN" dirty="0"/>
              <a:t>课　王安石变法的历史作用</a:t>
            </a:r>
            <a:br>
              <a:rPr lang="zh-CN" altLang="zh-CN" dirty="0"/>
            </a:b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591445002"/>
      </p:ext>
    </p:extLst>
  </p:cSld>
  <p:clrMapOvr>
    <a:masterClrMapping/>
  </p:clrMapOvr>
  <p:transition spd="slow">
    <p:strips dir="r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836712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380676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</a:t>
            </a:r>
            <a:r>
              <a:rPr lang="en-US" altLang="zh-CN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2919864"/>
            <a:ext cx="8128000" cy="127227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艺黑简体" panose="03000509000000000000" pitchFamily="65" charset="-122"/>
                <a:cs typeface="Times New Roman" panose="02020603050405020304" pitchFamily="18" charset="0"/>
              </a:rPr>
              <a:t>点拨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王安石变法是在不触动封建土地私有制的前提下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对生产关系进行的局部调整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他在一定程度上触犯了大地主、大官僚和大商人的利益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不可避免地遭到大地主、大官僚的不满和反对。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080453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836712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</a:t>
            </a:r>
            <a:r>
              <a:rPr lang="en-US" altLang="zh-CN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380676" y="836712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911735"/>
            <a:ext cx="8128000" cy="328852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商鞅变法和王安石变法的异同点有哪些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相同点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直接目的都是富国强兵。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变法都得到了最高统治者的支持。商鞅得到了秦孝公的支持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王安石得到了宋神宗的支持。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变法内容触动了旧势力的利益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遭到他们的激烈反对。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变法者的个人命运基本相似。商鞅被杀后又被车裂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王安石被罢免宰相的职务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退隐失意而终。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⑤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变法都对生产关系做了调整。商鞅变法确立了新的封建生产关系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王安石对封建生产关系做了一定程度的调整。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547688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cover dir="r"/>
      </p:transition>
    </mc:Choice>
    <mc:Fallback xmlns="">
      <p:transition spd="slow">
        <p:cover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836712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</a:t>
            </a:r>
            <a:r>
              <a:rPr lang="en-US" altLang="zh-CN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380676" y="836712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467544" y="1095941"/>
            <a:ext cx="8128000" cy="574118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不同点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背景不同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商鞅变法发生在新旧交替的社会大变革时期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王安石变法则发生在北宋中期统治危机四伏时。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根本目的不同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商鞅变法要从根本上废除旧制度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建立新制度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王安石变法则是为了挽救北宋统治危机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部分调整生产关系。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性质不同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商鞅变法是一场封建化的运动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王安石变法是对封建社会生产关系进行局部调整的改革。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对后世的影响不同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商鞅变法为秦的统一奠定了基础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对后世产生了深远的影响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而王安石变法并没有解决北宋面临的内外危机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其变法措施很快被废止。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【例题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商鞅变法和王安石变法存在着相似的地方。下列相同点的叙述中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不正确的是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注重破格使用人才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重视农业生产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加强对人民的控制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改变旧的土地制度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689226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cover dir="r"/>
      </p:transition>
    </mc:Choice>
    <mc:Fallback>
      <p:transition spd="slow">
        <p:cover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836712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</a:t>
            </a:r>
            <a:r>
              <a:rPr lang="en-US" altLang="zh-CN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380676" y="836712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472942" y="1412776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根据所学知识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可知在土地问题上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商鞅变法废除井田制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以法律形式承认土地私有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允许土地买卖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改变了奴隶社会的土地国有制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而王安石变法是在北宋中期进行的改革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旨在通过调整生产关系以促进生产力的发展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并未改变封建社会的土地私有制度。所以选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611560" y="3903843"/>
            <a:ext cx="8128000" cy="247599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艺黑简体" panose="03000509000000000000" pitchFamily="65" charset="-122"/>
                <a:cs typeface="Times New Roman" panose="02020603050405020304" pitchFamily="18" charset="0"/>
              </a:rPr>
              <a:t>点拨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商鞅变法是站在新兴地主阶级的立场上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顺应了先进生产力的发展要求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只是变法触及了旧势力即奴隶主阶级的利益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必然为部分人所反对。但商鞅变法从本质上使秦国强大起来。而王安石变法是站在地主阶级的立场上对原有体制的小变革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北宋社会问题复杂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王安石变法只是在一定程度上调整了生产关系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并不能解决北宋面临的主要问题。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81378" y="1465801"/>
            <a:ext cx="8511127" cy="20017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15276" y="3461731"/>
            <a:ext cx="1530800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52910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cover dir="r"/>
      </p:transition>
    </mc:Choice>
    <mc:Fallback>
      <p:transition spd="slow">
        <p:cover dir="r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83568" y="2348880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课程标准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评价王安石变法的历史作用。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学习要点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王安石变法的失败。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北宋积贫局面的改善。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北宋积弱局面的改善。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02319192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action="ppaction://hlinksldjump"/>
          </p:cNvPr>
          <p:cNvSpPr/>
          <p:nvPr/>
        </p:nvSpPr>
        <p:spPr>
          <a:xfrm>
            <a:off x="467544" y="836712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</a:p>
        </p:txBody>
      </p:sp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1016185" y="836712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467544" y="1412776"/>
            <a:ext cx="8128000" cy="247599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一、变法的失败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原因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王安石变法触犯了许多人的既得利益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遭到了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守旧派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的激烈反对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他们采用各种办法阻止改革。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随着改革的深入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阻力越来越大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宋神宗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的态度逐渐动摇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王安石被迫辞职。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428094" y="3888775"/>
            <a:ext cx="8128000" cy="127227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艺黑简体" panose="03000509000000000000" pitchFamily="65" charset="-122"/>
                <a:cs typeface="Times New Roman" panose="02020603050405020304" pitchFamily="18" charset="0"/>
              </a:rPr>
              <a:t>拓展延伸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王安石变法的失败是多种因素综合作用的结果。除上述两点原因外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还与王安石用人不当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出现新法危害百姓的现象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过多利用国家行政权力聚敛财富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违背客观经济规律等因素有关。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516216" y="2267124"/>
            <a:ext cx="843417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932040" y="3072139"/>
            <a:ext cx="843417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8876198"/>
      </p:ext>
    </p:extLst>
  </p:cSld>
  <p:clrMapOvr>
    <a:masterClrMapping/>
  </p:clrMapOvr>
  <p:transition spd="slow"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action="ppaction://hlinksldjump"/>
          </p:cNvPr>
          <p:cNvSpPr/>
          <p:nvPr/>
        </p:nvSpPr>
        <p:spPr>
          <a:xfrm>
            <a:off x="467544" y="836712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</a:p>
        </p:txBody>
      </p:sp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1016185" y="836712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2716732"/>
            <a:ext cx="8128000" cy="167853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表现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王安石辞职后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改革的范围和力度大大缩小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青苗法、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免役法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等陆续废止。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宋神宗死后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司马光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任宰相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最终废除新法。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7452320" y="3078198"/>
            <a:ext cx="843417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699792" y="3915054"/>
            <a:ext cx="771409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9479577"/>
      </p:ext>
    </p:extLst>
  </p:cSld>
  <p:clrMapOvr>
    <a:masterClrMapping/>
  </p:clrMapOvr>
  <p:transition spd="slow"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467544" y="836712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1016185" y="836712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467544" y="1556792"/>
            <a:ext cx="8128000" cy="450732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二、变法的作用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积贫局面的改变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农田水利法的实施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使水利工程广为修建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不仅保证了农业灌溉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防洪抗灾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也有很重要的作用。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鼓励垦荒使耕地面积大大增加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方田均税法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的实行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在北宋境内清丈出大量隐瞒土地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部分民户免除了赋税负担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得到了实惠。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青苗法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的实行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大大增加了政府收入。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免役法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的实行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使得那些缴纳一定费用的人能够从劳役中解放出来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有利于社会经济的发展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增加了政府的财政收入。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(5)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市易法和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均输法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的实行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打破了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大商人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对市场的垄断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增加了政府的财政收入。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196182" y="2764562"/>
            <a:ext cx="1122589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869851" y="3152919"/>
            <a:ext cx="1358333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144853" y="4104549"/>
            <a:ext cx="814180" cy="22355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196182" y="4459106"/>
            <a:ext cx="762851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2267744" y="5233203"/>
            <a:ext cx="864096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4892041" y="5233203"/>
            <a:ext cx="785542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4609273"/>
      </p:ext>
    </p:extLst>
  </p:cSld>
  <p:clrMapOvr>
    <a:masterClrMapping/>
  </p:clrMapOvr>
  <p:transition spd="slow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467544" y="836712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1016185" y="836712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701069"/>
            <a:ext cx="8128000" cy="370986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积弱局面的改善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保甲法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加强了封建统治秩序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维护了社会治安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而且寓兵于农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实现了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兵农合一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设置军器监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武器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的质量和产量都提高了。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保马法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马匹的质量和数量有所提高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政府节省了大量养马费用。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将兵法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一定程度上改变了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兵将分离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的局面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加强了军队战斗力。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(5)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精简军队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加强了军队战斗力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节省了不少军费。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475656" y="2564904"/>
            <a:ext cx="1045557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699792" y="2791299"/>
            <a:ext cx="487759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226901" y="3328590"/>
            <a:ext cx="785542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390539" y="4149080"/>
            <a:ext cx="1045557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4293214"/>
      </p:ext>
    </p:extLst>
  </p:cSld>
  <p:clrMapOvr>
    <a:masterClrMapping/>
  </p:clrMapOvr>
  <p:transition spd="slow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0" grpId="0" animBg="1"/>
      <p:bldP spid="11" grpId="0" animBg="1"/>
      <p:bldP spid="1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467544" y="836712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1016185" y="836712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724265"/>
            <a:ext cx="8128000" cy="166346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艺黑简体" panose="03000509000000000000" pitchFamily="65" charset="-122"/>
                <a:cs typeface="Times New Roman" panose="02020603050405020304" pitchFamily="18" charset="0"/>
              </a:rPr>
              <a:t>深度点拨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王安石变法是从维护地主阶级的长远利益出发的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它之所以遭到保守派贵族的激烈反对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是因为其改革的措施触及了大贵族、大官僚和大商人的既得利益。变法与反变法的斗争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在统治阶级内部是不可避免的。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91882973"/>
      </p:ext>
    </p:extLst>
  </p:cSld>
  <p:clrMapOvr>
    <a:masterClrMapping/>
  </p:clrMapOvr>
  <p:transition spd="slow">
    <p:pull dir="l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836712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380676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</a:t>
            </a:r>
            <a:r>
              <a:rPr lang="en-US" altLang="zh-CN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473361" y="1124744"/>
            <a:ext cx="8128000" cy="574118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王安石变法的作用及失败的原因分别是什么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进步作用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增加了政府的财政收入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加强了国家的军事力量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在一定程度上改变了北宋积贫积弱的局面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促进了经济发展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客观上有利于社会进步。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局限性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王安石变法是为挽救北宋政府危机而进行的改革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但这些危机从根本上说是由封建专制主义中央集权制度本身造成的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因此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变法不可能从根本上摆脱封建统治危机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变法以维护地主阶级的统治为出发点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农民的处境没有得到根本改变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负担依然很重。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失败原因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变法触动了大地主大官僚的利益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遭到他们的阻挠和破坏。宋神宗死后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司马光做宰相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废除了新法。这是变法失败的主要原因。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宋神宗在变法后期的动摇。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变法指导思想的缺陷和新法推行的不当。在变法的指导思想上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王安石偏重于谋求开辟财源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获取尽可能多的国家财政税收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一些措施甚至违背了客观经济规律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而且新法的实行也显得过于急进。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37337" y="1628800"/>
            <a:ext cx="8511127" cy="51125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66599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cut/>
      </p:transition>
    </mc:Choice>
    <mc:Fallback xmlns="">
      <p:transition spd="slow"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836712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380676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</a:t>
            </a:r>
            <a:r>
              <a:rPr lang="en-US" altLang="zh-CN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467544" y="1484784"/>
            <a:ext cx="8128000" cy="452239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【例题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青苗法实行之后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韩琦从大名府上疏宋神宗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指出青苗法的实行给社会带来了巨大的危害。对此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宋神宗说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琦真忠臣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虽在外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不忘王室。朕始谓可以利民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不意乃害民如此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出令不可不审。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宋神宗的态度表明他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重视收集地方官员对变法的看法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对推行青苗法的态度发生了动摇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已经对王安石的变法失去了信心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对保守派的反对意见仍置之不理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害民如此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出令不可不审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表明宋神宗要对变法的措施采取审慎的态度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对推行青苗法的态度发生了动摇。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43829" y="4730180"/>
            <a:ext cx="8511127" cy="7717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84858" y="5571528"/>
            <a:ext cx="1391636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32027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theme/theme1.xml><?xml version="1.0" encoding="utf-8"?>
<a:theme xmlns:a="http://schemas.openxmlformats.org/drawingml/2006/main" name="测控设计模板14新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测控设计模板14新</Template>
  <TotalTime>442</TotalTime>
  <Words>1296</Words>
  <Application>Microsoft Office PowerPoint</Application>
  <PresentationFormat>全屏显示(4:3)</PresentationFormat>
  <Paragraphs>73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4" baseType="lpstr">
      <vt:lpstr>NEU-BZ-S92</vt:lpstr>
      <vt:lpstr>方正书宋_GBK</vt:lpstr>
      <vt:lpstr>方正艺黑简体</vt:lpstr>
      <vt:lpstr>黑体</vt:lpstr>
      <vt:lpstr>楷体</vt:lpstr>
      <vt:lpstr>宋体</vt:lpstr>
      <vt:lpstr>微软雅黑</vt:lpstr>
      <vt:lpstr>Arial</vt:lpstr>
      <vt:lpstr>Calibri</vt:lpstr>
      <vt:lpstr>Times New Roman</vt:lpstr>
      <vt:lpstr>测控设计模板14新</vt:lpstr>
      <vt:lpstr>第3课　王安石变法的历史作用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历史备课大师【全免费】</dc:title>
  <dc:creator>历史备课大师【全免费】</dc:creator>
  <dc:description>历史备课大师【全免费】</dc:description>
  <cp:lastModifiedBy>Sky123.Org</cp:lastModifiedBy>
  <dcterms:created xsi:type="dcterms:W3CDTF">2016-06-24T06:44:04Z</dcterms:created>
  <dcterms:modified xsi:type="dcterms:W3CDTF">2017-01-18T03:03:32Z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64440492-4C8B-11D1-8B70-080036B11A03}" pid="4">
    <vt:lpwstr>历史备课大师【全免费】</vt:lpwstr>
  </property>
</Properties>
</file>