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4" r:id="rId2"/>
    <p:sldId id="264" r:id="rId3"/>
    <p:sldId id="267" r:id="rId4"/>
    <p:sldId id="276" r:id="rId5"/>
    <p:sldId id="281" r:id="rId6"/>
    <p:sldId id="266" r:id="rId7"/>
    <p:sldId id="282" r:id="rId8"/>
    <p:sldId id="284" r:id="rId9"/>
    <p:sldId id="278" r:id="rId10"/>
    <p:sldId id="285" r:id="rId11"/>
    <p:sldId id="283"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105" d="100"/>
          <a:sy n="105" d="100"/>
        </p:scale>
        <p:origin x="90"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a:t>
            </a:r>
            <a:r>
              <a:rPr lang="zh-CN" altLang="zh-CN" dirty="0"/>
              <a:t>课　富国强兵的秦国</a:t>
            </a:r>
            <a:br>
              <a:rPr lang="zh-CN" altLang="zh-CN" dirty="0"/>
            </a:b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62880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秦朝是中国历史上第一个大一统的封建王朝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也是一个短命的朝代。史学界认为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秦朝短命而亡与商鞅变法有直接的关系。这种观点的依据应是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秦朝延续商鞅严酷的法律而激化了阶级矛盾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商鞅奖励军功致使秦朝好战消耗了国力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秦朝继续重农抑商使其社会经济丧失了活力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商鞅彻底扫荡旧势力使秦统治基础薄弱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秦朝短命而亡的根源在于阶级矛盾的尖锐引发了大规模的农民战争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项是符合题目要求的正确答案。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30268" y="4473710"/>
            <a:ext cx="8169748" cy="7717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3730" y="5301208"/>
            <a:ext cx="1335819" cy="435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7658565"/>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商鞅变法以法家思想为指导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鼓吹轻罪重罚。这在一定程度上有利于社会的稳定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有利于统治的加强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但也加重了对人民的剥削与压迫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导致了秦的暴政。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1887479"/>
      </p:ext>
    </p:extLst>
  </p:cSld>
  <p:clrMapOvr>
    <a:masterClrMapping/>
  </p:clrMapOvr>
  <mc:AlternateContent xmlns:mc="http://schemas.openxmlformats.org/markup-compatibility/2006">
    <mc:Choice xmlns:p14="http://schemas.microsoft.com/office/powerpoint/2010/main" Requires="p14">
      <p:transition spd="slow" p14:dur="16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探讨商鞅变法的历史作用。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商鞅变法的历史进步作用。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商鞅变法的历史局限性。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772816"/>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一、商鞅变法的结局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商鞅变法侵犯了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贵族</a:t>
            </a:r>
            <a:r>
              <a:rPr lang="zh-CN" altLang="zh-CN" sz="2200" dirty="0">
                <a:solidFill>
                  <a:srgbClr val="000000"/>
                </a:solidFill>
                <a:latin typeface="Times New Roman" panose="02020603050405020304" pitchFamily="18" charset="0"/>
                <a:cs typeface="Times New Roman" panose="02020603050405020304" pitchFamily="18" charset="0"/>
              </a:rPr>
              <a:t>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遭到了他们的强烈抵制和抗拒。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秦惠文王</a:t>
            </a:r>
            <a:r>
              <a:rPr lang="zh-CN" altLang="zh-CN" sz="2200" dirty="0">
                <a:solidFill>
                  <a:srgbClr val="000000"/>
                </a:solidFill>
                <a:latin typeface="Times New Roman" panose="02020603050405020304" pitchFamily="18" charset="0"/>
                <a:cs typeface="Times New Roman" panose="02020603050405020304" pitchFamily="18" charset="0"/>
              </a:rPr>
              <a:t>继位后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其亲信诬告商鞅谋反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后商鞅被杀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但改革措施却保留下来。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问题思考H.eps" descr="id:2147494508;FounderCES"/>
          <p:cNvPicPr>
            <a:picLocks noChangeAspect="1"/>
          </p:cNvPicPr>
          <p:nvPr/>
        </p:nvPicPr>
        <p:blipFill>
          <a:blip r:embed="rId5"/>
          <a:stretch>
            <a:fillRect/>
          </a:stretch>
        </p:blipFill>
        <p:spPr>
          <a:xfrm>
            <a:off x="409530" y="3618741"/>
            <a:ext cx="6106686" cy="314315"/>
          </a:xfrm>
          <a:prstGeom prst="rect">
            <a:avLst/>
          </a:prstGeom>
        </p:spPr>
      </p:pic>
      <p:sp>
        <p:nvSpPr>
          <p:cNvPr id="3" name="矩形 2"/>
          <p:cNvSpPr>
            <a:spLocks noChangeAspect="1"/>
          </p:cNvSpPr>
          <p:nvPr/>
        </p:nvSpPr>
        <p:spPr>
          <a:xfrm>
            <a:off x="361026" y="397215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商鞅被处死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但商鞅变法的措施却被保留下来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这种现象说明了什么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说明商鞅变法的措施有利于秦国的发展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符合时代的潮流。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843808" y="2293171"/>
            <a:ext cx="566517"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68985" y="2627390"/>
            <a:ext cx="110398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9549" y="4897629"/>
            <a:ext cx="8169748"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4076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二、商鞅变法的历史作用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推动了秦国社会的进步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为秦国的富国强兵和后来统一全国奠定了基础。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打击并瓦解了旧的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宗法</a:t>
            </a:r>
            <a:r>
              <a:rPr lang="zh-CN" altLang="zh-CN" sz="2200" dirty="0">
                <a:solidFill>
                  <a:srgbClr val="000000"/>
                </a:solidFill>
                <a:latin typeface="Times New Roman" panose="02020603050405020304" pitchFamily="18" charset="0"/>
                <a:cs typeface="Times New Roman" panose="02020603050405020304" pitchFamily="18" charset="0"/>
              </a:rPr>
              <a:t>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使封建国家机器的职能更加健全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中央集权</a:t>
            </a:r>
            <a:r>
              <a:rPr lang="zh-CN" altLang="zh-CN" sz="2200" dirty="0">
                <a:solidFill>
                  <a:srgbClr val="000000"/>
                </a:solidFill>
                <a:latin typeface="Times New Roman" panose="02020603050405020304" pitchFamily="18" charset="0"/>
                <a:cs typeface="Times New Roman" panose="02020603050405020304" pitchFamily="18" charset="0"/>
              </a:rPr>
              <a:t>制度的建设从此开始。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从根本上改变了旧有的生产关系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土地私有制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劳动者</a:t>
            </a:r>
            <a:r>
              <a:rPr lang="zh-CN" altLang="zh-CN" sz="2200" dirty="0">
                <a:solidFill>
                  <a:srgbClr val="000000"/>
                </a:solidFill>
                <a:latin typeface="Times New Roman" panose="02020603050405020304" pitchFamily="18" charset="0"/>
                <a:cs typeface="Times New Roman" panose="02020603050405020304" pitchFamily="18" charset="0"/>
              </a:rPr>
              <a:t>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促进了秦国的农业生产。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军事上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奖励军功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极大地提高了秦国军队的战斗力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使秦国在对外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兼并战争</a:t>
            </a:r>
            <a:r>
              <a:rPr lang="zh-CN" altLang="zh-CN" sz="2200" dirty="0">
                <a:solidFill>
                  <a:srgbClr val="000000"/>
                </a:solidFill>
                <a:latin typeface="Times New Roman" panose="02020603050405020304" pitchFamily="18" charset="0"/>
                <a:cs typeface="Times New Roman" panose="02020603050405020304" pitchFamily="18" charset="0"/>
              </a:rPr>
              <a:t>中不断取得重大胜利。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对秦国以至中国历史的发展都起了重要作用。商鞅变法的许多具体措施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如普遍推行县制、户籍什伍制和连坐法等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长期得到沿用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对后世影响深远。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273009" y="2996952"/>
            <a:ext cx="5150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63688" y="3433003"/>
            <a:ext cx="110398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69790" y="3778166"/>
            <a:ext cx="146940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03999" y="4261786"/>
            <a:ext cx="829439"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15616" y="5065978"/>
            <a:ext cx="1103983"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39552" y="1484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商鞅变法是战国时期最彻底的一次变法。它不仅推进了秦国社会的发展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而且推动了宗法分封制向中央集权制转型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为秦始皇建立大一统帝国奠定了基础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对后世产生了深远影响。所以后世有人说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百代犹行秦法政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23528" y="3284984"/>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商鞅变法轻视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轻罪重罚</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商鞅变法在一定程度上加重了广大人民所受的剥削与压迫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连坐法</a:t>
            </a:r>
            <a:r>
              <a:rPr lang="zh-CN" altLang="zh-CN" sz="2200" dirty="0">
                <a:solidFill>
                  <a:srgbClr val="000000"/>
                </a:solidFill>
                <a:latin typeface="Times New Roman" panose="02020603050405020304" pitchFamily="18" charset="0"/>
                <a:cs typeface="Times New Roman" panose="02020603050405020304" pitchFamily="18" charset="0"/>
              </a:rPr>
              <a:t>的推行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给广大人民带来了巨大的痛苦。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商鞅变法并未与旧的制度、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zh-CN" altLang="zh-CN" sz="2200" dirty="0">
                <a:solidFill>
                  <a:srgbClr val="000000"/>
                </a:solidFill>
                <a:latin typeface="Times New Roman" panose="02020603050405020304" pitchFamily="18" charset="0"/>
                <a:cs typeface="Times New Roman" panose="02020603050405020304" pitchFamily="18" charset="0"/>
              </a:rPr>
              <a:t>、习俗彻底划清界限。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699792" y="3776744"/>
            <a:ext cx="5150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51849" y="3768040"/>
            <a:ext cx="110398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71600" y="4581128"/>
            <a:ext cx="82943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30225" y="4912766"/>
            <a:ext cx="56651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781324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39552" y="148478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商鞅变法的性质及其取得成功的原因分别是什么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商鞅变法与同时代的李悝、吴起变法一样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都是地主阶级自上而下进行的变法运动。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变法的根本目的在于剥夺奴隶主贵族的政治、经济特权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保护和发展封建经济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巩固地主阶级政权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建立起一套统治和剥削农民的制度。综上所述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商鞅变法是一次封建性质的改革运动。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成功原因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顺应了历史发展的潮流。春秋战国时期是奴隶制崩溃、封建制确立的大变革时期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商鞅变法顺应了时代的要求和历史发展的潮流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这是变法成功的根本原因。</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商鞅变法得到了统治者的支持。秦孝公的支持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减少了商鞅变法的阻力。</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商鞅变法的措施全面具体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切实有效。</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商鞅确立了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治世不一道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便国不法古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的正确变法指导思想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改革态度坚决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而且注重取信于民。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78716" y="1988840"/>
            <a:ext cx="8169748" cy="4291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55679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商鞅在秦国变法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秦法未败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出现这种现象的根本原因是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变法得到新兴地主阶级的支持和拥护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变法顺应了从诸侯割据走向全国统一的需要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变法促进了封建社会经济的发展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变法顺应了封建制代替奴隶制的历史潮流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秦法未败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说明任何改革都会遇到阻力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秦法未败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说明变法顺应了封建制代替奴隶制的历史潮流。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21781" y="4025710"/>
            <a:ext cx="8986723" cy="11299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4463" y="5229200"/>
            <a:ext cx="1214381" cy="479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1679600"/>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商鞅变法是战国时期一次较为彻底的封建化变法改革运动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它顺应了封建历史发展的潮流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推动了奴隶制社会向封建制社会的转型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符合新兴地主阶级的利益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大大推动了社会进步和历史发展。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2494183"/>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27749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应如何认识商鞅变法的历史局限性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产生原因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商鞅变法处在一个新旧历史交替时期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新旧势力斗争异常激烈的历史特点和变法的阶级属性使变法不可避免地带有一定的局限性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法家追求功利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鼓吹严刑峻法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这种偏颇也使商鞅变法带有一定的局限性。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变法轻视教化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鼓吹轻罪重罚。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变法在一定程度上加重了广大人民所受的剥削与压迫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特别是连坐法的推行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给广大人民带来了巨大的痛苦。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变法也未与旧的制度、文化、习俗彻底划清界限。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商鞅变法虽然有一定的局限性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但它是那个时代最为彻底的改革运动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它变革了社会生产关系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推动了历史前进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对秦国以至中国历史的发展都起了重要作用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商鞅变法功不可没。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21781" y="1733211"/>
            <a:ext cx="8986723" cy="4720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431</TotalTime>
  <Words>979</Words>
  <Application>Microsoft Office PowerPoint</Application>
  <PresentationFormat>全屏显示(4:3)</PresentationFormat>
  <Paragraphs>67</Paragraphs>
  <Slides>11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第3课　富国强兵的秦国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2017-01-18T00:53:13Z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