
<file path=[Content_Types].xml><?xml version="1.0" encoding="utf-8"?>
<Types xmlns="http://schemas.openxmlformats.org/package/2006/content-types">
  <Default Extension="png" ContentType="image/png"/>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Default Extension="jpeg" ContentType="image/jpeg"/>
  <Default Extension="rels" ContentType="application/vnd.openxmlformats-package.relationships+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Default Extension="jpg" ContentType="image/jpe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9"/>
  </p:notesMasterIdLst>
  <p:sldIdLst>
    <p:sldId id="274" r:id="rId2"/>
    <p:sldId id="264" r:id="rId3"/>
    <p:sldId id="267" r:id="rId4"/>
    <p:sldId id="279" r:id="rId5"/>
    <p:sldId id="280" r:id="rId6"/>
    <p:sldId id="281" r:id="rId7"/>
    <p:sldId id="276" r:id="rId8"/>
    <p:sldId id="282" r:id="rId9"/>
    <p:sldId id="277" r:id="rId10"/>
    <p:sldId id="283" r:id="rId11"/>
    <p:sldId id="284" r:id="rId12"/>
    <p:sldId id="266" r:id="rId13"/>
    <p:sldId id="285" r:id="rId14"/>
    <p:sldId id="286" r:id="rId15"/>
    <p:sldId id="287" r:id="rId16"/>
    <p:sldId id="288" r:id="rId17"/>
    <p:sldId id="289" r:id="rId18"/>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AEAEA"/>
    <a:srgbClr val="C04B05"/>
    <a:srgbClr val="333333"/>
    <a:srgbClr val="C0C0C0"/>
    <a:srgbClr val="4F81BD"/>
    <a:srgbClr val="5F5F5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015" autoAdjust="0"/>
    <p:restoredTop sz="94660"/>
  </p:normalViewPr>
  <p:slideViewPr>
    <p:cSldViewPr showGuides="1">
      <p:cViewPr varScale="1">
        <p:scale>
          <a:sx n="69" d="100"/>
          <a:sy n="69" d="100"/>
        </p:scale>
        <p:origin x="816" y="58"/>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t>2017-01-18</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t>‹#›</a:t>
            </a:fld>
            <a:endParaRPr lang="zh-CN" altLang="en-US"/>
          </a:p>
        </p:txBody>
      </p:sp>
    </p:spTree>
    <p:extLst>
      <p:ext uri="{BB962C8B-B14F-4D97-AF65-F5344CB8AC3E}">
        <p14:creationId xmlns:p14="http://schemas.microsoft.com/office/powerpoint/2010/main"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3.xml"/><Relationship Id="rId2" Type="http://schemas.openxmlformats.org/officeDocument/2006/relationships/slide" Target="../slides/slide2.xml"/><Relationship Id="rId1" Type="http://schemas.openxmlformats.org/officeDocument/2006/relationships/slideMaster" Target="../slideMasters/slideMaster1.xml"/><Relationship Id="rId4" Type="http://schemas.openxmlformats.org/officeDocument/2006/relationships/slide" Target="../slides/slide12.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image" Target="../media/image5.png"/><Relationship Id="rId1" Type="http://schemas.openxmlformats.org/officeDocument/2006/relationships/slideMaster" Target="../slideMasters/slideMaster1.xml"/><Relationship Id="rId5" Type="http://schemas.openxmlformats.org/officeDocument/2006/relationships/slide" Target="../slides/slide12.xml"/><Relationship Id="rId4" Type="http://schemas.openxmlformats.org/officeDocument/2006/relationships/slide" Target="../slides/slide3.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 Target="../slides/slide2.xml"/><Relationship Id="rId1" Type="http://schemas.openxmlformats.org/officeDocument/2006/relationships/slideMaster" Target="../slideMasters/slideMaster1.xml"/><Relationship Id="rId5" Type="http://schemas.openxmlformats.org/officeDocument/2006/relationships/slide" Target="../slides/slide12.xml"/><Relationship Id="rId4" Type="http://schemas.openxmlformats.org/officeDocument/2006/relationships/slide" Target="../slides/slide3.xml"/></Relationships>
</file>

<file path=ppt/slideLayouts/_rels/slideLayout7.xml.rels><?xml version="1.0" encoding="UTF-8" standalone="yes"?>
<Relationships xmlns="http://schemas.openxmlformats.org/package/2006/relationships"><Relationship Id="rId3" Type="http://schemas.openxmlformats.org/officeDocument/2006/relationships/slide" Target="../slides/slide3.xml"/><Relationship Id="rId2" Type="http://schemas.openxmlformats.org/officeDocument/2006/relationships/slide" Target="../slides/slide2.xml"/><Relationship Id="rId1" Type="http://schemas.openxmlformats.org/officeDocument/2006/relationships/slideMaster" Target="../slideMasters/slideMaster1.xml"/><Relationship Id="rId5" Type="http://schemas.openxmlformats.org/officeDocument/2006/relationships/slide" Target="../slides/slide12.xml"/><Relationship Id="rId4" Type="http://schemas.openxmlformats.org/officeDocument/2006/relationships/image" Target="../media/image5.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solidFill>
          <a:srgbClr val="EAEAEA"/>
        </a:solidFill>
        <a:effectLst/>
      </p:bgPr>
    </p:bg>
    <p:spTree>
      <p:nvGrpSpPr>
        <p:cNvPr id="1" name=""/>
        <p:cNvGrpSpPr/>
        <p:nvPr/>
      </p:nvGrpSpPr>
      <p:grpSpPr>
        <a:xfrm>
          <a:off x="0" y="0"/>
          <a:ext cx="0" cy="0"/>
          <a:chOff x="0" y="0"/>
          <a:chExt cx="0" cy="0"/>
        </a:xfrm>
      </p:grpSpPr>
      <p:sp>
        <p:nvSpPr>
          <p:cNvPr id="7" name="矩形 6"/>
          <p:cNvSpPr/>
          <p:nvPr userDrawn="1"/>
        </p:nvSpPr>
        <p:spPr>
          <a:xfrm>
            <a:off x="0" y="-3429000"/>
            <a:ext cx="9144000" cy="7203638"/>
          </a:xfrm>
          <a:prstGeom prst="rect">
            <a:avLst/>
          </a:prstGeom>
          <a:solidFill>
            <a:srgbClr val="C04B05"/>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27584" y="908720"/>
            <a:ext cx="1656975" cy="454568"/>
          </a:xfrm>
          <a:prstGeom prst="rect">
            <a:avLst/>
          </a:prstGeom>
        </p:spPr>
      </p:pic>
      <p:pic>
        <p:nvPicPr>
          <p:cNvPr id="19" name="图片 1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453614" y="1988840"/>
            <a:ext cx="4236773" cy="1080699"/>
          </a:xfrm>
          <a:prstGeom prst="rect">
            <a:avLst/>
          </a:prstGeom>
        </p:spPr>
      </p:pic>
      <p:sp>
        <p:nvSpPr>
          <p:cNvPr id="21" name="TextBox 20"/>
          <p:cNvSpPr txBox="1">
            <a:spLocks noChangeArrowheads="1"/>
          </p:cNvSpPr>
          <p:nvPr userDrawn="1"/>
        </p:nvSpPr>
        <p:spPr bwMode="auto">
          <a:xfrm>
            <a:off x="2171343" y="3899374"/>
            <a:ext cx="480131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000" dirty="0">
                <a:latin typeface="微软雅黑" panose="020B0503020204020204" pitchFamily="34" charset="-122"/>
                <a:ea typeface="微软雅黑" panose="020B0503020204020204" pitchFamily="34" charset="-122"/>
              </a:rPr>
              <a:t>◆ 全书优质试题随意编辑     ◆ 课堂教学流程完美展示     ◆ 独家研发错题组卷系统 </a:t>
            </a:r>
          </a:p>
          <a:p>
            <a:pPr eaLnBrk="1" hangingPunct="1"/>
            <a:endParaRPr lang="zh-CN" altLang="en-US" sz="1000" dirty="0">
              <a:solidFill>
                <a:schemeClr val="bg1"/>
              </a:solidFill>
              <a:cs typeface="Arial" pitchFamily="34" charset="0"/>
            </a:endParaRPr>
          </a:p>
        </p:txBody>
      </p:sp>
    </p:spTree>
    <p:extLst>
      <p:ext uri="{BB962C8B-B14F-4D97-AF65-F5344CB8AC3E}">
        <p14:creationId xmlns:p14="http://schemas.microsoft.com/office/powerpoint/2010/main" val="2139832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00" fill="hold"/>
                                        <p:tgtEl>
                                          <p:spTgt spid="8"/>
                                        </p:tgtEl>
                                        <p:attrNameLst>
                                          <p:attrName>ppt_x</p:attrName>
                                        </p:attrNameLst>
                                      </p:cBhvr>
                                      <p:tavLst>
                                        <p:tav tm="0">
                                          <p:val>
                                            <p:strVal val="#ppt_x"/>
                                          </p:val>
                                        </p:tav>
                                        <p:tav tm="100000">
                                          <p:val>
                                            <p:strVal val="#ppt_x"/>
                                          </p:val>
                                        </p:tav>
                                      </p:tavLst>
                                    </p:anim>
                                    <p:anim calcmode="lin" valueType="num">
                                      <p:cBhvr additive="base">
                                        <p:cTn id="8" dur="700" fill="hold"/>
                                        <p:tgtEl>
                                          <p:spTgt spid="8"/>
                                        </p:tgtEl>
                                        <p:attrNameLst>
                                          <p:attrName>ppt_y</p:attrName>
                                        </p:attrNameLst>
                                      </p:cBhvr>
                                      <p:tavLst>
                                        <p:tav tm="0">
                                          <p:val>
                                            <p:strVal val="1+#ppt_h/2"/>
                                          </p:val>
                                        </p:tav>
                                        <p:tav tm="100000">
                                          <p:val>
                                            <p:strVal val="#ppt_y"/>
                                          </p:val>
                                        </p:tav>
                                      </p:tavLst>
                                    </p:anim>
                                  </p:childTnLst>
                                </p:cTn>
                              </p:par>
                              <p:par>
                                <p:cTn id="9" presetID="10" presetClass="exit" presetSubtype="0" fill="hold" grpId="1" nodeType="withEffect">
                                  <p:stCondLst>
                                    <p:cond delay="200"/>
                                  </p:stCondLst>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2" presetClass="entr" presetSubtype="4"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600" fill="hold"/>
                                        <p:tgtEl>
                                          <p:spTgt spid="9"/>
                                        </p:tgtEl>
                                        <p:attrNameLst>
                                          <p:attrName>ppt_x</p:attrName>
                                        </p:attrNameLst>
                                      </p:cBhvr>
                                      <p:tavLst>
                                        <p:tav tm="0">
                                          <p:val>
                                            <p:strVal val="#ppt_x"/>
                                          </p:val>
                                        </p:tav>
                                        <p:tav tm="100000">
                                          <p:val>
                                            <p:strVal val="#ppt_x"/>
                                          </p:val>
                                        </p:tav>
                                      </p:tavLst>
                                    </p:anim>
                                    <p:anim calcmode="lin" valueType="num">
                                      <p:cBhvr additive="base">
                                        <p:cTn id="15" dur="600" fill="hold"/>
                                        <p:tgtEl>
                                          <p:spTgt spid="9"/>
                                        </p:tgtEl>
                                        <p:attrNameLst>
                                          <p:attrName>ppt_y</p:attrName>
                                        </p:attrNameLst>
                                      </p:cBhvr>
                                      <p:tavLst>
                                        <p:tav tm="0">
                                          <p:val>
                                            <p:strVal val="1+#ppt_h/2"/>
                                          </p:val>
                                        </p:tav>
                                        <p:tav tm="100000">
                                          <p:val>
                                            <p:strVal val="#ppt_y"/>
                                          </p:val>
                                        </p:tav>
                                      </p:tavLst>
                                    </p:anim>
                                  </p:childTnLst>
                                </p:cTn>
                              </p:par>
                              <p:par>
                                <p:cTn id="16" presetID="10" presetClass="exit" presetSubtype="0" fill="hold" grpId="1" nodeType="withEffect">
                                  <p:stCondLst>
                                    <p:cond delay="10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10" presetClass="exit" presetSubtype="0" fill="hold" grpId="1" nodeType="withEffect">
                                  <p:stCondLst>
                                    <p:cond delay="100"/>
                                  </p:stCondLst>
                                  <p:childTnLst>
                                    <p:animEffect transition="out" filter="fade">
                                      <p:cBhvr>
                                        <p:cTn id="24" dur="400"/>
                                        <p:tgtEl>
                                          <p:spTgt spid="10"/>
                                        </p:tgtEl>
                                      </p:cBhvr>
                                    </p:animEffect>
                                    <p:set>
                                      <p:cBhvr>
                                        <p:cTn id="25" dur="1" fill="hold">
                                          <p:stCondLst>
                                            <p:cond delay="399"/>
                                          </p:stCondLst>
                                        </p:cTn>
                                        <p:tgtEl>
                                          <p:spTgt spid="10"/>
                                        </p:tgtEl>
                                        <p:attrNameLst>
                                          <p:attrName>style.visibility</p:attrName>
                                        </p:attrNameLst>
                                      </p:cBhvr>
                                      <p:to>
                                        <p:strVal val="hidden"/>
                                      </p:to>
                                    </p:set>
                                  </p:childTnLst>
                                </p:cTn>
                              </p:par>
                              <p:par>
                                <p:cTn id="26" presetID="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400" fill="hold"/>
                                        <p:tgtEl>
                                          <p:spTgt spid="11"/>
                                        </p:tgtEl>
                                        <p:attrNameLst>
                                          <p:attrName>ppt_x</p:attrName>
                                        </p:attrNameLst>
                                      </p:cBhvr>
                                      <p:tavLst>
                                        <p:tav tm="0">
                                          <p:val>
                                            <p:strVal val="#ppt_x"/>
                                          </p:val>
                                        </p:tav>
                                        <p:tav tm="100000">
                                          <p:val>
                                            <p:strVal val="#ppt_x"/>
                                          </p:val>
                                        </p:tav>
                                      </p:tavLst>
                                    </p:anim>
                                    <p:anim calcmode="lin" valueType="num">
                                      <p:cBhvr additive="base">
                                        <p:cTn id="29" dur="400" fill="hold"/>
                                        <p:tgtEl>
                                          <p:spTgt spid="11"/>
                                        </p:tgtEl>
                                        <p:attrNameLst>
                                          <p:attrName>ppt_y</p:attrName>
                                        </p:attrNameLst>
                                      </p:cBhvr>
                                      <p:tavLst>
                                        <p:tav tm="0">
                                          <p:val>
                                            <p:strVal val="1+#ppt_h/2"/>
                                          </p:val>
                                        </p:tav>
                                        <p:tav tm="100000">
                                          <p:val>
                                            <p:strVal val="#ppt_y"/>
                                          </p:val>
                                        </p:tav>
                                      </p:tavLst>
                                    </p:anim>
                                  </p:childTnLst>
                                </p:cTn>
                              </p:par>
                              <p:par>
                                <p:cTn id="30" presetID="10" presetClass="exit" presetSubtype="0" fill="hold" grpId="1" nodeType="withEffect">
                                  <p:stCondLst>
                                    <p:cond delay="200"/>
                                  </p:stCondLst>
                                  <p:childTnLst>
                                    <p:animEffect transition="out" filter="fade">
                                      <p:cBhvr>
                                        <p:cTn id="31" dur="400"/>
                                        <p:tgtEl>
                                          <p:spTgt spid="11"/>
                                        </p:tgtEl>
                                      </p:cBhvr>
                                    </p:animEffect>
                                    <p:set>
                                      <p:cBhvr>
                                        <p:cTn id="32" dur="1" fill="hold">
                                          <p:stCondLst>
                                            <p:cond delay="399"/>
                                          </p:stCondLst>
                                        </p:cTn>
                                        <p:tgtEl>
                                          <p:spTgt spid="11"/>
                                        </p:tgtEl>
                                        <p:attrNameLst>
                                          <p:attrName>style.visibility</p:attrName>
                                        </p:attrNameLst>
                                      </p:cBhvr>
                                      <p:to>
                                        <p:strVal val="hidden"/>
                                      </p:to>
                                    </p:set>
                                  </p:childTnLst>
                                </p:cTn>
                              </p:par>
                              <p:par>
                                <p:cTn id="33" presetID="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300" fill="hold"/>
                                        <p:tgtEl>
                                          <p:spTgt spid="12"/>
                                        </p:tgtEl>
                                        <p:attrNameLst>
                                          <p:attrName>ppt_x</p:attrName>
                                        </p:attrNameLst>
                                      </p:cBhvr>
                                      <p:tavLst>
                                        <p:tav tm="0">
                                          <p:val>
                                            <p:strVal val="#ppt_x"/>
                                          </p:val>
                                        </p:tav>
                                        <p:tav tm="100000">
                                          <p:val>
                                            <p:strVal val="#ppt_x"/>
                                          </p:val>
                                        </p:tav>
                                      </p:tavLst>
                                    </p:anim>
                                    <p:anim calcmode="lin" valueType="num">
                                      <p:cBhvr additive="base">
                                        <p:cTn id="36" dur="300" fill="hold"/>
                                        <p:tgtEl>
                                          <p:spTgt spid="12"/>
                                        </p:tgtEl>
                                        <p:attrNameLst>
                                          <p:attrName>ppt_y</p:attrName>
                                        </p:attrNameLst>
                                      </p:cBhvr>
                                      <p:tavLst>
                                        <p:tav tm="0">
                                          <p:val>
                                            <p:strVal val="1+#ppt_h/2"/>
                                          </p:val>
                                        </p:tav>
                                        <p:tav tm="100000">
                                          <p:val>
                                            <p:strVal val="#ppt_y"/>
                                          </p:val>
                                        </p:tav>
                                      </p:tavLst>
                                    </p:anim>
                                  </p:childTnLst>
                                </p:cTn>
                              </p:par>
                              <p:par>
                                <p:cTn id="37" presetID="10" presetClass="exit" presetSubtype="0" fill="hold" grpId="1" nodeType="withEffect">
                                  <p:stCondLst>
                                    <p:cond delay="100"/>
                                  </p:stCondLst>
                                  <p:childTnLst>
                                    <p:animEffect transition="out" filter="fade">
                                      <p:cBhvr>
                                        <p:cTn id="38" dur="500"/>
                                        <p:tgtEl>
                                          <p:spTgt spid="12"/>
                                        </p:tgtEl>
                                      </p:cBhvr>
                                    </p:animEffect>
                                    <p:set>
                                      <p:cBhvr>
                                        <p:cTn id="39" dur="1" fill="hold">
                                          <p:stCondLst>
                                            <p:cond delay="499"/>
                                          </p:stCondLst>
                                        </p:cTn>
                                        <p:tgtEl>
                                          <p:spTgt spid="12"/>
                                        </p:tgtEl>
                                        <p:attrNameLst>
                                          <p:attrName>style.visibility</p:attrName>
                                        </p:attrNameLst>
                                      </p:cBhvr>
                                      <p:to>
                                        <p:strVal val="hidden"/>
                                      </p:to>
                                    </p:set>
                                  </p:childTnLst>
                                </p:cTn>
                              </p:par>
                              <p:par>
                                <p:cTn id="40" presetID="64" presetClass="path" presetSubtype="0" accel="50000" decel="50000" fill="hold" grpId="0" nodeType="withEffect">
                                  <p:stCondLst>
                                    <p:cond delay="0"/>
                                  </p:stCondLst>
                                  <p:childTnLst>
                                    <p:animMotion origin="layout" path="M 0 0.4963 L 0 0 " pathEditMode="relative" rAng="0" ptsTypes="AA">
                                      <p:cBhvr>
                                        <p:cTn id="41" dur="500" fill="hold"/>
                                        <p:tgtEl>
                                          <p:spTgt spid="7"/>
                                        </p:tgtEl>
                                        <p:attrNameLst>
                                          <p:attrName>ppt_x</p:attrName>
                                          <p:attrName>ppt_y</p:attrName>
                                        </p:attrNameLst>
                                      </p:cBhvr>
                                      <p:rCtr x="0" y="-24800"/>
                                    </p:animMotion>
                                  </p:childTnLst>
                                </p:cTn>
                              </p:par>
                            </p:childTnLst>
                          </p:cTn>
                        </p:par>
                        <p:par>
                          <p:cTn id="42" fill="hold">
                            <p:stCondLst>
                              <p:cond delay="700"/>
                            </p:stCondLst>
                            <p:childTnLst>
                              <p:par>
                                <p:cTn id="43" presetID="26" presetClass="emph" presetSubtype="0" fill="hold" grpId="1" nodeType="afterEffect">
                                  <p:stCondLst>
                                    <p:cond delay="0"/>
                                  </p:stCondLst>
                                  <p:childTnLst>
                                    <p:animEffect transition="out" filter="fade">
                                      <p:cBhvr>
                                        <p:cTn id="44" dur="500" tmFilter="0, 0; .2, .5; .8, .5; 1, 0"/>
                                        <p:tgtEl>
                                          <p:spTgt spid="7"/>
                                        </p:tgtEl>
                                      </p:cBhvr>
                                    </p:animEffect>
                                    <p:animScale>
                                      <p:cBhvr>
                                        <p:cTn id="45" dur="250" autoRev="1" fill="hold"/>
                                        <p:tgtEl>
                                          <p:spTgt spid="7"/>
                                        </p:tgtEl>
                                      </p:cBhvr>
                                      <p:by x="105000" y="105000"/>
                                    </p:animScale>
                                  </p:childTnLst>
                                </p:cTn>
                              </p:par>
                            </p:childTnLst>
                          </p:cTn>
                        </p:par>
                        <p:par>
                          <p:cTn id="46" fill="hold">
                            <p:stCondLst>
                              <p:cond delay="1200"/>
                            </p:stCondLst>
                            <p:childTnLst>
                              <p:par>
                                <p:cTn id="47" presetID="2" presetClass="entr" presetSubtype="4" fill="hold" grpId="0" nodeType="after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700" fill="hold"/>
                                        <p:tgtEl>
                                          <p:spTgt spid="13"/>
                                        </p:tgtEl>
                                        <p:attrNameLst>
                                          <p:attrName>ppt_x</p:attrName>
                                        </p:attrNameLst>
                                      </p:cBhvr>
                                      <p:tavLst>
                                        <p:tav tm="0">
                                          <p:val>
                                            <p:strVal val="#ppt_x"/>
                                          </p:val>
                                        </p:tav>
                                        <p:tav tm="100000">
                                          <p:val>
                                            <p:strVal val="#ppt_x"/>
                                          </p:val>
                                        </p:tav>
                                      </p:tavLst>
                                    </p:anim>
                                    <p:anim calcmode="lin" valueType="num">
                                      <p:cBhvr additive="base">
                                        <p:cTn id="50" dur="7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30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600" fill="hold"/>
                                        <p:tgtEl>
                                          <p:spTgt spid="14"/>
                                        </p:tgtEl>
                                        <p:attrNameLst>
                                          <p:attrName>ppt_x</p:attrName>
                                        </p:attrNameLst>
                                      </p:cBhvr>
                                      <p:tavLst>
                                        <p:tav tm="0">
                                          <p:val>
                                            <p:strVal val="#ppt_x"/>
                                          </p:val>
                                        </p:tav>
                                        <p:tav tm="100000">
                                          <p:val>
                                            <p:strVal val="#ppt_x"/>
                                          </p:val>
                                        </p:tav>
                                      </p:tavLst>
                                    </p:anim>
                                    <p:anim calcmode="lin" valueType="num">
                                      <p:cBhvr additive="base">
                                        <p:cTn id="54" dur="600" fill="hold"/>
                                        <p:tgtEl>
                                          <p:spTgt spid="1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20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0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400" fill="hold"/>
                                        <p:tgtEl>
                                          <p:spTgt spid="16"/>
                                        </p:tgtEl>
                                        <p:attrNameLst>
                                          <p:attrName>ppt_x</p:attrName>
                                        </p:attrNameLst>
                                      </p:cBhvr>
                                      <p:tavLst>
                                        <p:tav tm="0">
                                          <p:val>
                                            <p:strVal val="#ppt_x"/>
                                          </p:val>
                                        </p:tav>
                                        <p:tav tm="100000">
                                          <p:val>
                                            <p:strVal val="#ppt_x"/>
                                          </p:val>
                                        </p:tav>
                                      </p:tavLst>
                                    </p:anim>
                                    <p:anim calcmode="lin" valueType="num">
                                      <p:cBhvr additive="base">
                                        <p:cTn id="62" dur="400" fill="hold"/>
                                        <p:tgtEl>
                                          <p:spTgt spid="1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300" fill="hold"/>
                                        <p:tgtEl>
                                          <p:spTgt spid="17"/>
                                        </p:tgtEl>
                                        <p:attrNameLst>
                                          <p:attrName>ppt_x</p:attrName>
                                        </p:attrNameLst>
                                      </p:cBhvr>
                                      <p:tavLst>
                                        <p:tav tm="0">
                                          <p:val>
                                            <p:strVal val="#ppt_x"/>
                                          </p:val>
                                        </p:tav>
                                        <p:tav tm="100000">
                                          <p:val>
                                            <p:strVal val="#ppt_x"/>
                                          </p:val>
                                        </p:tav>
                                      </p:tavLst>
                                    </p:anim>
                                    <p:anim calcmode="lin" valueType="num">
                                      <p:cBhvr additive="base">
                                        <p:cTn id="66" dur="300" fill="hold"/>
                                        <p:tgtEl>
                                          <p:spTgt spid="17"/>
                                        </p:tgtEl>
                                        <p:attrNameLst>
                                          <p:attrName>ppt_y</p:attrName>
                                        </p:attrNameLst>
                                      </p:cBhvr>
                                      <p:tavLst>
                                        <p:tav tm="0">
                                          <p:val>
                                            <p:strVal val="1+#ppt_h/2"/>
                                          </p:val>
                                        </p:tav>
                                        <p:tav tm="100000">
                                          <p:val>
                                            <p:strVal val="#ppt_y"/>
                                          </p:val>
                                        </p:tav>
                                      </p:tavLst>
                                    </p:anim>
                                  </p:childTnLst>
                                </p:cTn>
                              </p:par>
                            </p:childTnLst>
                          </p:cTn>
                        </p:par>
                        <p:par>
                          <p:cTn id="67" fill="hold">
                            <p:stCondLst>
                              <p:cond delay="2300"/>
                            </p:stCondLst>
                            <p:childTnLst>
                              <p:par>
                                <p:cTn id="68" presetID="52" presetClass="entr" presetSubtype="0"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Scale>
                                      <p:cBhvr>
                                        <p:cTn id="70"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18"/>
                                        </p:tgtEl>
                                        <p:attrNameLst>
                                          <p:attrName>ppt_x</p:attrName>
                                          <p:attrName>ppt_y</p:attrName>
                                        </p:attrNameLst>
                                      </p:cBhvr>
                                    </p:animMotion>
                                    <p:animEffect transition="in" filter="fade">
                                      <p:cBhvr>
                                        <p:cTn id="72" dur="500"/>
                                        <p:tgtEl>
                                          <p:spTgt spid="18"/>
                                        </p:tgtEl>
                                      </p:cBhvr>
                                    </p:animEffect>
                                  </p:childTnLst>
                                </p:cTn>
                              </p:par>
                            </p:childTnLst>
                          </p:cTn>
                        </p:par>
                        <p:par>
                          <p:cTn id="73" fill="hold">
                            <p:stCondLst>
                              <p:cond delay="2800"/>
                            </p:stCondLst>
                            <p:childTnLst>
                              <p:par>
                                <p:cTn id="74" presetID="53" presetClass="entr" presetSubtype="16" fill="hold"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ppt_w</p:attrName>
                                        </p:attrNameLst>
                                      </p:cBhvr>
                                      <p:tavLst>
                                        <p:tav tm="0">
                                          <p:val>
                                            <p:fltVal val="0"/>
                                          </p:val>
                                        </p:tav>
                                        <p:tav tm="100000">
                                          <p:val>
                                            <p:strVal val="#ppt_w"/>
                                          </p:val>
                                        </p:tav>
                                      </p:tavLst>
                                    </p:anim>
                                    <p:anim calcmode="lin" valueType="num">
                                      <p:cBhvr>
                                        <p:cTn id="77" dur="500" fill="hold"/>
                                        <p:tgtEl>
                                          <p:spTgt spid="19"/>
                                        </p:tgtEl>
                                        <p:attrNameLst>
                                          <p:attrName>ppt_h</p:attrName>
                                        </p:attrNameLst>
                                      </p:cBhvr>
                                      <p:tavLst>
                                        <p:tav tm="0">
                                          <p:val>
                                            <p:fltVal val="0"/>
                                          </p:val>
                                        </p:tav>
                                        <p:tav tm="100000">
                                          <p:val>
                                            <p:strVal val="#ppt_h"/>
                                          </p:val>
                                        </p:tav>
                                      </p:tavLst>
                                    </p:anim>
                                    <p:animEffect transition="in" filter="fade">
                                      <p:cBhvr>
                                        <p:cTn id="78" dur="500"/>
                                        <p:tgtEl>
                                          <p:spTgt spid="19"/>
                                        </p:tgtEl>
                                      </p:cBhvr>
                                    </p:animEffect>
                                  </p:childTnLst>
                                </p:cTn>
                              </p:par>
                              <p:par>
                                <p:cTn id="79" presetID="2" presetClass="entr" presetSubtype="2" fill="hold" grpId="0" nodeType="withEffect">
                                  <p:stCondLst>
                                    <p:cond delay="500"/>
                                  </p:stCondLst>
                                  <p:iterate type="lt">
                                    <p:tmPct val="0"/>
                                  </p:iterate>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1+#ppt_w/2"/>
                                          </p:val>
                                        </p:tav>
                                        <p:tav tm="100000">
                                          <p:val>
                                            <p:strVal val="#ppt_x"/>
                                          </p:val>
                                        </p:tav>
                                      </p:tavLst>
                                    </p:anim>
                                    <p:anim calcmode="lin" valueType="num">
                                      <p:cBhvr additive="base">
                                        <p:cTn id="82" dur="500" fill="hold"/>
                                        <p:tgtEl>
                                          <p:spTgt spid="21"/>
                                        </p:tgtEl>
                                        <p:attrNameLst>
                                          <p:attrName>ppt_y</p:attrName>
                                        </p:attrNameLst>
                                      </p:cBhvr>
                                      <p:tavLst>
                                        <p:tav tm="0">
                                          <p:val>
                                            <p:strVal val="#ppt_y"/>
                                          </p:val>
                                        </p:tav>
                                        <p:tav tm="100000">
                                          <p:val>
                                            <p:strVal val="#ppt_y"/>
                                          </p:val>
                                        </p:tav>
                                      </p:tavLst>
                                    </p:anim>
                                  </p:childTnLst>
                                </p:cTn>
                              </p:par>
                              <p:par>
                                <p:cTn id="83" presetID="26" presetClass="emph" presetSubtype="0" fill="hold" grpId="1" nodeType="withEffect">
                                  <p:stCondLst>
                                    <p:cond delay="1000"/>
                                  </p:stCondLst>
                                  <p:iterate type="lt">
                                    <p:tmPct val="0"/>
                                  </p:iterate>
                                  <p:childTnLst>
                                    <p:animEffect transition="out" filter="fade">
                                      <p:cBhvr>
                                        <p:cTn id="84" dur="500" tmFilter="0, 0; .2, .5; .8, .5; 1, 0"/>
                                        <p:tgtEl>
                                          <p:spTgt spid="21"/>
                                        </p:tgtEl>
                                      </p:cBhvr>
                                    </p:animEffect>
                                    <p:animScale>
                                      <p:cBhvr>
                                        <p:cTn id="85"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4" grpId="0" animBg="1"/>
      <p:bldP spid="15" grpId="0" animBg="1"/>
      <p:bldP spid="16" grpId="0" animBg="1"/>
      <p:bldP spid="17" grpId="0" animBg="1"/>
      <p:bldP spid="21" grpId="0"/>
      <p:bldP spid="21" grpI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val="388416575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tmplLst>
          <p:tmpl lvl="1">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栏目一">
    <p:spTree>
      <p:nvGrpSpPr>
        <p:cNvPr id="1" name=""/>
        <p:cNvGrpSpPr/>
        <p:nvPr/>
      </p:nvGrpSpPr>
      <p:grpSpPr>
        <a:xfrm>
          <a:off x="0" y="0"/>
          <a:ext cx="0" cy="0"/>
          <a:chOff x="0" y="0"/>
          <a:chExt cx="0" cy="0"/>
        </a:xfrm>
      </p:grpSpPr>
      <p:sp>
        <p:nvSpPr>
          <p:cNvPr id="25" name="TextBox 24">
            <a:hlinkClick r:id="rId2" action="ppaction://hlinksldjump"/>
          </p:cNvPr>
          <p:cNvSpPr txBox="1"/>
          <p:nvPr userDrawn="1"/>
        </p:nvSpPr>
        <p:spPr>
          <a:xfrm>
            <a:off x="5075749" y="240903"/>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目标导航</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28" name="TextBox 27">
            <a:hlinkClick r:id="rId3" action="ppaction://hlinksldjump"/>
          </p:cNvPr>
          <p:cNvSpPr txBox="1"/>
          <p:nvPr userDrawn="1"/>
        </p:nvSpPr>
        <p:spPr>
          <a:xfrm>
            <a:off x="6426753" y="24090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知识梳理</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31" name="TextBox 30">
            <a:hlinkClick r:id="rId4" action="ppaction://hlinksldjump"/>
          </p:cNvPr>
          <p:cNvSpPr txBox="1"/>
          <p:nvPr userDrawn="1"/>
        </p:nvSpPr>
        <p:spPr>
          <a:xfrm>
            <a:off x="7777757" y="244963"/>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重难聚焦</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2936419011"/>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栏目二">
    <p:spTree>
      <p:nvGrpSpPr>
        <p:cNvPr id="1" name=""/>
        <p:cNvGrpSpPr/>
        <p:nvPr/>
      </p:nvGrpSpPr>
      <p:grpSpPr>
        <a:xfrm>
          <a:off x="0" y="0"/>
          <a:ext cx="0" cy="0"/>
          <a:chOff x="0" y="0"/>
          <a:chExt cx="0" cy="0"/>
        </a:xfrm>
      </p:grpSpPr>
      <p:grpSp>
        <p:nvGrpSpPr>
          <p:cNvPr id="2" name="组合 1"/>
          <p:cNvGrpSpPr/>
          <p:nvPr userDrawn="1"/>
        </p:nvGrpSpPr>
        <p:grpSpPr>
          <a:xfrm>
            <a:off x="4852164" y="-27384"/>
            <a:ext cx="1443037" cy="880109"/>
            <a:chOff x="11613" y="1584001"/>
            <a:chExt cx="1443037" cy="733424"/>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1584001"/>
              <a:ext cx="1443037" cy="733424"/>
            </a:xfrm>
            <a:prstGeom prst="rect">
              <a:avLst/>
            </a:prstGeom>
          </p:spPr>
        </p:pic>
        <p:sp>
          <p:nvSpPr>
            <p:cNvPr id="9" name="TextBox 8">
              <a:hlinkClick r:id="rId3" action="ppaction://hlinksldjump"/>
            </p:cNvPr>
            <p:cNvSpPr txBox="1"/>
            <p:nvPr userDrawn="1"/>
          </p:nvSpPr>
          <p:spPr>
            <a:xfrm>
              <a:off x="235198" y="1802468"/>
              <a:ext cx="902811"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目标导航</a:t>
              </a:r>
              <a:endParaRPr lang="zh-CN" altLang="en-US" sz="1400" dirty="0">
                <a:solidFill>
                  <a:schemeClr val="bg1"/>
                </a:solidFill>
                <a:latin typeface="黑体" panose="02010600030101010101" pitchFamily="2" charset="-122"/>
                <a:ea typeface="黑体" panose="02010600030101010101" pitchFamily="2" charset="-122"/>
              </a:endParaRPr>
            </a:p>
          </p:txBody>
        </p:sp>
      </p:grpSp>
      <p:sp>
        <p:nvSpPr>
          <p:cNvPr id="20" name="TextBox 27">
            <a:hlinkClick r:id="rId4" action="ppaction://hlinksldjump"/>
          </p:cNvPr>
          <p:cNvSpPr txBox="1"/>
          <p:nvPr userDrawn="1"/>
        </p:nvSpPr>
        <p:spPr>
          <a:xfrm>
            <a:off x="6426753" y="24090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知识梳理</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21" name="TextBox 30">
            <a:hlinkClick r:id="rId5" action="ppaction://hlinksldjump"/>
          </p:cNvPr>
          <p:cNvSpPr txBox="1"/>
          <p:nvPr userDrawn="1"/>
        </p:nvSpPr>
        <p:spPr>
          <a:xfrm>
            <a:off x="7777757" y="244963"/>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重难聚焦</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637326078"/>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栏目三">
    <p:spTree>
      <p:nvGrpSpPr>
        <p:cNvPr id="1" name=""/>
        <p:cNvGrpSpPr/>
        <p:nvPr/>
      </p:nvGrpSpPr>
      <p:grpSpPr>
        <a:xfrm>
          <a:off x="0" y="0"/>
          <a:ext cx="0" cy="0"/>
          <a:chOff x="0" y="0"/>
          <a:chExt cx="0" cy="0"/>
        </a:xfrm>
      </p:grpSpPr>
      <p:sp>
        <p:nvSpPr>
          <p:cNvPr id="28" name="TextBox 24">
            <a:hlinkClick r:id="rId2" action="ppaction://hlinksldjump"/>
          </p:cNvPr>
          <p:cNvSpPr txBox="1"/>
          <p:nvPr userDrawn="1"/>
        </p:nvSpPr>
        <p:spPr>
          <a:xfrm>
            <a:off x="5075749" y="240903"/>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目标导航</a:t>
            </a:r>
            <a:endParaRPr lang="zh-CN" altLang="en-US" sz="1400" dirty="0">
              <a:solidFill>
                <a:srgbClr val="333333"/>
              </a:solidFill>
              <a:latin typeface="黑体" panose="02010600030101010101" pitchFamily="2" charset="-122"/>
              <a:ea typeface="黑体" panose="02010600030101010101" pitchFamily="2" charset="-122"/>
            </a:endParaRPr>
          </a:p>
        </p:txBody>
      </p:sp>
      <p:grpSp>
        <p:nvGrpSpPr>
          <p:cNvPr id="33" name="组合 32"/>
          <p:cNvGrpSpPr/>
          <p:nvPr userDrawn="1"/>
        </p:nvGrpSpPr>
        <p:grpSpPr>
          <a:xfrm>
            <a:off x="6197901" y="-27384"/>
            <a:ext cx="1443037" cy="880109"/>
            <a:chOff x="11613" y="2237065"/>
            <a:chExt cx="1443037" cy="733424"/>
          </a:xfrm>
        </p:grpSpPr>
        <p:pic>
          <p:nvPicPr>
            <p:cNvPr id="34" name="图片 3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1613" y="2237065"/>
              <a:ext cx="1443037" cy="733424"/>
            </a:xfrm>
            <a:prstGeom prst="rect">
              <a:avLst/>
            </a:prstGeom>
          </p:spPr>
        </p:pic>
        <p:sp>
          <p:nvSpPr>
            <p:cNvPr id="35" name="TextBox 9">
              <a:hlinkClick r:id="rId4" action="ppaction://hlinksldjump"/>
            </p:cNvPr>
            <p:cNvSpPr txBox="1"/>
            <p:nvPr userDrawn="1"/>
          </p:nvSpPr>
          <p:spPr>
            <a:xfrm>
              <a:off x="250903" y="2460637"/>
              <a:ext cx="902811"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知识梳理</a:t>
              </a:r>
              <a:endParaRPr lang="zh-CN" altLang="en-US" sz="1400" dirty="0">
                <a:solidFill>
                  <a:schemeClr val="bg1"/>
                </a:solidFill>
                <a:latin typeface="黑体" panose="02010600030101010101" pitchFamily="2" charset="-122"/>
                <a:ea typeface="黑体" panose="02010600030101010101" pitchFamily="2" charset="-122"/>
              </a:endParaRPr>
            </a:p>
          </p:txBody>
        </p:sp>
      </p:grpSp>
      <p:sp>
        <p:nvSpPr>
          <p:cNvPr id="37" name="TextBox 30">
            <a:hlinkClick r:id="rId5" action="ppaction://hlinksldjump"/>
          </p:cNvPr>
          <p:cNvSpPr txBox="1"/>
          <p:nvPr userDrawn="1"/>
        </p:nvSpPr>
        <p:spPr>
          <a:xfrm>
            <a:off x="7777757" y="244963"/>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重难聚焦</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2616403398"/>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栏目四">
    <p:spTree>
      <p:nvGrpSpPr>
        <p:cNvPr id="1" name=""/>
        <p:cNvGrpSpPr/>
        <p:nvPr/>
      </p:nvGrpSpPr>
      <p:grpSpPr>
        <a:xfrm>
          <a:off x="0" y="0"/>
          <a:ext cx="0" cy="0"/>
          <a:chOff x="0" y="0"/>
          <a:chExt cx="0" cy="0"/>
        </a:xfrm>
      </p:grpSpPr>
      <p:sp>
        <p:nvSpPr>
          <p:cNvPr id="33" name="TextBox 24">
            <a:hlinkClick r:id="rId2" action="ppaction://hlinksldjump"/>
          </p:cNvPr>
          <p:cNvSpPr txBox="1"/>
          <p:nvPr userDrawn="1"/>
        </p:nvSpPr>
        <p:spPr>
          <a:xfrm>
            <a:off x="5075749" y="240903"/>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目标导航</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38" name="TextBox 27">
            <a:hlinkClick r:id="rId3" action="ppaction://hlinksldjump"/>
          </p:cNvPr>
          <p:cNvSpPr txBox="1"/>
          <p:nvPr userDrawn="1"/>
        </p:nvSpPr>
        <p:spPr>
          <a:xfrm>
            <a:off x="6426753" y="24090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知识梳理</a:t>
            </a:r>
            <a:endParaRPr lang="zh-CN" altLang="en-US" sz="1400" dirty="0">
              <a:solidFill>
                <a:srgbClr val="333333"/>
              </a:solidFill>
              <a:latin typeface="黑体" panose="02010600030101010101" pitchFamily="2" charset="-122"/>
              <a:ea typeface="黑体" panose="02010600030101010101" pitchFamily="2" charset="-122"/>
            </a:endParaRPr>
          </a:p>
        </p:txBody>
      </p:sp>
      <p:grpSp>
        <p:nvGrpSpPr>
          <p:cNvPr id="42" name="组合 41"/>
          <p:cNvGrpSpPr/>
          <p:nvPr userDrawn="1"/>
        </p:nvGrpSpPr>
        <p:grpSpPr>
          <a:xfrm>
            <a:off x="7543337" y="-27384"/>
            <a:ext cx="1443037" cy="880109"/>
            <a:chOff x="11613" y="2907777"/>
            <a:chExt cx="1443037" cy="733424"/>
          </a:xfrm>
        </p:grpSpPr>
        <p:pic>
          <p:nvPicPr>
            <p:cNvPr id="43" name="图片 42"/>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1613" y="2907777"/>
              <a:ext cx="1443037" cy="733424"/>
            </a:xfrm>
            <a:prstGeom prst="rect">
              <a:avLst/>
            </a:prstGeom>
          </p:spPr>
        </p:pic>
        <p:sp>
          <p:nvSpPr>
            <p:cNvPr id="44" name="TextBox 11">
              <a:hlinkClick r:id="rId5" action="ppaction://hlinksldjump"/>
            </p:cNvPr>
            <p:cNvSpPr txBox="1"/>
            <p:nvPr userDrawn="1"/>
          </p:nvSpPr>
          <p:spPr>
            <a:xfrm>
              <a:off x="246033" y="3131349"/>
              <a:ext cx="902811"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重难聚焦</a:t>
              </a:r>
              <a:endParaRPr lang="zh-CN" altLang="en-US" sz="14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795969708"/>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63597019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15916"/>
            <a:ext cx="9143998" cy="793157"/>
            <a:chOff x="2" y="-13263"/>
            <a:chExt cx="9143998" cy="660964"/>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868180"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721833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8568479"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nvCxnSpPr>
          <p:spPr>
            <a:xfrm rot="16200000">
              <a:off x="4518030" y="310737"/>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01350" y="115863"/>
            <a:ext cx="504825" cy="504825"/>
          </a:xfrm>
          <a:prstGeom prst="rect">
            <a:avLst/>
          </a:prstGeom>
        </p:spPr>
      </p:pic>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val="342916337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50" r:id="rId4"/>
    <p:sldLayoutId id="2147483651" r:id="rId5"/>
    <p:sldLayoutId id="2147483652" r:id="rId6"/>
    <p:sldLayoutId id="2147483653" r:id="rId7"/>
    <p:sldLayoutId id="2147483654" r:id="rId8"/>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3.xml"/><Relationship Id="rId1" Type="http://schemas.openxmlformats.org/officeDocument/2006/relationships/slideLayout" Target="../slideLayouts/slideLayout6.xml"/><Relationship Id="rId4" Type="http://schemas.openxmlformats.org/officeDocument/2006/relationships/slide" Target="slide9.xml"/></Relationships>
</file>

<file path=ppt/slides/_rels/slide11.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3.xml"/><Relationship Id="rId1" Type="http://schemas.openxmlformats.org/officeDocument/2006/relationships/slideLayout" Target="../slideLayouts/slideLayout6.xml"/><Relationship Id="rId4" Type="http://schemas.openxmlformats.org/officeDocument/2006/relationships/slide" Target="slide9.xml"/></Relationships>
</file>

<file path=ppt/slides/_rels/slide12.xml.rels><?xml version="1.0" encoding="UTF-8" standalone="yes"?>
<Relationships xmlns="http://schemas.openxmlformats.org/package/2006/relationships"><Relationship Id="rId2" Type="http://schemas.openxmlformats.org/officeDocument/2006/relationships/slide" Target="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slide" Target="slide12.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slide" Target="slide12.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slide" Target="slide12.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slide" Target="slide12.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slide" Target="slide12.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3.xml"/><Relationship Id="rId1" Type="http://schemas.openxmlformats.org/officeDocument/2006/relationships/slideLayout" Target="../slideLayouts/slideLayout6.xml"/><Relationship Id="rId4" Type="http://schemas.openxmlformats.org/officeDocument/2006/relationships/slide" Target="slide9.xml"/></Relationships>
</file>

<file path=ppt/slides/_rels/slide4.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3.xml"/><Relationship Id="rId1" Type="http://schemas.openxmlformats.org/officeDocument/2006/relationships/slideLayout" Target="../slideLayouts/slideLayout6.xml"/><Relationship Id="rId4" Type="http://schemas.openxmlformats.org/officeDocument/2006/relationships/slide" Target="slide9.xml"/></Relationships>
</file>

<file path=ppt/slides/_rels/slide5.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3.xml"/><Relationship Id="rId1" Type="http://schemas.openxmlformats.org/officeDocument/2006/relationships/slideLayout" Target="../slideLayouts/slideLayout6.xml"/><Relationship Id="rId4" Type="http://schemas.openxmlformats.org/officeDocument/2006/relationships/slide" Target="slide9.xml"/></Relationships>
</file>

<file path=ppt/slides/_rels/slide6.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3.xml"/><Relationship Id="rId1" Type="http://schemas.openxmlformats.org/officeDocument/2006/relationships/slideLayout" Target="../slideLayouts/slideLayout6.xml"/><Relationship Id="rId4" Type="http://schemas.openxmlformats.org/officeDocument/2006/relationships/slide" Target="slide9.xml"/></Relationships>
</file>

<file path=ppt/slides/_rels/slide7.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3.xml"/><Relationship Id="rId1" Type="http://schemas.openxmlformats.org/officeDocument/2006/relationships/slideLayout" Target="../slideLayouts/slideLayout6.xml"/><Relationship Id="rId4" Type="http://schemas.openxmlformats.org/officeDocument/2006/relationships/slide" Target="slide9.xml"/></Relationships>
</file>

<file path=ppt/slides/_rels/slide8.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3.xml"/><Relationship Id="rId1" Type="http://schemas.openxmlformats.org/officeDocument/2006/relationships/slideLayout" Target="../slideLayouts/slideLayout6.xml"/><Relationship Id="rId4" Type="http://schemas.openxmlformats.org/officeDocument/2006/relationships/slide" Target="slide9.xml"/></Relationships>
</file>

<file path=ppt/slides/_rels/slide9.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3.xml"/><Relationship Id="rId1" Type="http://schemas.openxmlformats.org/officeDocument/2006/relationships/slideLayout" Target="../slideLayouts/slideLayout6.xml"/><Relationship Id="rId4" Type="http://schemas.openxmlformats.org/officeDocument/2006/relationships/slide" Target="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zh-CN" dirty="0"/>
              <a:t>第</a:t>
            </a:r>
            <a:r>
              <a:rPr lang="en-US" altLang="zh-CN" b="1" dirty="0"/>
              <a:t>4</a:t>
            </a:r>
            <a:r>
              <a:rPr lang="zh-CN" altLang="zh-CN" dirty="0"/>
              <a:t>课　走向世界的日本</a:t>
            </a:r>
          </a:p>
        </p:txBody>
      </p:sp>
    </p:spTree>
    <p:extLst>
      <p:ext uri="{BB962C8B-B14F-4D97-AF65-F5344CB8AC3E}">
        <p14:creationId xmlns:p14="http://schemas.microsoft.com/office/powerpoint/2010/main" val="591445002"/>
      </p:ext>
    </p:extLst>
  </p:cSld>
  <p:clrMapOvr>
    <a:masterClrMapping/>
  </p:clrMapOvr>
  <p:transition spd="slow">
    <p:strips dir="ru"/>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836712"/>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016185" y="836712"/>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二</a:t>
            </a:r>
          </a:p>
        </p:txBody>
      </p:sp>
      <p:sp>
        <p:nvSpPr>
          <p:cNvPr id="9" name="矩形 8">
            <a:hlinkClick r:id="rId4" action="ppaction://hlinksldjump"/>
          </p:cNvPr>
          <p:cNvSpPr/>
          <p:nvPr/>
        </p:nvSpPr>
        <p:spPr>
          <a:xfrm>
            <a:off x="1564826" y="836712"/>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三</a:t>
            </a:r>
          </a:p>
        </p:txBody>
      </p:sp>
      <p:sp>
        <p:nvSpPr>
          <p:cNvPr id="2" name="矩形 1"/>
          <p:cNvSpPr>
            <a:spLocks noChangeAspect="1"/>
          </p:cNvSpPr>
          <p:nvPr/>
        </p:nvSpPr>
        <p:spPr>
          <a:xfrm>
            <a:off x="508000" y="2212481"/>
            <a:ext cx="8128000" cy="330475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侵略中国</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(1)1872</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日本迫使</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琉球</a:t>
            </a:r>
            <a:r>
              <a:rPr lang="zh-CN" altLang="zh-CN" sz="2200" dirty="0">
                <a:solidFill>
                  <a:srgbClr val="000000"/>
                </a:solidFill>
                <a:latin typeface="Times New Roman" panose="02020603050405020304" pitchFamily="18" charset="0"/>
                <a:cs typeface="Times New Roman" panose="02020603050405020304" pitchFamily="18" charset="0"/>
              </a:rPr>
              <a:t>国王宣布自己是日本的藩属。</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(2)1874</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日本派军队侵入台湾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腐朽的清政府最后作出让步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赔偿日本</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50</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万</a:t>
            </a:r>
            <a:r>
              <a:rPr lang="zh-CN" altLang="zh-CN" sz="2200" dirty="0">
                <a:solidFill>
                  <a:srgbClr val="000000"/>
                </a:solidFill>
                <a:latin typeface="Times New Roman" panose="02020603050405020304" pitchFamily="18" charset="0"/>
                <a:cs typeface="Times New Roman" panose="02020603050405020304" pitchFamily="18" charset="0"/>
              </a:rPr>
              <a:t>两白银。</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(3)1879</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日本正式吞并了琉球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把它变为日本的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冲绳县</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(4)1894</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日本挑起了甲午中日战争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打败了清政府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强迫清政府签订了《马关条约》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从中国割得台湾及其附属岛屿和</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澎湖列岛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获得了两亿多两白银的赔款。</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6" name="矩形 5"/>
          <p:cNvSpPr/>
          <p:nvPr/>
        </p:nvSpPr>
        <p:spPr>
          <a:xfrm>
            <a:off x="3231341" y="2638572"/>
            <a:ext cx="549853" cy="33196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464470" y="3418687"/>
            <a:ext cx="530619" cy="35591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6649450" y="3791439"/>
            <a:ext cx="805039" cy="37999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7081511" y="4654796"/>
            <a:ext cx="1093044" cy="33196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386868614"/>
      </p:ext>
    </p:extLst>
  </p:cSld>
  <p:clrMapOvr>
    <a:masterClrMapping/>
  </p:clrMapOvr>
  <p:transition spd="slow">
    <p:pull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0"/>
                                        </p:tgtEl>
                                      </p:cBhvr>
                                    </p:animEffect>
                                    <p:set>
                                      <p:cBhvr>
                                        <p:cTn id="12" dur="1" fill="hold">
                                          <p:stCondLst>
                                            <p:cond delay="499"/>
                                          </p:stCondLst>
                                        </p:cTn>
                                        <p:tgtEl>
                                          <p:spTgt spid="10"/>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1"/>
                                        </p:tgtEl>
                                      </p:cBhvr>
                                    </p:animEffect>
                                    <p:set>
                                      <p:cBhvr>
                                        <p:cTn id="17" dur="1" fill="hold">
                                          <p:stCondLst>
                                            <p:cond delay="499"/>
                                          </p:stCondLst>
                                        </p:cTn>
                                        <p:tgtEl>
                                          <p:spTgt spid="11"/>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2"/>
                                        </p:tgtEl>
                                      </p:cBhvr>
                                    </p:animEffect>
                                    <p:set>
                                      <p:cBhvr>
                                        <p:cTn id="22"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0" grpId="0" animBg="1"/>
      <p:bldP spid="11" grpId="0" animBg="1"/>
      <p:bldP spid="12"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836712"/>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016185" y="836712"/>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二</a:t>
            </a:r>
          </a:p>
        </p:txBody>
      </p:sp>
      <p:sp>
        <p:nvSpPr>
          <p:cNvPr id="9" name="矩形 8">
            <a:hlinkClick r:id="rId4" action="ppaction://hlinksldjump"/>
          </p:cNvPr>
          <p:cNvSpPr/>
          <p:nvPr/>
        </p:nvSpPr>
        <p:spPr>
          <a:xfrm>
            <a:off x="1564826" y="836712"/>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三</a:t>
            </a:r>
          </a:p>
        </p:txBody>
      </p:sp>
      <p:sp>
        <p:nvSpPr>
          <p:cNvPr id="2" name="矩形 1"/>
          <p:cNvSpPr>
            <a:spLocks noChangeAspect="1"/>
          </p:cNvSpPr>
          <p:nvPr/>
        </p:nvSpPr>
        <p:spPr>
          <a:xfrm>
            <a:off x="508000" y="3122420"/>
            <a:ext cx="8128000" cy="867160"/>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甲午中日战争后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日本积极参与帝国主义瓜分中国的狂潮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八国联军</a:t>
            </a:r>
            <a:r>
              <a:rPr lang="zh-CN" altLang="zh-CN" sz="2200" dirty="0">
                <a:solidFill>
                  <a:srgbClr val="000000"/>
                </a:solidFill>
                <a:latin typeface="Times New Roman" panose="02020603050405020304" pitchFamily="18" charset="0"/>
                <a:cs typeface="Times New Roman" panose="02020603050405020304" pitchFamily="18" charset="0"/>
              </a:rPr>
              <a:t>侵略中国时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日军占了八国联军总人数的大部分。</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6" name="矩形 5"/>
          <p:cNvSpPr/>
          <p:nvPr/>
        </p:nvSpPr>
        <p:spPr>
          <a:xfrm>
            <a:off x="611560" y="3560930"/>
            <a:ext cx="1071507" cy="32542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797517888"/>
      </p:ext>
    </p:extLst>
  </p:cSld>
  <p:clrMapOvr>
    <a:masterClrMapping/>
  </p:clrMapOvr>
  <p:transition spd="slow">
    <p:pull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spect="1"/>
          </p:cNvSpPr>
          <p:nvPr/>
        </p:nvSpPr>
        <p:spPr>
          <a:xfrm>
            <a:off x="508000" y="2309890"/>
            <a:ext cx="8128000" cy="2492221"/>
          </a:xfrm>
          <a:prstGeom prst="rect">
            <a:avLst/>
          </a:prstGeom>
        </p:spPr>
        <p:txBody>
          <a:bodyPr>
            <a:spAutoFit/>
          </a:bodyPr>
          <a:lstStyle/>
          <a:p>
            <a:pPr indent="2286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如何评价明治维新</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明治维新是日本近代化的起点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它开辟了日本历史的新纪元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使日本由封建社会过渡到资本主义社会。通过资产阶级改革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日本得以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脱亚入欧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从一个处于亚洲文明边缘的小国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一跃成为对亚洲历史产生深远影响的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侵略大国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为其在</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cs typeface="Times New Roman" panose="02020603050405020304" pitchFamily="18" charset="0"/>
              </a:rPr>
              <a:t>世纪跻身世界强国之列打下了基础。</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5" name="矩形 4">
            <a:hlinkClick r:id="rId2" action="ppaction://hlinksldjump"/>
          </p:cNvPr>
          <p:cNvSpPr/>
          <p:nvPr/>
        </p:nvSpPr>
        <p:spPr>
          <a:xfrm>
            <a:off x="467544" y="836712"/>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问题</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246659966"/>
      </p:ext>
    </p:extLst>
  </p:cSld>
  <p:clrMapOvr>
    <a:masterClrMapping/>
  </p:clrMapOvr>
  <mc:AlternateContent xmlns:mc="http://schemas.openxmlformats.org/markup-compatibility/2006" xmlns:p14="http://schemas.microsoft.com/office/powerpoint/2010/main">
    <mc:Choice Requires="p14">
      <p:transition spd="slow" p14:dur="1600">
        <p:cut/>
      </p:transition>
    </mc:Choice>
    <mc:Fallback xmlns="">
      <p:transition spd="slow">
        <p:cut/>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spect="1"/>
          </p:cNvSpPr>
          <p:nvPr/>
        </p:nvSpPr>
        <p:spPr>
          <a:xfrm>
            <a:off x="508000" y="1901028"/>
            <a:ext cx="8128000" cy="3309945"/>
          </a:xfrm>
          <a:prstGeom prst="rect">
            <a:avLst/>
          </a:prstGeom>
        </p:spPr>
        <p:txBody>
          <a:bodyPr>
            <a:spAutoFit/>
          </a:bodyPr>
          <a:lstStyle/>
          <a:p>
            <a:pPr>
              <a:lnSpc>
                <a:spcPct val="120000"/>
              </a:lnSpc>
            </a:pPr>
            <a:r>
              <a:rPr lang="zh-CN" altLang="zh-CN" sz="2200" dirty="0">
                <a:solidFill>
                  <a:srgbClr val="000000"/>
                </a:solidFill>
                <a:ea typeface="Times New Roman" panose="02020603050405020304" pitchFamily="18" charset="0"/>
              </a:rPr>
              <a:t> </a:t>
            </a:r>
            <a:r>
              <a:rPr lang="en-US" altLang="zh-CN" sz="2200" dirty="0">
                <a:solidFill>
                  <a:srgbClr val="000000"/>
                </a:solidFill>
                <a:ea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但这次资产阶级革命又是不彻底的</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保留了大量的封建残余。明治维新的局限性包括</a:t>
            </a:r>
            <a:r>
              <a:rPr lang="en-US" altLang="zh-CN" sz="2200" dirty="0">
                <a:solidFill>
                  <a:srgbClr val="000000"/>
                </a:solidFill>
                <a:latin typeface="Times New Roman" panose="02020603050405020304" pitchFamily="18" charset="0"/>
              </a:rPr>
              <a:t>:</a:t>
            </a:r>
            <a:r>
              <a:rPr lang="zh-CN" altLang="zh-CN" sz="2200" dirty="0">
                <a:solidFill>
                  <a:srgbClr val="000000"/>
                </a:solidFill>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政治上</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虽然宣布废除封建特权</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实行</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四民平等</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但却实行华族制度</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本质上是把幕藩体制下的封建等级身份制转化为具有强烈封建性的近代资本主义阶级结构</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这意味着新的不平等。</a:t>
            </a:r>
            <a:r>
              <a:rPr lang="zh-CN" altLang="zh-CN" sz="2200" dirty="0">
                <a:solidFill>
                  <a:srgbClr val="000000"/>
                </a:solidFill>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经济上</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保留了大量的封建残余</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在引进西方模式过程中较为盲目</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出现了新的经济问题。</a:t>
            </a:r>
            <a:r>
              <a:rPr lang="zh-CN" altLang="zh-CN" sz="2200" dirty="0">
                <a:solidFill>
                  <a:srgbClr val="000000"/>
                </a:solidFill>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体制上</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明治维新在家族制度、官僚体制和政治体制等方面留下了大量的封建残余。因此</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最终为日本向近代天皇制的过渡和形成创造了条件。</a:t>
            </a:r>
            <a:endParaRPr lang="zh-CN" altLang="en-US" sz="2200" dirty="0"/>
          </a:p>
        </p:txBody>
      </p:sp>
      <p:sp>
        <p:nvSpPr>
          <p:cNvPr id="5" name="矩形 4">
            <a:hlinkClick r:id="rId2" action="ppaction://hlinksldjump"/>
          </p:cNvPr>
          <p:cNvSpPr/>
          <p:nvPr/>
        </p:nvSpPr>
        <p:spPr>
          <a:xfrm>
            <a:off x="467544" y="836712"/>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问题</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347071369"/>
      </p:ext>
    </p:extLst>
  </p:cSld>
  <p:clrMapOvr>
    <a:masterClrMapping/>
  </p:clrMapOvr>
  <mc:AlternateContent xmlns:mc="http://schemas.openxmlformats.org/markup-compatibility/2006">
    <mc:Choice xmlns:p14="http://schemas.microsoft.com/office/powerpoint/2010/main" Requires="p14">
      <p:transition spd="slow" p14:dur="1600">
        <p:cut/>
      </p:transition>
    </mc:Choice>
    <mc:Fallback>
      <p:transition spd="slow">
        <p:cut/>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spect="1"/>
          </p:cNvSpPr>
          <p:nvPr/>
        </p:nvSpPr>
        <p:spPr>
          <a:xfrm>
            <a:off x="508000" y="2513022"/>
            <a:ext cx="8128000" cy="208595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意识形态上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既有所谓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全盘西化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的极端化倾向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又有大量封建因素被保留下来并得以发展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保留和发展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武士道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的军国主义教育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使近代军国主义与法西斯主义合流并恶性滋长。由此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日本走上了一条军事帝国主义道路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给被侵略国家和日本人民都带来了极大的灾难。</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5" name="矩形 4">
            <a:hlinkClick r:id="rId2" action="ppaction://hlinksldjump"/>
          </p:cNvPr>
          <p:cNvSpPr/>
          <p:nvPr/>
        </p:nvSpPr>
        <p:spPr>
          <a:xfrm>
            <a:off x="467544" y="836712"/>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问题</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556650798"/>
      </p:ext>
    </p:extLst>
  </p:cSld>
  <p:clrMapOvr>
    <a:masterClrMapping/>
  </p:clrMapOvr>
  <mc:AlternateContent xmlns:mc="http://schemas.openxmlformats.org/markup-compatibility/2006">
    <mc:Choice xmlns:p14="http://schemas.microsoft.com/office/powerpoint/2010/main" Requires="p14">
      <p:transition spd="slow" p14:dur="1600">
        <p:cut/>
      </p:transition>
    </mc:Choice>
    <mc:Fallback>
      <p:transition spd="slow">
        <p:cut/>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spect="1"/>
          </p:cNvSpPr>
          <p:nvPr/>
        </p:nvSpPr>
        <p:spPr>
          <a:xfrm>
            <a:off x="508000" y="2106757"/>
            <a:ext cx="8128000" cy="289848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【例题】</a:t>
            </a:r>
            <a:r>
              <a:rPr lang="zh-CN" altLang="zh-CN" sz="2200" dirty="0">
                <a:solidFill>
                  <a:srgbClr val="000000"/>
                </a:solidFill>
                <a:latin typeface="NEU-BZ-S92" panose="02020503000000020003" pitchFamily="18" charset="-12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有人说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日本近年来奇迹般的成功和第二次世界大战中几近毁灭性的失败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都同时孕育于明治维新中。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对此话最正确的理解是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日本因明治维新而走上富强道路</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明治维新使日本在富强中走向战争</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日本因明治维新而走上战争</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明治维新使日本在战争中走向富强</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5" name="矩形 4">
            <a:hlinkClick r:id="rId2" action="ppaction://hlinksldjump"/>
          </p:cNvPr>
          <p:cNvSpPr/>
          <p:nvPr/>
        </p:nvSpPr>
        <p:spPr>
          <a:xfrm>
            <a:off x="467544" y="836712"/>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问题</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97378626"/>
      </p:ext>
    </p:extLst>
  </p:cSld>
  <p:clrMapOvr>
    <a:masterClrMapping/>
  </p:clrMapOvr>
  <mc:AlternateContent xmlns:mc="http://schemas.openxmlformats.org/markup-compatibility/2006">
    <mc:Choice xmlns:p14="http://schemas.microsoft.com/office/powerpoint/2010/main" Requires="p14">
      <p:transition spd="slow" p14:dur="1600">
        <p:cut/>
      </p:transition>
    </mc:Choice>
    <mc:Fallback>
      <p:transition spd="slow">
        <p:cut/>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spect="1"/>
          </p:cNvSpPr>
          <p:nvPr/>
        </p:nvSpPr>
        <p:spPr>
          <a:xfrm>
            <a:off x="508000" y="2330714"/>
            <a:ext cx="8128000" cy="289848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根据所学知识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明治维新为日本资本主义经济的发展创造了条件。</a:t>
            </a:r>
            <a:r>
              <a:rPr lang="en-US" altLang="zh-CN" sz="2200" dirty="0">
                <a:solidFill>
                  <a:srgbClr val="000000"/>
                </a:solidFill>
                <a:latin typeface="Times New Roman" panose="02020603050405020304" pitchFamily="18" charset="0"/>
                <a:cs typeface="Times New Roman" panose="02020603050405020304" pitchFamily="18" charset="0"/>
              </a:rPr>
              <a:t>19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a:t>
            </a:r>
            <a:r>
              <a:rPr lang="en-US" altLang="zh-CN" sz="2200" dirty="0">
                <a:solidFill>
                  <a:srgbClr val="000000"/>
                </a:solidFill>
                <a:latin typeface="Times New Roman" panose="02020603050405020304" pitchFamily="18" charset="0"/>
                <a:cs typeface="Times New Roman" panose="02020603050405020304" pitchFamily="18" charset="0"/>
              </a:rPr>
              <a:t>90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年代初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日本已经初步实现了资本主义工业化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成为亚洲资本主义经济最发达的国家。明治维新也使日本逐步废除了不平等条约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实现了民族独立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同时为了满足本国资本主义发展的需求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日本走上了对邻国侵略扩张的军国主义道路。故</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项最符合题意。</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B</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6" name="矩形 5">
            <a:hlinkClick r:id="rId2" action="ppaction://hlinksldjump"/>
          </p:cNvPr>
          <p:cNvSpPr/>
          <p:nvPr/>
        </p:nvSpPr>
        <p:spPr>
          <a:xfrm>
            <a:off x="467544" y="836712"/>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问题</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p:cNvSpPr/>
          <p:nvPr/>
        </p:nvSpPr>
        <p:spPr>
          <a:xfrm>
            <a:off x="795886" y="4797152"/>
            <a:ext cx="1071507" cy="43204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853929462"/>
      </p:ext>
    </p:extLst>
  </p:cSld>
  <p:clrMapOvr>
    <a:masterClrMapping/>
  </p:clrMapOvr>
  <mc:AlternateContent xmlns:mc="http://schemas.openxmlformats.org/markup-compatibility/2006">
    <mc:Choice xmlns:p14="http://schemas.microsoft.com/office/powerpoint/2010/main" Requires="p14">
      <p:transition spd="slow" p14:dur="1600">
        <p:cut/>
      </p:transition>
    </mc:Choice>
    <mc:Fallback>
      <p:transition spd="slow">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问题</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2919287"/>
            <a:ext cx="8128000" cy="127342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方正艺黑简体" panose="03000509000000000000" pitchFamily="65" charset="-122"/>
                <a:cs typeface="Times New Roman" panose="02020603050405020304" pitchFamily="18" charset="0"/>
              </a:rPr>
              <a:t>点拨</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明治维新是日本历史的转折点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从此日本走上了近代化的道路。但明治维新保留了大量封建残余势力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明治维新后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日本政府极力推行军国主义。</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923171991"/>
      </p:ext>
    </p:extLst>
  </p:cSld>
  <p:clrMapOvr>
    <a:masterClrMapping/>
  </p:clrMapOvr>
  <mc:AlternateContent xmlns:mc="http://schemas.openxmlformats.org/markup-compatibility/2006">
    <mc:Choice xmlns:p14="http://schemas.microsoft.com/office/powerpoint/2010/main" Requires="p14">
      <p:transition spd="slow" p14:dur="1600">
        <p:cut/>
      </p:transition>
    </mc:Choice>
    <mc:Fallback>
      <p:transition spd="slow">
        <p:cut/>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2309890"/>
            <a:ext cx="8128000" cy="249222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课程标准</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分析明治维新在日本近代化过程中的历史地位。</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学习要点</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(1)1889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年《大日本帝国宪法》。</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日本崛起为东方强国。</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日本踏上对外扩张之路。</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602319192"/>
      </p:ext>
    </p:extLst>
  </p:cSld>
  <p:clrMapOvr>
    <a:masterClrMapping/>
  </p:clrMapOvr>
  <p:transition spd="slow">
    <p:pull/>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836712"/>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一</a:t>
            </a:r>
          </a:p>
        </p:txBody>
      </p:sp>
      <p:sp>
        <p:nvSpPr>
          <p:cNvPr id="5" name="矩形 4">
            <a:hlinkClick r:id="rId3" action="ppaction://hlinksldjump"/>
          </p:cNvPr>
          <p:cNvSpPr/>
          <p:nvPr/>
        </p:nvSpPr>
        <p:spPr>
          <a:xfrm>
            <a:off x="1016185" y="836712"/>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二</a:t>
            </a:r>
          </a:p>
        </p:txBody>
      </p:sp>
      <p:sp>
        <p:nvSpPr>
          <p:cNvPr id="6" name="矩形 5">
            <a:hlinkClick r:id="rId4" action="ppaction://hlinksldjump"/>
          </p:cNvPr>
          <p:cNvSpPr/>
          <p:nvPr/>
        </p:nvSpPr>
        <p:spPr>
          <a:xfrm>
            <a:off x="1564826" y="836712"/>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三</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094248"/>
            <a:ext cx="8128000" cy="3711016"/>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a:t>
            </a:r>
            <a:r>
              <a:rPr lang="en-US" altLang="zh-CN" sz="2200" b="1" dirty="0">
                <a:solidFill>
                  <a:srgbClr val="000000"/>
                </a:solidFill>
                <a:latin typeface="Times New Roman" panose="02020603050405020304" pitchFamily="18" charset="0"/>
                <a:cs typeface="Times New Roman" panose="02020603050405020304" pitchFamily="18" charset="0"/>
              </a:rPr>
              <a:t>1889</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年日本宪法</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颁布背景</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明治维新期间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很多地方农民发动暴动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中小地主</a:t>
            </a:r>
            <a:r>
              <a:rPr lang="zh-CN" altLang="zh-CN" sz="2200" dirty="0">
                <a:solidFill>
                  <a:srgbClr val="000000"/>
                </a:solidFill>
                <a:latin typeface="Times New Roman" panose="02020603050405020304" pitchFamily="18" charset="0"/>
                <a:cs typeface="Times New Roman" panose="02020603050405020304" pitchFamily="18" charset="0"/>
              </a:rPr>
              <a:t>和中小资产阶级对政府的经济政策也产生不满。</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(2)19</a:t>
            </a:r>
            <a:r>
              <a:rPr lang="zh-CN" altLang="zh-CN" sz="2200" dirty="0">
                <a:solidFill>
                  <a:srgbClr val="000000"/>
                </a:solidFill>
                <a:latin typeface="Times New Roman" panose="02020603050405020304" pitchFamily="18" charset="0"/>
                <a:cs typeface="Times New Roman" panose="02020603050405020304" pitchFamily="18" charset="0"/>
              </a:rPr>
              <a:t>世纪七八十年代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中小资产阶级</a:t>
            </a:r>
            <a:r>
              <a:rPr lang="zh-CN" altLang="zh-CN" sz="2200" dirty="0">
                <a:solidFill>
                  <a:srgbClr val="000000"/>
                </a:solidFill>
                <a:latin typeface="Times New Roman" panose="02020603050405020304" pitchFamily="18" charset="0"/>
                <a:cs typeface="Times New Roman" panose="02020603050405020304" pitchFamily="18" charset="0"/>
              </a:rPr>
              <a:t>和地主为主体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掀起了开设民选议会、实行</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君主立宪</a:t>
            </a:r>
            <a:r>
              <a:rPr lang="zh-CN" altLang="zh-CN" sz="2200" dirty="0">
                <a:solidFill>
                  <a:srgbClr val="000000"/>
                </a:solidFill>
                <a:latin typeface="Times New Roman" panose="02020603050405020304" pitchFamily="18" charset="0"/>
                <a:cs typeface="Times New Roman" panose="02020603050405020304" pitchFamily="18" charset="0"/>
              </a:rPr>
              <a:t>、减轻地税、废除不平等条约的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自由民权运动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(3)1885</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日本开始实行内阁制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伊藤博文</a:t>
            </a:r>
            <a:r>
              <a:rPr lang="zh-CN" altLang="zh-CN" sz="2200" dirty="0">
                <a:solidFill>
                  <a:srgbClr val="000000"/>
                </a:solidFill>
                <a:latin typeface="Times New Roman" panose="02020603050405020304" pitchFamily="18" charset="0"/>
                <a:cs typeface="Times New Roman" panose="02020603050405020304" pitchFamily="18" charset="0"/>
              </a:rPr>
              <a:t>出任日本政府第一任内阁首相。</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7" name="矩形 6"/>
          <p:cNvSpPr/>
          <p:nvPr/>
        </p:nvSpPr>
        <p:spPr>
          <a:xfrm>
            <a:off x="5849712" y="2940184"/>
            <a:ext cx="1071507" cy="3048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828152" y="3768093"/>
            <a:ext cx="1616330" cy="28266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827574" y="4175390"/>
            <a:ext cx="1103974" cy="28266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8028384" y="4121449"/>
            <a:ext cx="341415" cy="33528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546734" y="4533871"/>
            <a:ext cx="1426176" cy="33528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4697627" y="4956408"/>
            <a:ext cx="1103974" cy="3048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938876198"/>
      </p:ext>
    </p:extLst>
  </p:cSld>
  <p:clrMapOvr>
    <a:masterClrMapping/>
  </p:clrMapOvr>
  <p:transition spd="slow">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par>
                                <p:cTn id="23" presetID="22" presetClass="exit" presetSubtype="4" fill="hold" grpId="0" nodeType="withEffect">
                                  <p:stCondLst>
                                    <p:cond delay="0"/>
                                  </p:stCondLst>
                                  <p:childTnLst>
                                    <p:animEffect transition="out" filter="wipe(down)">
                                      <p:cBhvr>
                                        <p:cTn id="24" dur="500"/>
                                        <p:tgtEl>
                                          <p:spTgt spid="11"/>
                                        </p:tgtEl>
                                      </p:cBhvr>
                                    </p:animEffect>
                                    <p:set>
                                      <p:cBhvr>
                                        <p:cTn id="25" dur="1" fill="hold">
                                          <p:stCondLst>
                                            <p:cond delay="499"/>
                                          </p:stCondLst>
                                        </p:cTn>
                                        <p:tgtEl>
                                          <p:spTgt spid="11"/>
                                        </p:tgtEl>
                                        <p:attrNameLst>
                                          <p:attrName>style.visibility</p:attrName>
                                        </p:attrNameLst>
                                      </p:cBhvr>
                                      <p:to>
                                        <p:strVal val="hidden"/>
                                      </p:to>
                                    </p:set>
                                  </p:childTnLst>
                                </p:cTn>
                              </p:par>
                            </p:childTnLst>
                          </p:cTn>
                        </p:par>
                      </p:childTnLst>
                    </p:cTn>
                  </p:par>
                  <p:par>
                    <p:cTn id="26" fill="hold">
                      <p:stCondLst>
                        <p:cond delay="indefinite"/>
                      </p:stCondLst>
                      <p:childTnLst>
                        <p:par>
                          <p:cTn id="27" fill="hold">
                            <p:stCondLst>
                              <p:cond delay="0"/>
                            </p:stCondLst>
                            <p:childTnLst>
                              <p:par>
                                <p:cTn id="28" presetID="22" presetClass="exit" presetSubtype="4" fill="hold" grpId="0" nodeType="clickEffect">
                                  <p:stCondLst>
                                    <p:cond delay="0"/>
                                  </p:stCondLst>
                                  <p:childTnLst>
                                    <p:animEffect transition="out" filter="wipe(down)">
                                      <p:cBhvr>
                                        <p:cTn id="29" dur="500"/>
                                        <p:tgtEl>
                                          <p:spTgt spid="12"/>
                                        </p:tgtEl>
                                      </p:cBhvr>
                                    </p:animEffect>
                                    <p:set>
                                      <p:cBhvr>
                                        <p:cTn id="30"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836712"/>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一</a:t>
            </a:r>
          </a:p>
        </p:txBody>
      </p:sp>
      <p:sp>
        <p:nvSpPr>
          <p:cNvPr id="5" name="矩形 4">
            <a:hlinkClick r:id="rId3" action="ppaction://hlinksldjump"/>
          </p:cNvPr>
          <p:cNvSpPr/>
          <p:nvPr/>
        </p:nvSpPr>
        <p:spPr>
          <a:xfrm>
            <a:off x="1016185" y="836712"/>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二</a:t>
            </a:r>
          </a:p>
        </p:txBody>
      </p:sp>
      <p:sp>
        <p:nvSpPr>
          <p:cNvPr id="6" name="矩形 5">
            <a:hlinkClick r:id="rId4" action="ppaction://hlinksldjump"/>
          </p:cNvPr>
          <p:cNvSpPr/>
          <p:nvPr/>
        </p:nvSpPr>
        <p:spPr>
          <a:xfrm>
            <a:off x="1564826" y="836712"/>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三</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904007"/>
            <a:ext cx="8128000" cy="411728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颁布</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1889</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明治政府以天皇名义颁布钦定的《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大日本帝国宪法</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内容</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宣布日本实行</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君主立宪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但又宣称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天皇神圣不可侵犯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规定日本国民称臣民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他们享有</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法律</a:t>
            </a:r>
            <a:r>
              <a:rPr lang="zh-CN" altLang="zh-CN" sz="2200" dirty="0">
                <a:solidFill>
                  <a:srgbClr val="000000"/>
                </a:solidFill>
                <a:latin typeface="Times New Roman" panose="02020603050405020304" pitchFamily="18" charset="0"/>
                <a:cs typeface="Times New Roman" panose="02020603050405020304" pitchFamily="18" charset="0"/>
              </a:rPr>
              <a:t>范围内的一系列自由。</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规定日本议会分为</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贵族院</a:t>
            </a:r>
            <a:r>
              <a:rPr lang="zh-CN" altLang="zh-CN" sz="2200" dirty="0">
                <a:solidFill>
                  <a:srgbClr val="000000"/>
                </a:solidFill>
                <a:latin typeface="Times New Roman" panose="02020603050405020304" pitchFamily="18" charset="0"/>
                <a:cs typeface="Times New Roman" panose="02020603050405020304" pitchFamily="18" charset="0"/>
              </a:rPr>
              <a:t>和众议院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前者由皇族和华族组成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后者由纳税人选举产生。</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规定设立内阁和</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枢密院</a:t>
            </a:r>
            <a:r>
              <a:rPr lang="zh-CN" altLang="zh-CN" sz="2200" dirty="0">
                <a:solidFill>
                  <a:srgbClr val="000000"/>
                </a:solidFill>
                <a:latin typeface="Times New Roman" panose="02020603050405020304" pitchFamily="18" charset="0"/>
                <a:cs typeface="Times New Roman" panose="02020603050405020304" pitchFamily="18" charset="0"/>
              </a:rPr>
              <a:t>。内阁是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行政</a:t>
            </a:r>
            <a:r>
              <a:rPr lang="zh-CN" altLang="zh-CN" sz="2200" dirty="0">
                <a:solidFill>
                  <a:srgbClr val="000000"/>
                </a:solidFill>
                <a:latin typeface="Times New Roman" panose="02020603050405020304" pitchFamily="18" charset="0"/>
                <a:cs typeface="Times New Roman" panose="02020603050405020304" pitchFamily="18" charset="0"/>
              </a:rPr>
              <a:t>机关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内阁大臣辅佐天皇行使权力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只对天皇负责。枢密院是天皇的最高顾问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实际上成为国家的最高决策机关。</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7" name="矩形 6"/>
          <p:cNvSpPr/>
          <p:nvPr/>
        </p:nvSpPr>
        <p:spPr>
          <a:xfrm>
            <a:off x="5971644" y="2364120"/>
            <a:ext cx="1955758" cy="3048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2865635" y="3150020"/>
            <a:ext cx="1103974" cy="31718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4887525" y="3522389"/>
            <a:ext cx="549853" cy="34202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446201" y="3939981"/>
            <a:ext cx="846103" cy="33528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150602" y="4758031"/>
            <a:ext cx="805039" cy="31901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5103549" y="4758947"/>
            <a:ext cx="549853" cy="31718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279545778"/>
      </p:ext>
    </p:extLst>
  </p:cSld>
  <p:clrMapOvr>
    <a:masterClrMapping/>
  </p:clrMapOvr>
  <p:transition spd="slow">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1"/>
                                        </p:tgtEl>
                                      </p:cBhvr>
                                    </p:animEffect>
                                    <p:set>
                                      <p:cBhvr>
                                        <p:cTn id="27" dur="1" fill="hold">
                                          <p:stCondLst>
                                            <p:cond delay="499"/>
                                          </p:stCondLst>
                                        </p:cTn>
                                        <p:tgtEl>
                                          <p:spTgt spid="11"/>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2"/>
                                        </p:tgtEl>
                                      </p:cBhvr>
                                    </p:animEffect>
                                    <p:set>
                                      <p:cBhvr>
                                        <p:cTn id="32"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836712"/>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一</a:t>
            </a:r>
          </a:p>
        </p:txBody>
      </p:sp>
      <p:sp>
        <p:nvSpPr>
          <p:cNvPr id="5" name="矩形 4">
            <a:hlinkClick r:id="rId3" action="ppaction://hlinksldjump"/>
          </p:cNvPr>
          <p:cNvSpPr/>
          <p:nvPr/>
        </p:nvSpPr>
        <p:spPr>
          <a:xfrm>
            <a:off x="1016185" y="836712"/>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二</a:t>
            </a:r>
          </a:p>
        </p:txBody>
      </p:sp>
      <p:sp>
        <p:nvSpPr>
          <p:cNvPr id="6" name="矩形 5">
            <a:hlinkClick r:id="rId4" action="ppaction://hlinksldjump"/>
          </p:cNvPr>
          <p:cNvSpPr/>
          <p:nvPr/>
        </p:nvSpPr>
        <p:spPr>
          <a:xfrm>
            <a:off x="1564826" y="836712"/>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三</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2106757"/>
            <a:ext cx="8128000" cy="289848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评价</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进步性</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它承认了人民的基本权利和</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参政权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形式上确立了</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三权分立</a:t>
            </a:r>
            <a:r>
              <a:rPr lang="zh-CN" altLang="zh-CN" sz="2200" dirty="0">
                <a:solidFill>
                  <a:srgbClr val="000000"/>
                </a:solidFill>
                <a:latin typeface="Times New Roman" panose="02020603050405020304" pitchFamily="18" charset="0"/>
                <a:cs typeface="Times New Roman" panose="02020603050405020304" pitchFamily="18" charset="0"/>
              </a:rPr>
              <a:t>的国家体制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是一种历史的进步。</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它的颁布标志着日本天皇制</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地主资产阶级</a:t>
            </a:r>
            <a:r>
              <a:rPr lang="zh-CN" altLang="zh-CN" sz="2200" dirty="0">
                <a:solidFill>
                  <a:srgbClr val="000000"/>
                </a:solidFill>
                <a:latin typeface="Times New Roman" panose="02020603050405020304" pitchFamily="18" charset="0"/>
                <a:cs typeface="Times New Roman" panose="02020603050405020304" pitchFamily="18" charset="0"/>
              </a:rPr>
              <a:t>联合专政的统治秩序基本确立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巩固了明治维新后确立的日本近代天皇制度。</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局限性</a:t>
            </a:r>
            <a:r>
              <a:rPr lang="en-US" altLang="zh-CN" sz="2200" dirty="0">
                <a:solidFill>
                  <a:srgbClr val="000000"/>
                </a:solidFill>
                <a:latin typeface="Times New Roman" panose="02020603050405020304" pitchFamily="18" charset="0"/>
                <a:cs typeface="Times New Roman" panose="02020603050405020304" pitchFamily="18" charset="0"/>
              </a:rPr>
              <a:t>:1889</a:t>
            </a:r>
            <a:r>
              <a:rPr lang="zh-CN" altLang="zh-CN" sz="2200" dirty="0">
                <a:solidFill>
                  <a:srgbClr val="000000"/>
                </a:solidFill>
                <a:latin typeface="Times New Roman" panose="02020603050405020304" pitchFamily="18" charset="0"/>
                <a:cs typeface="Times New Roman" panose="02020603050405020304" pitchFamily="18" charset="0"/>
              </a:rPr>
              <a:t>年宪法具有浓厚的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封建性</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7" name="矩形 6"/>
          <p:cNvSpPr/>
          <p:nvPr/>
        </p:nvSpPr>
        <p:spPr>
          <a:xfrm>
            <a:off x="4499992" y="2928247"/>
            <a:ext cx="805039" cy="32868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7064951" y="2924944"/>
            <a:ext cx="1126164" cy="33528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4518085" y="3706719"/>
            <a:ext cx="1646240" cy="35591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915064" y="4545042"/>
            <a:ext cx="813089" cy="33528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549030551"/>
      </p:ext>
    </p:extLst>
  </p:cSld>
  <p:clrMapOvr>
    <a:masterClrMapping/>
  </p:clrMapOvr>
  <p:transition spd="slow">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836712"/>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一</a:t>
            </a:r>
          </a:p>
        </p:txBody>
      </p:sp>
      <p:sp>
        <p:nvSpPr>
          <p:cNvPr id="5" name="矩形 4">
            <a:hlinkClick r:id="rId3" action="ppaction://hlinksldjump"/>
          </p:cNvPr>
          <p:cNvSpPr/>
          <p:nvPr/>
        </p:nvSpPr>
        <p:spPr>
          <a:xfrm>
            <a:off x="1016185" y="836712"/>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二</a:t>
            </a:r>
          </a:p>
        </p:txBody>
      </p:sp>
      <p:sp>
        <p:nvSpPr>
          <p:cNvPr id="6" name="矩形 5">
            <a:hlinkClick r:id="rId4" action="ppaction://hlinksldjump"/>
          </p:cNvPr>
          <p:cNvSpPr/>
          <p:nvPr/>
        </p:nvSpPr>
        <p:spPr>
          <a:xfrm>
            <a:off x="1564826" y="836712"/>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三</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2716154"/>
            <a:ext cx="8128000" cy="167969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方正艺黑简体" panose="03000509000000000000" pitchFamily="65" charset="-122"/>
                <a:cs typeface="Times New Roman" panose="02020603050405020304" pitchFamily="18" charset="0"/>
              </a:rPr>
              <a:t>深度点拨</a:t>
            </a:r>
            <a:r>
              <a:rPr lang="en-US" altLang="zh-CN" sz="2200" dirty="0">
                <a:solidFill>
                  <a:srgbClr val="000000"/>
                </a:solidFill>
                <a:latin typeface="Times New Roman" panose="02020603050405020304" pitchFamily="18" charset="0"/>
                <a:cs typeface="Times New Roman" panose="02020603050405020304" pitchFamily="18" charset="0"/>
              </a:rPr>
              <a:t>1889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年宪法虽然确立了三权分立的国家体制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但是宪法具有浓厚的封建性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国家主权掌握在天皇手中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缺乏比较健全的民主宪政精神。天皇虽然具有绝对的权力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但是该政府并非是封建势力的代表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而是资产阶级和新兴地主阶级的代表。</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1724576333"/>
      </p:ext>
    </p:extLst>
  </p:cSld>
  <p:clrMapOvr>
    <a:masterClrMapping/>
  </p:clrMapOvr>
  <p:transition spd="slow">
    <p:cut/>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836712"/>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016185" y="836712"/>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二</a:t>
            </a:r>
          </a:p>
        </p:txBody>
      </p:sp>
      <p:sp>
        <p:nvSpPr>
          <p:cNvPr id="9" name="矩形 8">
            <a:hlinkClick r:id="rId4" action="ppaction://hlinksldjump"/>
          </p:cNvPr>
          <p:cNvSpPr/>
          <p:nvPr/>
        </p:nvSpPr>
        <p:spPr>
          <a:xfrm>
            <a:off x="1564826" y="836712"/>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三</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330714"/>
            <a:ext cx="8128000" cy="2898486"/>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二、崛起为东方强国</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资本主义经济迅速发展</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(1)19</a:t>
            </a:r>
            <a:r>
              <a:rPr lang="zh-CN" altLang="zh-CN" sz="2200" dirty="0">
                <a:solidFill>
                  <a:srgbClr val="000000"/>
                </a:solidFill>
                <a:latin typeface="Times New Roman" panose="02020603050405020304" pitchFamily="18" charset="0"/>
                <a:cs typeface="Times New Roman" panose="02020603050405020304" pitchFamily="18" charset="0"/>
              </a:rPr>
              <a:t>世纪后半期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日本明治政府利用相对有利的国际环境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加紧推行维新改革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发展资本主义。</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(2)19</a:t>
            </a:r>
            <a:r>
              <a:rPr lang="zh-CN" altLang="zh-CN" sz="2200" dirty="0">
                <a:solidFill>
                  <a:srgbClr val="000000"/>
                </a:solidFill>
                <a:latin typeface="Times New Roman" panose="02020603050405020304" pitchFamily="18" charset="0"/>
                <a:cs typeface="Times New Roman" panose="02020603050405020304" pitchFamily="18" charset="0"/>
              </a:rPr>
              <a:t>世纪</a:t>
            </a:r>
            <a:r>
              <a:rPr lang="en-US" altLang="zh-CN" sz="2200" dirty="0">
                <a:solidFill>
                  <a:srgbClr val="000000"/>
                </a:solidFill>
                <a:latin typeface="Times New Roman" panose="02020603050405020304" pitchFamily="18" charset="0"/>
                <a:cs typeface="Times New Roman" panose="02020603050405020304" pitchFamily="18" charset="0"/>
              </a:rPr>
              <a:t>90</a:t>
            </a:r>
            <a:r>
              <a:rPr lang="zh-CN" altLang="zh-CN" sz="2200" dirty="0">
                <a:solidFill>
                  <a:srgbClr val="000000"/>
                </a:solidFill>
                <a:latin typeface="Times New Roman" panose="02020603050405020304" pitchFamily="18" charset="0"/>
                <a:cs typeface="Times New Roman" panose="02020603050405020304" pitchFamily="18" charset="0"/>
              </a:rPr>
              <a:t>年代初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日本已成为亚洲</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资本主义经济</a:t>
            </a:r>
            <a:r>
              <a:rPr lang="zh-CN" altLang="zh-CN" sz="2200" dirty="0">
                <a:solidFill>
                  <a:srgbClr val="000000"/>
                </a:solidFill>
                <a:latin typeface="Times New Roman" panose="02020603050405020304" pitchFamily="18" charset="0"/>
                <a:cs typeface="Times New Roman" panose="02020603050405020304" pitchFamily="18" charset="0"/>
              </a:rPr>
              <a:t>最发达的国家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崛起为东方强国。</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(3)20</a:t>
            </a:r>
            <a:r>
              <a:rPr lang="zh-CN" altLang="zh-CN" sz="2200" dirty="0">
                <a:solidFill>
                  <a:srgbClr val="000000"/>
                </a:solidFill>
                <a:latin typeface="Times New Roman" panose="02020603050405020304" pitchFamily="18" charset="0"/>
                <a:cs typeface="Times New Roman" panose="02020603050405020304" pitchFamily="18" charset="0"/>
              </a:rPr>
              <a:t>世纪初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日本与欧美发达资本主义国家的发展水平日趋接近。</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6" name="矩形 5"/>
          <p:cNvSpPr/>
          <p:nvPr/>
        </p:nvSpPr>
        <p:spPr>
          <a:xfrm>
            <a:off x="5194743" y="3957807"/>
            <a:ext cx="1648818" cy="33528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044609273"/>
      </p:ext>
    </p:extLst>
  </p:cSld>
  <p:clrMapOvr>
    <a:masterClrMapping/>
  </p:clrMapOvr>
  <p:transition spd="slow">
    <p:pull dir="l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836712"/>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016185" y="836712"/>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二</a:t>
            </a:r>
          </a:p>
        </p:txBody>
      </p:sp>
      <p:sp>
        <p:nvSpPr>
          <p:cNvPr id="9" name="矩形 8">
            <a:hlinkClick r:id="rId4" action="ppaction://hlinksldjump"/>
          </p:cNvPr>
          <p:cNvSpPr/>
          <p:nvPr/>
        </p:nvSpPr>
        <p:spPr>
          <a:xfrm>
            <a:off x="1564826" y="836712"/>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三</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106757"/>
            <a:ext cx="8128000" cy="289848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军事实力的增强</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日本建立了一支现代化的军队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并不断得到加强。</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不平等条约的废除</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(1)1894</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日本和英国签订条约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英国同意放弃过去不平等条约中规定的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治外法权</a:t>
            </a:r>
            <a:r>
              <a:rPr lang="zh-CN" altLang="zh-CN" sz="2200" dirty="0">
                <a:solidFill>
                  <a:srgbClr val="000000"/>
                </a:solidFill>
                <a:latin typeface="Times New Roman" panose="02020603050405020304" pitchFamily="18" charset="0"/>
                <a:cs typeface="Times New Roman" panose="02020603050405020304" pitchFamily="18" charset="0"/>
              </a:rPr>
              <a:t>。此后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美国</a:t>
            </a:r>
            <a:r>
              <a:rPr lang="zh-CN" altLang="zh-CN" sz="2200" dirty="0">
                <a:solidFill>
                  <a:srgbClr val="000000"/>
                </a:solidFill>
                <a:latin typeface="Times New Roman" panose="02020603050405020304" pitchFamily="18" charset="0"/>
                <a:cs typeface="Times New Roman" panose="02020603050405020304" pitchFamily="18" charset="0"/>
              </a:rPr>
              <a:t>等国也同日本订立了类似的条约。</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(2)20</a:t>
            </a:r>
            <a:r>
              <a:rPr lang="zh-CN" altLang="zh-CN" sz="2200" dirty="0">
                <a:solidFill>
                  <a:srgbClr val="000000"/>
                </a:solidFill>
                <a:latin typeface="Times New Roman" panose="02020603050405020304" pitchFamily="18" charset="0"/>
                <a:cs typeface="Times New Roman" panose="02020603050405020304" pitchFamily="18" charset="0"/>
              </a:rPr>
              <a:t>世纪初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日本完全废除了西方列强强加的不平等条约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获得国家</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主权</a:t>
            </a:r>
            <a:r>
              <a:rPr lang="zh-CN" altLang="zh-CN" sz="2200" dirty="0">
                <a:solidFill>
                  <a:srgbClr val="000000"/>
                </a:solidFill>
                <a:latin typeface="Times New Roman" panose="02020603050405020304" pitchFamily="18" charset="0"/>
                <a:cs typeface="Times New Roman" panose="02020603050405020304" pitchFamily="18" charset="0"/>
              </a:rPr>
              <a:t>的独立和完整。</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6" name="矩形 5"/>
          <p:cNvSpPr/>
          <p:nvPr/>
        </p:nvSpPr>
        <p:spPr>
          <a:xfrm>
            <a:off x="1734314" y="3744951"/>
            <a:ext cx="1115014" cy="31718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760390" y="3698631"/>
            <a:ext cx="499866" cy="36881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149527" y="4517106"/>
            <a:ext cx="530619" cy="36881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725342710"/>
      </p:ext>
    </p:extLst>
  </p:cSld>
  <p:clrMapOvr>
    <a:masterClrMapping/>
  </p:clrMapOvr>
  <p:transition spd="slow">
    <p:pull dir="l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0"/>
                                        </p:tgtEl>
                                      </p:cBhvr>
                                    </p:animEffect>
                                    <p:set>
                                      <p:cBhvr>
                                        <p:cTn id="12" dur="1" fill="hold">
                                          <p:stCondLst>
                                            <p:cond delay="499"/>
                                          </p:stCondLst>
                                        </p:cTn>
                                        <p:tgtEl>
                                          <p:spTgt spid="10"/>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1"/>
                                        </p:tgtEl>
                                      </p:cBhvr>
                                    </p:animEffect>
                                    <p:set>
                                      <p:cBhvr>
                                        <p:cTn id="17"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0" grpId="0" animBg="1"/>
      <p:bldP spid="11"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836712"/>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016185" y="836712"/>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二</a:t>
            </a:r>
          </a:p>
        </p:txBody>
      </p:sp>
      <p:sp>
        <p:nvSpPr>
          <p:cNvPr id="9" name="矩形 8">
            <a:hlinkClick r:id="rId4" action="ppaction://hlinksldjump"/>
          </p:cNvPr>
          <p:cNvSpPr/>
          <p:nvPr/>
        </p:nvSpPr>
        <p:spPr>
          <a:xfrm>
            <a:off x="1564826" y="836712"/>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三</a:t>
            </a:r>
          </a:p>
        </p:txBody>
      </p:sp>
      <p:sp>
        <p:nvSpPr>
          <p:cNvPr id="2" name="矩形 1"/>
          <p:cNvSpPr>
            <a:spLocks noChangeAspect="1"/>
          </p:cNvSpPr>
          <p:nvPr/>
        </p:nvSpPr>
        <p:spPr>
          <a:xfrm>
            <a:off x="508000" y="1950232"/>
            <a:ext cx="8128000" cy="3711016"/>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三、踏上对外扩张之路</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侵略朝鲜</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日本仿照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黑船事件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派军舰侵入朝鲜港口。</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(2)1876</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朝鲜同日本签订了《</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江华条约</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规定朝鲜同日本建立外交关系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否定了中国和朝鲜的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宗属</a:t>
            </a:r>
            <a:r>
              <a:rPr lang="zh-CN" altLang="zh-CN" sz="2200" dirty="0">
                <a:solidFill>
                  <a:srgbClr val="000000"/>
                </a:solidFill>
                <a:latin typeface="Times New Roman" panose="02020603050405020304" pitchFamily="18" charset="0"/>
                <a:cs typeface="Times New Roman" panose="02020603050405020304" pitchFamily="18" charset="0"/>
              </a:rPr>
              <a:t>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朝鲜向日本开放釜山等通商口岸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日本还获得了领事裁判权等不平等权利。后来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日本又得到了在朝鲜的驻兵权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使朝鲜由中国的藩属国变成中日两国的共同</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保护国</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甲午中日战争后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朝鲜实际上沦为日本的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殖民地</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6" name="矩形 5"/>
          <p:cNvSpPr/>
          <p:nvPr/>
        </p:nvSpPr>
        <p:spPr>
          <a:xfrm>
            <a:off x="2457243" y="2794644"/>
            <a:ext cx="1093044" cy="30785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631084" y="3183682"/>
            <a:ext cx="1093044" cy="32679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4598211" y="3636134"/>
            <a:ext cx="549853" cy="27163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187624" y="4809329"/>
            <a:ext cx="805039" cy="31093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6012160" y="5165178"/>
            <a:ext cx="805039" cy="36881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896197084"/>
      </p:ext>
    </p:extLst>
  </p:cSld>
  <p:clrMapOvr>
    <a:masterClrMapping/>
  </p:clrMapOvr>
  <p:transition spd="slow">
    <p:pull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0"/>
                                        </p:tgtEl>
                                      </p:cBhvr>
                                    </p:animEffect>
                                    <p:set>
                                      <p:cBhvr>
                                        <p:cTn id="12" dur="1" fill="hold">
                                          <p:stCondLst>
                                            <p:cond delay="499"/>
                                          </p:stCondLst>
                                        </p:cTn>
                                        <p:tgtEl>
                                          <p:spTgt spid="10"/>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1"/>
                                        </p:tgtEl>
                                      </p:cBhvr>
                                    </p:animEffect>
                                    <p:set>
                                      <p:cBhvr>
                                        <p:cTn id="17" dur="1" fill="hold">
                                          <p:stCondLst>
                                            <p:cond delay="499"/>
                                          </p:stCondLst>
                                        </p:cTn>
                                        <p:tgtEl>
                                          <p:spTgt spid="11"/>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2"/>
                                        </p:tgtEl>
                                      </p:cBhvr>
                                    </p:animEffect>
                                    <p:set>
                                      <p:cBhvr>
                                        <p:cTn id="22" dur="1" fill="hold">
                                          <p:stCondLst>
                                            <p:cond delay="499"/>
                                          </p:stCondLst>
                                        </p:cTn>
                                        <p:tgtEl>
                                          <p:spTgt spid="12"/>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3"/>
                                        </p:tgtEl>
                                      </p:cBhvr>
                                    </p:animEffect>
                                    <p:set>
                                      <p:cBhvr>
                                        <p:cTn id="27"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0" grpId="0" animBg="1"/>
      <p:bldP spid="11" grpId="0" animBg="1"/>
      <p:bldP spid="12" grpId="0" animBg="1"/>
      <p:bldP spid="13" grpId="0" animBg="1"/>
    </p:bld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441</TotalTime>
  <Words>1283</Words>
  <Application>Microsoft Office PowerPoint</Application>
  <PresentationFormat>全屏显示(4:3)</PresentationFormat>
  <Paragraphs>91</Paragraphs>
  <Slides>17</Slides>
  <Notes>0</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17</vt:i4>
      </vt:variant>
    </vt:vector>
  </HeadingPairs>
  <TitlesOfParts>
    <vt:vector size="27" baseType="lpstr">
      <vt:lpstr>NEU-BZ-S92</vt:lpstr>
      <vt:lpstr>方正艺黑简体</vt:lpstr>
      <vt:lpstr>黑体</vt:lpstr>
      <vt:lpstr>楷体</vt:lpstr>
      <vt:lpstr>宋体</vt:lpstr>
      <vt:lpstr>微软雅黑</vt:lpstr>
      <vt:lpstr>Arial</vt:lpstr>
      <vt:lpstr>Calibri</vt:lpstr>
      <vt:lpstr>Times New Roman</vt:lpstr>
      <vt:lpstr>测控设计模板14新</vt:lpstr>
      <vt:lpstr>第4课　走向世界的日本</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历史备课大师【全免费】</dc:title>
  <dc:creator>历史备课大师【全免费】</dc:creator>
  <dc:description>历史备课大师【全免费】</dc:description>
  <cp:lastModifiedBy>Sky123.Org</cp:lastModifiedBy>
  <dcterms:created xsi:type="dcterms:W3CDTF">2016-06-24T06:44:04Z</dcterms:created>
  <dcterms:modified xsi:type="dcterms:W3CDTF">2017-01-18T02:41:49Z</dcterms:modified>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历史备课大师【全免费】</vt:lpwstr>
  </property>
</Properties>
</file>