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4" r:id="rId2"/>
    <p:sldId id="264" r:id="rId3"/>
    <p:sldId id="267" r:id="rId4"/>
    <p:sldId id="279" r:id="rId5"/>
    <p:sldId id="276" r:id="rId6"/>
    <p:sldId id="280" r:id="rId7"/>
    <p:sldId id="281" r:id="rId8"/>
    <p:sldId id="277" r:id="rId9"/>
    <p:sldId id="282" r:id="rId10"/>
    <p:sldId id="283" r:id="rId11"/>
    <p:sldId id="266" r:id="rId12"/>
    <p:sldId id="284" r:id="rId13"/>
    <p:sldId id="285" r:id="rId14"/>
    <p:sldId id="286" r:id="rId15"/>
    <p:sldId id="287"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2</a:t>
            </a:r>
            <a:r>
              <a:rPr lang="zh-CN" altLang="zh-CN" dirty="0"/>
              <a:t>课　农奴制改革的主要内容</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拓展延伸</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年农奴制改革后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由于许多农民手上的耕地比改革前有所减少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经济上不能自立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他们不得不在受奴役的条件下向地主租地。得到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重新受到地主的剥削。这些剥削方式都带有农奴制的残余。</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53006421"/>
      </p:ext>
    </p:extLst>
  </p:cSld>
  <p:clrMapOvr>
    <a:masterClrMapping/>
  </p:clrMapOvr>
  <p:transition spd="slow">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31999"/>
            <a:ext cx="8128000" cy="411728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如何评价俄国</a:t>
            </a: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年改革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000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进步作用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年改革是沙皇以国家的名义进行的一次自上而下的改革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它是具有资产阶级性质的改革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是俄国从封建生产方式过渡到资本主义生产方式的转折点。</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废除农奴制的改革客观上为俄国资本主义发展提供了必要的自由劳动力、国内市场和资金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促使俄国工业迅速增长</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年代俄国基本完成了工业革命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资本主义经济逐渐在国民经济中居于主导地位。因此</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年改革顺应了俄国资本主义发展的要求。</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改革也使农奴人身得到解放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摆脱了封建生产关系的束缚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并获得了一定的生产和生活资料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有利于农业生产的发展。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废除农奴制改革实质上是地主阶级对农民阶级的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掠夺。改革后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最好的良田为地主所占有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农民所得份地不仅比原来耕种的份地要小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而且还要缴纳高出地价两三倍的赎金。所以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当农民真的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实际上已变得一贫如洗了。</a:t>
            </a: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年改革很不彻底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它并没有触动沙皇专制制度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保存了大量封建残余。</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俄国用牺牲农民利益来发展资本主义的方式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必然给正在发展的资本主义带来不良影响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造成人民购买力降低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国内市场不能充分活跃起来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广大农民对改革更加不满。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7644944"/>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因为赎买了土地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就摆脱了对地主的义务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而成为拥有私产的完全自由的农民。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这一变化对俄国历史最深远的影响是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缓和了当时尖锐的社会矛盾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促进了俄国资本主义的发展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解决了农奴的贫困问题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为资本主义发展提供了自由劳动力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394390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农奴获得人身自由后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可以到工厂做工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这有利于解决资本主义发展缺乏自由劳动力的问题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促进了俄国资本主义的发展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也是对俄国历史最深远的影响。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683568" y="4005064"/>
            <a:ext cx="1071507" cy="3907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333252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农奴制改革在法律上使广大农奴获得了人身自由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扩大了俄国自由劳动力的来源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有利于工业革命的开展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通过改革农民得到了自己的土地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生产积极性得到提高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促进了俄国农业经济的发展。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9431714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认识其历史进步性和局限性。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年农奴制改革的准备。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的进步性与局限性。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年改革的酝酿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亚历山大二世上台后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国内外形势非常严峻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他意识到只有通过改革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废除农奴制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才能化解矛盾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重振俄国的大国威望。为此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他首先借助舆论的力量化解来自封建地主的阻力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同时下令成立一个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秘密委员会</a:t>
            </a:r>
            <a:r>
              <a:rPr lang="zh-CN" altLang="zh-CN" sz="2200" dirty="0">
                <a:solidFill>
                  <a:srgbClr val="000000"/>
                </a:solidFill>
                <a:latin typeface="Times New Roman" panose="02020603050405020304" pitchFamily="18" charset="0"/>
                <a:cs typeface="Times New Roman" panose="02020603050405020304" pitchFamily="18" charset="0"/>
              </a:rPr>
              <a:t>讨论解放农奴问题。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条件成熟后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亚历山大二世立即使农奴制改革进入公开化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他把早先成立的秘密委员会更名为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农民事务委员会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负责农奴制改革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下令让各地的封建地主成立委员会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主持改革事宜。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719454" y="3522389"/>
            <a:ext cx="1384232"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63261" y="4380344"/>
            <a:ext cx="1898240"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虽然俄国社会各阶层对是否废除农奴制和如何废除农奴制存在着很大的争议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但在当时的历史条件下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废除农奴制是维护农奴主利益和沙皇专制统治的最佳选择。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2923456"/>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b="1"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颁布改革方案</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亚历山大二世签署了废除农奴制的法令和宣言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历史上统称为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二一九法令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410199" y="3969984"/>
            <a:ext cx="1362660"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关于农奴的人身解放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自法令公布之日起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农奴获得了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人身自由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关于份地和赎金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规定土地仍然归属地主所有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但农民可以赎买一块份地。农民除了交付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赎金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还要承担各种临时义务。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7511377" y="2733671"/>
            <a:ext cx="80503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9552" y="3194814"/>
            <a:ext cx="341415"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52731" y="4380344"/>
            <a:ext cx="51501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906204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规定农民要获得份地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必须以现金形式支付土地赎金的</a:t>
            </a:r>
            <a:r>
              <a:rPr lang="en-US" altLang="zh-CN" sz="2200" dirty="0">
                <a:solidFill>
                  <a:srgbClr val="000000"/>
                </a:solidFill>
                <a:latin typeface="Times New Roman" panose="02020603050405020304" pitchFamily="18" charset="0"/>
                <a:cs typeface="Times New Roman" panose="02020603050405020304" pitchFamily="18" charset="0"/>
              </a:rPr>
              <a:t>20%~25%,</a:t>
            </a:r>
            <a:r>
              <a:rPr lang="zh-CN" altLang="zh-CN" sz="2200" dirty="0">
                <a:solidFill>
                  <a:srgbClr val="000000"/>
                </a:solidFill>
                <a:latin typeface="Times New Roman" panose="02020603050405020304" pitchFamily="18" charset="0"/>
                <a:cs typeface="Times New Roman" panose="02020603050405020304" pitchFamily="18" charset="0"/>
              </a:rPr>
              <a:t>其余款项由政府以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有息债券</a:t>
            </a:r>
            <a:r>
              <a:rPr lang="zh-CN" altLang="zh-CN" sz="2200" dirty="0">
                <a:solidFill>
                  <a:srgbClr val="000000"/>
                </a:solidFill>
                <a:latin typeface="Times New Roman" panose="02020603050405020304" pitchFamily="18" charset="0"/>
                <a:cs typeface="Times New Roman" panose="02020603050405020304" pitchFamily="18" charset="0"/>
              </a:rPr>
              <a:t>代付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农民必须在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cs typeface="Times New Roman" panose="02020603050405020304" pitchFamily="18" charset="0"/>
              </a:rPr>
              <a:t>年内逐步还本付息。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规定由村社负责农民份地赎金和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赋税</a:t>
            </a:r>
            <a:r>
              <a:rPr lang="zh-CN" altLang="zh-CN" sz="2200" dirty="0">
                <a:solidFill>
                  <a:srgbClr val="000000"/>
                </a:solidFill>
                <a:latin typeface="Times New Roman" panose="02020603050405020304" pitchFamily="18" charset="0"/>
                <a:cs typeface="Times New Roman" panose="02020603050405020304" pitchFamily="18" charset="0"/>
              </a:rPr>
              <a:t>的缴纳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农民脱离村社须得到村社的同意。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056849" y="2955238"/>
            <a:ext cx="1126164" cy="314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36296" y="2924944"/>
            <a:ext cx="256510"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09967" y="3741783"/>
            <a:ext cx="53061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720398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三、改革的进步性和局限性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进步性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促进了俄国经济的发展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法令在法律上废除了封建地主对农民的人身控制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扩大了俄国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自由劳动力</a:t>
            </a:r>
            <a:r>
              <a:rPr lang="zh-CN" altLang="zh-CN" sz="2200" dirty="0">
                <a:solidFill>
                  <a:srgbClr val="000000"/>
                </a:solidFill>
                <a:latin typeface="Times New Roman" panose="02020603050405020304" pitchFamily="18" charset="0"/>
                <a:cs typeface="Times New Roman" panose="02020603050405020304" pitchFamily="18" charset="0"/>
              </a:rPr>
              <a:t>的来源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有利于工业革命的发展。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改革使农民得到了自己的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生产积极性提高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对促进俄国农业乃至经济的发展有着重要意义。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55124" y="3757023"/>
            <a:ext cx="1426176"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28723" y="4164320"/>
            <a:ext cx="52016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促进了俄国历史的转折</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年改革是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资产阶级</a:t>
            </a:r>
            <a:r>
              <a:rPr lang="zh-CN" altLang="zh-CN" sz="2200" dirty="0">
                <a:solidFill>
                  <a:srgbClr val="000000"/>
                </a:solidFill>
                <a:latin typeface="Times New Roman" panose="02020603050405020304" pitchFamily="18" charset="0"/>
                <a:cs typeface="Times New Roman" panose="02020603050405020304" pitchFamily="18" charset="0"/>
              </a:rPr>
              <a:t>性质的改革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它动摇了俄国落后的封建生产关系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成为俄国历史上一个重要的转折点。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局限性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改革后农民虽然不再受个别地主的支配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但仍然受到地主控制的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村社</a:t>
            </a:r>
            <a:r>
              <a:rPr lang="zh-CN" altLang="zh-CN" sz="2200" dirty="0">
                <a:solidFill>
                  <a:srgbClr val="000000"/>
                </a:solidFill>
                <a:latin typeface="Times New Roman" panose="02020603050405020304" pitchFamily="18" charset="0"/>
                <a:cs typeface="Times New Roman" panose="02020603050405020304" pitchFamily="18" charset="0"/>
              </a:rPr>
              <a:t>的严格管理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在很大程度上还被束缚在土地上。</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改革实际上是地主阶级对农民的一次大规模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掠夺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779902" y="2094664"/>
            <a:ext cx="1103974" cy="3594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86843" y="4242213"/>
            <a:ext cx="525365" cy="2290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16215" y="4653136"/>
            <a:ext cx="525366" cy="2290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5257235"/>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435</TotalTime>
  <Words>1056</Words>
  <Application>Microsoft Office PowerPoint</Application>
  <PresentationFormat>全屏显示(4:3)</PresentationFormat>
  <Paragraphs>70</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第2课　农奴制改革的主要内容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2017-01-18T00:42:00Z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