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4" r:id="rId2"/>
    <p:sldId id="264" r:id="rId3"/>
    <p:sldId id="267" r:id="rId4"/>
    <p:sldId id="280" r:id="rId5"/>
    <p:sldId id="281" r:id="rId6"/>
    <p:sldId id="282" r:id="rId7"/>
    <p:sldId id="283" r:id="rId8"/>
    <p:sldId id="284" r:id="rId9"/>
    <p:sldId id="285" r:id="rId10"/>
    <p:sldId id="286" r:id="rId11"/>
    <p:sldId id="276" r:id="rId12"/>
    <p:sldId id="287" r:id="rId13"/>
    <p:sldId id="277" r:id="rId14"/>
    <p:sldId id="288" r:id="rId15"/>
    <p:sldId id="279" r:id="rId16"/>
    <p:sldId id="289" r:id="rId17"/>
    <p:sldId id="290" r:id="rId18"/>
    <p:sldId id="266" r:id="rId19"/>
    <p:sldId id="291" r:id="rId20"/>
    <p:sldId id="278" r:id="rId21"/>
    <p:sldId id="292" r:id="rId22"/>
    <p:sldId id="293"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48" autoAdjust="0"/>
    <p:restoredTop sz="94660"/>
  </p:normalViewPr>
  <p:slideViewPr>
    <p:cSldViewPr showGuides="1">
      <p:cViewPr varScale="1">
        <p:scale>
          <a:sx n="69" d="100"/>
          <a:sy n="69" d="100"/>
        </p:scale>
        <p:origin x="840"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924944"/>
            <a:ext cx="6845932" cy="576064"/>
          </a:xfrm>
        </p:spPr>
        <p:txBody>
          <a:bodyPr/>
          <a:lstStyle/>
          <a:p>
            <a:r>
              <a:rPr lang="zh-CN" altLang="zh-CN" dirty="0"/>
              <a:t>第</a:t>
            </a:r>
            <a:r>
              <a:rPr lang="en-US" altLang="zh-CN" b="1" dirty="0"/>
              <a:t>2</a:t>
            </a:r>
            <a:r>
              <a:rPr lang="zh-CN" altLang="zh-CN" dirty="0"/>
              <a:t>课　穆罕默德</a:t>
            </a:r>
            <a:r>
              <a:rPr lang="en-US" altLang="zh-CN" dirty="0"/>
              <a:t>·</a:t>
            </a:r>
            <a:r>
              <a:rPr lang="zh-CN" altLang="zh-CN" dirty="0"/>
              <a:t>阿里改革的主要内容</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工农业的发展大大促进了商业和对外贸易的繁荣。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人民生活水平有所改善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a:t>
            </a:r>
            <a:r>
              <a:rPr lang="zh-CN" altLang="zh-CN" sz="2200" dirty="0">
                <a:solidFill>
                  <a:srgbClr val="000000"/>
                </a:solidFill>
                <a:latin typeface="Times New Roman" panose="02020603050405020304" pitchFamily="18" charset="0"/>
                <a:cs typeface="Times New Roman" panose="02020603050405020304" pitchFamily="18" charset="0"/>
              </a:rPr>
              <a:t>出现较快增长。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4557727" y="3741783"/>
            <a:ext cx="54985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452198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二、政治方面的改革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确立高度的中央集权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在中央设立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国务会议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下设若干政府部门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咨议会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由政府官员、宗教学者、贵族豪绅和其他知名人士组成。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把埃及划分为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县</a:t>
            </a:r>
            <a:r>
              <a:rPr lang="zh-CN" altLang="zh-CN" sz="2200" dirty="0">
                <a:solidFill>
                  <a:srgbClr val="000000"/>
                </a:solidFill>
                <a:latin typeface="Times New Roman" panose="02020603050405020304" pitchFamily="18" charset="0"/>
                <a:cs typeface="Times New Roman" panose="02020603050405020304" pitchFamily="18" charset="0"/>
              </a:rPr>
              <a:t>、乡、村各级行政机构。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577059" y="3118921"/>
            <a:ext cx="1115014"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59200" y="3118921"/>
            <a:ext cx="824670" cy="34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46023" y="3932088"/>
            <a:ext cx="282161" cy="3372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保证了中央对地方的有效管理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结束了埃及长期分裂和割据的局面。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52985207"/>
      </p:ext>
    </p:extLst>
  </p:cSld>
  <p:clrMapOvr>
    <a:masterClrMapping/>
  </p:clrMapOvr>
  <p:transition spd="slow">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三、文化教育方面的改革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开放</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学习西方的先进经验。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创办各类学校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聘请外国专家来埃及讲学和传授技术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选派了大批埃及青年去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欧洲</a:t>
            </a:r>
            <a:r>
              <a:rPr lang="zh-CN" altLang="zh-CN" sz="2200" dirty="0">
                <a:solidFill>
                  <a:srgbClr val="000000"/>
                </a:solidFill>
                <a:latin typeface="Times New Roman" panose="02020603050405020304" pitchFamily="18" charset="0"/>
                <a:cs typeface="Times New Roman" panose="02020603050405020304" pitchFamily="18" charset="0"/>
              </a:rPr>
              <a:t>留学。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印刷出版阿拉伯文和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土耳其文</a:t>
            </a:r>
            <a:r>
              <a:rPr lang="zh-CN" altLang="zh-CN" sz="2200" dirty="0">
                <a:solidFill>
                  <a:srgbClr val="000000"/>
                </a:solidFill>
                <a:latin typeface="Times New Roman" panose="02020603050405020304" pitchFamily="18" charset="0"/>
                <a:cs typeface="Times New Roman" panose="02020603050405020304" pitchFamily="18" charset="0"/>
              </a:rPr>
              <a:t>学术著作和普通读物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组织翻译大量欧美国家的著作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阿拉伯文</a:t>
            </a:r>
            <a:r>
              <a:rPr lang="zh-CN" altLang="zh-CN" sz="2200" dirty="0">
                <a:solidFill>
                  <a:srgbClr val="000000"/>
                </a:solidFill>
                <a:latin typeface="Times New Roman" panose="02020603050405020304" pitchFamily="18" charset="0"/>
                <a:cs typeface="Times New Roman" panose="02020603050405020304" pitchFamily="18" charset="0"/>
              </a:rPr>
              <a:t>报纸。</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1763688" y="2926604"/>
            <a:ext cx="549853"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79488" y="3708481"/>
            <a:ext cx="499866" cy="352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20438" y="4164320"/>
            <a:ext cx="1093044"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56058" y="4525320"/>
            <a:ext cx="1103974" cy="352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大大推动了埃及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文化事业</a:t>
            </a:r>
            <a:r>
              <a:rPr lang="zh-CN" altLang="zh-CN" sz="2200" dirty="0">
                <a:solidFill>
                  <a:srgbClr val="000000"/>
                </a:solidFill>
                <a:latin typeface="Times New Roman" panose="02020603050405020304" pitchFamily="18" charset="0"/>
                <a:cs typeface="Times New Roman" panose="02020603050405020304" pitchFamily="18" charset="0"/>
              </a:rPr>
              <a:t>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为埃及培养了各类人才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为其他领域的改革创造了条件。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852421" y="3276851"/>
            <a:ext cx="1071507" cy="401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52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四、军事方面的改革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改造旧军队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建立新式军队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废除传统的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雇佣兵</a:t>
            </a:r>
            <a:r>
              <a:rPr lang="zh-CN" altLang="zh-CN" sz="2200" dirty="0">
                <a:solidFill>
                  <a:srgbClr val="000000"/>
                </a:solidFill>
                <a:latin typeface="Times New Roman" panose="02020603050405020304" pitchFamily="18" charset="0"/>
                <a:cs typeface="Times New Roman" panose="02020603050405020304" pitchFamily="18" charset="0"/>
              </a:rPr>
              <a:t>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征兵</a:t>
            </a:r>
            <a:r>
              <a:rPr lang="zh-CN" altLang="zh-CN" sz="2200" dirty="0">
                <a:solidFill>
                  <a:srgbClr val="000000"/>
                </a:solidFill>
                <a:latin typeface="Times New Roman" panose="02020603050405020304" pitchFamily="18" charset="0"/>
                <a:cs typeface="Times New Roman" panose="02020603050405020304" pitchFamily="18" charset="0"/>
              </a:rPr>
              <a:t>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按照西欧国家特别是法国军队的模式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组织和训练新式军队。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建立军事学校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法国</a:t>
            </a:r>
            <a:r>
              <a:rPr lang="zh-CN" altLang="zh-CN" sz="2200" dirty="0">
                <a:solidFill>
                  <a:srgbClr val="000000"/>
                </a:solidFill>
                <a:latin typeface="Times New Roman" panose="02020603050405020304" pitchFamily="18" charset="0"/>
                <a:cs typeface="Times New Roman" panose="02020603050405020304" pitchFamily="18" charset="0"/>
              </a:rPr>
              <a:t>等西欧国家请来军事教官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为埃及培养新型军官。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483768" y="2916393"/>
            <a:ext cx="805039" cy="352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99992" y="2964935"/>
            <a:ext cx="549853"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86043" y="3697348"/>
            <a:ext cx="549853" cy="3746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328319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50277"/>
            <a:ext cx="8128000" cy="81144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用当时最先进的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武器</a:t>
            </a:r>
            <a:r>
              <a:rPr lang="zh-CN" altLang="zh-CN" sz="2200" dirty="0">
                <a:solidFill>
                  <a:srgbClr val="000000"/>
                </a:solidFill>
                <a:latin typeface="Times New Roman" panose="02020603050405020304" pitchFamily="18" charset="0"/>
                <a:cs typeface="Times New Roman" panose="02020603050405020304" pitchFamily="18" charset="0"/>
              </a:rPr>
              <a:t>装备军队。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3064022" y="3133079"/>
            <a:ext cx="499866" cy="368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228302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穆罕默德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阿里进行的经济、政治、军事和文化教育改革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世纪世界近代化运动的有机组成部分。在</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埃及学习西方文明的改革运动在东方各国中的成效是最为显著的。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53826134"/>
      </p:ext>
    </p:extLst>
  </p:cSld>
  <p:clrMapOvr>
    <a:masterClrMapping/>
  </p:clrMapOvr>
  <p:transition spd="slow">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穆罕默德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阿里为解除马木路克对其政权的威胁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巩固统治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采取了什么措施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000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颁布法令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没收了一些不向政府纳税的包税人的土地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取消了包税人的免税权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规定包税人必须将包税余额的一半上缴政府。</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镇压马木路克的叛乱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歼灭马木路克的残余势力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没收马木路克的土地。</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废除包税制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将全部包税地收归国有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将其中一半土地分配给王公贵族、政府官吏和地方豪绅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另一半土地作为官田租给农民耕种。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45038"/>
            <a:ext cx="8128000" cy="371621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消除了马木路克的势力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巩固了统治基础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为进一步改革创造了条件。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穆罕默德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阿里将没收的包税地的一半分配给王公贵族、政府官吏和地方豪绅。这种做法产生的最重要的影响是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加强了中央集权</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消除了割据势力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扩大了统治基础</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增加了赋税收入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题干中的措施培养了大批新兴地主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这些人构成了阿里政权的统治基础。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C</a:t>
            </a:r>
            <a:endParaRPr lang="zh-CN" altLang="en-US" sz="2200" dirty="0"/>
          </a:p>
        </p:txBody>
      </p:sp>
      <p:sp>
        <p:nvSpPr>
          <p:cNvPr id="5" name="矩形 4"/>
          <p:cNvSpPr/>
          <p:nvPr/>
        </p:nvSpPr>
        <p:spPr>
          <a:xfrm>
            <a:off x="508000" y="4437112"/>
            <a:ext cx="7952432"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44922" y="5303493"/>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58196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简述穆罕默德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阿里改革的主要内容。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土地制度的改革。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促进经济发展的措施。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政治、文化和军事等方面的改革。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48456" y="2284489"/>
            <a:ext cx="8128000" cy="3304751"/>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穆罕默德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阿里是怎样改革土地制度的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应当怎样认识其改革措施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首先颁布法令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没收一些不向政府纳税的包税人的土地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取消了包税人的免税权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并在镇压马木路克残余势力叛乱的基础上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没收了他们的土地。</a:t>
            </a:r>
            <a:r>
              <a:rPr lang="zh-CN" altLang="zh-CN" sz="2200" dirty="0">
                <a:solidFill>
                  <a:srgbClr val="000000"/>
                </a:solidFill>
                <a:latin typeface="NEU-BZ-S92" panose="02020503000000020003" pitchFamily="18" charset="-12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1809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阿里颁布法令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取消宗教地产的免税权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对宗教地产的证件重新查验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并在土地普查中没收了许多违规的宗教地产。</a:t>
            </a:r>
            <a:r>
              <a:rPr lang="zh-CN" altLang="zh-CN" sz="2200" dirty="0">
                <a:solidFill>
                  <a:srgbClr val="000000"/>
                </a:solidFill>
                <a:latin typeface="NEU-BZ-S92" panose="02020503000000020003" pitchFamily="18" charset="-12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正式废除包税制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实行土地国有。</a:t>
            </a:r>
            <a:r>
              <a:rPr lang="zh-CN" altLang="zh-CN" sz="2200" dirty="0">
                <a:solidFill>
                  <a:srgbClr val="000000"/>
                </a:solidFill>
                <a:latin typeface="NEU-BZ-S92" panose="02020503000000020003" pitchFamily="18"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进一步改革土地制度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确立土地私有制。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阿里的土地改革措施沉重打击了封建割据势力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有利于巩固国家的统一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促进埃及经济的发展。</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阿里在土地改革的过程中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培植了一大批新兴地主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扩大了政权的统治基础。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99062552"/>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1758"/>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1809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以奥马尔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麦克莱姆为代表的长老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聚集在爱资哈尔清真寺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抗议阿里侵犯他们的利益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并扬言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阿里是我把他扶上台的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我保证也能把他赶下台。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阿里侵犯长老们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的举措是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歼灭马木路克势力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清查并没收违规的宗教地产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全面废除包税制度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确立高度中央集权的体制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阿里打击长老阶层的势力是从废除宗教地产的免税权和清查违规宗教地产开始的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这一举措遭到了长老阶层的强烈反对。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67544" y="4941168"/>
            <a:ext cx="8168456"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5886" y="5745198"/>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4855481"/>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一、经济方面的改革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改革土地制度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没收包税人的土地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没收了一些不向政府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纳税</a:t>
            </a:r>
            <a:r>
              <a:rPr lang="zh-CN" altLang="zh-CN" sz="2200" dirty="0">
                <a:solidFill>
                  <a:srgbClr val="000000"/>
                </a:solidFill>
                <a:latin typeface="Times New Roman" panose="02020603050405020304" pitchFamily="18" charset="0"/>
                <a:cs typeface="Times New Roman" panose="02020603050405020304" pitchFamily="18" charset="0"/>
              </a:rPr>
              <a:t>的包税人土地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歼灭残余的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马木路克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没收了他们的土地。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没收违规的宗教地产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宗教地产不再享有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免税权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把没有地契或地契不合规格的宗教地产收归国有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土地普查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没收了许多违规的宗教地产。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5991357" y="3150020"/>
            <a:ext cx="549853"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1720" y="3522389"/>
            <a:ext cx="1071507"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03194" y="3929686"/>
            <a:ext cx="797068"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32741" y="4380344"/>
            <a:ext cx="1071507"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废除包税制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将全部包税地收归国有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将其中的一半土地分配给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王公贵族</a:t>
            </a:r>
            <a:r>
              <a:rPr lang="zh-CN" altLang="zh-CN" sz="2200" dirty="0">
                <a:solidFill>
                  <a:srgbClr val="000000"/>
                </a:solidFill>
                <a:latin typeface="Times New Roman" panose="02020603050405020304" pitchFamily="18" charset="0"/>
                <a:cs typeface="Times New Roman" panose="02020603050405020304" pitchFamily="18" charset="0"/>
              </a:rPr>
              <a:t>、政府官吏和地方豪绅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另一半土地作为官田租给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农民</a:t>
            </a:r>
            <a:r>
              <a:rPr lang="zh-CN" altLang="zh-CN" sz="2200" dirty="0">
                <a:solidFill>
                  <a:srgbClr val="000000"/>
                </a:solidFill>
                <a:latin typeface="Times New Roman" panose="02020603050405020304" pitchFamily="18" charset="0"/>
                <a:cs typeface="Times New Roman" panose="02020603050405020304" pitchFamily="18" charset="0"/>
              </a:rPr>
              <a:t>耕种。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改革赋税制度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将各种捐税折合成单一的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a:t>
            </a:r>
            <a:r>
              <a:rPr lang="zh-CN" altLang="zh-CN" sz="2200" dirty="0">
                <a:solidFill>
                  <a:srgbClr val="000000"/>
                </a:solidFill>
                <a:latin typeface="Times New Roman" panose="02020603050405020304" pitchFamily="18" charset="0"/>
                <a:cs typeface="Times New Roman" panose="02020603050405020304" pitchFamily="18" charset="0"/>
              </a:rPr>
              <a:t>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并按土地等级制定了不同的征税标准。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确立土地私有制度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承认土地占有者有转让和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抵押</a:t>
            </a:r>
            <a:r>
              <a:rPr lang="zh-CN" altLang="zh-CN" sz="2200" dirty="0">
                <a:solidFill>
                  <a:srgbClr val="000000"/>
                </a:solidFill>
                <a:latin typeface="Times New Roman" panose="02020603050405020304" pitchFamily="18" charset="0"/>
                <a:cs typeface="Times New Roman" panose="02020603050405020304" pitchFamily="18" charset="0"/>
              </a:rPr>
              <a:t>土地的权利。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908205" y="2733671"/>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42103" y="2733670"/>
            <a:ext cx="54985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91357" y="3549785"/>
            <a:ext cx="549853" cy="3235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42427" y="4380344"/>
            <a:ext cx="549853"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378594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消除了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马木路克</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长老阶层</a:t>
            </a:r>
            <a:r>
              <a:rPr lang="zh-CN" altLang="zh-CN" sz="2200" dirty="0">
                <a:solidFill>
                  <a:srgbClr val="000000"/>
                </a:solidFill>
                <a:latin typeface="Times New Roman" panose="02020603050405020304" pitchFamily="18" charset="0"/>
                <a:cs typeface="Times New Roman" panose="02020603050405020304" pitchFamily="18" charset="0"/>
              </a:rPr>
              <a:t>对政权的威胁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巩固了统治基础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为进一步的改革创造了条件。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1714983" y="3372232"/>
            <a:ext cx="1071507"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21133" y="3372232"/>
            <a:ext cx="1086770"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169665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通过由没收不向政府纳税的包税人的土地到正式废除包税制这种渐进的方式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国家逐步掌握了土地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再将土地分配或出租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既扩大了穆罕默德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阿里政权的统治基础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又保证了国家的财政收入。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29506196"/>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促进经济发展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农业方面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改良农具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引种新的农作物品种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棉花</a:t>
            </a:r>
            <a:r>
              <a:rPr lang="zh-CN" altLang="zh-CN" sz="2200" dirty="0">
                <a:solidFill>
                  <a:srgbClr val="000000"/>
                </a:solidFill>
                <a:latin typeface="Times New Roman" panose="02020603050405020304" pitchFamily="18" charset="0"/>
                <a:cs typeface="Times New Roman" panose="02020603050405020304" pitchFamily="18" charset="0"/>
              </a:rPr>
              <a:t>等经济作物。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2895107" y="3602111"/>
            <a:ext cx="541284"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14529" y="3508994"/>
            <a:ext cx="1059240" cy="368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29859" y="3968429"/>
            <a:ext cx="549853" cy="314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605998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工业方面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从西欧国家引进技术、设备、人才和资金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大力发展以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军事工业</a:t>
            </a:r>
            <a:r>
              <a:rPr lang="zh-CN" altLang="zh-CN" sz="2200" dirty="0">
                <a:solidFill>
                  <a:srgbClr val="000000"/>
                </a:solidFill>
                <a:latin typeface="Times New Roman" panose="02020603050405020304" pitchFamily="18" charset="0"/>
                <a:cs typeface="Times New Roman" panose="02020603050405020304" pitchFamily="18" charset="0"/>
              </a:rPr>
              <a:t>为重点的官办工厂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初步建立埃及的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民族工业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对手工业生产进行严格管理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政府供给原料并规定产品的生产规格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产品由政府直接调配使用。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1187624" y="3140263"/>
            <a:ext cx="1071507" cy="3366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37541" y="3136893"/>
            <a:ext cx="1115014"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868328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从世界范围看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这一时期工业革命正在欧美国家展开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欧美国家走在工业化的前列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只有发展近代工业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才能奠定政治独立的基础。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77013791"/>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508</TotalTime>
  <Words>1314</Words>
  <Application>Microsoft Office PowerPoint</Application>
  <PresentationFormat>全屏显示(4:3)</PresentationFormat>
  <Paragraphs>132</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第2课　穆罕默德·阿里改革的主要内容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2017-01-17T09:22:44Z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