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79" r:id="rId3"/>
    <p:sldId id="264" r:id="rId4"/>
    <p:sldId id="267" r:id="rId5"/>
    <p:sldId id="280" r:id="rId6"/>
    <p:sldId id="276" r:id="rId7"/>
    <p:sldId id="281" r:id="rId8"/>
    <p:sldId id="282" r:id="rId9"/>
    <p:sldId id="283" r:id="rId10"/>
    <p:sldId id="284" r:id="rId11"/>
    <p:sldId id="285" r:id="rId12"/>
    <p:sldId id="286" r:id="rId13"/>
    <p:sldId id="287" r:id="rId14"/>
    <p:sldId id="288" r:id="rId15"/>
    <p:sldId id="289" r:id="rId16"/>
    <p:sldId id="290" r:id="rId17"/>
    <p:sldId id="291" r:id="rId18"/>
    <p:sldId id="266" r:id="rId19"/>
    <p:sldId id="292" r:id="rId20"/>
    <p:sldId id="293" r:id="rId21"/>
    <p:sldId id="294" r:id="rId22"/>
    <p:sldId id="295" r:id="rId23"/>
    <p:sldId id="296" r:id="rId24"/>
    <p:sldId id="297"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3"/>
              <p:cNvSpPr>
                <a:spLocks noGrp="1"/>
              </p:cNvSpPr>
              <p:nvPr>
                <p:ph type="title"/>
              </p:nvPr>
            </p:nvSpPr>
            <p:spPr/>
            <p:txBody>
              <a:bodyPr/>
              <a:lstStyle/>
              <a:p>
                <a14:m>
                  <m:oMathPara xmlns:m="http://schemas.openxmlformats.org/officeDocument/2006/math">
                    <m:oMathParaPr>
                      <m:jc m:val="centerGroup"/>
                    </m:oMathParaPr>
                    <m:oMath xmlns:m="http://schemas.openxmlformats.org/officeDocument/2006/math">
                      <m:r>
                        <m:rPr>
                          <m:nor/>
                        </m:rPr>
                        <a:rPr lang="zh-CN" altLang="zh-CN"/>
                        <m:t>第七单元</m:t>
                      </m:r>
                    </m:oMath>
                  </m:oMathPara>
                </a14:m>
                <a:endParaRPr lang="zh-CN" altLang="zh-CN" dirty="0"/>
              </a:p>
            </p:txBody>
          </p:sp>
        </mc:Choice>
        <mc:Fallback>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世纪上半叶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俄国的社会经济发展情况表明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城乡工农业资本主义的发展冲击了农奴制度的经济基础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占统治地位的落后的农奴制度日益成为资本主义发展的障碍。废除农奴制成为时代的迫切需要。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08899268"/>
      </p:ext>
    </p:extLst>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639188"/>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新思潮的涌动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十二月党人起义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俄国参加了对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拿破仑帝国</a:t>
            </a:r>
            <a:r>
              <a:rPr lang="zh-CN" altLang="zh-CN" sz="2200" dirty="0">
                <a:solidFill>
                  <a:srgbClr val="000000"/>
                </a:solidFill>
                <a:latin typeface="Times New Roman" panose="02020603050405020304" pitchFamily="18" charset="0"/>
                <a:cs typeface="Times New Roman" panose="02020603050405020304" pitchFamily="18" charset="0"/>
              </a:rPr>
              <a:t>的战争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一些青年军官感受了西欧的经济发展和社会进步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对俄国保留农奴制和封建专制表示不满。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644008" y="3446944"/>
            <a:ext cx="1376287"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651242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:1825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一些军官发动起义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试图推翻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沙皇</a:t>
            </a:r>
            <a:r>
              <a:rPr lang="zh-CN" altLang="zh-CN" sz="2200" dirty="0">
                <a:solidFill>
                  <a:srgbClr val="000000"/>
                </a:solidFill>
                <a:latin typeface="Times New Roman" panose="02020603050405020304" pitchFamily="18" charset="0"/>
                <a:cs typeface="Times New Roman" panose="02020603050405020304" pitchFamily="18" charset="0"/>
              </a:rPr>
              <a:t>的封建专制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废除农奴制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但遭到了残酷镇压。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进步知识分子要求废除农奴制的呼吁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世纪四五十年代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俄国知识分子对国家现状和未来发展展开了激烈的争论。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144990" y="2499132"/>
            <a:ext cx="530619"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887214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守旧派</a:t>
            </a:r>
            <a:r>
              <a:rPr lang="zh-CN" altLang="zh-CN" sz="2200" dirty="0">
                <a:solidFill>
                  <a:srgbClr val="000000"/>
                </a:solidFill>
                <a:latin typeface="Times New Roman" panose="02020603050405020304" pitchFamily="18" charset="0"/>
                <a:cs typeface="Times New Roman" panose="02020603050405020304" pitchFamily="18" charset="0"/>
              </a:rPr>
              <a:t>主张自上而下通过地主和农民之间的自愿协调进行平缓的变革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改革派</a:t>
            </a:r>
            <a:r>
              <a:rPr lang="zh-CN" altLang="zh-CN" sz="2200" dirty="0">
                <a:solidFill>
                  <a:srgbClr val="000000"/>
                </a:solidFill>
                <a:latin typeface="Times New Roman" panose="02020603050405020304" pitchFamily="18" charset="0"/>
                <a:cs typeface="Times New Roman" panose="02020603050405020304" pitchFamily="18" charset="0"/>
              </a:rPr>
              <a:t>提出必须解放农民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由农民向地主赎取份地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以赫尔岑、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车尔尼雪夫斯基</a:t>
            </a:r>
            <a:r>
              <a:rPr lang="zh-CN" altLang="zh-CN" sz="2200" dirty="0">
                <a:solidFill>
                  <a:srgbClr val="000000"/>
                </a:solidFill>
                <a:latin typeface="Times New Roman" panose="02020603050405020304" pitchFamily="18" charset="0"/>
                <a:cs typeface="Times New Roman" panose="02020603050405020304" pitchFamily="18" charset="0"/>
              </a:rPr>
              <a:t>为代表的激进派要求无条件给予农民自由和土地。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822745" y="2733671"/>
            <a:ext cx="80503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5168" y="3140968"/>
            <a:ext cx="80503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7444" y="3608282"/>
            <a:ext cx="1898240" cy="2647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81708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农奴制危机的总暴露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克里米亚战争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起因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扩大在地中海和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西亚</a:t>
            </a:r>
            <a:r>
              <a:rPr lang="zh-CN" altLang="zh-CN" sz="2200" dirty="0">
                <a:solidFill>
                  <a:srgbClr val="000000"/>
                </a:solidFill>
                <a:latin typeface="Times New Roman" panose="02020603050405020304" pitchFamily="18" charset="0"/>
                <a:cs typeface="Times New Roman" panose="02020603050405020304" pitchFamily="18" charset="0"/>
              </a:rPr>
              <a:t>等地的势力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攫取更多的土地。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英法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俄国的军事行动侵犯了英、法在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奥斯曼帝国</a:t>
            </a:r>
            <a:r>
              <a:rPr lang="zh-CN" altLang="zh-CN" sz="2200" dirty="0">
                <a:solidFill>
                  <a:srgbClr val="000000"/>
                </a:solidFill>
                <a:latin typeface="Times New Roman" panose="02020603050405020304" pitchFamily="18" charset="0"/>
                <a:cs typeface="Times New Roman" panose="02020603050405020304" pitchFamily="18" charset="0"/>
              </a:rPr>
              <a:t>的利益。</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768955" y="3518110"/>
            <a:ext cx="515013" cy="355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84247" y="3968429"/>
            <a:ext cx="1376287" cy="314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7481991"/>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1853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俄国派军队侵入奥斯曼帝国。不久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奥斯曼帝国</a:t>
            </a:r>
            <a:r>
              <a:rPr lang="zh-CN" altLang="zh-CN" sz="2200" dirty="0">
                <a:solidFill>
                  <a:srgbClr val="000000"/>
                </a:solidFill>
                <a:latin typeface="Times New Roman" panose="02020603050405020304" pitchFamily="18" charset="0"/>
                <a:cs typeface="Times New Roman" panose="02020603050405020304" pitchFamily="18" charset="0"/>
              </a:rPr>
              <a:t>签订了同盟条约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派兵进入克里米亚半岛参战。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英、法联军进抵俄海军重要基地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塞瓦斯托波尔</a:t>
            </a:r>
            <a:r>
              <a:rPr lang="zh-CN" altLang="zh-CN" sz="2200" dirty="0">
                <a:solidFill>
                  <a:srgbClr val="000000"/>
                </a:solidFill>
                <a:latin typeface="Times New Roman" panose="02020603050405020304" pitchFamily="18" charset="0"/>
                <a:cs typeface="Times New Roman" panose="02020603050405020304" pitchFamily="18" charset="0"/>
              </a:rPr>
              <a:t>要塞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双方展开了激烈的争夺</a:t>
            </a:r>
            <a:r>
              <a:rPr lang="en-US" altLang="zh-CN" sz="2200" dirty="0">
                <a:solidFill>
                  <a:srgbClr val="000000"/>
                </a:solidFill>
                <a:latin typeface="Times New Roman" panose="02020603050405020304" pitchFamily="18" charset="0"/>
                <a:cs typeface="Times New Roman" panose="02020603050405020304" pitchFamily="18" charset="0"/>
              </a:rPr>
              <a:t>,1855</a:t>
            </a:r>
            <a:r>
              <a:rPr lang="zh-CN" altLang="zh-CN" sz="2200" dirty="0">
                <a:solidFill>
                  <a:srgbClr val="000000"/>
                </a:solidFill>
                <a:latin typeface="Times New Roman" panose="02020603050405020304" pitchFamily="18" charset="0"/>
                <a:cs typeface="Times New Roman" panose="02020603050405020304" pitchFamily="18" charset="0"/>
              </a:rPr>
              <a:t>年秋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俄军战败。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187624" y="2924944"/>
            <a:ext cx="499866"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50022" y="2916393"/>
            <a:ext cx="792494"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3386087"/>
            <a:ext cx="499866"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59649" y="3799974"/>
            <a:ext cx="1665306"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993411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30714"/>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双方签订和约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俄国撤回在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黑海</a:t>
            </a:r>
            <a:r>
              <a:rPr lang="zh-CN" altLang="zh-CN" sz="2200" dirty="0">
                <a:solidFill>
                  <a:srgbClr val="000000"/>
                </a:solidFill>
                <a:latin typeface="Times New Roman" panose="02020603050405020304" pitchFamily="18" charset="0"/>
                <a:cs typeface="Times New Roman" panose="02020603050405020304" pitchFamily="18" charset="0"/>
              </a:rPr>
              <a:t>的舰队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拆毁在黑海沿岸的防御工事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多瑙河</a:t>
            </a:r>
            <a:r>
              <a:rPr lang="zh-CN" altLang="zh-CN" sz="2200" dirty="0">
                <a:solidFill>
                  <a:srgbClr val="000000"/>
                </a:solidFill>
                <a:latin typeface="Times New Roman" panose="02020603050405020304" pitchFamily="18" charset="0"/>
                <a:cs typeface="Times New Roman" panose="02020603050405020304" pitchFamily="18" charset="0"/>
              </a:rPr>
              <a:t>沿岸的战略要地。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俄国战败的原因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俄军武器装备匮乏且陈旧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交通运输原始落后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指挥系统腐败无能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后勤供应不足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俄军非战斗性减员严重。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克里米亚战争导致俄国国际地位急剧下降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国内矛盾进一步激化。面对内忧外患的局势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俄国不得不走上了一条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自上而下</a:t>
            </a:r>
            <a:r>
              <a:rPr lang="zh-CN" altLang="zh-CN" sz="2200" dirty="0">
                <a:solidFill>
                  <a:srgbClr val="000000"/>
                </a:solidFill>
                <a:latin typeface="Times New Roman" panose="02020603050405020304" pitchFamily="18" charset="0"/>
                <a:cs typeface="Times New Roman" panose="02020603050405020304" pitchFamily="18" charset="0"/>
              </a:rPr>
              <a:t>的改革道路。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195079" y="2348880"/>
            <a:ext cx="54985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704431"/>
            <a:ext cx="805039" cy="3937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80312" y="4365104"/>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1302111"/>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22420"/>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克里米亚战争的特点就是一个采用原始生产形式的民族同几个拥有现代生产的民族进行绝望的搏斗。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71968913"/>
      </p:ext>
    </p:extLst>
  </p:cSld>
  <p:clrMapOvr>
    <a:masterClrMapping/>
  </p:clrMapOvr>
  <p:transition spd="slow">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901028"/>
            <a:ext cx="8128000" cy="3309945"/>
          </a:xfrm>
          <a:prstGeom prst="rect">
            <a:avLst/>
          </a:prstGeom>
        </p:spPr>
        <p:txBody>
          <a:bodyPr>
            <a:spAutoFit/>
          </a:bodyPr>
          <a:lstStyle/>
          <a:p>
            <a:pPr indent="28702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俄国农奴制的危机主要表现在哪些方面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俄国社会各阶层提出了哪些解决危机的途径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你有何看法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危机的表现</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内部危机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农奴制的存在使社会矛盾日趋激化。一方面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农奴遭受残酷的剥削与压迫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他们不断进行反抗斗争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一部分有识之士要求推翻农奴制度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不断进行鼓动和宣传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开展反抗斗争。其次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农奴制严重阻碍着俄国经济的发展。由于农奴制的存在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俄国既缺乏工业革命所必需的自由劳动力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也缺少工业投资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更不能提供必要的国内市场。</a:t>
            </a:r>
            <a:endParaRPr lang="zh-CN" altLang="en-US" sz="2200" dirty="0"/>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外部危机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农奴制的存在使俄国的工业发展水平远远落后于英、法等西欧国家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严重制约了俄国的对外扩张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克里米亚战争的失败使俄国的国际地位一落千丈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农奴制的弊端暴露无遗。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613133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3"/>
              <p:cNvSpPr>
                <a:spLocks noGrp="1"/>
              </p:cNvSpPr>
              <p:nvPr>
                <p:ph type="title"/>
              </p:nvPr>
            </p:nvSpPr>
            <p:spPr/>
            <p:txBody>
              <a:bodyPr/>
              <a:lstStyle/>
              <a:p>
                <a14:m>
                  <m:oMathPara xmlns:m="http://schemas.openxmlformats.org/officeDocument/2006/math">
                    <m:oMathParaPr>
                      <m:jc m:val="centerGroup"/>
                    </m:oMathParaPr>
                    <m:oMath xmlns:m="http://schemas.openxmlformats.org/officeDocument/2006/math">
                      <m:r>
                        <m:rPr>
                          <m:nor/>
                        </m:rPr>
                        <a:rPr lang="zh-CN" altLang="en-US"/>
                        <m:t>第</m:t>
                      </m:r>
                      <m:r>
                        <m:rPr>
                          <m:nor/>
                        </m:rPr>
                        <a:rPr lang="en-US" altLang="zh-CN" b="1"/>
                        <m:t>1</m:t>
                      </m:r>
                      <m:r>
                        <m:rPr>
                          <m:nor/>
                        </m:rPr>
                        <a:rPr lang="zh-CN" altLang="en-US"/>
                        <m:t>课　</m:t>
                      </m:r>
                      <m:r>
                        <m:rPr>
                          <m:nor/>
                        </m:rPr>
                        <a:rPr lang="en-US" altLang="zh-CN" b="1"/>
                        <m:t>19</m:t>
                      </m:r>
                      <m:r>
                        <m:rPr>
                          <m:nor/>
                        </m:rPr>
                        <a:rPr lang="zh-CN" altLang="en-US"/>
                        <m:t>世纪中叶的俄国</m:t>
                      </m:r>
                    </m:oMath>
                  </m:oMathPara>
                </a14:m>
                <a:endParaRPr lang="zh-CN" altLang="zh-CN" dirty="0"/>
              </a:p>
            </p:txBody>
          </p:sp>
        </mc:Choice>
        <mc:Fallback>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60836343"/>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510425"/>
            <a:ext cx="8128000" cy="2091150"/>
          </a:xfrm>
          <a:prstGeom prst="rect">
            <a:avLst/>
          </a:prstGeom>
        </p:spPr>
        <p:txBody>
          <a:bodyPr>
            <a:spAutoFit/>
          </a:bodyPr>
          <a:lstStyle/>
          <a:p>
            <a:pPr>
              <a:lnSpc>
                <a:spcPct val="120000"/>
              </a:lnSpc>
            </a:pP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途径与看法</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第一种途径是通过自下而上的革命推翻农奴制。</a:t>
            </a:r>
            <a:r>
              <a:rPr lang="en-US" altLang="zh-CN" sz="2200" dirty="0">
                <a:solidFill>
                  <a:srgbClr val="000000"/>
                </a:solidFill>
                <a:latin typeface="Times New Roman" panose="02020603050405020304" pitchFamily="18" charset="0"/>
              </a:rPr>
              <a:t>1825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十二月党人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的起义就是其最初的尝试。</a:t>
            </a:r>
            <a:r>
              <a:rPr lang="en-US" altLang="zh-CN" sz="2200" dirty="0">
                <a:solidFill>
                  <a:srgbClr val="000000"/>
                </a:solidFill>
                <a:latin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以赫尔岑等为代表的激进知识分子宣传农民革命思想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号召推翻农奴制。但是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由于当时俄国的经济发展水平所限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新兴的阶级力量还不能承担起领导革命的任务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这一途径是难以实行的。</a:t>
            </a:r>
            <a:endParaRPr lang="zh-CN" altLang="en-US" sz="2200" dirty="0"/>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806641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第二种途径是一部分改良主义者主张通过自上而下的改革来解决农奴制的危机。这一主张符合控制国家政权、拥有强大实力的沙皇维护统治的需要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并最终得以实现。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581336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cs typeface="Times New Roman" panose="02020603050405020304" pitchFamily="18" charset="0"/>
              </a:rPr>
              <a:t>年俄国农奴制改革以前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工业劳动者的</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是农奴身份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财产随时有可能被地主侵占。这一问题反映的本质问题是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俄国资本主义经济落后于西方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俄国农奴制度已不适应资本主义经济的发展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俄国资产阶级的力量比较弱小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俄国的农奴社会地位有所提高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939670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工业资本主义的发展成为时代潮流。在农奴制下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农奴没有人身自由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缺乏劳动兴趣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束缚了生产力的发展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这反映出农奴制度已不适应资本主义经济发展的要求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俄国迫切需要社会改革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否则就无法改变落后的状态。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795886" y="4191638"/>
            <a:ext cx="1071507" cy="4462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835334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3122420"/>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俄国农奴制严重阻碍了俄国资本主义经济的发展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使俄国工业化进程远远落后于英国等主要资本主义国家。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9630964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30714"/>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a:t>
            </a:r>
            <a:r>
              <a:rPr lang="en-US" altLang="zh-CN" sz="2200" dirty="0">
                <a:solidFill>
                  <a:srgbClr val="000000"/>
                </a:solidFill>
                <a:latin typeface="Times New Roman" panose="02020603050405020304" pitchFamily="18" charset="0"/>
                <a:cs typeface="Times New Roman" panose="02020603050405020304" pitchFamily="18" charset="0"/>
              </a:rPr>
              <a:t>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年俄国农奴制改革的历史背景。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俄国农奴制的确立与发展。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俄国工场手工业的艰难发展。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世纪中期俄国新思潮的涌动。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克里米亚战争。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一、俄国农奴制的确立和发展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随着统一的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俄罗斯</a:t>
            </a:r>
            <a:r>
              <a:rPr lang="zh-CN" altLang="zh-CN" sz="2200" dirty="0">
                <a:solidFill>
                  <a:srgbClr val="000000"/>
                </a:solidFill>
                <a:latin typeface="Times New Roman" panose="02020603050405020304" pitchFamily="18" charset="0"/>
                <a:cs typeface="Times New Roman" panose="02020603050405020304" pitchFamily="18" charset="0"/>
              </a:rPr>
              <a:t>国家的建立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农奴制开始形成。</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农奴制正式确立。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590825" y="3512628"/>
            <a:ext cx="792494" cy="361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历代沙皇都强化农奴制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彼得一世允许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私营企业主</a:t>
            </a:r>
            <a:r>
              <a:rPr lang="zh-CN" altLang="zh-CN" sz="2200" dirty="0">
                <a:solidFill>
                  <a:srgbClr val="000000"/>
                </a:solidFill>
                <a:latin typeface="Times New Roman" panose="02020603050405020304" pitchFamily="18" charset="0"/>
                <a:cs typeface="Times New Roman" panose="02020603050405020304" pitchFamily="18" charset="0"/>
              </a:rPr>
              <a:t>购买整个村庄的农奴。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沙皇将大量自由农民连同土地赏赐给贵族宠臣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还把农奴制扩展到新吞并的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乌克兰</a:t>
            </a:r>
            <a:r>
              <a:rPr lang="zh-CN" altLang="zh-CN" sz="2200" dirty="0">
                <a:solidFill>
                  <a:srgbClr val="000000"/>
                </a:solidFill>
                <a:latin typeface="Times New Roman" panose="02020603050405020304" pitchFamily="18" charset="0"/>
                <a:cs typeface="Times New Roman" panose="02020603050405020304" pitchFamily="18" charset="0"/>
              </a:rPr>
              <a:t>、波兰等地。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a:t>
            </a:r>
            <a:r>
              <a:rPr lang="zh-CN" altLang="zh-CN" sz="2200" dirty="0">
                <a:solidFill>
                  <a:srgbClr val="000000"/>
                </a:solidFill>
                <a:latin typeface="Times New Roman" panose="02020603050405020304" pitchFamily="18" charset="0"/>
                <a:cs typeface="Times New Roman" panose="02020603050405020304" pitchFamily="18" charset="0"/>
              </a:rPr>
              <a:t>世纪中叶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俄国农村人口的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一半</a:t>
            </a:r>
            <a:r>
              <a:rPr lang="zh-CN" altLang="zh-CN" sz="2200" dirty="0">
                <a:solidFill>
                  <a:srgbClr val="000000"/>
                </a:solidFill>
                <a:latin typeface="Times New Roman" panose="02020603050405020304" pitchFamily="18" charset="0"/>
                <a:cs typeface="Times New Roman" panose="02020603050405020304" pitchFamily="18" charset="0"/>
              </a:rPr>
              <a:t>以上是农奴。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830537" y="3151590"/>
            <a:ext cx="1347058" cy="314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65616" y="3931379"/>
            <a:ext cx="792494"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6435" y="4380344"/>
            <a:ext cx="51501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973135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世纪中期俄国社会危机的加深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农奴的反抗斗争不断增多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农奴遭受残酷的剥削与压迫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农奴每周要在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领主</a:t>
            </a:r>
            <a:r>
              <a:rPr lang="zh-CN" altLang="zh-CN" sz="2200" dirty="0">
                <a:solidFill>
                  <a:srgbClr val="000000"/>
                </a:solidFill>
                <a:latin typeface="Times New Roman" panose="02020603050405020304" pitchFamily="18" charset="0"/>
                <a:cs typeface="Times New Roman" panose="02020603050405020304" pitchFamily="18" charset="0"/>
              </a:rPr>
              <a:t>的庄园内无偿劳动三四天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还要承担很重的赋税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生活贫困不堪。</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世纪上半期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骚动</a:t>
            </a:r>
            <a:r>
              <a:rPr lang="zh-CN" altLang="zh-CN" sz="2200" dirty="0">
                <a:solidFill>
                  <a:srgbClr val="000000"/>
                </a:solidFill>
                <a:latin typeface="Times New Roman" panose="02020603050405020304" pitchFamily="18" charset="0"/>
                <a:cs typeface="Times New Roman" panose="02020603050405020304" pitchFamily="18" charset="0"/>
              </a:rPr>
              <a:t>越来越多。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945765" y="3291126"/>
            <a:ext cx="504865" cy="3725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26552" y="4177250"/>
            <a:ext cx="552164" cy="2912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农奴的斗争沉重地打击了沙皇专制统治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动摇了农奴制度的基础。全国警察局长在写给沙皇的报告中承认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农奴制是国家脚下的火药库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尤其是因为军队也是农民编成的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便更加危险了。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2122279"/>
      </p:ext>
    </p:extLst>
  </p:cSld>
  <p:clrMapOvr>
    <a:masterClrMapping/>
  </p:clrMapOvr>
  <p:transition spd="slow">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工业发展步履维艰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在农奴制度下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俄国缺乏工业革命必需的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缺少工业投资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更不能提供必要的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国内市场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棉纺织业</a:t>
            </a:r>
            <a:r>
              <a:rPr lang="zh-CN" altLang="zh-CN" sz="2200" dirty="0">
                <a:solidFill>
                  <a:srgbClr val="000000"/>
                </a:solidFill>
                <a:latin typeface="Times New Roman" panose="02020603050405020304" pitchFamily="18" charset="0"/>
                <a:cs typeface="Times New Roman" panose="02020603050405020304" pitchFamily="18" charset="0"/>
              </a:rPr>
              <a:t>中出现了机器工厂。但</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俄国仍然处在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工场手工业</a:t>
            </a:r>
            <a:r>
              <a:rPr lang="zh-CN" altLang="zh-CN" sz="2200" dirty="0">
                <a:solidFill>
                  <a:srgbClr val="000000"/>
                </a:solidFill>
                <a:latin typeface="Times New Roman" panose="02020603050405020304" pitchFamily="18" charset="0"/>
                <a:cs typeface="Times New Roman" panose="02020603050405020304" pitchFamily="18" charset="0"/>
              </a:rPr>
              <a:t>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工业生产的各个部门及交通运输领域明显落后于英法等国。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681427" y="2733671"/>
            <a:ext cx="1328142"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32122" y="3118921"/>
            <a:ext cx="1103974"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36597" y="3595963"/>
            <a:ext cx="1071507" cy="278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39651" y="3947136"/>
            <a:ext cx="1376287" cy="3249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813140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22420"/>
            <a:ext cx="8128000" cy="8671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越来越多的有识之士意识到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农奴制</a:t>
            </a:r>
            <a:r>
              <a:rPr lang="zh-CN" altLang="zh-CN" sz="2200" dirty="0">
                <a:solidFill>
                  <a:srgbClr val="000000"/>
                </a:solidFill>
                <a:latin typeface="Times New Roman" panose="02020603050405020304" pitchFamily="18" charset="0"/>
                <a:cs typeface="Times New Roman" panose="02020603050405020304" pitchFamily="18" charset="0"/>
              </a:rPr>
              <a:t>已经成为阻碍俄国社会发展的重要障碍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废除这一制度的呼声日益高涨。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318450" y="3140968"/>
            <a:ext cx="837726"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3508391"/>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438</TotalTime>
  <Words>1331</Words>
  <Application>Microsoft Office PowerPoint</Application>
  <PresentationFormat>全屏显示(4:3)</PresentationFormat>
  <Paragraphs>93</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"第七单元"</vt:lpstr>
      <vt:lpstr>"第1课　19世纪中叶的俄国"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2017-01-18T00:27:20Z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