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4" r:id="rId2"/>
    <p:sldId id="264" r:id="rId3"/>
    <p:sldId id="267" r:id="rId4"/>
    <p:sldId id="279" r:id="rId5"/>
    <p:sldId id="280" r:id="rId6"/>
    <p:sldId id="281" r:id="rId7"/>
    <p:sldId id="282" r:id="rId8"/>
    <p:sldId id="283" r:id="rId9"/>
    <p:sldId id="284" r:id="rId10"/>
    <p:sldId id="285" r:id="rId11"/>
    <p:sldId id="276" r:id="rId12"/>
    <p:sldId id="286" r:id="rId13"/>
    <p:sldId id="287" r:id="rId14"/>
    <p:sldId id="266" r:id="rId15"/>
    <p:sldId id="288" r:id="rId16"/>
    <p:sldId id="289" r:id="rId17"/>
    <p:sldId id="290" r:id="rId18"/>
    <p:sldId id="291"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69" d="100"/>
          <a:sy n="69" d="100"/>
        </p:scale>
        <p:origin x="816"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14.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14.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14.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3</a:t>
            </a:r>
            <a:r>
              <a:rPr lang="zh-CN" altLang="zh-CN" dirty="0"/>
              <a:t>课　农奴制改革与俄国的近代化</a:t>
            </a:r>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919287"/>
            <a:ext cx="8128000" cy="12734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深度点拨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农奴制废除后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新的生产关系逐步确立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不可避免地要引起上层建筑的变化。上层建筑的一系列改革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同废除农奴制的措施一样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都是俄国迈向近代化的重要步骤。</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44794416"/>
      </p:ext>
    </p:extLst>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022"/>
            <a:ext cx="8128000" cy="208595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二、改革后俄国的社会矛盾与亚历山大二世遇刺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改革后俄国的社会矛盾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资产阶级与封建统治者的矛盾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新兴资产阶级虽然不满意自己政治上的无权状况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但由于他们不够壮大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需要依附于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封建地主</a:t>
            </a:r>
            <a:r>
              <a:rPr lang="zh-CN" altLang="zh-CN" sz="2200" dirty="0">
                <a:solidFill>
                  <a:srgbClr val="000000"/>
                </a:solidFill>
                <a:latin typeface="Times New Roman" panose="02020603050405020304" pitchFamily="18" charset="0"/>
                <a:cs typeface="Times New Roman" panose="02020603050405020304" pitchFamily="18" charset="0"/>
              </a:rPr>
              <a:t>阶级。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6889856" y="3735044"/>
            <a:ext cx="1093045" cy="3420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农民阶级与资本主义和封建主义的矛盾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由于资本主义和农奴制残余相互勾结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俄国广大农民遭受着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资本主义</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封建主义</a:t>
            </a:r>
            <a:r>
              <a:rPr lang="zh-CN" altLang="zh-CN" sz="2200" dirty="0">
                <a:solidFill>
                  <a:srgbClr val="000000"/>
                </a:solidFill>
                <a:latin typeface="Times New Roman" panose="02020603050405020304" pitchFamily="18" charset="0"/>
                <a:cs typeface="Times New Roman" panose="02020603050405020304" pitchFamily="18" charset="0"/>
              </a:rPr>
              <a:t>的双重压迫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他们的反抗斗争此起彼伏。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民粹派与沙皇专制之间的矛盾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农奴制改革以后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一批代表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农民</a:t>
            </a:r>
            <a:r>
              <a:rPr lang="zh-CN" altLang="zh-CN" sz="2200" dirty="0">
                <a:solidFill>
                  <a:srgbClr val="000000"/>
                </a:solidFill>
                <a:latin typeface="Times New Roman" panose="02020603050405020304" pitchFamily="18" charset="0"/>
                <a:cs typeface="Times New Roman" panose="02020603050405020304" pitchFamily="18" charset="0"/>
              </a:rPr>
              <a:t>利益的平民知识分子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走上了民主革命的道路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逐渐形成了民粹派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他们反对农奴制度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也不满意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资本主义</a:t>
            </a:r>
            <a:r>
              <a:rPr lang="zh-CN" altLang="zh-CN" sz="2200" dirty="0">
                <a:solidFill>
                  <a:srgbClr val="000000"/>
                </a:solidFill>
                <a:latin typeface="Times New Roman" panose="02020603050405020304" pitchFamily="18" charset="0"/>
                <a:cs typeface="Times New Roman" panose="02020603050405020304" pitchFamily="18" charset="0"/>
              </a:rPr>
              <a:t>制度。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5132040" y="2725222"/>
            <a:ext cx="1121452" cy="3454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546892" y="2730696"/>
            <a:ext cx="1121452" cy="3454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64366" y="3534311"/>
            <a:ext cx="277766" cy="3420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1560" y="3966615"/>
            <a:ext cx="252515" cy="310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74987" y="4395694"/>
            <a:ext cx="1082223" cy="2826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0164254"/>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022"/>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亚历山大二世遇刺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1881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亚历山大二世遭暗杀身亡。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新沙皇中止了亚历山大二世的许多改革措施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进一步加强了专制统治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但俄国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近代化</a:t>
            </a:r>
            <a:r>
              <a:rPr lang="zh-CN" altLang="zh-CN" sz="2200" dirty="0">
                <a:solidFill>
                  <a:srgbClr val="000000"/>
                </a:solidFill>
                <a:latin typeface="Times New Roman" panose="02020603050405020304" pitchFamily="18" charset="0"/>
                <a:cs typeface="Times New Roman" panose="02020603050405020304" pitchFamily="18" charset="0"/>
              </a:rPr>
              <a:t>的进程没有终止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资本主义经济仍然在继续发展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新的思想和新的社会力量在不断壮大。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1194140" y="2924944"/>
            <a:ext cx="509914" cy="3420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31661" y="3699931"/>
            <a:ext cx="821222" cy="3762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4477795"/>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50232"/>
            <a:ext cx="8128000" cy="3711016"/>
          </a:xfrm>
          <a:prstGeom prst="rect">
            <a:avLst/>
          </a:prstGeom>
        </p:spPr>
        <p:txBody>
          <a:bodyPr>
            <a:spAutoFit/>
          </a:bodyPr>
          <a:lstStyle/>
          <a:p>
            <a:pPr indent="28702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年俄国农奴制改革对俄国近代化进程的影响有哪些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促进作用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改革促进了俄国资本主义的发展。一方面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农奴制改革为工业生产提供了充足的自由劳动力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扩大了工业品的国内销售市场。另一方面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改革提高了农民的生产积极性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有利于农业生产技术的革新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促进了农业生产的发展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资本主义农业逐渐成为俄国农业的主要成分。</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改革为俄国政治近代化创造了有利的条件。为了适应资本主义发展的需要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亚历山大二世建立了地方和城市的自治机构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建立了新的司法制度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推进了俄国政治的近代化。</a:t>
            </a: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改革推进了俄国军事、教育的近代化。</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阻碍作用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俄国的改革是由沙皇实行的自上而下的改革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这使得俄国无法在政治、经济和思想文化等领域全面进入资本主义社会形态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并在相当长的一段时间里保留了大量的封建残余。</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俄国用牺牲农民利益来发展资本主义的方式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必然给正在发展的资本主义带来不良影响。这造成了人民购买力低下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国内市场不能充分活跃和广大农民对改革的不满。而且这次改革并没有触动沙皇专制制度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尤其是保留了大量农奴制残余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所以俄国还面临着民主革命的任务。</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039205266"/>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列宁说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如果总的看一看</a:t>
            </a:r>
            <a:r>
              <a:rPr lang="en-US" altLang="zh-CN" sz="2200"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Times New Roman" panose="02020603050405020304" pitchFamily="18" charset="0"/>
                <a:cs typeface="Times New Roman" panose="02020603050405020304" pitchFamily="18" charset="0"/>
              </a:rPr>
              <a:t>年俄国国家全部结构的改变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那就必然会承认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这种改变是封建君主制向资产阶级君主制转变道路上的一步。这不仅从经济观点来看是正确的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而且从政治观点来看也是正确的。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这表明农奴制改革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为资本主义发展扫清了障碍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确立了资产阶级代议制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促进了俄国的近代化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阻止了革命在俄国的发生</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27690980"/>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使俄国获得了资本主义发展所必需的劳动力、资金和市场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有利于俄国资本主义的发展。经济基础领域的变革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必然推动上层建筑领域发生变革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俄国的社会性质发生变化。这一切都推动着俄国近代化的发展。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755576" y="4149080"/>
            <a:ext cx="1384232" cy="4498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22057790"/>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近代化是指以近代工业和科学技术为推动力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实现由传统的农业社会向近代工业社会的转变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包括经济、政治、文化和思想等各个方面。俄国的近代化是指俄国由封建农奴制社会向资本主义工业社会的转变。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68191887"/>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探讨</a:t>
            </a:r>
            <a:r>
              <a:rPr lang="en-US" altLang="zh-CN" sz="2200"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年俄国农奴制改革对俄国近代化进程的影响。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俄国经济的近代化。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俄国政治的近代化变革。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改革后俄国的社会矛盾。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309890"/>
            <a:ext cx="8128000" cy="249222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一、农奴制改革对俄国近代化的促进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经济近代化的发展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农业资本主义的发展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改革提高了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农民</a:t>
            </a:r>
            <a:r>
              <a:rPr lang="zh-CN" altLang="zh-CN" sz="2200" dirty="0">
                <a:solidFill>
                  <a:srgbClr val="000000"/>
                </a:solidFill>
                <a:latin typeface="Times New Roman" panose="02020603050405020304" pitchFamily="18" charset="0"/>
                <a:cs typeface="Times New Roman" panose="02020603050405020304" pitchFamily="18" charset="0"/>
              </a:rPr>
              <a:t>的生产积极性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促进了农业生产的发展。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一些富农、地主经营资本主义农业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资本主义</a:t>
            </a:r>
            <a:r>
              <a:rPr lang="zh-CN" altLang="zh-CN" sz="2200" dirty="0">
                <a:solidFill>
                  <a:srgbClr val="000000"/>
                </a:solidFill>
                <a:latin typeface="Times New Roman" panose="02020603050405020304" pitchFamily="18" charset="0"/>
                <a:cs typeface="Times New Roman" panose="02020603050405020304" pitchFamily="18" charset="0"/>
              </a:rPr>
              <a:t>农业成为俄国农业的主要成分。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2555776" y="3511869"/>
            <a:ext cx="533682" cy="3630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52320" y="3966615"/>
            <a:ext cx="945450" cy="310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48476" y="4394784"/>
            <a:ext cx="402648" cy="2826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3122420"/>
            <a:ext cx="8128000" cy="8671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深度点拨</a:t>
            </a:r>
            <a:r>
              <a:rPr lang="en-US" altLang="zh-CN" sz="2200"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年改革后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地主的土地变成了商品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地主失去了农奴时代的优越条件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从而必须投入到与其他商品生产者的竞争中。</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13660958"/>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俄国工业的发展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农奴制改革不仅为工业生产提供了充足的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自由劳动力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而且扩大了国内销售市场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沙皇政府制定了一些促进资本主义工业发展的政策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扶植工业的发展。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6804248" y="3140968"/>
            <a:ext cx="1384232" cy="3420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1015187"/>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工业发展速度加快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完成了从手工工场向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机器工厂</a:t>
            </a:r>
            <a:r>
              <a:rPr lang="zh-CN" altLang="zh-CN" sz="2200" dirty="0">
                <a:solidFill>
                  <a:srgbClr val="000000"/>
                </a:solidFill>
                <a:latin typeface="Times New Roman" panose="02020603050405020304" pitchFamily="18" charset="0"/>
                <a:cs typeface="Times New Roman" panose="02020603050405020304" pitchFamily="18" charset="0"/>
              </a:rPr>
              <a:t>的过渡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纺织</a:t>
            </a:r>
            <a:r>
              <a:rPr lang="zh-CN" altLang="zh-CN" sz="2200" dirty="0">
                <a:solidFill>
                  <a:srgbClr val="000000"/>
                </a:solidFill>
                <a:latin typeface="Times New Roman" panose="02020603050405020304" pitchFamily="18" charset="0"/>
                <a:cs typeface="Times New Roman" panose="02020603050405020304" pitchFamily="18" charset="0"/>
              </a:rPr>
              <a:t>等主要工业部门的产量大幅度增加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石油、机器制造等新的工业部门迅速崛起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新型交通工具在交通运输领域发挥了越来越重要的作用。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39552" y="3140968"/>
            <a:ext cx="1143995" cy="3420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54468" y="3174527"/>
            <a:ext cx="533682" cy="310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1017024"/>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存在的问题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资本主义经济总体水平仍然远远落后于美国和西欧国家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对外国资本尤其是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法国</a:t>
            </a:r>
            <a:r>
              <a:rPr lang="zh-CN" altLang="zh-CN" sz="2200" dirty="0">
                <a:solidFill>
                  <a:srgbClr val="000000"/>
                </a:solidFill>
                <a:latin typeface="Times New Roman" panose="02020603050405020304" pitchFamily="18" charset="0"/>
                <a:cs typeface="Times New Roman" panose="02020603050405020304" pitchFamily="18" charset="0"/>
              </a:rPr>
              <a:t>资本依赖严重。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资本主义经济发展非常不平衡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工业生产主要集中在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莫斯科</a:t>
            </a:r>
            <a:r>
              <a:rPr lang="zh-CN" altLang="zh-CN" sz="2200" dirty="0">
                <a:solidFill>
                  <a:srgbClr val="000000"/>
                </a:solidFill>
                <a:latin typeface="Times New Roman" panose="02020603050405020304" pitchFamily="18" charset="0"/>
                <a:cs typeface="Times New Roman" panose="02020603050405020304" pitchFamily="18" charset="0"/>
              </a:rPr>
              <a:t>等几个主要地区。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267744" y="3297361"/>
            <a:ext cx="533682" cy="3762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391036" y="3735044"/>
            <a:ext cx="781364" cy="3420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8382237"/>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094248"/>
            <a:ext cx="8128000" cy="37110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政治近代化的发展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在政治体制方面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参照西方资产阶级代议制模式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建立了地方和城市的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自治</a:t>
            </a:r>
            <a:r>
              <a:rPr lang="zh-CN" altLang="zh-CN" sz="2200" dirty="0">
                <a:solidFill>
                  <a:srgbClr val="000000"/>
                </a:solidFill>
                <a:latin typeface="Times New Roman" panose="02020603050405020304" pitchFamily="18" charset="0"/>
                <a:cs typeface="Times New Roman" panose="02020603050405020304" pitchFamily="18" charset="0"/>
              </a:rPr>
              <a:t>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这些机构由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选举</a:t>
            </a:r>
            <a:r>
              <a:rPr lang="zh-CN" altLang="zh-CN" sz="2200" dirty="0">
                <a:solidFill>
                  <a:srgbClr val="000000"/>
                </a:solidFill>
                <a:latin typeface="Times New Roman" panose="02020603050405020304" pitchFamily="18" charset="0"/>
                <a:cs typeface="Times New Roman" panose="02020603050405020304" pitchFamily="18" charset="0"/>
              </a:rPr>
              <a:t>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但有严格的财产限制。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在司法制度方面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参照西方司法制度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废除了原来按照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等级</a:t>
            </a:r>
            <a:r>
              <a:rPr lang="zh-CN" altLang="zh-CN" sz="2200" dirty="0">
                <a:solidFill>
                  <a:srgbClr val="000000"/>
                </a:solidFill>
                <a:latin typeface="Times New Roman" panose="02020603050405020304" pitchFamily="18" charset="0"/>
                <a:cs typeface="Times New Roman" panose="02020603050405020304" pitchFamily="18" charset="0"/>
              </a:rPr>
              <a:t>审判的制度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陪审</a:t>
            </a:r>
            <a:r>
              <a:rPr lang="zh-CN" altLang="zh-CN" sz="2200" dirty="0">
                <a:solidFill>
                  <a:srgbClr val="000000"/>
                </a:solidFill>
                <a:latin typeface="Times New Roman" panose="02020603050405020304" pitchFamily="18" charset="0"/>
                <a:cs typeface="Times New Roman" panose="02020603050405020304" pitchFamily="18" charset="0"/>
              </a:rPr>
              <a:t>制度和律师制度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实行公开审判。</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存在问题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俄国仍然是一个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封建君主专制</a:t>
            </a:r>
            <a:r>
              <a:rPr lang="zh-CN" altLang="zh-CN" sz="2200" dirty="0">
                <a:solidFill>
                  <a:srgbClr val="000000"/>
                </a:solidFill>
                <a:latin typeface="Times New Roman" panose="02020603050405020304" pitchFamily="18" charset="0"/>
                <a:cs typeface="Times New Roman" panose="02020603050405020304" pitchFamily="18" charset="0"/>
              </a:rPr>
              <a:t>的国家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沙皇照样拥有至高无上的权力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任何对沙皇专制统治的挑战都要受到严惩。</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729260" y="3292476"/>
            <a:ext cx="509914" cy="3630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29923" y="3292475"/>
            <a:ext cx="555352" cy="3630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49216" y="3739416"/>
            <a:ext cx="555352" cy="3122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27784" y="4160083"/>
            <a:ext cx="533682" cy="2970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508104" y="4527132"/>
            <a:ext cx="1691670" cy="3420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79429286"/>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022"/>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军事方面的近代化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缩短服役年限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普遍义务兵役</a:t>
            </a:r>
            <a:r>
              <a:rPr lang="zh-CN" altLang="zh-CN" sz="2200" dirty="0">
                <a:solidFill>
                  <a:srgbClr val="000000"/>
                </a:solidFill>
                <a:latin typeface="Times New Roman" panose="02020603050405020304" pitchFamily="18" charset="0"/>
                <a:cs typeface="Times New Roman" panose="02020603050405020304" pitchFamily="18" charset="0"/>
              </a:rPr>
              <a:t>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建立西方式的军事管理体系。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教育方面的近代化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鼓励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a:t>
            </a:r>
            <a:r>
              <a:rPr lang="zh-CN" altLang="zh-CN" sz="2200" dirty="0">
                <a:solidFill>
                  <a:srgbClr val="000000"/>
                </a:solidFill>
                <a:latin typeface="Times New Roman" panose="02020603050405020304" pitchFamily="18" charset="0"/>
                <a:cs typeface="Times New Roman" panose="02020603050405020304" pitchFamily="18" charset="0"/>
              </a:rPr>
              <a:t>和个人办学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扩大大学的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自主权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允许引进西方书籍。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3179218" y="2924944"/>
            <a:ext cx="1648818" cy="3420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6030" y="4172172"/>
            <a:ext cx="533682" cy="2958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70756" y="4172172"/>
            <a:ext cx="781364" cy="2958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0507840"/>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431</TotalTime>
  <Words>1170</Words>
  <Application>Microsoft Office PowerPoint</Application>
  <PresentationFormat>全屏显示(4:3)</PresentationFormat>
  <Paragraphs>75</Paragraphs>
  <Slides>18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18</vt:i4>
      </vt:variant>
    </vt:vector>
  </HeadingPairs>
  <TitlesOfParts>
    <vt:vector size="28" baseType="lpstr">
      <vt:lpstr>NEU-BZ-S92</vt:lpstr>
      <vt:lpstr>方正艺黑简体</vt:lpstr>
      <vt:lpstr>黑体</vt:lpstr>
      <vt:lpstr>楷体</vt:lpstr>
      <vt:lpstr>宋体</vt:lpstr>
      <vt:lpstr>微软雅黑</vt:lpstr>
      <vt:lpstr>Arial</vt:lpstr>
      <vt:lpstr>Calibri</vt:lpstr>
      <vt:lpstr>Times New Roman</vt:lpstr>
      <vt:lpstr>测控设计模板14新</vt:lpstr>
      <vt:lpstr>第3课　农奴制改革与俄国的近代化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2017-01-18T00:52:21Z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