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79" r:id="rId3"/>
    <p:sldId id="264" r:id="rId4"/>
    <p:sldId id="267" r:id="rId5"/>
    <p:sldId id="280" r:id="rId6"/>
    <p:sldId id="281" r:id="rId7"/>
    <p:sldId id="276" r:id="rId8"/>
    <p:sldId id="282" r:id="rId9"/>
    <p:sldId id="283" r:id="rId10"/>
    <p:sldId id="284" r:id="rId11"/>
    <p:sldId id="266" r:id="rId12"/>
    <p:sldId id="285" r:id="rId13"/>
    <p:sldId id="286" r:id="rId14"/>
    <p:sldId id="287" r:id="rId15"/>
    <p:sldId id="278" r:id="rId16"/>
    <p:sldId id="288" r:id="rId17"/>
    <p:sldId id="289" r:id="rId18"/>
    <p:sldId id="290"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标题 3"/>
              <p:cNvSpPr>
                <a:spLocks noGrp="1"/>
              </p:cNvSpPr>
              <p:nvPr>
                <p:ph type="title"/>
              </p:nvPr>
            </p:nvSpPr>
            <p:spPr/>
            <p:txBody>
              <a:bodyPr/>
              <a:lstStyle/>
              <a:p>
                <a:pPr/>
                <a14:m>
                  <m:oMathPara xmlns:m="http://schemas.openxmlformats.org/officeDocument/2006/math">
                    <m:oMathParaPr>
                      <m:jc m:val="centerGroup"/>
                    </m:oMathParaPr>
                    <m:oMath xmlns:m="http://schemas.openxmlformats.org/officeDocument/2006/math">
                      <m:r>
                        <m:rPr>
                          <m:nor/>
                        </m:rPr>
                        <a:rPr lang="zh-CN" altLang="zh-CN"/>
                        <m:t>第五单元</m:t>
                      </m:r>
                    </m:oMath>
                  </m:oMathPara>
                </a14:m>
                <a:endParaRPr lang="zh-CN" altLang="zh-CN" dirty="0"/>
              </a:p>
            </p:txBody>
          </p:sp>
        </mc:Choice>
        <mc:Fallback xmlns="">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中世纪晚期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天主教会是封建势力的代表和维护封建制度的重要力量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它阻碍着西欧民族主义和资本主义的发展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成为社会进步的障碍。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5209339"/>
      </p:ext>
    </p:extLst>
  </p:cSld>
  <p:clrMapOvr>
    <a:masterClrMapping/>
  </p:clrMapOvr>
  <p:transition spd="slow">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中世纪天主教在西欧的地位如何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造成这种现象的原因是什么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天主教在西欧居于至高无上的地位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西欧处于天主教大一统的神权统治之下。主要表现在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教会是西欧最大的封建主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它不仅拥有天主教世界三分之一的耕地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而且还利用征收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什一税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和兜售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赎罪券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等手段搜刮钱财。</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教权高于王权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王权依附于教权而存在。</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在思想文化上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教会垄断学校教育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即使是文学艺术作品也蒙上了浓厚的宗教色彩。</a:t>
            </a:r>
            <a:r>
              <a:rPr lang="zh-CN" altLang="zh-CN" sz="2200" dirty="0">
                <a:solidFill>
                  <a:srgbClr val="000000"/>
                </a:solidFill>
                <a:latin typeface="NEU-BZ-S92" panose="02020503000000020003" pitchFamily="18"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在社会生活上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教会的影响无处不在。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中世纪时西欧封建割据严重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王权衰落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无力与天主教势力对抗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封建王权为了借助教会的神学迷信思想加强自身的统治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又给予教会一定的支持。</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当时西欧社会发展相对落后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教会垄断了学校教育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利用神学迷信思想对人民进行统治。</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教会利用自己的特权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裁判所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对持不同思想的人进行严厉镇压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更加巩固了其大一统的地位。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35954181"/>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41758"/>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教皇格列高利七世继任后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颁布敕令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罗马天主教会系由上帝独自建立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只有教皇才能任命和废黜主教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如果有人从世俗界接受主教的职位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教廷将不予承认。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教权高于王权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王权与教权平等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王权高于教权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教权与王权互不干涉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四个选项都是关于教权与王权关系的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由材料中的关键信息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只有教皇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教廷将不予承认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可知教权是至高无上、高于一切的。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67544" y="4509120"/>
            <a:ext cx="799288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5788176"/>
            <a:ext cx="1080120" cy="3771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17038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3119823"/>
            <a:ext cx="8128000" cy="872355"/>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中世纪的欧洲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天主教势力强大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罗马教廷竭力鼓吹教权高于王权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干涉各国的政治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迫使各国统治者听命于教廷。</a:t>
            </a:r>
            <a:endParaRPr lang="zh-CN" altLang="en-US" sz="2200" dirty="0"/>
          </a:p>
        </p:txBody>
      </p:sp>
    </p:spTree>
    <p:extLst>
      <p:ext uri="{BB962C8B-B14F-4D97-AF65-F5344CB8AC3E}">
        <p14:creationId xmlns:p14="http://schemas.microsoft.com/office/powerpoint/2010/main" val="152901768"/>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宗教改革前夕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西欧资本主义获得迅速发展的原因是什么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产生了什么政治影响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生产力的发展与技术的进步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推动了手工业部门的发展和商品经济的繁荣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导致了封建生产方式的逐渐瓦解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这是西欧资本主义获得发展的根本原因。</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新航路开辟以后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西欧各国的海外贸易和殖民扩张日益拓展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67544" y="3230971"/>
            <a:ext cx="7992888" cy="15711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政治影响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导致了西欧各国阶级关系的变化。随着西欧资本主义的发展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资产阶级开始兴起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封建地主阶级走向没落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他们中的一部分人成为资产阶级化的新贵族。</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建立民族国家成为时代的迫切要求。资产阶级和新贵族不满教会的盘剥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希望建立强有力的国家政权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结束封建割据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一些国家的君主也想摆脱教会束缚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加强中央集权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实现富国强兵。</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教会逐渐成为各种矛盾的焦点。资产阶级和许多国家的君主都产生了摆脱教会束缚的要求。文艺复兴更进一步促进了人们的思想解放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对天主教会的统治形成巨大的冲击。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85865433"/>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1758"/>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中世纪晚期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天主教会受到了种种挑战。这些挑战的产生都源于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社会经济的发展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民族意识的增强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人们思想的解放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各国王权的增强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14~16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西欧各国民族意识的增强、文艺复兴运动的开展以及王权的增强都是由西欧社会经济的发展和资本主义萌芽的产生所决定的。随着社会经济的发展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打破天主教会大一统的神权统治已成为不可阻挡的历史潮流。故选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67544" y="4149080"/>
            <a:ext cx="8280920"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9963" y="5771090"/>
            <a:ext cx="974097" cy="3222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9816475"/>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14~16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随着西欧资本主义的产生和发展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资产阶级和资产阶级化的新贵族兴起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他们不满教皇的盘剥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要求有一个强大的国家保证其经济利益。一些国家的君主也想摆脱天主教会的束缚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加强中央集权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天主教会的地位受到挑战。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3938762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课　宗教改革的历史背景</a:t>
            </a:r>
          </a:p>
        </p:txBody>
      </p:sp>
    </p:spTree>
    <p:extLst>
      <p:ext uri="{BB962C8B-B14F-4D97-AF65-F5344CB8AC3E}">
        <p14:creationId xmlns:p14="http://schemas.microsoft.com/office/powerpoint/2010/main" val="641381716"/>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了解中世纪天主教的地位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认识欧洲宗教改革的必要性。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天主教的神权统治。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向近代过渡的西欧。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878224"/>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一、天主教的神权统治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基督教的产生和发展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世纪左右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基督教在小亚细亚和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巴勒斯坦</a:t>
            </a:r>
            <a:r>
              <a:rPr lang="zh-CN" altLang="zh-CN" sz="2200" dirty="0">
                <a:solidFill>
                  <a:srgbClr val="000000"/>
                </a:solidFill>
                <a:latin typeface="Times New Roman" panose="02020603050405020304" pitchFamily="18" charset="0"/>
                <a:cs typeface="Times New Roman" panose="02020603050405020304" pitchFamily="18" charset="0"/>
              </a:rPr>
              <a:t>一带产生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是下层人民反抗压迫的宗教团体。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世纪初期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基督教逐渐演变为罗马帝国的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势力日益壮大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西罗马帝国灭亡后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基督教势力又在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日耳曼</a:t>
            </a:r>
            <a:r>
              <a:rPr lang="zh-CN" altLang="zh-CN" sz="2200" dirty="0">
                <a:solidFill>
                  <a:srgbClr val="000000"/>
                </a:solidFill>
                <a:latin typeface="Times New Roman" panose="02020603050405020304" pitchFamily="18" charset="0"/>
                <a:cs typeface="Times New Roman" panose="02020603050405020304" pitchFamily="18" charset="0"/>
              </a:rPr>
              <a:t>封建王权的庇护下继续发展。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分裂</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基督教会以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君士坦丁堡</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罗马</a:t>
            </a:r>
            <a:r>
              <a:rPr lang="zh-CN" altLang="zh-CN" sz="2200" dirty="0">
                <a:solidFill>
                  <a:srgbClr val="000000"/>
                </a:solidFill>
                <a:latin typeface="Times New Roman" panose="02020603050405020304" pitchFamily="18" charset="0"/>
                <a:cs typeface="Times New Roman" panose="02020603050405020304" pitchFamily="18" charset="0"/>
              </a:rPr>
              <a:t>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分裂为东西两部分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后来分别称为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东正教</a:t>
            </a:r>
            <a:r>
              <a:rPr lang="zh-CN" altLang="zh-CN" sz="2200" dirty="0">
                <a:solidFill>
                  <a:srgbClr val="000000"/>
                </a:solidFill>
                <a:latin typeface="Times New Roman" panose="02020603050405020304" pitchFamily="18" charset="0"/>
                <a:cs typeface="Times New Roman" panose="02020603050405020304" pitchFamily="18" charset="0"/>
              </a:rPr>
              <a:t>和天主教。</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257771" y="2702379"/>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91499" y="3557795"/>
            <a:ext cx="525365" cy="284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560983" y="3940875"/>
            <a:ext cx="746565" cy="306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33476" y="4720263"/>
            <a:ext cx="1362660"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11661" y="4732629"/>
            <a:ext cx="549853" cy="3190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1342" y="5107926"/>
            <a:ext cx="805039" cy="352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罗马教皇对西欧的大一统统治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政治方面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教皇在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罗马</a:t>
            </a:r>
            <a:r>
              <a:rPr lang="zh-CN" altLang="zh-CN" sz="2200" dirty="0">
                <a:solidFill>
                  <a:srgbClr val="000000"/>
                </a:solidFill>
                <a:latin typeface="Times New Roman" panose="02020603050405020304" pitchFamily="18" charset="0"/>
                <a:cs typeface="Times New Roman" panose="02020603050405020304" pitchFamily="18" charset="0"/>
              </a:rPr>
              <a:t>建立天主教会的最高权力机构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并通过与封建王权争夺权力和组织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十字军东征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等手段不断拓展势力。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罗马教皇确立了对西欧的大一统神权统治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竭力控制各国的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高级教职</a:t>
            </a:r>
            <a:r>
              <a:rPr lang="zh-CN" altLang="zh-CN" sz="2200" dirty="0">
                <a:solidFill>
                  <a:srgbClr val="000000"/>
                </a:solidFill>
                <a:latin typeface="Times New Roman" panose="02020603050405020304" pitchFamily="18" charset="0"/>
                <a:cs typeface="Times New Roman" panose="02020603050405020304" pitchFamily="18" charset="0"/>
              </a:rPr>
              <a:t>任命权与教会司法权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不断干涉各国的政治权力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迫使各国统治者听命于教廷。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979712" y="2913323"/>
            <a:ext cx="549853" cy="3454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4539" y="3341669"/>
            <a:ext cx="1370527" cy="3235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222063" y="3769512"/>
            <a:ext cx="310377" cy="292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1560" y="4149080"/>
            <a:ext cx="805039" cy="3222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452951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经济方面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拥有天主教世界全部耕地的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获取大量的封建地产收入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并向民众征收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什一税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还通过兜售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赎罪券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等方式搜刮钱财。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思想文化方面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垄断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学校教育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教会规定了统一的《圣经》版本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掌握了《圣经》的解释权。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社会生活方面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天主教会的影响无处不在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人们既是国家的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臣民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又是教会的子民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一生都受到教会的束缚。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819439" y="2211953"/>
            <a:ext cx="1071507" cy="2396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55094" y="2580444"/>
            <a:ext cx="805039" cy="2786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34990" y="2579859"/>
            <a:ext cx="805039" cy="2798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21791" y="3322919"/>
            <a:ext cx="1086769"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028384" y="4149080"/>
            <a:ext cx="310377" cy="3222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3558" y="4530844"/>
            <a:ext cx="256510" cy="3544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571710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二、天主教神权统治受到的冲击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运动的形成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兴起</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世纪后期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法国</a:t>
            </a:r>
            <a:r>
              <a:rPr lang="zh-CN" altLang="zh-CN" sz="2200" dirty="0">
                <a:solidFill>
                  <a:srgbClr val="000000"/>
                </a:solidFill>
                <a:latin typeface="Times New Roman" panose="02020603050405020304" pitchFamily="18" charset="0"/>
                <a:cs typeface="Times New Roman" panose="02020603050405020304" pitchFamily="18" charset="0"/>
              </a:rPr>
              <a:t>南部爆发了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对教会进行了猛烈抨击。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高涨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威克里夫</a:t>
            </a:r>
            <a:r>
              <a:rPr lang="zh-CN" altLang="zh-CN" sz="2200" dirty="0">
                <a:solidFill>
                  <a:srgbClr val="000000"/>
                </a:solidFill>
                <a:latin typeface="Times New Roman" panose="02020603050405020304" pitchFamily="18" charset="0"/>
                <a:cs typeface="Times New Roman" panose="02020603050405020304" pitchFamily="18" charset="0"/>
              </a:rPr>
              <a:t>把《圣经》译成英文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撰文系统阐述了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捷克人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胡司</a:t>
            </a:r>
            <a:r>
              <a:rPr lang="zh-CN" altLang="zh-CN" sz="2200" dirty="0">
                <a:solidFill>
                  <a:srgbClr val="000000"/>
                </a:solidFill>
                <a:latin typeface="Times New Roman" panose="02020603050405020304" pitchFamily="18" charset="0"/>
                <a:cs typeface="Times New Roman" panose="02020603050405020304" pitchFamily="18" charset="0"/>
              </a:rPr>
              <a:t>揭露高级教士的奢侈和残暴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要求教会的权力服从世俗统治的权力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将《圣经》译为捷克文。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275856" y="3136087"/>
            <a:ext cx="499866"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17015" y="3958272"/>
            <a:ext cx="1093044" cy="3127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01977" y="4372923"/>
            <a:ext cx="535925" cy="306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878224"/>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对天主教会的神权统治提出了有力挑战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市民</a:t>
            </a:r>
            <a:r>
              <a:rPr lang="zh-CN" altLang="zh-CN" sz="2200" dirty="0">
                <a:solidFill>
                  <a:srgbClr val="000000"/>
                </a:solidFill>
                <a:latin typeface="Times New Roman" panose="02020603050405020304" pitchFamily="18" charset="0"/>
                <a:cs typeface="Times New Roman" panose="02020603050405020304" pitchFamily="18" charset="0"/>
              </a:rPr>
              <a:t>阶层争取政治权利、发展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工商业</a:t>
            </a:r>
            <a:r>
              <a:rPr lang="zh-CN" altLang="zh-CN" sz="2200" dirty="0">
                <a:solidFill>
                  <a:srgbClr val="000000"/>
                </a:solidFill>
                <a:latin typeface="Times New Roman" panose="02020603050405020304" pitchFamily="18" charset="0"/>
                <a:cs typeface="Times New Roman" panose="02020603050405020304" pitchFamily="18" charset="0"/>
              </a:rPr>
              <a:t>经济的要求和改革教会的愿望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它表明宗教改革势在必行。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民族国家的冲击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(1)14~16</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随着资本主义的产生和发展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新兴资产阶级和资产阶级化的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新贵族</a:t>
            </a:r>
            <a:r>
              <a:rPr lang="zh-CN" altLang="zh-CN" sz="2200" dirty="0">
                <a:solidFill>
                  <a:srgbClr val="000000"/>
                </a:solidFill>
                <a:latin typeface="Times New Roman" panose="02020603050405020304" pitchFamily="18" charset="0"/>
                <a:cs typeface="Times New Roman" panose="02020603050405020304" pitchFamily="18" charset="0"/>
              </a:rPr>
              <a:t>不满教会的盘剥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希望建立强有力的国家政权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结束分裂割据局面。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一些国家的君主也想摆脱天主教会的束缚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加强中央集权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实现富国强兵。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789899" y="2309825"/>
            <a:ext cx="549853"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47343" y="2322763"/>
            <a:ext cx="792494" cy="315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27096" y="3982374"/>
            <a:ext cx="805039" cy="2662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55401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思想解放运动的冲击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文艺复兴运动的思想家们批判中世纪教会的蒙昧、禁欲说教与封建的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等级特权</a:t>
            </a:r>
            <a:r>
              <a:rPr lang="zh-CN" altLang="zh-CN" sz="2200" dirty="0">
                <a:solidFill>
                  <a:srgbClr val="000000"/>
                </a:solidFill>
                <a:latin typeface="Times New Roman" panose="02020603050405020304" pitchFamily="18" charset="0"/>
                <a:cs typeface="Times New Roman" panose="02020603050405020304" pitchFamily="18" charset="0"/>
              </a:rPr>
              <a:t>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宣传个人的自由、平等与欲望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提倡竞争进取精神与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科学求知</a:t>
            </a:r>
            <a:r>
              <a:rPr lang="zh-CN" altLang="zh-CN" sz="2200" dirty="0">
                <a:solidFill>
                  <a:srgbClr val="000000"/>
                </a:solidFill>
                <a:latin typeface="Times New Roman" panose="02020603050405020304" pitchFamily="18" charset="0"/>
                <a:cs typeface="Times New Roman" panose="02020603050405020304" pitchFamily="18" charset="0"/>
              </a:rPr>
              <a:t>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促进了人们的思想解放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对天主教会的统治形成巨大冲击。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455608" y="3342346"/>
            <a:ext cx="1082222" cy="3222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42722" y="3758947"/>
            <a:ext cx="1076009" cy="314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644471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449</TotalTime>
  <Words>1299</Words>
  <Application>Microsoft Office PowerPoint</Application>
  <PresentationFormat>全屏显示(4:3)</PresentationFormat>
  <Paragraphs>84</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"第五单元"</vt:lpstr>
      <vt:lpstr>第1课　宗教改革的历史背景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2017-01-17T07:39:16Z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