
<file path=[Content_Types].xml><?xml version="1.0" encoding="utf-8"?>
<Types xmlns="http://schemas.openxmlformats.org/package/2006/content-types">
  <Default Extension="png" ContentType="image/png"/>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74" r:id="rId2"/>
    <p:sldId id="264" r:id="rId3"/>
    <p:sldId id="267" r:id="rId4"/>
    <p:sldId id="280" r:id="rId5"/>
    <p:sldId id="281" r:id="rId6"/>
    <p:sldId id="282" r:id="rId7"/>
    <p:sldId id="276" r:id="rId8"/>
    <p:sldId id="283" r:id="rId9"/>
    <p:sldId id="284" r:id="rId10"/>
    <p:sldId id="285" r:id="rId11"/>
    <p:sldId id="286" r:id="rId12"/>
    <p:sldId id="277" r:id="rId13"/>
    <p:sldId id="287" r:id="rId14"/>
    <p:sldId id="288" r:id="rId15"/>
    <p:sldId id="289" r:id="rId16"/>
    <p:sldId id="279" r:id="rId17"/>
    <p:sldId id="266" r:id="rId18"/>
    <p:sldId id="290" r:id="rId19"/>
    <p:sldId id="291" r:id="rId20"/>
    <p:sldId id="292" r:id="rId21"/>
    <p:sldId id="293" r:id="rId22"/>
    <p:sldId id="278" r:id="rId23"/>
    <p:sldId id="294" r:id="rId2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457" autoAdjust="0"/>
    <p:restoredTop sz="94660"/>
  </p:normalViewPr>
  <p:slideViewPr>
    <p:cSldViewPr showGuides="1">
      <p:cViewPr varScale="1">
        <p:scale>
          <a:sx n="69" d="100"/>
          <a:sy n="69" d="100"/>
        </p:scale>
        <p:origin x="835" y="5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2017-01-18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17.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slide" Target="../slides/slide17.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slide" Target="../slides/slide17.xml"/><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slide" Target="../slides/slide17.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25"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3"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1" name="TextBox 30">
            <a:hlinkClick r:id="rId4"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4852164" y="-27384"/>
            <a:ext cx="1443037"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235198" y="1802468"/>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0" name="TextBox 27">
            <a:hlinkClick r:id="rId4"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1" name="TextBox 30">
            <a:hlinkClick r:id="rId5"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28"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33" name="组合 32"/>
          <p:cNvGrpSpPr/>
          <p:nvPr userDrawn="1"/>
        </p:nvGrpSpPr>
        <p:grpSpPr>
          <a:xfrm>
            <a:off x="6197901" y="-27384"/>
            <a:ext cx="1443037" cy="880109"/>
            <a:chOff x="11613" y="2237065"/>
            <a:chExt cx="1443037" cy="733424"/>
          </a:xfrm>
        </p:grpSpPr>
        <p:pic>
          <p:nvPicPr>
            <p:cNvPr id="34" name="图片 3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35" name="TextBox 9">
              <a:hlinkClick r:id="rId4" action="ppaction://hlinksldjump"/>
            </p:cNvPr>
            <p:cNvSpPr txBox="1"/>
            <p:nvPr userDrawn="1"/>
          </p:nvSpPr>
          <p:spPr>
            <a:xfrm>
              <a:off x="250903" y="2460637"/>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7" name="TextBox 30">
            <a:hlinkClick r:id="rId5"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
        <p:nvSpPr>
          <p:cNvPr id="33"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8" name="TextBox 27">
            <a:hlinkClick r:id="rId3"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42" name="组合 41"/>
          <p:cNvGrpSpPr/>
          <p:nvPr userDrawn="1"/>
        </p:nvGrpSpPr>
        <p:grpSpPr>
          <a:xfrm>
            <a:off x="7543337" y="-27384"/>
            <a:ext cx="1443037" cy="880109"/>
            <a:chOff x="11613" y="2907777"/>
            <a:chExt cx="1443037" cy="733424"/>
          </a:xfrm>
        </p:grpSpPr>
        <p:pic>
          <p:nvPicPr>
            <p:cNvPr id="43" name="图片 4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4" name="TextBox 11">
              <a:hlinkClick r:id="rId5" action="ppaction://hlinksldjump"/>
            </p:cNvPr>
            <p:cNvSpPr txBox="1"/>
            <p:nvPr userDrawn="1"/>
          </p:nvSpPr>
          <p:spPr>
            <a:xfrm>
              <a:off x="246033" y="31313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6.xml"/><Relationship Id="rId4" Type="http://schemas.openxmlformats.org/officeDocument/2006/relationships/slide" Target="slide12.xml"/></Relationships>
</file>

<file path=ppt/slides/_rels/slide1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6.xml"/><Relationship Id="rId4" Type="http://schemas.openxmlformats.org/officeDocument/2006/relationships/slide" Target="slide12.xml"/></Relationships>
</file>

<file path=ppt/slides/_rels/slide1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6.xml"/><Relationship Id="rId4" Type="http://schemas.openxmlformats.org/officeDocument/2006/relationships/slide" Target="slide12.xml"/></Relationships>
</file>

<file path=ppt/slides/_rels/slide1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6.xml"/><Relationship Id="rId4" Type="http://schemas.openxmlformats.org/officeDocument/2006/relationships/slide" Target="slide12.xml"/></Relationships>
</file>

<file path=ppt/slides/_rels/slide1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6.xml"/><Relationship Id="rId4" Type="http://schemas.openxmlformats.org/officeDocument/2006/relationships/slide" Target="slide12.xml"/></Relationships>
</file>

<file path=ppt/slides/_rels/slide1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6.xml"/><Relationship Id="rId4" Type="http://schemas.openxmlformats.org/officeDocument/2006/relationships/slide" Target="slide12.xml"/></Relationships>
</file>

<file path=ppt/slides/_rels/slide1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6.xml"/><Relationship Id="rId4" Type="http://schemas.openxmlformats.org/officeDocument/2006/relationships/slide" Target="slide12.xml"/></Relationships>
</file>

<file path=ppt/slides/_rels/slide17.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7.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7.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6.xml"/><Relationship Id="rId4" Type="http://schemas.openxmlformats.org/officeDocument/2006/relationships/slide" Target="slide12.xml"/></Relationships>
</file>

<file path=ppt/slides/_rels/slide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6.xml"/><Relationship Id="rId4" Type="http://schemas.openxmlformats.org/officeDocument/2006/relationships/slide" Target="slide12.xml"/></Relationships>
</file>

<file path=ppt/slides/_rels/slide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6.xml"/><Relationship Id="rId4" Type="http://schemas.openxmlformats.org/officeDocument/2006/relationships/slide" Target="slide12.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6.xml"/><Relationship Id="rId4" Type="http://schemas.openxmlformats.org/officeDocument/2006/relationships/slide" Target="slide12.xml"/></Relationships>
</file>

<file path=ppt/slides/_rels/slide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6.xml"/><Relationship Id="rId4" Type="http://schemas.openxmlformats.org/officeDocument/2006/relationships/slide" Target="slide12.xml"/></Relationships>
</file>

<file path=ppt/slides/_rels/slide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6.xml"/><Relationship Id="rId4" Type="http://schemas.openxmlformats.org/officeDocument/2006/relationships/slide" Target="slide12.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6.xml"/><Relationship Id="rId4" Type="http://schemas.openxmlformats.org/officeDocument/2006/relationships/slide" Target="slide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a:t>
            </a:r>
            <a:r>
              <a:rPr lang="en-US" altLang="zh-CN" b="1" dirty="0"/>
              <a:t>3</a:t>
            </a:r>
            <a:r>
              <a:rPr lang="zh-CN" altLang="zh-CN" dirty="0"/>
              <a:t>课　明治维新</a:t>
            </a:r>
          </a:p>
        </p:txBody>
      </p:sp>
    </p:spTree>
    <p:extLst>
      <p:ext uri="{BB962C8B-B14F-4D97-AF65-F5344CB8AC3E}">
        <p14:creationId xmlns:p14="http://schemas.microsoft.com/office/powerpoint/2010/main" val="591445002"/>
      </p:ext>
    </p:extLst>
  </p:cSld>
  <p:clrMapOvr>
    <a:masterClrMapping/>
  </p:clrMapOvr>
  <p:transition spd="slow">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2113467"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09890"/>
            <a:ext cx="8128000" cy="249222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扶植和保护私人资本主义的发展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除铁路和军工企业以外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政府将大部分国营企业无偿或以优惠的价格转让给与政府关系密切的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资本家</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在日本出现了兴办工业的热潮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建立了许多资本主义企业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随着财富的增加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政府</a:t>
            </a:r>
            <a:r>
              <a:rPr lang="zh-CN" altLang="zh-CN" sz="2200" dirty="0">
                <a:solidFill>
                  <a:srgbClr val="000000"/>
                </a:solidFill>
                <a:latin typeface="Times New Roman" panose="02020603050405020304" pitchFamily="18" charset="0"/>
                <a:cs typeface="Times New Roman" panose="02020603050405020304" pitchFamily="18" charset="0"/>
              </a:rPr>
              <a:t>扶植的大资本家控制了日本大部分近代工业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构成了日本资本主义发展的一个特征。</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0" name="矩形 9"/>
          <p:cNvSpPr/>
          <p:nvPr/>
        </p:nvSpPr>
        <p:spPr>
          <a:xfrm>
            <a:off x="5355275" y="3200577"/>
            <a:ext cx="839039" cy="27277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994584" y="4006678"/>
            <a:ext cx="520977" cy="27277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46794236"/>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2113467"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154"/>
            <a:ext cx="8128000" cy="167969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深度点拨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明治政府所实行的扶植和保护大资本家的政策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正如马克思所说的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是一种制造厂主剥夺独立劳动者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使国民生产资料和生活资料转化为资本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用暴力方法缩短由旧生产方式到近代生产方式的过渡期的人为手段。</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593329257"/>
      </p:ext>
    </p:extLst>
  </p:cSld>
  <p:clrMapOvr>
    <a:masterClrMapping/>
  </p:clrMapOvr>
  <p:transition spd="slow">
    <p:pull dir="l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5" name="矩形 4">
            <a:hlinkClick r:id="rId5" action="ppaction://hlinksldjump"/>
          </p:cNvPr>
          <p:cNvSpPr/>
          <p:nvPr/>
        </p:nvSpPr>
        <p:spPr>
          <a:xfrm>
            <a:off x="2113467"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6757"/>
            <a:ext cx="8128000" cy="289848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三、倡导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文明开化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派遣留学生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翻译西方著作</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更多的日本人开始认识和了解西方文明。</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改革教育体制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成立</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文部省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统一管理全国的教育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开始逐步建立小学、中学和大学三级教育体制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小学为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义务</a:t>
            </a:r>
            <a:r>
              <a:rPr lang="zh-CN" altLang="zh-CN" sz="2200" dirty="0">
                <a:solidFill>
                  <a:srgbClr val="000000"/>
                </a:solidFill>
                <a:latin typeface="Times New Roman" panose="02020603050405020304" pitchFamily="18" charset="0"/>
                <a:cs typeface="Times New Roman" panose="02020603050405020304" pitchFamily="18" charset="0"/>
              </a:rPr>
              <a:t>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教学内容增加了许多自然科学知识。</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0" name="矩形 9"/>
          <p:cNvSpPr/>
          <p:nvPr/>
        </p:nvSpPr>
        <p:spPr>
          <a:xfrm>
            <a:off x="2402947" y="3790654"/>
            <a:ext cx="839039" cy="27277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627087" y="4220098"/>
            <a:ext cx="520977" cy="2479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96197084"/>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5" name="矩形 4">
            <a:hlinkClick r:id="rId5" action="ppaction://hlinksldjump"/>
          </p:cNvPr>
          <p:cNvSpPr/>
          <p:nvPr/>
        </p:nvSpPr>
        <p:spPr>
          <a:xfrm>
            <a:off x="2113467"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154"/>
            <a:ext cx="8128000" cy="167969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知识补充</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明治政府推行四年制义务教育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改革教育内容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使自然科学占教学内容的一半左右。在国家财力紧张的情况下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短短数年内兴办了</a:t>
            </a:r>
            <a:r>
              <a:rPr lang="en-US" altLang="zh-CN" sz="2200" dirty="0">
                <a:solidFill>
                  <a:srgbClr val="000000"/>
                </a:solidFill>
                <a:latin typeface="Times New Roman" panose="02020603050405020304" pitchFamily="18" charset="0"/>
                <a:cs typeface="Times New Roman" panose="02020603050405020304" pitchFamily="18" charset="0"/>
              </a:rPr>
              <a:t>26</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所小学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并在合并原幕府开办的学校的基础上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成立了包括文、法、理、医学科的组合性大学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东京大学。</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997498557"/>
      </p:ext>
    </p:extLst>
  </p:cSld>
  <p:clrMapOvr>
    <a:masterClrMapping/>
  </p:clrMapOvr>
  <p:transition spd="slow">
    <p:pull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5" name="矩形 4">
            <a:hlinkClick r:id="rId5" action="ppaction://hlinksldjump"/>
          </p:cNvPr>
          <p:cNvSpPr/>
          <p:nvPr/>
        </p:nvSpPr>
        <p:spPr>
          <a:xfrm>
            <a:off x="2113467"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022"/>
            <a:ext cx="8128000" cy="208595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教育改革为日本社会经济发展源源不断地提供了必不可少的人才。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日本教育强调效忠天皇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向学生灌输</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忠君</a:t>
            </a:r>
            <a:r>
              <a:rPr lang="zh-CN" altLang="zh-CN" sz="2200" dirty="0">
                <a:solidFill>
                  <a:srgbClr val="000000"/>
                </a:solidFill>
                <a:latin typeface="Times New Roman" panose="02020603050405020304" pitchFamily="18" charset="0"/>
                <a:cs typeface="Times New Roman" panose="02020603050405020304" pitchFamily="18" charset="0"/>
              </a:rPr>
              <a:t>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封建色彩十分浓厚。</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0" name="矩形 9"/>
          <p:cNvSpPr/>
          <p:nvPr/>
        </p:nvSpPr>
        <p:spPr>
          <a:xfrm>
            <a:off x="5436096" y="3780815"/>
            <a:ext cx="520977" cy="2924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03680760"/>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5" name="矩形 4">
            <a:hlinkClick r:id="rId5" action="ppaction://hlinksldjump"/>
          </p:cNvPr>
          <p:cNvSpPr/>
          <p:nvPr/>
        </p:nvSpPr>
        <p:spPr>
          <a:xfrm>
            <a:off x="2113467"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022"/>
            <a:ext cx="8128000" cy="208595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推进生活习俗的西化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采用西方</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历法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武士中的许多人穿起</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西装</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喝牛奶、吃西餐日益流行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甚至连</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天皇</a:t>
            </a:r>
            <a:r>
              <a:rPr lang="zh-CN" altLang="zh-CN" sz="2200" dirty="0">
                <a:solidFill>
                  <a:srgbClr val="000000"/>
                </a:solidFill>
                <a:latin typeface="Times New Roman" panose="02020603050405020304" pitchFamily="18" charset="0"/>
                <a:cs typeface="Times New Roman" panose="02020603050405020304" pitchFamily="18" charset="0"/>
              </a:rPr>
              <a:t>都带头示范。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各种各样的欧式建筑拔地而起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人们在社交场合都以模仿西方的服饰礼仪为荣。</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0" name="矩形 9"/>
          <p:cNvSpPr/>
          <p:nvPr/>
        </p:nvSpPr>
        <p:spPr>
          <a:xfrm>
            <a:off x="2317595" y="2998566"/>
            <a:ext cx="531449" cy="27277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480711" y="2998565"/>
            <a:ext cx="531449" cy="27277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192679" y="3417728"/>
            <a:ext cx="531449" cy="2479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1098941"/>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5" name="矩形 4">
            <a:hlinkClick r:id="rId5" action="ppaction://hlinksldjump"/>
          </p:cNvPr>
          <p:cNvSpPr/>
          <p:nvPr/>
        </p:nvSpPr>
        <p:spPr>
          <a:xfrm>
            <a:off x="2113467"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41758"/>
            <a:ext cx="8128000" cy="452354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四、建立新军队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措施</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(1)1873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开始实行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义务兵役制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取消了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武士</a:t>
            </a:r>
            <a:r>
              <a:rPr lang="zh-CN" altLang="zh-CN" sz="2200" dirty="0">
                <a:solidFill>
                  <a:srgbClr val="000000"/>
                </a:solidFill>
                <a:latin typeface="Times New Roman" panose="02020603050405020304" pitchFamily="18" charset="0"/>
                <a:cs typeface="Times New Roman" panose="02020603050405020304" pitchFamily="18" charset="0"/>
              </a:rPr>
              <a:t>垄断军事的特权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仿效欧美国家建立了一支常备军。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大力改进军事装备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从国外大量购买先进武器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在国内建立</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军工</a:t>
            </a:r>
            <a:r>
              <a:rPr lang="zh-CN" altLang="zh-CN" sz="2200" dirty="0">
                <a:solidFill>
                  <a:srgbClr val="000000"/>
                </a:solidFill>
                <a:latin typeface="Times New Roman" panose="02020603050405020304" pitchFamily="18" charset="0"/>
                <a:cs typeface="Times New Roman" panose="02020603050405020304" pitchFamily="18" charset="0"/>
              </a:rPr>
              <a:t>企业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仿制先进武器。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设立</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军事院校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培养军事人才。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军队称为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皇军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所有的日本军人都要接受</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武士道</a:t>
            </a:r>
            <a:r>
              <a:rPr lang="zh-CN" altLang="zh-CN" sz="2200" dirty="0">
                <a:solidFill>
                  <a:srgbClr val="000000"/>
                </a:solidFill>
                <a:latin typeface="Times New Roman" panose="02020603050405020304" pitchFamily="18" charset="0"/>
                <a:cs typeface="Times New Roman" panose="02020603050405020304" pitchFamily="18" charset="0"/>
              </a:rPr>
              <a:t>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要求必须效忠天皇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它只向天皇负责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不受</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内阁</a:t>
            </a:r>
            <a:r>
              <a:rPr lang="zh-CN" altLang="zh-CN" sz="2200" dirty="0">
                <a:solidFill>
                  <a:srgbClr val="000000"/>
                </a:solidFill>
                <a:latin typeface="Times New Roman" panose="02020603050405020304" pitchFamily="18" charset="0"/>
                <a:cs typeface="Times New Roman" panose="02020603050405020304" pitchFamily="18" charset="0"/>
              </a:rPr>
              <a:t>干预。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结果</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到</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1890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日本已经建立了一支现代军队。</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0" name="矩形 9"/>
          <p:cNvSpPr/>
          <p:nvPr/>
        </p:nvSpPr>
        <p:spPr>
          <a:xfrm>
            <a:off x="3200246" y="2492896"/>
            <a:ext cx="1392226" cy="3000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508104" y="2492896"/>
            <a:ext cx="573075" cy="3000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028384" y="3269981"/>
            <a:ext cx="391417" cy="3300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08175" y="3675001"/>
            <a:ext cx="391417" cy="3300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771481" y="4130153"/>
            <a:ext cx="1077694" cy="2838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267871" y="4509120"/>
            <a:ext cx="793735" cy="3000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932040" y="4940040"/>
            <a:ext cx="573075" cy="2782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170703" y="5721231"/>
            <a:ext cx="520977" cy="3000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93027254"/>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13"/>
                                        </p:tgtEl>
                                      </p:cBhvr>
                                    </p:animEffect>
                                    <p:set>
                                      <p:cBhvr>
                                        <p:cTn id="20" dur="1" fill="hold">
                                          <p:stCondLst>
                                            <p:cond delay="499"/>
                                          </p:stCondLst>
                                        </p:cTn>
                                        <p:tgtEl>
                                          <p:spTgt spid="13"/>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4"/>
                                        </p:tgtEl>
                                      </p:cBhvr>
                                    </p:animEffect>
                                    <p:set>
                                      <p:cBhvr>
                                        <p:cTn id="25" dur="1" fill="hold">
                                          <p:stCondLst>
                                            <p:cond delay="499"/>
                                          </p:stCondLst>
                                        </p:cTn>
                                        <p:tgtEl>
                                          <p:spTgt spid="14"/>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5"/>
                                        </p:tgtEl>
                                      </p:cBhvr>
                                    </p:animEffect>
                                    <p:set>
                                      <p:cBhvr>
                                        <p:cTn id="30" dur="1" fill="hold">
                                          <p:stCondLst>
                                            <p:cond delay="499"/>
                                          </p:stCondLst>
                                        </p:cTn>
                                        <p:tgtEl>
                                          <p:spTgt spid="15"/>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6"/>
                                        </p:tgtEl>
                                      </p:cBhvr>
                                    </p:animEffect>
                                    <p:set>
                                      <p:cBhvr>
                                        <p:cTn id="35" dur="1" fill="hold">
                                          <p:stCondLst>
                                            <p:cond delay="499"/>
                                          </p:stCondLst>
                                        </p:cTn>
                                        <p:tgtEl>
                                          <p:spTgt spid="16"/>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7"/>
                                        </p:tgtEl>
                                      </p:cBhvr>
                                    </p:animEffect>
                                    <p:set>
                                      <p:cBhvr>
                                        <p:cTn id="40"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700492"/>
            <a:ext cx="8128000" cy="3711016"/>
          </a:xfrm>
          <a:prstGeom prst="rect">
            <a:avLst/>
          </a:prstGeom>
        </p:spPr>
        <p:txBody>
          <a:bodyPr>
            <a:spAutoFit/>
          </a:bodyPr>
          <a:lstStyle/>
          <a:p>
            <a:pPr indent="28575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明治政府推行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殖产兴业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政策的主要措施有哪些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这一政策的推行有什么特点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措施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明治政府主要依靠政府的力量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大力引进西方先进的生产技术、设备和人才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建立了一些规模大、技术先进的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样板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企业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与此同时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政府大力发展近代交通通信事业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为工业的发展奠定基础。第二阶段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明治政府转而大力扶植和保护私人资本主义的发展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将大部分国营企业转让给资本家经营。得到政府扶持的大资本家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控制了日本大部分近代企业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日本的工业竞争力迅速增强。</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cut/>
      </p:transition>
    </mc:Choice>
    <mc:Fallback xmlns="">
      <p:transition spd="slow">
        <p:cu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716154"/>
            <a:ext cx="8128000" cy="167969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运用国家政权的力量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以各种政策为杠杆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用国库资金来加速资本原始积累的过程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并且以国营军工企业为主导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按照西方的样板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大力扶植日本资本主义的发展。</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320332441"/>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106757"/>
            <a:ext cx="8128000" cy="289848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年代初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日本明治政府认识到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好事贪功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反而挫折人民自主独立之气势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养成百事依赖政府之风习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其弊害大不可测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进而采取的措施是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废除了封建领主土地所有制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整顿财政金融以改善私人投资环境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建立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样板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企业供私人企业效仿</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将大量的国营企业转让给私人</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504755612"/>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106757"/>
            <a:ext cx="8128000" cy="289848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课程标准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概述明治维新的主要过程和基本内容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理解近代化道路的多样性。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学习要点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废除幕藩体制。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发展资本主义新经济。</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倡导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文明开化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建立近代化军队。</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pull/>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513022"/>
            <a:ext cx="8128000" cy="208595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百事依赖政府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的含义是指政府在近代化的过程中起了主导作用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要避免这一倾向就需要发挥私人资本的积极性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再结合时间信息</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可知这一时期明治政府把大量国有企业转让给资本家经营。由此判断答案为</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807601" y="4221088"/>
            <a:ext cx="1028095" cy="5040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97558843"/>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916690"/>
            <a:ext cx="8128000" cy="1278620"/>
          </a:xfrm>
          <a:prstGeom prst="rect">
            <a:avLst/>
          </a:prstGeom>
        </p:spPr>
        <p:txBody>
          <a:bodyPr>
            <a:spAutoFit/>
          </a:bodyPr>
          <a:lstStyle/>
          <a:p>
            <a:pPr>
              <a:lnSpc>
                <a:spcPct val="120000"/>
              </a:lnSpc>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日本实施</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殖产兴业</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政策之后</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逐步改变了工业落后的面貌</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初步实现了资本主义工业化</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从封建的农业国初步变成一个资本主义工业国</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为达到完全的民族独立和产业革命的新阶段创造了条件。</a:t>
            </a:r>
            <a:endParaRPr lang="zh-CN" altLang="en-US" sz="2200" dirty="0"/>
          </a:p>
        </p:txBody>
      </p:sp>
    </p:spTree>
    <p:extLst>
      <p:ext uri="{BB962C8B-B14F-4D97-AF65-F5344CB8AC3E}">
        <p14:creationId xmlns:p14="http://schemas.microsoft.com/office/powerpoint/2010/main" val="3180192026"/>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007"/>
            <a:ext cx="8128000" cy="4117281"/>
          </a:xfrm>
          <a:prstGeom prst="rect">
            <a:avLst/>
          </a:prstGeom>
        </p:spPr>
        <p:txBody>
          <a:bodyPr>
            <a:spAutoFit/>
          </a:bodyPr>
          <a:lstStyle/>
          <a:p>
            <a:pPr indent="28575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日本明治维新的主要特点有哪些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从改革领域看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涉及政治、经济、军事、思想文化和生活习俗等领域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较为全面。</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从改革方式看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推行了全面西化的政策。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从西化的具体方式上看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不仅仅是简单引进西方先进技术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而是注重加以更新改造。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从措施的推进方式上看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充分运用国家政权的力量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或强制推行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或示范引导。</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从改革内容的特点来看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在大力推行西化的同时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保留了大量封建残余。</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554768844"/>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51517"/>
            <a:ext cx="8128000" cy="492981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1887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伊藤博文专门在鹿鸣馆和自己的官邸举办了大型化装舞会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人们把这一时期称为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鹿鸣馆时代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。鹿鸣馆和化装舞会的出现主要表明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    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日本的达官显贵生活豪华</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明治政府大力推行西化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日本等级特权依然明显</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日本教育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和魂洋才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的原则</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在明治政府文明开化方针的指引下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鹿鸣馆成了日本近代欧化主义的象征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不但开日本人穿西服、跳交谊舞的先河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还成了日本社交界的启蒙。伊藤博文在鹿鸣馆举办大型化装舞会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将欧化之风推向高潮。据此分析</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179513" y="4293096"/>
            <a:ext cx="8352928" cy="1656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07601" y="6004799"/>
            <a:ext cx="1028095" cy="3765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36843571"/>
      </p:ext>
    </p:extLst>
  </p:cSld>
  <p:clrMapOvr>
    <a:masterClrMapping/>
  </p:clrMapOvr>
  <mc:AlternateContent xmlns:mc="http://schemas.openxmlformats.org/markup-compatibility/2006">
    <mc:Choice xmlns:p14="http://schemas.microsoft.com/office/powerpoint/2010/main" Requires="p14">
      <p:transition spd="slow" p14:dur="16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6" name="矩形 5">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113467"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09890"/>
            <a:ext cx="8128000" cy="249222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一、废除旧体制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建立中央集权国家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明治政府打败幕府之后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取消</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幕府</a:t>
            </a:r>
            <a:r>
              <a:rPr lang="zh-CN" altLang="zh-CN" sz="2200" dirty="0">
                <a:solidFill>
                  <a:srgbClr val="000000"/>
                </a:solidFill>
                <a:latin typeface="Times New Roman" panose="02020603050405020304" pitchFamily="18" charset="0"/>
                <a:cs typeface="Times New Roman" panose="02020603050405020304" pitchFamily="18" charset="0"/>
              </a:rPr>
              <a:t>的封建领地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逐步收回了各藩领地和人民的统治权。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(2)1871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政府宣布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废藩置县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把全国划分为</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府</a:t>
            </a:r>
            <a:r>
              <a:rPr lang="en-US" altLang="zh-CN" sz="2200" dirty="0">
                <a:solidFill>
                  <a:srgbClr val="000000"/>
                </a:solidFill>
                <a:latin typeface="Times New Roman" panose="02020603050405020304" pitchFamily="18" charset="0"/>
                <a:cs typeface="Times New Roman" panose="02020603050405020304" pitchFamily="18" charset="0"/>
              </a:rPr>
              <a:t>72</a:t>
            </a:r>
            <a:r>
              <a:rPr lang="zh-CN" altLang="zh-CN" sz="2200" dirty="0">
                <a:solidFill>
                  <a:srgbClr val="000000"/>
                </a:solidFill>
                <a:latin typeface="Times New Roman" panose="02020603050405020304" pitchFamily="18" charset="0"/>
                <a:cs typeface="Times New Roman" panose="02020603050405020304" pitchFamily="18" charset="0"/>
              </a:rPr>
              <a:t>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由中央政府派官员直接进行管理。</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8" name="矩形 7"/>
          <p:cNvSpPr/>
          <p:nvPr/>
        </p:nvSpPr>
        <p:spPr>
          <a:xfrm>
            <a:off x="4626979" y="3140968"/>
            <a:ext cx="520977" cy="3300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360992" y="3964738"/>
            <a:ext cx="1067024" cy="3060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38876198"/>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6" name="矩形 5">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113467"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6757"/>
            <a:ext cx="8128000" cy="289848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废除封建等级制度</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举措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取消大名和公卿的名称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华族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地位仅次于皇族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武士改称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士族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其他从事农工商职业的人和贱民一律被称为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平民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宣布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四民平等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废除了武士佩刀和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格杀勿论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的特权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平民可以使用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姓氏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也可与华族、士族通婚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华族和士族只要不当官也可以经营工商业和农业。</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8" name="矩形 7"/>
          <p:cNvSpPr/>
          <p:nvPr/>
        </p:nvSpPr>
        <p:spPr>
          <a:xfrm>
            <a:off x="4716016" y="3010965"/>
            <a:ext cx="520977" cy="2479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21451" y="3356992"/>
            <a:ext cx="531449" cy="30704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208903" y="3351550"/>
            <a:ext cx="531449" cy="3132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448263" y="4141092"/>
            <a:ext cx="531449" cy="3291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54194387"/>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6" name="矩形 5">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113467"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154"/>
            <a:ext cx="8128000" cy="167969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拓展延伸</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明治政府允许平民使用姓氏。因时间仓促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很多人匆忙中只好根据所处环境情况给自己起姓。因此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今天日本人的姓氏中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大部分是明治维新时期新起的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其中和地理有关的田中、山下、河上等姓很多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盐田、鸟饲、猪狩等姓则源于生产劳动。</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815595974"/>
      </p:ext>
    </p:extLst>
  </p:cSld>
  <p:clrMapOvr>
    <a:masterClrMapping/>
  </p:clrMapOvr>
  <p:transition spd="slow">
    <p:cu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6" name="矩形 5">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113467"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19287"/>
            <a:ext cx="8128000" cy="127342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政府通过</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公债补偿</a:t>
            </a:r>
            <a:r>
              <a:rPr lang="zh-CN" altLang="zh-CN" sz="2200" dirty="0">
                <a:solidFill>
                  <a:srgbClr val="000000"/>
                </a:solidFill>
                <a:latin typeface="Times New Roman" panose="02020603050405020304" pitchFamily="18" charset="0"/>
                <a:cs typeface="Times New Roman" panose="02020603050405020304" pitchFamily="18" charset="0"/>
              </a:rPr>
              <a:t>的形式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逐步收回华族和士族的俸禄和禄米。</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一种适应</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资本主义经济</a:t>
            </a:r>
            <a:r>
              <a:rPr lang="zh-CN" altLang="zh-CN" sz="2200" dirty="0">
                <a:solidFill>
                  <a:srgbClr val="000000"/>
                </a:solidFill>
                <a:latin typeface="Times New Roman" panose="02020603050405020304" pitchFamily="18" charset="0"/>
                <a:cs typeface="Times New Roman" panose="02020603050405020304" pitchFamily="18" charset="0"/>
              </a:rPr>
              <a:t>发展的新的社会体制开始建立起来。</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8" name="矩形 7"/>
          <p:cNvSpPr/>
          <p:nvPr/>
        </p:nvSpPr>
        <p:spPr>
          <a:xfrm>
            <a:off x="2267744" y="2998566"/>
            <a:ext cx="1083917" cy="27277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979743" y="3367928"/>
            <a:ext cx="1632495" cy="3091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5261848"/>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2113467"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3625"/>
            <a:ext cx="8128000" cy="330475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二、发展新经济</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币制改革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金本位</a:t>
            </a:r>
            <a:r>
              <a:rPr lang="zh-CN" altLang="zh-CN" sz="2200" dirty="0">
                <a:solidFill>
                  <a:srgbClr val="000000"/>
                </a:solidFill>
                <a:latin typeface="Times New Roman" panose="02020603050405020304" pitchFamily="18" charset="0"/>
                <a:cs typeface="Times New Roman" panose="02020603050405020304" pitchFamily="18" charset="0"/>
              </a:rPr>
              <a:t>的纸币日元作为全国唯一的货币。</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土地改革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措施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废除封建领主土地所有制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确认</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土地私有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允许土地买卖。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颁布地税改革法令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一律按地价的</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向土地所有人征收土地税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新土地税以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货币</a:t>
            </a:r>
            <a:r>
              <a:rPr lang="zh-CN" altLang="zh-CN" sz="2200" dirty="0">
                <a:solidFill>
                  <a:srgbClr val="000000"/>
                </a:solidFill>
                <a:latin typeface="Times New Roman" panose="02020603050405020304" pitchFamily="18" charset="0"/>
                <a:cs typeface="Times New Roman" panose="02020603050405020304" pitchFamily="18" charset="0"/>
              </a:rPr>
              <a:t>支付。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0" name="矩形 9"/>
          <p:cNvSpPr/>
          <p:nvPr/>
        </p:nvSpPr>
        <p:spPr>
          <a:xfrm>
            <a:off x="1159981" y="2778409"/>
            <a:ext cx="809689" cy="2810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844026" y="3916553"/>
            <a:ext cx="1088471" cy="3630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363017" y="4796024"/>
            <a:ext cx="487966" cy="2782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44609273"/>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2113467"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154"/>
            <a:ext cx="8128000" cy="167969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提高了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土地所有者</a:t>
            </a:r>
            <a:r>
              <a:rPr lang="zh-CN" altLang="zh-CN" sz="2200" dirty="0">
                <a:solidFill>
                  <a:srgbClr val="000000"/>
                </a:solidFill>
                <a:latin typeface="Times New Roman" panose="02020603050405020304" pitchFamily="18" charset="0"/>
                <a:cs typeface="Times New Roman" panose="02020603050405020304" pitchFamily="18" charset="0"/>
              </a:rPr>
              <a:t>经营农业的积极性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促进了农业的发展。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促进了农村商品经济的发展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提高了政府的财政收入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为国家的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工业化</a:t>
            </a:r>
            <a:r>
              <a:rPr lang="zh-CN" altLang="zh-CN" sz="2200" dirty="0">
                <a:solidFill>
                  <a:srgbClr val="000000"/>
                </a:solidFill>
                <a:latin typeface="Times New Roman" panose="02020603050405020304" pitchFamily="18" charset="0"/>
                <a:cs typeface="Times New Roman" panose="02020603050405020304" pitchFamily="18" charset="0"/>
              </a:rPr>
              <a:t>政策提供了有力保障。</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0" name="矩形 9"/>
          <p:cNvSpPr/>
          <p:nvPr/>
        </p:nvSpPr>
        <p:spPr>
          <a:xfrm>
            <a:off x="1972888" y="3172650"/>
            <a:ext cx="1378443" cy="3060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72080" y="4005314"/>
            <a:ext cx="817786" cy="2755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38118320"/>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2113467"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09890"/>
            <a:ext cx="8128000" cy="249222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殖产兴业</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建立近代企业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政府首先从西方国家大力引进先进的生产技术、设备和人才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样板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企业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以供私人企业效仿。</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修筑铁路、架设电报线、组建轮船公司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加紧建设近代</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交通通信</a:t>
            </a:r>
            <a:r>
              <a:rPr lang="zh-CN" altLang="zh-CN" sz="2200" dirty="0">
                <a:solidFill>
                  <a:srgbClr val="000000"/>
                </a:solidFill>
                <a:latin typeface="Times New Roman" panose="02020603050405020304" pitchFamily="18" charset="0"/>
                <a:cs typeface="Times New Roman" panose="02020603050405020304" pitchFamily="18" charset="0"/>
              </a:rPr>
              <a:t>事业。</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0" name="矩形 9"/>
          <p:cNvSpPr/>
          <p:nvPr/>
        </p:nvSpPr>
        <p:spPr>
          <a:xfrm>
            <a:off x="1576148" y="3573016"/>
            <a:ext cx="553028" cy="3000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637426" y="4006678"/>
            <a:ext cx="922943" cy="27277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73258" y="4400452"/>
            <a:ext cx="473615" cy="2782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45584171"/>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12"/>
                                        </p:tgtEl>
                                      </p:cBhvr>
                                    </p:animEffect>
                                    <p:set>
                                      <p:cBhvr>
                                        <p:cTn id="15"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434</TotalTime>
  <Words>1600</Words>
  <Application>Microsoft Office PowerPoint</Application>
  <PresentationFormat>全屏显示(4:3)</PresentationFormat>
  <Paragraphs>154</Paragraphs>
  <Slides>23</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23</vt:i4>
      </vt:variant>
    </vt:vector>
  </HeadingPairs>
  <TitlesOfParts>
    <vt:vector size="33" baseType="lpstr">
      <vt:lpstr>NEU-BZ-S92</vt:lpstr>
      <vt:lpstr>方正艺黑简体</vt:lpstr>
      <vt:lpstr>黑体</vt:lpstr>
      <vt:lpstr>楷体</vt:lpstr>
      <vt:lpstr>宋体</vt:lpstr>
      <vt:lpstr>微软雅黑</vt:lpstr>
      <vt:lpstr>Arial</vt:lpstr>
      <vt:lpstr>Calibri</vt:lpstr>
      <vt:lpstr>Times New Roman</vt:lpstr>
      <vt:lpstr>测控设计模板14新</vt:lpstr>
      <vt:lpstr>第3课　明治维新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Sky123.Org</cp:lastModifiedBy>
  <dcterms:created xsi:type="dcterms:W3CDTF">2016-06-24T06:44:04Z</dcterms:created>
  <dcterms:modified xsi:type="dcterms:W3CDTF">2017-01-18T02:21:23Z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历史备课大师【全免费】</vt:lpwstr>
  </property>
</Properties>
</file>