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4" r:id="rId2"/>
    <p:sldId id="264" r:id="rId3"/>
    <p:sldId id="267" r:id="rId4"/>
    <p:sldId id="279" r:id="rId5"/>
    <p:sldId id="280" r:id="rId6"/>
    <p:sldId id="281" r:id="rId7"/>
    <p:sldId id="282" r:id="rId8"/>
    <p:sldId id="283" r:id="rId9"/>
    <p:sldId id="276" r:id="rId10"/>
    <p:sldId id="284" r:id="rId11"/>
    <p:sldId id="285" r:id="rId12"/>
    <p:sldId id="266" r:id="rId13"/>
    <p:sldId id="286" r:id="rId14"/>
    <p:sldId id="287" r:id="rId15"/>
    <p:sldId id="288" r:id="rId16"/>
    <p:sldId id="289" r:id="rId17"/>
    <p:sldId id="290" r:id="rId18"/>
    <p:sldId id="291" r:id="rId19"/>
    <p:sldId id="292" r:id="rId20"/>
    <p:sldId id="278" r:id="rId21"/>
    <p:sldId id="293" r:id="rId22"/>
    <p:sldId id="294" r:id="rId23"/>
    <p:sldId id="295" r:id="rId24"/>
    <p:sldId id="296"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69" d="100"/>
          <a:sy n="69" d="100"/>
        </p:scale>
        <p:origin x="816"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4</a:t>
            </a:r>
            <a:r>
              <a:rPr lang="zh-CN" altLang="zh-CN" dirty="0"/>
              <a:t>课　戊戌政变</a:t>
            </a:r>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2716154"/>
            <a:ext cx="8128000" cy="16796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戊戌变法是资产阶级变革社会制度的初步尝试。维新派试图在政治上变封建君主专制为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资产阶级君主立宪制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在经济上提倡兴办近代工业等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为民族资本主义的发展创造有利的条件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符合历史发展的趋势。</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3959572" y="3218834"/>
            <a:ext cx="2472902" cy="259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4911544"/>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919287"/>
            <a:ext cx="8128000" cy="127342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戊戌变法也是近代中国一次思想解放的潮流。资产阶级维新派提倡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新学</a:t>
            </a:r>
            <a:r>
              <a:rPr lang="zh-CN" altLang="zh-CN" sz="2200" dirty="0">
                <a:solidFill>
                  <a:srgbClr val="000000"/>
                </a:solidFill>
                <a:latin typeface="Times New Roman" panose="02020603050405020304" pitchFamily="18" charset="0"/>
                <a:cs typeface="Times New Roman" panose="02020603050405020304" pitchFamily="18" charset="0"/>
              </a:rPr>
              <a:t>、主张兴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对封建思想文化进行了猛烈的抨击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为近代思想启蒙运动的蓬勃兴起开辟了道路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促进了中国人民的觉醒。</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1464699" y="3341752"/>
            <a:ext cx="515013"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21384" y="3341751"/>
            <a:ext cx="535925"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04415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1028"/>
            <a:ext cx="8128000" cy="3309945"/>
          </a:xfrm>
          <a:prstGeom prst="rect">
            <a:avLst/>
          </a:prstGeom>
        </p:spPr>
        <p:txBody>
          <a:bodyPr>
            <a:spAutoFit/>
          </a:bodyPr>
          <a:lstStyle/>
          <a:p>
            <a:pPr indent="28575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戊戌变法失败的原因有哪些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民族资产阶级的软弱性和妥协性决定了改革不可能取得成功</a:t>
            </a:r>
            <a:r>
              <a:rPr lang="en-US" altLang="zh-CN" sz="2200" dirty="0">
                <a:solidFill>
                  <a:srgbClr val="000000"/>
                </a:solidFill>
                <a:latin typeface="Times New Roman" panose="02020603050405020304" pitchFamily="18" charset="0"/>
              </a:rPr>
              <a:t>:</a:t>
            </a:r>
            <a:r>
              <a:rPr lang="zh-CN" altLang="zh-CN" sz="2200" dirty="0">
                <a:solidFill>
                  <a:srgbClr val="000000"/>
                </a:solidFill>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当时的中国正处在半殖民地半封建社会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民族资本主义发展极其微弱</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民族资产阶级刚刚形成一个独立的阶级力量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他们与封建统治势力既有矛盾的一面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又有千丝万缕的联系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具有浓厚的封建性。这就决定了戊戌变法在改革封建制度方面的不彻底性。他们只是在不触犯地主阶级根本利益的基础上求得一些发展资本主义的条件。</a:t>
            </a:r>
            <a:endParaRPr lang="zh-CN" altLang="en-US" sz="2200" dirty="0"/>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资产阶级改良派的软弱性还表现在他们对帝国主义抱有幻想并与之妥协的一面。他们没有真正认识到中国的落后衰弱是帝国主义侵略的直接结果。他们认为帝国主义之所以侵略中国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关键在于中国不能自强。这种在不反帝的前提下进行改革的主张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只能是不现实的幻想。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35594077"/>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维新派将康有为的《新学伪经考》和《孔子改制考》作为维新改革的理论基础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之古作为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从儒家经典中寻找变法的依据的做法就决定了维新变法是不可能从根本上动摇封建专制制度的。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96366812"/>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维新派依靠封建政权实行自上而下的温和的改良政策来实现资本主义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他们寄希望于光绪皇帝和少数帝党官僚。而光绪帝是一个不掌握实权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连自己的命运都捏在别人手中的傀儡皇帝。维新派仅仅依靠光绪帝颁布几张诏书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而不进行政权斗争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又缺乏人民力量的支持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是无法取得改革胜利的。光绪帝对康有为等一再请求的开国会、定宪法以及君民合治等关于开放民权的建议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一直没有颁谕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这说明依靠皇帝来解决民权开放只是一种天真的幻想。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89730667"/>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在组织上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维新变法的组织形式无论是强学会或是保国会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其核心主要局限于地主阶级知识分子和政府官僚之中。没有坚强的领导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没有明确的政治纲领和组织原则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组织纪律不严格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团体松懈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起不了应有的领导和组织作用。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77449365"/>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在百日维新期间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谭嗣同自述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京居既久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始知所愿皆虚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一无可冀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期望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。慨念横目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徒具深悲。平日所学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至此竟茫无可倚。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这段话表明谭嗣同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放弃了变法维新救国救民的抱负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脱离群众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找不到变法的出路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悲观失望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准备向顽固派妥协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对维新派不满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开始转向革命</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04192687"/>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一无可冀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茫无可倚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说明谭嗣同感到变法没有强大的依靠力量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脱离群众而找不到变法的出路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故应选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三项均不符合史实。</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755576" y="4005063"/>
            <a:ext cx="1008112" cy="3907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90857746"/>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3558"/>
            <a:ext cx="8128000" cy="1684885"/>
          </a:xfrm>
          <a:prstGeom prst="rect">
            <a:avLst/>
          </a:prstGeom>
        </p:spPr>
        <p:txBody>
          <a:bodyPr>
            <a:spAutoFit/>
          </a:bodyPr>
          <a:lstStyle/>
          <a:p>
            <a:pPr>
              <a:lnSpc>
                <a:spcPct val="120000"/>
              </a:lnSpc>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在半殖民地半封建社会的中国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帝国主义同中国封建统治阶级相互勾结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形成了控制中国的强大势力。而中国的民族资产阶级由于先天的软弱性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很难与帝国主义和中国的封建势力抗衡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维新派领导的戊戌变法只能以失败告终。</a:t>
            </a:r>
            <a:endParaRPr lang="zh-CN" altLang="en-US" sz="2200" dirty="0"/>
          </a:p>
        </p:txBody>
      </p:sp>
    </p:spTree>
    <p:extLst>
      <p:ext uri="{BB962C8B-B14F-4D97-AF65-F5344CB8AC3E}">
        <p14:creationId xmlns:p14="http://schemas.microsoft.com/office/powerpoint/2010/main" val="691219182"/>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知道戊戌变法失败的基本史实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探讨中国近代化道路的曲折性。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新旧两股势力的较量。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戊戌政变。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戊戌变法失败的原因和意义。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78224"/>
            <a:ext cx="8128000" cy="3711016"/>
          </a:xfrm>
          <a:prstGeom prst="rect">
            <a:avLst/>
          </a:prstGeom>
        </p:spPr>
        <p:txBody>
          <a:bodyPr>
            <a:spAutoFit/>
          </a:bodyPr>
          <a:lstStyle/>
          <a:p>
            <a:pPr indent="28575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如何分析戊戌变法的历史意义及教训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戊戌变法是一场政治改革运动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从总的目标看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它是要逐步变封建专制制度为资本主义君主立宪制度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并且设计和推行了一些有利于发展资本主义的方案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这是符合当时中国历史发展的进步趋势的。</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戊戌变法也是一场爱国运动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它直接激发于列强侵略造成的民族危机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启发和张扬了中国人的民族意识和爱国思想。</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戊戌变法同时也是一场思想启蒙运动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维新派批判陈腐的封建思想文化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宣传和张扬西学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促进国人的思想解放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在意识形态方面起到了破旧立新的作用。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作为这场运动主导者的维新派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幻想在不推翻清王朝封建统治的前提下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靠策动和支持一个没有实权的开明皇帝来逐步进行政治改革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事实证明这条道路是走不通的。但它为以后更加进步的社会势力丢掉幻想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运用暴力手段推翻清王朝的革命斗争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提供了历史依据。</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04463399"/>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30714"/>
            <a:ext cx="8128000" cy="289848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梁启超认为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戊戌维新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虽时日极短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现效极少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而实二十世纪中国史开宗明义第一章也。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下列关于戊戌变法的评价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与此相吻合的是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把西方政治制度介绍到中国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掀起了爱国救亡运动的高潮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促进了中华民族的思想觉醒</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为资产阶级革命准备了条件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06443835"/>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戊戌变法最伟大的历史功绩是促进了思想启蒙。维新派提倡新学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主张兴民权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对封建思想文化进行了猛烈的抨击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为近代思想启蒙运动的蓬勃兴起开辟了道路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促进了中国人民的觉醒。</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755576" y="3933055"/>
            <a:ext cx="1008112" cy="4627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5414736"/>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4423"/>
            <a:ext cx="8128000" cy="16831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戊戌变法最重要的影响是思想上的影响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它促进了人们的思想解放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是近代中国历史上第一次思想启蒙运动。但其在救亡图存和变革社会制度上没有起到实质性的作用。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30205460"/>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6757"/>
            <a:ext cx="8128000" cy="289848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一、百日维新的失败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守旧势力对变法的阻挠和破坏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慈禧太后在新政开始不久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就解除了支持新政的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翁同龢</a:t>
            </a:r>
            <a:r>
              <a:rPr lang="zh-CN" altLang="zh-CN" sz="2200" dirty="0">
                <a:solidFill>
                  <a:srgbClr val="000000"/>
                </a:solidFill>
                <a:latin typeface="Times New Roman" panose="02020603050405020304" pitchFamily="18" charset="0"/>
                <a:cs typeface="Times New Roman" panose="02020603050405020304" pitchFamily="18" charset="0"/>
              </a:rPr>
              <a:t>的军机大臣职务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荣禄</a:t>
            </a:r>
            <a:r>
              <a:rPr lang="zh-CN" altLang="zh-CN" sz="2200" dirty="0">
                <a:solidFill>
                  <a:srgbClr val="000000"/>
                </a:solidFill>
                <a:latin typeface="Times New Roman" panose="02020603050405020304" pitchFamily="18" charset="0"/>
                <a:cs typeface="Times New Roman" panose="02020603050405020304" pitchFamily="18" charset="0"/>
              </a:rPr>
              <a:t>为直隶总督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控制京津地区。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中央和地方的高级官员除湖南巡抚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陈宝箴</a:t>
            </a:r>
            <a:r>
              <a:rPr lang="zh-CN" altLang="zh-CN" sz="2200" dirty="0">
                <a:solidFill>
                  <a:srgbClr val="000000"/>
                </a:solidFill>
                <a:latin typeface="Times New Roman" panose="02020603050405020304" pitchFamily="18" charset="0"/>
                <a:cs typeface="Times New Roman" panose="02020603050405020304" pitchFamily="18" charset="0"/>
              </a:rPr>
              <a:t>等人以外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大多抵制新政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新政机构大都为守旧势力把持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形同虚设。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6791682" y="3353929"/>
            <a:ext cx="854564" cy="310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39752" y="3786119"/>
            <a:ext cx="566514"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55758" y="4201327"/>
            <a:ext cx="800418" cy="2685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新旧势力之间矛盾的日趋尖锐和表面化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光绪帝任命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谭嗣同</a:t>
            </a:r>
            <a:r>
              <a:rPr lang="zh-CN" altLang="zh-CN" sz="2200" dirty="0">
                <a:solidFill>
                  <a:srgbClr val="000000"/>
                </a:solidFill>
                <a:latin typeface="Times New Roman" panose="02020603050405020304" pitchFamily="18" charset="0"/>
                <a:cs typeface="Times New Roman" panose="02020603050405020304" pitchFamily="18" charset="0"/>
              </a:rPr>
              <a:t>、杨锐、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刘光第</a:t>
            </a:r>
            <a:r>
              <a:rPr lang="zh-CN" altLang="zh-CN" sz="2200" dirty="0">
                <a:solidFill>
                  <a:srgbClr val="000000"/>
                </a:solidFill>
                <a:latin typeface="Times New Roman" panose="02020603050405020304" pitchFamily="18" charset="0"/>
                <a:cs typeface="Times New Roman" panose="02020603050405020304" pitchFamily="18" charset="0"/>
              </a:rPr>
              <a:t>、林旭等人担任军机章京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办理新政事宜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参与维新变法。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荣禄等人暗中勾结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密谋由慈禧太后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训政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以达到扑灭新政的目的。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555776" y="2994031"/>
            <a:ext cx="829432"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21177" y="2994031"/>
            <a:ext cx="912375"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25139" y="3776746"/>
            <a:ext cx="515013" cy="2958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9369135"/>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光绪帝和维新派势力弱小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对袁世凯和帝国主义抱有幻想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在危急的形势下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光绪帝和维新派想拉拢掌握新建陆军的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袁世凯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但袁世凯却暗中与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慈禧太后</a:t>
            </a:r>
            <a:r>
              <a:rPr lang="zh-CN" altLang="zh-CN" sz="2200" dirty="0">
                <a:solidFill>
                  <a:srgbClr val="000000"/>
                </a:solidFill>
                <a:latin typeface="Times New Roman" panose="02020603050405020304" pitchFamily="18" charset="0"/>
                <a:cs typeface="Times New Roman" panose="02020603050405020304" pitchFamily="18" charset="0"/>
              </a:rPr>
              <a:t>和守旧势力密切勾结。</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维新派在危急关头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竭力游说外国驻华公使和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传教士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希望得到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美</a:t>
            </a:r>
            <a:r>
              <a:rPr lang="zh-CN" altLang="zh-CN" sz="2200" dirty="0">
                <a:solidFill>
                  <a:srgbClr val="000000"/>
                </a:solidFill>
                <a:latin typeface="Times New Roman" panose="02020603050405020304" pitchFamily="18" charset="0"/>
                <a:cs typeface="Times New Roman" panose="02020603050405020304" pitchFamily="18" charset="0"/>
              </a:rPr>
              <a:t>、英、日等列强的支持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但同样没有结果。</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7956376" y="3023403"/>
            <a:ext cx="829432" cy="251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7544" y="3417550"/>
            <a:ext cx="386937" cy="251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03848" y="3396819"/>
            <a:ext cx="1103974" cy="2674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16216" y="3778211"/>
            <a:ext cx="829432" cy="2929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99592" y="4133840"/>
            <a:ext cx="240258"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86941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中国民族资产阶级产生于半殖民地半封建的社会环境中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力量比较弱小。戊戌变法失败的根本原因是中国民族资产阶级和封建势力的力量对比悬殊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维新派无法抗衡顽固派。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81055930"/>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失败标志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戊戌政变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(1)1898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慈禧太后和守旧势力发动政变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临朝听政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将光绪帝囚禁于中南海的瀛台。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慈禧太后下令逮捕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军机四卿</a:t>
            </a:r>
            <a:r>
              <a:rPr lang="zh-CN" altLang="zh-CN" sz="2200" dirty="0">
                <a:solidFill>
                  <a:srgbClr val="000000"/>
                </a:solidFill>
                <a:latin typeface="Times New Roman" panose="02020603050405020304" pitchFamily="18" charset="0"/>
                <a:cs typeface="Times New Roman" panose="02020603050405020304" pitchFamily="18" charset="0"/>
              </a:rPr>
              <a:t>及其他维新派分子。</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谭嗣同等人被杀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戊戌六君子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政变后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京师大学堂</a:t>
            </a:r>
            <a:r>
              <a:rPr lang="zh-CN" altLang="zh-CN" sz="2200" dirty="0">
                <a:solidFill>
                  <a:srgbClr val="000000"/>
                </a:solidFill>
                <a:latin typeface="Times New Roman" panose="02020603050405020304" pitchFamily="18" charset="0"/>
                <a:cs typeface="Times New Roman" panose="02020603050405020304" pitchFamily="18" charset="0"/>
              </a:rPr>
              <a:t>被保留之外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其余新政措施全被废除。</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7486984" y="2764152"/>
            <a:ext cx="829432"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6333" y="3188930"/>
            <a:ext cx="290712"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46198" y="3573016"/>
            <a:ext cx="1103974"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95874" y="4002143"/>
            <a:ext cx="1376285"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33008" y="4349864"/>
            <a:ext cx="1390048"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469693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919287"/>
            <a:ext cx="8128000" cy="127342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戊戌变法失败的教训证明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在当时的中国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改良主义</a:t>
            </a:r>
            <a:r>
              <a:rPr lang="zh-CN" altLang="zh-CN" sz="2200" dirty="0">
                <a:solidFill>
                  <a:srgbClr val="000000"/>
                </a:solidFill>
                <a:latin typeface="Times New Roman" panose="02020603050405020304" pitchFamily="18" charset="0"/>
                <a:cs typeface="Times New Roman" panose="02020603050405020304" pitchFamily="18" charset="0"/>
              </a:rPr>
              <a:t>道路走不通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中国近代化的路程漫长而又坎坷。</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772282" y="3404954"/>
            <a:ext cx="1103974"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54735435"/>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919287"/>
            <a:ext cx="8128000" cy="127342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二、戊戌变法的历史意义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戊戌变法是一场政治改革运动。维新派以变法图强、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救亡图存</a:t>
            </a:r>
            <a:r>
              <a:rPr lang="zh-CN" altLang="zh-CN" sz="2200" dirty="0">
                <a:solidFill>
                  <a:srgbClr val="000000"/>
                </a:solidFill>
                <a:latin typeface="Times New Roman" panose="02020603050405020304" pitchFamily="18" charset="0"/>
                <a:cs typeface="Times New Roman" panose="02020603050405020304" pitchFamily="18" charset="0"/>
              </a:rPr>
              <a:t>为目标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表现出强烈的爱国热情。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7524328" y="3341752"/>
            <a:ext cx="829432"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3961" y="3772264"/>
            <a:ext cx="425631"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433</TotalTime>
  <Words>1561</Words>
  <Application>Microsoft Office PowerPoint</Application>
  <PresentationFormat>全屏显示(4:3)</PresentationFormat>
  <Paragraphs>99</Paragraphs>
  <Slides>24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NEU-BZ-S92</vt:lpstr>
      <vt:lpstr>方正艺黑简体</vt:lpstr>
      <vt:lpstr>黑体</vt:lpstr>
      <vt:lpstr>楷体</vt:lpstr>
      <vt:lpstr>宋体</vt:lpstr>
      <vt:lpstr>微软雅黑</vt:lpstr>
      <vt:lpstr>Arial</vt:lpstr>
      <vt:lpstr>Calibri</vt:lpstr>
      <vt:lpstr>Times New Roman</vt:lpstr>
      <vt:lpstr>测控设计模板14新</vt:lpstr>
      <vt:lpstr>第4课　戊戌政变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2017-01-18T05:35:40Z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