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4" r:id="rId2"/>
    <p:sldId id="264" r:id="rId3"/>
    <p:sldId id="267" r:id="rId4"/>
    <p:sldId id="280" r:id="rId5"/>
    <p:sldId id="276" r:id="rId6"/>
    <p:sldId id="277" r:id="rId7"/>
    <p:sldId id="281" r:id="rId8"/>
    <p:sldId id="266" r:id="rId9"/>
    <p:sldId id="282" r:id="rId10"/>
    <p:sldId id="283"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05" d="100"/>
          <a:sy n="105" d="100"/>
        </p:scale>
        <p:origin x="90"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促进民族大融合</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39552" y="170080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民族融合的含义既包含鲜卑族学习汉族先进文化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也包含汉族学习鲜卑族精华文化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特别是鲜卑族畜牧生产的技术和经验。因此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民族融合是双向的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而北魏封建化只是鲜卑族向汉族学习的单向过程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55576" y="386104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北魏统治者接受汉族的先进文化与制度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加速北魏政权的封建化进程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对北魏社会乃至中国历史的发展都产生了重大影响。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58595" y="1824041"/>
            <a:ext cx="7929829" cy="1503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3976" y="3425400"/>
            <a:ext cx="1568874" cy="435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641927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探讨北魏孝文帝改革的历史作用。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北方经济的复苏与繁荣。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北魏政权的封建化。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北魏的民族交流与融合。</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28094" y="1340768"/>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一、北方经济的复苏和繁荣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农牧业的发展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精耕细作所需要的农业生产工具得到改进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水利得到兴修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黄河中游</a:t>
            </a:r>
            <a:r>
              <a:rPr lang="zh-CN" altLang="zh-CN" sz="2200" dirty="0">
                <a:solidFill>
                  <a:srgbClr val="000000"/>
                </a:solidFill>
                <a:latin typeface="Times New Roman" panose="02020603050405020304" pitchFamily="18" charset="0"/>
                <a:cs typeface="Times New Roman" panose="02020603050405020304" pitchFamily="18" charset="0"/>
              </a:rPr>
              <a:t>的许多荒地得到开垦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粮食产量增多。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适应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dirty="0">
                <a:solidFill>
                  <a:srgbClr val="000000"/>
                </a:solidFill>
                <a:latin typeface="Times New Roman" panose="02020603050405020304" pitchFamily="18" charset="0"/>
                <a:cs typeface="Times New Roman" panose="02020603050405020304" pitchFamily="18" charset="0"/>
              </a:rPr>
              <a:t>生活需要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城郊蔬菜、果木以及其他经济作物的种植也发展起来。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牲畜的品种、饲养、繁殖和兽医的经验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都比过去丰富。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06751" y="446951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均田制的推行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吏治的改善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农民负担的减轻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水利的兴修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都有利于农业生产的恢复和发展。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956376" y="2132856"/>
            <a:ext cx="32517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223" y="2581270"/>
            <a:ext cx="8434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72041" y="2996952"/>
            <a:ext cx="5236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467544" y="155679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手工业生产的活跃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丝织业</a:t>
            </a:r>
            <a:r>
              <a:rPr lang="zh-CN" altLang="zh-CN" sz="2200" dirty="0">
                <a:solidFill>
                  <a:srgbClr val="000000"/>
                </a:solidFill>
                <a:latin typeface="Times New Roman" panose="02020603050405020304" pitchFamily="18" charset="0"/>
                <a:cs typeface="Times New Roman" panose="02020603050405020304" pitchFamily="18" charset="0"/>
              </a:rPr>
              <a:t>发展尤其显著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绢布的产量大为增加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府库绢帛之多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魏晋</a:t>
            </a:r>
            <a:r>
              <a:rPr lang="zh-CN" altLang="zh-CN" sz="2200" dirty="0">
                <a:solidFill>
                  <a:srgbClr val="000000"/>
                </a:solidFill>
                <a:latin typeface="Times New Roman" panose="02020603050405020304" pitchFamily="18" charset="0"/>
                <a:cs typeface="Times New Roman" panose="02020603050405020304" pitchFamily="18" charset="0"/>
              </a:rPr>
              <a:t>以来的最高水平。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制瓷业有很大发展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特别是北方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青瓷</a:t>
            </a:r>
            <a:r>
              <a:rPr lang="zh-CN" altLang="zh-CN" sz="2200" dirty="0">
                <a:solidFill>
                  <a:srgbClr val="000000"/>
                </a:solidFill>
                <a:latin typeface="Times New Roman" panose="02020603050405020304" pitchFamily="18" charset="0"/>
                <a:cs typeface="Times New Roman" panose="02020603050405020304" pitchFamily="18" charset="0"/>
              </a:rPr>
              <a:t>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对后来唐宋时期北方制瓷业的繁盛有直接影响。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商业的活跃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国内贸易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洛阳</a:t>
            </a:r>
            <a:r>
              <a:rPr lang="zh-CN" altLang="zh-CN" sz="2200" dirty="0">
                <a:solidFill>
                  <a:srgbClr val="000000"/>
                </a:solidFill>
                <a:latin typeface="Times New Roman" panose="02020603050405020304" pitchFamily="18" charset="0"/>
                <a:cs typeface="Times New Roman" panose="02020603050405020304" pitchFamily="18" charset="0"/>
              </a:rPr>
              <a:t>市场繁荣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货源充足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交易活跃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商人实力雄厚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政府重新铸造铜钱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使长期战乱以来的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实物</a:t>
            </a:r>
            <a:r>
              <a:rPr lang="zh-CN" altLang="zh-CN" sz="2200" dirty="0">
                <a:solidFill>
                  <a:srgbClr val="000000"/>
                </a:solidFill>
                <a:latin typeface="Times New Roman" panose="02020603050405020304" pitchFamily="18" charset="0"/>
                <a:cs typeface="Times New Roman" panose="02020603050405020304" pitchFamily="18" charset="0"/>
              </a:rPr>
              <a:t>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货币</a:t>
            </a:r>
            <a:r>
              <a:rPr lang="zh-CN" altLang="zh-CN" sz="2200" dirty="0">
                <a:solidFill>
                  <a:srgbClr val="000000"/>
                </a:solidFill>
                <a:latin typeface="Times New Roman" panose="02020603050405020304" pitchFamily="18" charset="0"/>
                <a:cs typeface="Times New Roman" panose="02020603050405020304" pitchFamily="18" charset="0"/>
              </a:rPr>
              <a:t>交易所代替。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对外贸易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与朝鲜半岛诸国、日本、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中亚</a:t>
            </a:r>
            <a:r>
              <a:rPr lang="zh-CN" altLang="zh-CN" sz="2200" dirty="0">
                <a:solidFill>
                  <a:srgbClr val="000000"/>
                </a:solidFill>
                <a:latin typeface="Times New Roman" panose="02020603050405020304" pitchFamily="18" charset="0"/>
                <a:cs typeface="Times New Roman" panose="02020603050405020304" pitchFamily="18" charset="0"/>
              </a:rPr>
              <a:t>、西亚以及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地中海</a:t>
            </a:r>
            <a:r>
              <a:rPr lang="zh-CN" altLang="zh-CN" sz="2200" dirty="0">
                <a:solidFill>
                  <a:srgbClr val="000000"/>
                </a:solidFill>
                <a:latin typeface="Times New Roman" panose="02020603050405020304" pitchFamily="18" charset="0"/>
                <a:cs typeface="Times New Roman" panose="02020603050405020304" pitchFamily="18" charset="0"/>
              </a:rPr>
              <a:t>沿岸诸国都有商业往来。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75813" y="1957597"/>
            <a:ext cx="76674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615" y="2381611"/>
            <a:ext cx="57606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0032" y="2828536"/>
            <a:ext cx="57606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65937" y="3960296"/>
            <a:ext cx="52369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34311" y="4397835"/>
            <a:ext cx="5236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56617" y="4397070"/>
            <a:ext cx="5236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36097" y="5173557"/>
            <a:ext cx="52369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405657" y="5139378"/>
            <a:ext cx="766743"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117874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4308" y="1340768"/>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二、政权封建化的加速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尊儒崇经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在洛阳建立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孔子庙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太学</a:t>
            </a:r>
            <a:r>
              <a:rPr lang="zh-CN" altLang="zh-CN" sz="2200" dirty="0">
                <a:solidFill>
                  <a:srgbClr val="000000"/>
                </a:solidFill>
                <a:latin typeface="Times New Roman" panose="02020603050405020304" pitchFamily="18" charset="0"/>
                <a:cs typeface="Times New Roman" panose="02020603050405020304" pitchFamily="18" charset="0"/>
              </a:rPr>
              <a:t>等学校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教授儒家经典。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恢复汉族礼乐制度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制定各种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礼仪</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废置鲜卑族的祭祀礼仪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改用汉族的祭祀礼仪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要求臣民按礼仪规范自己的行为方式。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采纳汉族封建统治制度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模仿汉族官制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将北魏官制定为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改变官职名称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修订律令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废除一些带有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奴隶制</a:t>
            </a:r>
            <a:r>
              <a:rPr lang="zh-CN" altLang="zh-CN" sz="2200" dirty="0">
                <a:solidFill>
                  <a:srgbClr val="000000"/>
                </a:solidFill>
                <a:latin typeface="Times New Roman" panose="02020603050405020304" pitchFamily="18" charset="0"/>
                <a:cs typeface="Times New Roman" panose="02020603050405020304" pitchFamily="18" charset="0"/>
              </a:rPr>
              <a:t>成分的落后残酷刑律。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鲜卑族统治者接受了汉族先进文化和制度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大大加速了北魏政权的封建化进程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对北魏社会政治生活乃至整个中国历史产生了深远的影响。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57385" y="2132856"/>
            <a:ext cx="76674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24569" y="2132856"/>
            <a:ext cx="52369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000" y="2906942"/>
            <a:ext cx="54988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40352" y="3833808"/>
            <a:ext cx="54988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07080" y="4207563"/>
            <a:ext cx="8050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467544" y="1277498"/>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三、民族交流和融合的加强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鲜卑族的汉化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迁居洛阳的鲜卑劳动者陆续成为中原的农民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最终脱离了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游牧</a:t>
            </a:r>
            <a:r>
              <a:rPr lang="zh-CN" altLang="zh-CN" sz="2200" dirty="0">
                <a:solidFill>
                  <a:srgbClr val="000000"/>
                </a:solidFill>
                <a:latin typeface="Times New Roman" panose="02020603050405020304" pitchFamily="18" charset="0"/>
                <a:cs typeface="Times New Roman" panose="02020603050405020304" pitchFamily="18" charset="0"/>
              </a:rPr>
              <a:t>生活和部落联系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完成了封建化过程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鲜卑贵族成为中原的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有的还兼事工商业。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经济生活的变化促使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习俗</a:t>
            </a:r>
            <a:r>
              <a:rPr lang="zh-CN" altLang="zh-CN" sz="2200" dirty="0">
                <a:solidFill>
                  <a:srgbClr val="000000"/>
                </a:solidFill>
                <a:latin typeface="Times New Roman" panose="02020603050405020304" pitchFamily="18" charset="0"/>
                <a:cs typeface="Times New Roman" panose="02020603050405020304" pitchFamily="18" charset="0"/>
              </a:rPr>
              <a:t>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汉族的风俗习惯成为整个社会风俗习惯的主体。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鲜卑族文化影响汉族文化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鲜卑族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畜牧</a:t>
            </a:r>
            <a:r>
              <a:rPr lang="zh-CN" altLang="zh-CN" sz="2200" dirty="0">
                <a:solidFill>
                  <a:srgbClr val="000000"/>
                </a:solidFill>
                <a:latin typeface="Times New Roman" panose="02020603050405020304" pitchFamily="18" charset="0"/>
                <a:cs typeface="Times New Roman" panose="02020603050405020304" pitchFamily="18" charset="0"/>
              </a:rPr>
              <a:t>生产的经验和技能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在北方汉人中得到传播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对北方的经济生产有一定的影响。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汉人的服饰和风度都受到了鲜卑文化的影响。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7910552" y="2564904"/>
            <a:ext cx="54988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30828" y="2941242"/>
            <a:ext cx="8855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5409" y="3370517"/>
            <a:ext cx="28217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35896" y="3654262"/>
            <a:ext cx="54988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79712" y="5333939"/>
            <a:ext cx="49989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39552" y="166774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民族融合的加强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为结束长期分裂局面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重新走向国家统一奠定了基础。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39552" y="2996952"/>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孝文帝大力推行改革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促进了以鲜卑族为中心的北方内迁各少数民族的发展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使北方出现了民族大融合的局面。这一时期的民族融合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为隋唐大一统和经济文化的高度发展奠定了基础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在中国民族史上占有重要地位。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8685171"/>
      </p:ext>
    </p:extLst>
  </p:cSld>
  <p:clrMapOvr>
    <a:masterClrMapping/>
  </p:clrMapOvr>
  <p:transition spd="slow">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556792"/>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孝文帝改革的特点、成功原因及历史影响分别是什么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是少数民族统治者自上而下推行的、措施全面、影响深远的封建化改革。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成功原因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顺应历史发展的潮流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这是改革成功的根本原因。孝文帝改革顺应了黄河流域民族融合的发展趋势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适应了鲜卑等族封建化的要求。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措施得力。孝文帝改革的措施涉及政治、经济以及社会生活的各个方面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从根本上改变了鲜卑族落后的生产方式、政治制度、生活习俗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有利于巩固北魏对黄河流域的统治。</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孝文帝本人以身作则及改革的坚定信心。孝文帝在面临重重阻力的情况下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毅然进行社会改革。</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民族融合的社会环境。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14650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历史影响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孝文帝通过推行均田制、整顿吏治大大推动了北方地区社会经济的恢复和发展。</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鲜卑统治者接受了汉族先进文化与制度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大大加速了北魏政权的封建化进程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对北魏社会政治生活乃至整个中国历史产生了深远的影响。</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孝文帝改革不仅缓和了民族矛盾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巩固了封建统治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更促进了民族的大融合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为结束长期分裂局面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重新走向国家统一奠定了基础。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封建化是指在封建生产关系主导下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各种非封建因素向封建关系的转化。少数民族的封建化是指处于奴隶社会或是原始社会的少数民族在政治、经济、文化等方面向封建的政治、经济、文化转化。关于北魏封建化的说法错误的是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在生产方式上由渔猎、放牧向农耕转化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在政治上模仿汉族官制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修订律令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在文化上尊儒崇经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兴办太学等学校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就是一个民族融合的过程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66338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434</TotalTime>
  <Words>1034</Words>
  <Application>Microsoft Office PowerPoint</Application>
  <PresentationFormat>全屏显示(4:3)</PresentationFormat>
  <Paragraphs>68</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第3课　促进民族大融合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2017-01-18T02:09:40Z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