
<file path=[Content_Types].xml><?xml version="1.0" encoding="utf-8"?>
<Types xmlns="http://schemas.openxmlformats.org/package/2006/content-types">
  <Default Extension="png" ContentType="image/png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Default Extension="emf" ContentType="image/x-emf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74" r:id="rId2"/>
    <p:sldId id="264" r:id="rId3"/>
    <p:sldId id="267" r:id="rId4"/>
    <p:sldId id="279" r:id="rId5"/>
    <p:sldId id="276" r:id="rId6"/>
    <p:sldId id="280" r:id="rId7"/>
    <p:sldId id="266" r:id="rId8"/>
    <p:sldId id="281" r:id="rId9"/>
    <p:sldId id="283" r:id="rId10"/>
    <p:sldId id="278" r:id="rId11"/>
    <p:sldId id="282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howGuides="1">
      <p:cViewPr varScale="1">
        <p:scale>
          <a:sx n="105" d="100"/>
          <a:sy n="105" d="100"/>
        </p:scale>
        <p:origin x="90" y="4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2017-01-18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7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7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7.xml"/><Relationship Id="rId4" Type="http://schemas.openxmlformats.org/officeDocument/2006/relationships/slide" Target="../slides/slide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>
            <a:hlinkClick r:id="rId2" action="ppaction://hlinksldjump"/>
          </p:cNvPr>
          <p:cNvSpPr txBox="1"/>
          <p:nvPr userDrawn="1"/>
        </p:nvSpPr>
        <p:spPr>
          <a:xfrm>
            <a:off x="5075749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TextBox 27">
            <a:hlinkClick r:id="rId3" action="ppaction://hlinksldjump"/>
          </p:cNvPr>
          <p:cNvSpPr txBox="1"/>
          <p:nvPr userDrawn="1"/>
        </p:nvSpPr>
        <p:spPr>
          <a:xfrm>
            <a:off x="6426753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TextBox 30">
            <a:hlinkClick r:id="rId4" action="ppaction://hlinksldjump"/>
          </p:cNvPr>
          <p:cNvSpPr txBox="1"/>
          <p:nvPr userDrawn="1"/>
        </p:nvSpPr>
        <p:spPr>
          <a:xfrm>
            <a:off x="7777757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52164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35198" y="1802468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0" name="TextBox 27">
            <a:hlinkClick r:id="rId4" action="ppaction://hlinksldjump"/>
          </p:cNvPr>
          <p:cNvSpPr txBox="1"/>
          <p:nvPr userDrawn="1"/>
        </p:nvSpPr>
        <p:spPr>
          <a:xfrm>
            <a:off x="6426753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TextBox 30">
            <a:hlinkClick r:id="rId5" action="ppaction://hlinksldjump"/>
          </p:cNvPr>
          <p:cNvSpPr txBox="1"/>
          <p:nvPr userDrawn="1"/>
        </p:nvSpPr>
        <p:spPr>
          <a:xfrm>
            <a:off x="7777757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4">
            <a:hlinkClick r:id="rId2" action="ppaction://hlinksldjump"/>
          </p:cNvPr>
          <p:cNvSpPr txBox="1"/>
          <p:nvPr userDrawn="1"/>
        </p:nvSpPr>
        <p:spPr>
          <a:xfrm>
            <a:off x="5075749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33" name="组合 32"/>
          <p:cNvGrpSpPr/>
          <p:nvPr userDrawn="1"/>
        </p:nvGrpSpPr>
        <p:grpSpPr>
          <a:xfrm>
            <a:off x="6197901" y="-27384"/>
            <a:ext cx="1443037" cy="880109"/>
            <a:chOff x="11613" y="2237065"/>
            <a:chExt cx="1443037" cy="733424"/>
          </a:xfrm>
        </p:grpSpPr>
        <p:pic>
          <p:nvPicPr>
            <p:cNvPr id="34" name="图片 3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35" name="TextBox 9">
              <a:hlinkClick r:id="rId4" action="ppaction://hlinksldjump"/>
            </p:cNvPr>
            <p:cNvSpPr txBox="1"/>
            <p:nvPr userDrawn="1"/>
          </p:nvSpPr>
          <p:spPr>
            <a:xfrm>
              <a:off x="250903" y="2460637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7" name="TextBox 30">
            <a:hlinkClick r:id="rId5" action="ppaction://hlinksldjump"/>
          </p:cNvPr>
          <p:cNvSpPr txBox="1"/>
          <p:nvPr userDrawn="1"/>
        </p:nvSpPr>
        <p:spPr>
          <a:xfrm>
            <a:off x="7777757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24">
            <a:hlinkClick r:id="rId2" action="ppaction://hlinksldjump"/>
          </p:cNvPr>
          <p:cNvSpPr txBox="1"/>
          <p:nvPr userDrawn="1"/>
        </p:nvSpPr>
        <p:spPr>
          <a:xfrm>
            <a:off x="5075749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TextBox 27">
            <a:hlinkClick r:id="rId3" action="ppaction://hlinksldjump"/>
          </p:cNvPr>
          <p:cNvSpPr txBox="1"/>
          <p:nvPr userDrawn="1"/>
        </p:nvSpPr>
        <p:spPr>
          <a:xfrm>
            <a:off x="6426753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42" name="组合 41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43" name="图片 42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44" name="TextBox 11">
              <a:hlinkClick r:id="rId5" action="ppaction://hlinksldjump"/>
            </p:cNvPr>
            <p:cNvSpPr txBox="1"/>
            <p:nvPr userDrawn="1"/>
          </p:nvSpPr>
          <p:spPr>
            <a:xfrm>
              <a:off x="246033" y="31313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emf"/><Relationship Id="rId5" Type="http://schemas.openxmlformats.org/officeDocument/2006/relationships/package" Target="../embeddings/Microsoft_Word___1.docx"/><Relationship Id="rId4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b="1" dirty="0"/>
              <a:t>1</a:t>
            </a:r>
            <a:r>
              <a:rPr lang="zh-CN" altLang="zh-CN" dirty="0"/>
              <a:t>课　社会危机四伏和庆历新政</a:t>
            </a:r>
            <a:br>
              <a:rPr lang="zh-CN" altLang="zh-CN" dirty="0"/>
            </a:b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591445002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庆历新政昙花一现的原因是什么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你从中能得到哪些启示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新政触犯了大地主大官僚的利益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引起他们的强烈反对和诽谤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这是失败的主要原因。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最高统治者对改革者产生怀疑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废止新法。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改革措施力度过强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规模大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有些措施脱离实际。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改革没做必要的充分的思想动员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配套措施不到位。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改革没有使农民得到更多的实惠。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启示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改革要从实际出发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并要做好充分的宣传和动员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改革者还要树立坚定的改革信心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并取得最高统治者的支持。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4385" y="2420888"/>
            <a:ext cx="8406087" cy="2930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768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over dir="r"/>
      </p:transition>
    </mc:Choice>
    <mc:Fallback xmlns="">
      <p:transition spd="slow">
        <p:cover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范仲淹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先天下之忧而忧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后天下之乐而乐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的誓言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表达了封建士大夫忧国忧民的情怀。为改善北宋危机四伏的统治形势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范仲淹在新政中采取的措施是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解决农民的土地问题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大量裁减军队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彻底消除边患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大力整顿吏治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范仲淹认为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改革的中心问题是整顿吏治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裁减老朽、病患、贪污以及无能的官员。在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庆历新政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期间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他大张旗鼓地整顿吏治。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4385" y="4330023"/>
            <a:ext cx="8406087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5923" y="5211198"/>
            <a:ext cx="103265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64693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课程标准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了解王安石变法的历史背景。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学习要点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北宋中期的社会危机。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北宋中期的积贫积弱。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庆历新政。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67544" y="1628800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一、社会危机四伏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阶级矛盾日益激化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宋太祖对兼并土地采取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放任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北宋大部分土地为地主占有。在地租、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高利贷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和官府赋役的盘剥下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农民生活困苦。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连年战事和频繁的自然灾害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加重了人民的苦难。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各地农民的反抗斗争不断发生。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积贫积弱局面形成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北宋集中军权、集中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行政权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等强化皇权的措施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带来了许多负面影响。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23928" y="2928947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53343" y="3256582"/>
            <a:ext cx="84341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70976" y="4869160"/>
            <a:ext cx="84341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8876198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23528" y="1700808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北宋在与辽和西夏的战争中败多胜少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澶渊之盟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就是积弱的典型体现。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随着冗官、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冗兵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和冗费的增加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北宋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财政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日益入不敷出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逐渐形成了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局面。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84078" y="3861048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拓展延伸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北宋初年的一系列统治政策的调整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巩固和强化了中央集权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成功地防止了藩镇割据势力的再起和分裂局面的再现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在中国历史发展进程中发挥了重要作用。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524775" y="2132856"/>
            <a:ext cx="107156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30032" y="2908578"/>
            <a:ext cx="5498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36536" y="2941310"/>
            <a:ext cx="54988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2236484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484784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二、昙花一现的庆历新政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背景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宋仁宗庆历年间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范仲淹等大臣认为造成北宋积贫积弱的根本原因在于吏治不整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主张改革腐败的官僚制度。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主要内容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改革文官三年一次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循资升迁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的办法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规定定期考核政绩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依照政绩提拔官员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淘汰老病愚昧等不称职者和在任犯罪者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严格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恩荫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防止权贵子弟亲属垄断官位。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39552" y="4797152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知识补充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恩荫指官宦子弟、亲属及门客不必通过科举即可做官。其影响是使官员人数增加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出现冗官现象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造成政府效率低下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加重财政负担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进一步激化阶级矛盾。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64077" y="3563494"/>
            <a:ext cx="113591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68344" y="4005064"/>
            <a:ext cx="853430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28461" y="4401356"/>
            <a:ext cx="299123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609273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556792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改革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贡举制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令州县立学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士子必须在学校学习一定时间方许可应举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改变专以词赋、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墨义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取士的旧制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着重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策论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和操行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慎选地方官吏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择其举多者尽先差补。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减轻徭役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重视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农桑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结果及其原因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庆历新政仅推行了一年多就夭折了。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新政触犯了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大官僚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大地主的利益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遭到他们的强烈反对。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95536" y="4454124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深度点拨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范仲淹以其非凡的改革实践影响当时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又以高尚的品德垂范后世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先天下之忧而忧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后天下之乐而乐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的精神给后人以深刻的启示。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28423" y="1507547"/>
            <a:ext cx="77584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13031" y="2020083"/>
            <a:ext cx="5829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004287" y="2020083"/>
            <a:ext cx="5829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08975" y="2856939"/>
            <a:ext cx="58290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20088" y="3994190"/>
            <a:ext cx="77584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5027499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北宋中期面临的主要社会问题是什么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社会矛盾激化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北宋政府推行不抑兼并的土地政策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纵容地主兼并农民的土地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使大量的土地被官僚和豪强地主兼并。在地租、高利贷和官府赋役的重重盘剥下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农民负担沉重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阶级矛盾激化。各地农民起义给北宋统治阶级以强烈震撼和沉重打击。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北宋面临着辽和西夏的威胁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辽、西夏和北宋之间争战不已。辽和西夏的威胁导致民族矛盾尖锐。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改革派和保守派争执不休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引发了统治阶级的内部矛盾。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6659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1007021"/>
              </p:ext>
            </p:extLst>
          </p:nvPr>
        </p:nvGraphicFramePr>
        <p:xfrm>
          <a:off x="395536" y="1340768"/>
          <a:ext cx="8128000" cy="51262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文档" r:id="rId5" imgW="3838246" imgH="2421087" progId="Word.Document.12">
                  <p:embed/>
                </p:oleObj>
              </mc:Choice>
              <mc:Fallback>
                <p:oleObj name="文档" r:id="rId5" imgW="3838246" imgH="242108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5536" y="1340768"/>
                        <a:ext cx="8128000" cy="51262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35317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196752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《宋史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食货志》载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势官富姓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占田无限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兼并冒伪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习以成俗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重禁莫能止焉。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造成上述现象出现的主要原因是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宋初冗官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吏治腐败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战事不断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农民破产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宋初为固政权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不抑兼并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佛教寺院强占民田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题干材料反映的是北宋中期土地兼并严重的社会现实。北宋初年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统治者对兼并土地采取不予抑制的放任态度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从而出现题干中的现象。故本题选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86657" y="5628180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点拨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不抑兼并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是指宋代统治者不抑制甚至放任土地兼并的一项基本政策。这一政策与以往封建王朝的土地政策相比发生了重大变化。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4385" y="4077072"/>
            <a:ext cx="8406087" cy="1129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5920" y="5270784"/>
            <a:ext cx="124951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856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430</TotalTime>
  <Words>929</Words>
  <Application>Microsoft Office PowerPoint</Application>
  <PresentationFormat>全屏显示(4:3)</PresentationFormat>
  <Paragraphs>69</Paragraphs>
  <Slides>11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NEU-BZ-S92</vt:lpstr>
      <vt:lpstr>方正书宋_GBK</vt:lpstr>
      <vt:lpstr>方正艺黑简体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Microsoft Word 文档</vt:lpstr>
      <vt:lpstr>第1课　社会危机四伏和庆历新政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dc:description>历史备课大师【全免费】</dc:description>
  <cp:lastModifiedBy>Sky123.Org</cp:lastModifiedBy>
  <dcterms:created xsi:type="dcterms:W3CDTF">2016-06-24T06:44:04Z</dcterms:created>
  <dcterms:modified xsi:type="dcterms:W3CDTF">2017-01-18T02:22:54Z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历史备课大师【全免费】</vt:lpwstr>
  </property>
</Properties>
</file>