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4" r:id="rId2"/>
    <p:sldId id="264" r:id="rId3"/>
    <p:sldId id="267" r:id="rId4"/>
    <p:sldId id="276" r:id="rId5"/>
    <p:sldId id="280" r:id="rId6"/>
    <p:sldId id="281" r:id="rId7"/>
    <p:sldId id="266" r:id="rId8"/>
    <p:sldId id="282" r:id="rId9"/>
    <p:sldId id="283"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05" d="100"/>
          <a:sy n="105" d="100"/>
        </p:scale>
        <p:origin x="90"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　改革迫在眉睫</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了解北魏孝文帝改革的背景。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北魏的崛起和统一。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北魏孝文帝改革前的社会状况。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冯太后的执政措施、孝文帝继位。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一、北魏的崛起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.338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鲜卑族拓跋部首领建立代国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但不久被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前秦</a:t>
            </a:r>
            <a:r>
              <a:rPr lang="zh-CN" altLang="zh-CN" sz="2200" dirty="0">
                <a:solidFill>
                  <a:srgbClr val="000000"/>
                </a:solidFill>
                <a:latin typeface="Times New Roman" panose="02020603050405020304" pitchFamily="18" charset="0"/>
                <a:cs typeface="Times New Roman" panose="02020603050405020304" pitchFamily="18" charset="0"/>
              </a:rPr>
              <a:t>吞并。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.386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拓跋珪</a:t>
            </a:r>
            <a:r>
              <a:rPr lang="zh-CN" altLang="zh-CN" sz="2200" dirty="0">
                <a:solidFill>
                  <a:srgbClr val="000000"/>
                </a:solidFill>
                <a:latin typeface="Times New Roman" panose="02020603050405020304" pitchFamily="18" charset="0"/>
                <a:cs typeface="Times New Roman" panose="02020603050405020304" pitchFamily="18" charset="0"/>
              </a:rPr>
              <a:t>重建代国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不久改国号为魏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史称北魏。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.398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拓跋珪迁都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正式称帝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北魏历史进入新的发展时期。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439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北魏统一了黄河流域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初步结束了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西晋</a:t>
            </a:r>
            <a:r>
              <a:rPr lang="zh-CN" altLang="zh-CN" sz="2200" dirty="0">
                <a:solidFill>
                  <a:srgbClr val="000000"/>
                </a:solidFill>
                <a:latin typeface="Times New Roman" panose="02020603050405020304" pitchFamily="18" charset="0"/>
                <a:cs typeface="Times New Roman" panose="02020603050405020304" pitchFamily="18" charset="0"/>
              </a:rPr>
              <a:t>灭亡以来北方的分裂割据局面。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372200" y="2507840"/>
            <a:ext cx="57606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696" y="2941310"/>
            <a:ext cx="86409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75857" y="3441296"/>
            <a:ext cx="50405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16185" y="4221088"/>
            <a:ext cx="50405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31188" y="4195267"/>
            <a:ext cx="54101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467544" y="1844824"/>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二、孝文帝改革的条件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改革的必要性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北魏制度建设不够完善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在基层实行宗主督护制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豪强地主</a:t>
            </a:r>
            <a:r>
              <a:rPr lang="zh-CN" altLang="zh-CN" sz="2200" dirty="0">
                <a:solidFill>
                  <a:srgbClr val="000000"/>
                </a:solidFill>
                <a:latin typeface="Times New Roman" panose="02020603050405020304" pitchFamily="18" charset="0"/>
                <a:cs typeface="Times New Roman" panose="02020603050405020304" pitchFamily="18" charset="0"/>
              </a:rPr>
              <a:t>出任宗主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他们隐瞒控制人口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逃避赋税、徭役。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社会矛盾日益激化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地方官吏与地主勾结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农民负担沉重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阶级矛盾日益激化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中原</a:t>
            </a:r>
            <a:r>
              <a:rPr lang="zh-CN" altLang="zh-CN" sz="2200" dirty="0">
                <a:solidFill>
                  <a:srgbClr val="000000"/>
                </a:solidFill>
                <a:latin typeface="Times New Roman" panose="02020603050405020304" pitchFamily="18" charset="0"/>
                <a:cs typeface="Times New Roman" panose="02020603050405020304" pitchFamily="18" charset="0"/>
              </a:rPr>
              <a:t>地区后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北魏统治者没有处理好与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汉族</a:t>
            </a:r>
            <a:r>
              <a:rPr lang="zh-CN" altLang="zh-CN" sz="2200" dirty="0">
                <a:solidFill>
                  <a:srgbClr val="000000"/>
                </a:solidFill>
                <a:latin typeface="Times New Roman" panose="02020603050405020304" pitchFamily="18" charset="0"/>
                <a:cs typeface="Times New Roman" panose="02020603050405020304" pitchFamily="18" charset="0"/>
              </a:rPr>
              <a:t>及其他少数民族的关系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致使民族矛盾日益尖锐。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导致社会动荡不安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各地不断发生人民起义。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159007" y="2668222"/>
            <a:ext cx="118853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15616" y="4293096"/>
            <a:ext cx="5544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52120" y="4287180"/>
            <a:ext cx="5544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改革的可能性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北魏统一后对汉族文化的吸收为孝文帝改革奠定了一定基础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北魏统治者在依赖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武力</a:t>
            </a:r>
            <a:r>
              <a:rPr lang="zh-CN" altLang="zh-CN" sz="2200" dirty="0">
                <a:solidFill>
                  <a:srgbClr val="000000"/>
                </a:solidFill>
                <a:latin typeface="Times New Roman" panose="02020603050405020304" pitchFamily="18" charset="0"/>
                <a:cs typeface="Times New Roman" panose="02020603050405020304" pitchFamily="18" charset="0"/>
              </a:rPr>
              <a:t>从事征服兼并的同时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也参照汉族封建政权的一些统治方式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拓跋部逐渐转向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农业经济</a:t>
            </a:r>
            <a:r>
              <a:rPr lang="zh-CN" altLang="zh-CN" sz="2200" dirty="0">
                <a:solidFill>
                  <a:srgbClr val="000000"/>
                </a:solidFill>
                <a:latin typeface="Times New Roman" panose="02020603050405020304" pitchFamily="18" charset="0"/>
                <a:cs typeface="Times New Roman" panose="02020603050405020304" pitchFamily="18" charset="0"/>
              </a:rPr>
              <a:t>为主的定居生活。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孝文帝继位后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冯太后</a:t>
            </a:r>
            <a:r>
              <a:rPr lang="zh-CN" altLang="zh-CN" sz="2200" dirty="0">
                <a:solidFill>
                  <a:srgbClr val="000000"/>
                </a:solidFill>
                <a:latin typeface="Times New Roman" panose="02020603050405020304" pitchFamily="18" charset="0"/>
                <a:cs typeface="Times New Roman" panose="02020603050405020304" pitchFamily="18" charset="0"/>
              </a:rPr>
              <a:t>的培养下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对汉文化产生了浓厚的兴趣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感到要巩固统治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就必须学习汉族先进文化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借鉴汉族封建国家的统治经验。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69011" y="2972552"/>
            <a:ext cx="5040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9613" y="3418125"/>
            <a:ext cx="108049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15566" y="3806568"/>
            <a:ext cx="81178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5526719"/>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北魏孝文帝拓跋宏继位时年仅</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一切军国大政皆由他的祖母冯太后主持。冯太后是汉人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自幼受到良好的教育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并有杰出的政治才能。北魏早期的改革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虽以孝文帝名义进行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但实际的决策者却是冯太后。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6458111"/>
      </p:ext>
    </p:extLst>
  </p:cSld>
  <p:clrMapOvr>
    <a:masterClrMapping/>
  </p:clrMapOvr>
  <p:transition spd="slow">
    <p:pull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34076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孝文帝改革前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北魏面临的主要社会矛盾有哪些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国家和豪强地主的矛盾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北魏政权的基层统治实行宗主督护制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由豪强地主出任宗主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他们隐瞒控制人口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逃避赋税、徭役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严重影响了封建国家的赋税收入和徭役征发。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国家、豪强地主和农民的矛盾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北魏的地方官吏与地主勾结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纵富督贫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避强侵弱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导致广大农民负担沉重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苦不堪言。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鲜卑族和汉族及其他少数民族的矛盾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拓跋部原先经济、文化相对落后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进入中原地区后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北魏统治者没有处理好与经济文化相对先进的汉族及其他少数民族的关系。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统治阶级内部危机四伏。由于不同民族间的文化习俗、生活方式悬殊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拓跋贵族对汉族地主存有戒心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汉族地主官僚也心存不满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常常与鲜卑贵族发生矛盾。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1874281"/>
            <a:ext cx="7995893" cy="429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北魏征服中原时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遇到了许多豪强地主建立的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坞堡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或百室合户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或千丁共籍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并拥有武装。面对这种情况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北魏统治者采取的策略是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铲平豪强地主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消灭割据隐患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实行宗主督护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构建基层政权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广泛发动农民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消灭豪强地主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严令地方官员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孤立豪强地主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北魏统一北方后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无力消灭豪强地主建立的坞堡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被迫承认坞堡组织的合法性。北魏政府任命这些坞堡主为地方行政官员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由他们代管征收赋税和徭役。这就是宗主督护制。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9006" y="4483073"/>
            <a:ext cx="8795482" cy="1129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3568" y="5671438"/>
            <a:ext cx="1307393"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311883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北魏前期的政治、经济危机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本质上是落后的社会政治制度与中原先进生产力之间的矛盾、民族压迫政策与民族融合趋势的矛盾。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0308226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458</TotalTime>
  <Words>688</Words>
  <Application>Microsoft Office PowerPoint</Application>
  <PresentationFormat>全屏显示(4:3)</PresentationFormat>
  <Paragraphs>49</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第1课　改革迫在眉睫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2017-01-18T01:39:29Z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