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4" r:id="rId2"/>
    <p:sldId id="279" r:id="rId3"/>
    <p:sldId id="264" r:id="rId4"/>
    <p:sldId id="267" r:id="rId5"/>
    <p:sldId id="280" r:id="rId6"/>
    <p:sldId id="281" r:id="rId7"/>
    <p:sldId id="276" r:id="rId8"/>
    <p:sldId id="282" r:id="rId9"/>
    <p:sldId id="277" r:id="rId10"/>
    <p:sldId id="283" r:id="rId11"/>
    <p:sldId id="284" r:id="rId12"/>
    <p:sldId id="285" r:id="rId13"/>
    <p:sldId id="266" r:id="rId14"/>
    <p:sldId id="286" r:id="rId15"/>
    <p:sldId id="287" r:id="rId16"/>
    <p:sldId id="288" r:id="rId17"/>
    <p:sldId id="289" r:id="rId18"/>
    <p:sldId id="278" r:id="rId19"/>
    <p:sldId id="290" r:id="rId20"/>
    <p:sldId id="291" r:id="rId21"/>
    <p:sldId id="292" r:id="rId22"/>
    <p:sldId id="293"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69" d="100"/>
          <a:sy n="69" d="100"/>
        </p:scale>
        <p:origin x="816"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Master" Target="../slideMasters/slideMaster1.xml"/><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13.xml"/><Relationship Id="rId4" Type="http://schemas.openxmlformats.org/officeDocument/2006/relationships/slide" Target="../slides/slide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13.xml"/><Relationship Id="rId4" Type="http://schemas.openxmlformats.org/officeDocument/2006/relationships/slide" Target="../slides/slide4.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13.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 Id="rId4" Type="http://schemas.openxmlformats.org/officeDocument/2006/relationships/slide" Target="slide9.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 Id="rId4" Type="http://schemas.openxmlformats.org/officeDocument/2006/relationships/slide" Target="slide9.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标题 3"/>
              <p:cNvSpPr>
                <a:spLocks noGrp="1"/>
              </p:cNvSpPr>
              <p:nvPr>
                <p:ph type="title"/>
              </p:nvPr>
            </p:nvSpPr>
            <p:spPr/>
            <p:txBody>
              <a:bodyPr/>
              <a:lstStyle/>
              <a:p>
                <a14:m>
                  <m:oMathPara xmlns:m="http://schemas.openxmlformats.org/officeDocument/2006/math">
                    <m:oMathParaPr>
                      <m:jc m:val="centerGroup"/>
                    </m:oMathParaPr>
                    <m:oMath xmlns:m="http://schemas.openxmlformats.org/officeDocument/2006/math">
                      <m:r>
                        <m:rPr>
                          <m:nor/>
                        </m:rPr>
                        <a:rPr lang="zh-CN" altLang="zh-CN"/>
                        <m:t>第九单元</m:t>
                      </m:r>
                    </m:oMath>
                  </m:oMathPara>
                </a14:m>
                <a:endParaRPr lang="zh-CN" altLang="zh-CN" dirty="0"/>
              </a:p>
            </p:txBody>
          </p:sp>
        </mc:Choice>
        <mc:Fallback>
          <p:sp>
            <p:nvSpPr>
              <p:cNvPr id="4" name="标题 3"/>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2513022"/>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出现了一些颇具规模的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厂矿企业</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民族工业的发展仍然困难重重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它们无力与实力雄厚的外国在华资本及其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廉价商品</a:t>
            </a:r>
            <a:r>
              <a:rPr lang="zh-CN" altLang="zh-CN" sz="2200" dirty="0">
                <a:solidFill>
                  <a:srgbClr val="000000"/>
                </a:solidFill>
                <a:latin typeface="Times New Roman" panose="02020603050405020304" pitchFamily="18" charset="0"/>
                <a:cs typeface="Times New Roman" panose="02020603050405020304" pitchFamily="18" charset="0"/>
              </a:rPr>
              <a:t>竞争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民族工业还要承受国内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封建势力</a:t>
            </a:r>
            <a:r>
              <a:rPr lang="zh-CN" altLang="zh-CN" sz="2200" dirty="0">
                <a:solidFill>
                  <a:srgbClr val="000000"/>
                </a:solidFill>
                <a:latin typeface="Times New Roman" panose="02020603050405020304" pitchFamily="18" charset="0"/>
                <a:cs typeface="Times New Roman" panose="02020603050405020304" pitchFamily="18" charset="0"/>
              </a:rPr>
              <a:t>的压迫。</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3979702" y="2916393"/>
            <a:ext cx="1103974" cy="3523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40453" y="3755248"/>
            <a:ext cx="1071507" cy="317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74700" y="4148444"/>
            <a:ext cx="1093044" cy="3254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2442225"/>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513022"/>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新兴民族资产阶级迫切要求实行政治变革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改善社会环境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为发展资本主义开辟道路。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(2)19</a:t>
            </a:r>
            <a:r>
              <a:rPr lang="zh-CN" altLang="zh-CN" sz="2200" dirty="0">
                <a:solidFill>
                  <a:srgbClr val="000000"/>
                </a:solidFill>
                <a:latin typeface="Times New Roman" panose="02020603050405020304" pitchFamily="18" charset="0"/>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一些先进的资产阶级知识分子掀起了一场拯救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民族危亡</a:t>
            </a:r>
            <a:r>
              <a:rPr lang="zh-CN" altLang="zh-CN" sz="2200" dirty="0">
                <a:solidFill>
                  <a:srgbClr val="000000"/>
                </a:solidFill>
                <a:latin typeface="Times New Roman" panose="02020603050405020304" pitchFamily="18" charset="0"/>
                <a:cs typeface="Times New Roman" panose="02020603050405020304" pitchFamily="18" charset="0"/>
              </a:rPr>
              <a:t>的维新变法运动。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7982587" y="3741783"/>
            <a:ext cx="549853"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1560" y="4181006"/>
            <a:ext cx="549853" cy="2883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60215287"/>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916690"/>
            <a:ext cx="8128000" cy="1278620"/>
          </a:xfrm>
          <a:prstGeom prst="rect">
            <a:avLst/>
          </a:prstGeom>
        </p:spPr>
        <p:txBody>
          <a:bodyPr>
            <a:spAutoFit/>
          </a:bodyPr>
          <a:lstStyle/>
          <a:p>
            <a:pPr>
              <a:lnSpc>
                <a:spcPct val="120000"/>
              </a:lnSpc>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随着中国民族资本主义的初步发展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中国民族资产阶级的队伍进一步壮大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作为一支独立的政治力量登上了历史舞台。戊戌变法就是民族资产阶级进行的第一场政治表演。</a:t>
            </a:r>
            <a:endParaRPr lang="zh-CN" altLang="en-US" sz="2200" dirty="0"/>
          </a:p>
        </p:txBody>
      </p:sp>
    </p:spTree>
    <p:extLst>
      <p:ext uri="{BB962C8B-B14F-4D97-AF65-F5344CB8AC3E}">
        <p14:creationId xmlns:p14="http://schemas.microsoft.com/office/powerpoint/2010/main" val="671364487"/>
      </p:ext>
    </p:extLst>
  </p:cSld>
  <p:clrMapOvr>
    <a:masterClrMapping/>
  </p:clrMapOvr>
  <p:transition spd="slow">
    <p:pull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28800"/>
            <a:ext cx="8128000" cy="4523546"/>
          </a:xfrm>
          <a:prstGeom prst="rect">
            <a:avLst/>
          </a:prstGeom>
        </p:spPr>
        <p:txBody>
          <a:bodyPr>
            <a:spAutoFit/>
          </a:bodyPr>
          <a:lstStyle/>
          <a:p>
            <a:pPr indent="28575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甲午中日战争之后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中华民族危机加深的表现有哪些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经济侵略呈现出新的发展趋势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列强对华的经济侵略由以商品输出为主转向以资本输出为主。甲午中日战争前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列强已在中国设厂制造商品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开设银行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进行资本输出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但仍以商品输出为主。甲午战争后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进入垄断资本主义阶段的西方列强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更是急于把国内大量的过剩资本输出到殖民地和半殖民地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从而获得丰厚利润。</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列强掀起了对中国进行资本输出的狂潮。列强借清政府为支付对日本的巨额赔款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不得不举借外债之机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强迫清政府贷款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不仅获得了高额利润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更以此控制了中国的海关和金融财政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列强还在中国修筑铁路、开设银行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开办厂矿企业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大肆对中国进行资本输出。中国的经济命脉完全掌握在列强手中。</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列强掀起了瓜分中国的狂潮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甲午战争后的三国干涉还辽揭开了列强瓜分中国的序幕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是瓜分狂潮的开端。</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列强在中国强租租借地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划分势力范围。</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整个中国面临被瓜分的危机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中华民族面临着亡国灭种的严重危机。</a:t>
            </a:r>
            <a:r>
              <a:rPr lang="zh-CN" altLang="zh-CN" sz="2200" dirty="0">
                <a:solidFill>
                  <a:srgbClr val="000000"/>
                </a:solidFill>
                <a:latin typeface="NEU-BZ-S92" panose="02020503000000020003" pitchFamily="18" charset="-12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1899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门户开放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分享其他列强的在华侵略权益。中华民族的危机进一步加深。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74270091"/>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30714"/>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《马关条约》反映了外国资本主义对中国的侵略进入了一个新的阶段。下列内容最能说明这一结论的是</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5082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《马关条约》是继《南京条约》以来最严重的不平等条约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台湾及其附属岛屿等大片领土被割占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进一步破坏了中国主权完整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清政府大借外债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利于列强通过贷款控制中国经济命脉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列强争先恐后在中国开设工厂</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26570664"/>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《马关条约》反映了外国资本主义对中国的侵略进入了一个新的阶段。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的表现之一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就是帝国主义列强对华的经济侵略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由以商品输出为主转变为以资本输出为主。列强在中国开设工厂正是资本输出的重要表现。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844922" y="4200907"/>
            <a:ext cx="1071507" cy="405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2269681"/>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916690"/>
            <a:ext cx="8128000" cy="1278620"/>
          </a:xfrm>
          <a:prstGeom prst="rect">
            <a:avLst/>
          </a:prstGeom>
        </p:spPr>
        <p:txBody>
          <a:bodyPr>
            <a:spAutoFit/>
          </a:bodyPr>
          <a:lstStyle/>
          <a:p>
            <a:pPr>
              <a:lnSpc>
                <a:spcPct val="120000"/>
              </a:lnSpc>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随着西方列强由自由资本主义阶段进入到垄断资本主义阶段</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其对中国的经济侵略方式也从以商品输出为主转变为以资本输出为主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其主要方式有开设工厂、兴办银行、开矿修路等。</a:t>
            </a:r>
            <a:endParaRPr lang="zh-CN" altLang="en-US" sz="2200" dirty="0"/>
          </a:p>
        </p:txBody>
      </p:sp>
    </p:spTree>
    <p:extLst>
      <p:ext uri="{BB962C8B-B14F-4D97-AF65-F5344CB8AC3E}">
        <p14:creationId xmlns:p14="http://schemas.microsoft.com/office/powerpoint/2010/main" val="1444003700"/>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22240"/>
            <a:ext cx="8128000" cy="3711016"/>
          </a:xfrm>
          <a:prstGeom prst="rect">
            <a:avLst/>
          </a:prstGeom>
        </p:spPr>
        <p:txBody>
          <a:bodyPr>
            <a:spAutoFit/>
          </a:bodyPr>
          <a:lstStyle/>
          <a:p>
            <a:pPr indent="28575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甲午中日战争之后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民族资本主义初步发展的原因、概况及影响是什么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《马关条约》的签订和民族危机的加深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给中国带来了巨大震动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刺激了一些有识之士把发展民族工业、采行西法开办工厂以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抵制洋商洋厂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作为挽救民族危机的重要手段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实业救国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成为一股迅速发展的时代潮流。</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清政府为扩大税源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解决财政危机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调整了工商业政策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放宽了对民间设厂的限制。</a:t>
            </a: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甲午战争后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帝国主义向中国大量输出资本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其结果是进一步破坏了中国自给自足的自然经济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从而扩大了商品市场和劳动力市场。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363838" y="2924944"/>
            <a:ext cx="8456634" cy="31683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4768844"/>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60848"/>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甲午战争后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中国出现了一个兴办工业的浪潮。在民族工业的各部门中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棉纺织业的发展比较突出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碾米、面粉业中出现较大的工厂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造酒、印刷等行业也有一定程度的发展。</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但由于外国帝国主义和本国封建势力的压迫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民族资本主义的力量仍然薄弱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只能在重重困难中蹒跚前进。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随着民族资本主义的初步发展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民族资产阶级的力量开始壮大起来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并逐步登上了政治舞台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为维新变法运动奠定了经济和阶级基础。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08561082"/>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标题 3"/>
              <p:cNvSpPr>
                <a:spLocks noGrp="1"/>
              </p:cNvSpPr>
              <p:nvPr>
                <p:ph type="title"/>
              </p:nvPr>
            </p:nvSpPr>
            <p:spPr/>
            <p:txBody>
              <a:bodyPr/>
              <a:lstStyle/>
              <a:p>
                <a14:m>
                  <m:oMathPara xmlns:m="http://schemas.openxmlformats.org/officeDocument/2006/math">
                    <m:oMathParaPr>
                      <m:jc m:val="centerGroup"/>
                    </m:oMathParaPr>
                    <m:oMath xmlns:m="http://schemas.openxmlformats.org/officeDocument/2006/math">
                      <m:r>
                        <m:rPr>
                          <m:nor/>
                        </m:rPr>
                        <a:rPr lang="zh-CN" altLang="en-US"/>
                        <m:t>第</m:t>
                      </m:r>
                      <m:r>
                        <m:rPr>
                          <m:nor/>
                        </m:rPr>
                        <a:rPr lang="en-US" altLang="zh-CN" b="1"/>
                        <m:t>1</m:t>
                      </m:r>
                      <m:r>
                        <m:rPr>
                          <m:nor/>
                        </m:rPr>
                        <a:rPr lang="zh-CN" altLang="en-US"/>
                        <m:t>课　甲午战争后民族危机的加深</m:t>
                      </m:r>
                    </m:oMath>
                  </m:oMathPara>
                </a14:m>
                <a:endParaRPr lang="zh-CN" altLang="zh-CN" dirty="0"/>
              </a:p>
            </p:txBody>
          </p:sp>
        </mc:Choice>
        <mc:Fallback>
          <p:sp>
            <p:nvSpPr>
              <p:cNvPr id="4" name="标题 3"/>
              <p:cNvSpPr>
                <a:spLocks noGrp="1" noRot="1" noChangeAspect="1" noMove="1" noResize="1" noEditPoints="1" noAdjustHandles="1" noChangeArrowheads="1" noChangeShapeType="1" noTextEdit="1"/>
              </p:cNvSpPr>
              <p:nvPr>
                <p:ph type="title"/>
              </p:nvPr>
            </p:nvSpPr>
            <p:spPr>
              <a:blipFill rotWithShape="0">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695937"/>
      </p:ext>
    </p:extLst>
  </p:cSld>
  <p:clrMapOvr>
    <a:masterClrMapping/>
  </p:clrMapOvr>
  <p:transition spd="slow">
    <p:strips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12481"/>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1895</a:t>
            </a:r>
            <a:r>
              <a:rPr lang="zh-CN" altLang="zh-CN" sz="2200" dirty="0">
                <a:solidFill>
                  <a:srgbClr val="000000"/>
                </a:solidFill>
                <a:latin typeface="Times New Roman" panose="02020603050405020304" pitchFamily="18" charset="0"/>
                <a:cs typeface="Times New Roman" panose="02020603050405020304" pitchFamily="18" charset="0"/>
              </a:rPr>
              <a:t>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许多中上层文人虽未完全放弃追求学问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但也开始参与现代经济活动。陈璧、沈云沛、陆润庠和张謇等都是进士出身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都曾创办工厂。曾任帝师的孙家鼐和翁同龢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分别安排一子和一侄孙经商。这反映了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   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中国近代工业起步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政府废止科举取士制度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自然经济彻底瓦解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清政府放宽对民间办厂的限制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61078885"/>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根据题干中的时间信息</a:t>
            </a:r>
            <a:r>
              <a:rPr lang="en-US" altLang="zh-CN" sz="2200" dirty="0">
                <a:solidFill>
                  <a:srgbClr val="000000"/>
                </a:solidFill>
                <a:latin typeface="Times New Roman" panose="02020603050405020304" pitchFamily="18" charset="0"/>
                <a:cs typeface="Times New Roman" panose="02020603050405020304" pitchFamily="18" charset="0"/>
              </a:rPr>
              <a:t>“1895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此时处于甲午中日战争之后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中国出现了实业救国的浪潮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这与清政府放宽了对民间设厂的限制有关。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795886" y="4038090"/>
            <a:ext cx="1071507" cy="4710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5859999"/>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甲午战争之后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国际上出现了瓜分中国的狂潮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西方列强加大经济侵略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中国的民族危机空前加深。为了扩大税源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支付沉重的战争赔款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清政府放宽了设厂限制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这客观上促进了民族资本主义的发展。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950770057"/>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了解戊戌变法产生的历史根源。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民族危机加深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资本输出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列强掀起瓜分中国的狂潮。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清政府的统治危机。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中国民族资本主义的初步发展。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59991"/>
            <a:ext cx="8128000" cy="4117281"/>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一、民族危机的加深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马关条约</a:t>
            </a:r>
            <a:r>
              <a:rPr lang="zh-CN" altLang="zh-CN" sz="2200" dirty="0">
                <a:solidFill>
                  <a:srgbClr val="000000"/>
                </a:solidFill>
                <a:latin typeface="Times New Roman" panose="02020603050405020304" pitchFamily="18" charset="0"/>
                <a:cs typeface="Times New Roman" panose="02020603050405020304" pitchFamily="18" charset="0"/>
              </a:rPr>
              <a:t>》签订以后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日本侵略势力开始进入中国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欧美帝国主义列强对中国的经济侵略由商品输出阶段进入以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资本输出</a:t>
            </a:r>
            <a:r>
              <a:rPr lang="zh-CN" altLang="zh-CN" sz="2200" dirty="0">
                <a:solidFill>
                  <a:srgbClr val="000000"/>
                </a:solidFill>
                <a:latin typeface="Times New Roman" panose="02020603050405020304" pitchFamily="18" charset="0"/>
                <a:cs typeface="Times New Roman" panose="02020603050405020304" pitchFamily="18" charset="0"/>
              </a:rPr>
              <a:t>为主的阶段。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资本输出的加剧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强迫贷款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清政府先后三次向俄、法、英、德等国进行了附有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政治</a:t>
            </a:r>
            <a:r>
              <a:rPr lang="zh-CN" altLang="zh-CN" sz="2200" dirty="0">
                <a:solidFill>
                  <a:srgbClr val="000000"/>
                </a:solidFill>
                <a:latin typeface="Times New Roman" panose="02020603050405020304" pitchFamily="18" charset="0"/>
                <a:cs typeface="Times New Roman" panose="02020603050405020304" pitchFamily="18" charset="0"/>
              </a:rPr>
              <a:t>条件的大借款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列强进一步控制了中国的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经济命脉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扩张了在华的政治势力。</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1169235" y="2589655"/>
            <a:ext cx="1103974"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884368" y="2996952"/>
            <a:ext cx="604838"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9720" y="3378373"/>
            <a:ext cx="731854" cy="3420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3528" y="5001817"/>
            <a:ext cx="805039" cy="3386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93771" y="5001817"/>
            <a:ext cx="1103974" cy="3386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争夺路权、矿权</a:t>
            </a:r>
            <a:r>
              <a:rPr lang="en-US" altLang="zh-CN" sz="2200" dirty="0">
                <a:solidFill>
                  <a:srgbClr val="000000"/>
                </a:solidFill>
                <a:latin typeface="Times New Roman" panose="02020603050405020304" pitchFamily="18" charset="0"/>
                <a:cs typeface="Times New Roman" panose="02020603050405020304" pitchFamily="18" charset="0"/>
              </a:rPr>
              <a:t>:1895</a:t>
            </a:r>
            <a:r>
              <a:rPr lang="zh-CN" altLang="zh-CN" sz="2200" dirty="0">
                <a:solidFill>
                  <a:srgbClr val="000000"/>
                </a:solidFill>
                <a:latin typeface="Times New Roman" panose="02020603050405020304" pitchFamily="18" charset="0"/>
                <a:cs typeface="Times New Roman" panose="02020603050405020304" pitchFamily="18" charset="0"/>
              </a:rPr>
              <a:t>年后的几年间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列强通过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铁路借款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获得了很多铁路投资权和修筑权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控制了铁路沿线的土地和资源。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开设工厂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列强援引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利益均沾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的片面最惠国待遇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与日本共享在中国各通商口岸开设工厂的特权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直接利用中国廉价的原料和劳动力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将商品倾销到中国内地。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开设银行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列强在中国一些城市开设银行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资本输出</a:t>
            </a:r>
            <a:r>
              <a:rPr lang="zh-CN" altLang="zh-CN" sz="2200" dirty="0">
                <a:solidFill>
                  <a:srgbClr val="000000"/>
                </a:solidFill>
                <a:latin typeface="Times New Roman" panose="02020603050405020304" pitchFamily="18" charset="0"/>
                <a:cs typeface="Times New Roman" panose="02020603050405020304" pitchFamily="18" charset="0"/>
              </a:rPr>
              <a:t>的方式获取更大的利益。</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6588224" y="2148096"/>
            <a:ext cx="1126164"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83505" y="2924944"/>
            <a:ext cx="1071509"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71990" y="4215522"/>
            <a:ext cx="1103976" cy="251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27904017"/>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瓜分中国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列强通过在中国强占租借地和划分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势力范围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掀起瓜分中国的狂潮。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美国提出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门户开放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分享其他列强的在华侵略权益。</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5458420" y="3140968"/>
            <a:ext cx="1093044"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20373" y="3968429"/>
            <a:ext cx="1071507" cy="314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28179157"/>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二、清政府的统治危机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财政危机的加剧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1896</a:t>
            </a:r>
            <a:r>
              <a:rPr lang="zh-CN" altLang="zh-CN" sz="2200" dirty="0">
                <a:solidFill>
                  <a:srgbClr val="000000"/>
                </a:solidFill>
                <a:latin typeface="Times New Roman" panose="02020603050405020304" pitchFamily="18" charset="0"/>
                <a:cs typeface="Times New Roman" panose="02020603050405020304" pitchFamily="18" charset="0"/>
              </a:rPr>
              <a:t>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清政府每年要用大量的白银偿还外债。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自然灾害严重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清政府不但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田赋</a:t>
            </a:r>
            <a:r>
              <a:rPr lang="zh-CN" altLang="zh-CN" sz="2200" dirty="0">
                <a:solidFill>
                  <a:srgbClr val="000000"/>
                </a:solidFill>
                <a:latin typeface="Times New Roman" panose="02020603050405020304" pitchFamily="18" charset="0"/>
                <a:cs typeface="Times New Roman" panose="02020603050405020304" pitchFamily="18" charset="0"/>
              </a:rPr>
              <a:t>收入锐减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还要支出巨额资金用于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兴修水利</a:t>
            </a:r>
            <a:r>
              <a:rPr lang="zh-CN" altLang="zh-CN" sz="2200" dirty="0">
                <a:solidFill>
                  <a:srgbClr val="000000"/>
                </a:solidFill>
                <a:latin typeface="Times New Roman" panose="02020603050405020304" pitchFamily="18" charset="0"/>
                <a:cs typeface="Times New Roman" panose="02020603050405020304" pitchFamily="18" charset="0"/>
              </a:rPr>
              <a:t>和赈灾。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429859" y="3522389"/>
            <a:ext cx="549853" cy="3420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83968" y="3975009"/>
            <a:ext cx="549853" cy="2941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72934" y="4413907"/>
            <a:ext cx="1071507" cy="2674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清政府的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财政赤字</a:t>
            </a:r>
            <a:r>
              <a:rPr lang="zh-CN" altLang="zh-CN" sz="2200" dirty="0">
                <a:solidFill>
                  <a:srgbClr val="000000"/>
                </a:solidFill>
                <a:latin typeface="Times New Roman" panose="02020603050405020304" pitchFamily="18" charset="0"/>
                <a:cs typeface="Times New Roman" panose="02020603050405020304" pitchFamily="18" charset="0"/>
              </a:rPr>
              <a:t>越来越大。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阶级矛盾的激化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许多不法官吏将沉重的负担转嫁到人民身上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阶级矛盾</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社会矛盾</a:t>
            </a:r>
            <a:r>
              <a:rPr lang="zh-CN" altLang="zh-CN" sz="2200" dirty="0">
                <a:solidFill>
                  <a:srgbClr val="000000"/>
                </a:solidFill>
                <a:latin typeface="Times New Roman" panose="02020603050405020304" pitchFamily="18" charset="0"/>
                <a:cs typeface="Times New Roman" panose="02020603050405020304" pitchFamily="18" charset="0"/>
              </a:rPr>
              <a:t>更加激化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统治危机进一步加剧。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982359" y="2733671"/>
            <a:ext cx="1103974"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12861" y="3525248"/>
            <a:ext cx="1071507" cy="3474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215777" y="3602111"/>
            <a:ext cx="413113"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4716" y="3970634"/>
            <a:ext cx="885543" cy="309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75713221"/>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513022"/>
            <a:ext cx="8128000" cy="208595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三、中国民族资本主义的初步发展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随着帝国主义侵略的加剧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自然经济</a:t>
            </a:r>
            <a:r>
              <a:rPr lang="zh-CN" altLang="zh-CN" sz="2200" dirty="0">
                <a:solidFill>
                  <a:srgbClr val="000000"/>
                </a:solidFill>
                <a:latin typeface="Times New Roman" panose="02020603050405020304" pitchFamily="18" charset="0"/>
                <a:cs typeface="Times New Roman" panose="02020603050405020304" pitchFamily="18" charset="0"/>
              </a:rPr>
              <a:t>进一步解体。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一些爱国工商人士发出了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实业救国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的呼声。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清政府调整工商政策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放松限制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允许</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民间</a:t>
            </a:r>
            <a:r>
              <a:rPr lang="zh-CN" altLang="zh-CN" sz="2200" dirty="0">
                <a:solidFill>
                  <a:srgbClr val="000000"/>
                </a:solidFill>
                <a:latin typeface="Times New Roman" panose="02020603050405020304" pitchFamily="18" charset="0"/>
                <a:cs typeface="Times New Roman" panose="02020603050405020304" pitchFamily="18" charset="0"/>
              </a:rPr>
              <a:t>设厂。</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228685" y="3391972"/>
            <a:ext cx="1071507"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27984" y="3799974"/>
            <a:ext cx="1071507"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534315" y="4164320"/>
            <a:ext cx="549853"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6197084"/>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558</TotalTime>
  <Words>1483</Words>
  <Application>Microsoft Office PowerPoint</Application>
  <PresentationFormat>全屏显示(4:3)</PresentationFormat>
  <Paragraphs>110</Paragraphs>
  <Slides>22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NEU-BZ-S92</vt:lpstr>
      <vt:lpstr>方正艺黑简体</vt:lpstr>
      <vt:lpstr>黑体</vt:lpstr>
      <vt:lpstr>楷体</vt:lpstr>
      <vt:lpstr>宋体</vt:lpstr>
      <vt:lpstr>微软雅黑</vt:lpstr>
      <vt:lpstr>Arial</vt:lpstr>
      <vt:lpstr>Calibri</vt:lpstr>
      <vt:lpstr>Times New Roman</vt:lpstr>
      <vt:lpstr>测控设计模板14新</vt:lpstr>
      <vt:lpstr>"第九单元"</vt:lpstr>
      <vt:lpstr>"第1课　甲午战争后民族危机的加深"</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2017-01-18T05:03:21Z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