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73" r:id="rId2"/>
    <p:sldId id="267" r:id="rId3"/>
    <p:sldId id="266" r:id="rId4"/>
    <p:sldId id="274" r:id="rId5"/>
    <p:sldId id="275" r:id="rId6"/>
    <p:sldId id="276" r:id="rId7"/>
    <p:sldId id="277" r:id="rId8"/>
    <p:sldId id="278"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55" autoAdjust="0"/>
    <p:restoredTop sz="94660"/>
  </p:normalViewPr>
  <p:slideViewPr>
    <p:cSldViewPr showGuides="1">
      <p:cViewPr varScale="1">
        <p:scale>
          <a:sx n="69" d="100"/>
          <a:sy n="69" d="100"/>
        </p:scale>
        <p:origin x="811"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3"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综合归纳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3"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综合归纳</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44244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2" r:id="rId5"/>
    <p:sldLayoutId id="2147483653" r:id="rId6"/>
    <p:sldLayoutId id="2147483654"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单元整合</a:t>
            </a:r>
          </a:p>
        </p:txBody>
      </p:sp>
    </p:spTree>
    <p:extLst>
      <p:ext uri="{BB962C8B-B14F-4D97-AF65-F5344CB8AC3E}">
        <p14:creationId xmlns:p14="http://schemas.microsoft.com/office/powerpoint/2010/main" val="2113085124"/>
      </p:ext>
    </p:extLst>
  </p:cSld>
  <p:clrMapOvr>
    <a:masterClrMapping/>
  </p:clrMapOvr>
  <p:transition spd="slow">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699955088"/>
              </p:ext>
            </p:extLst>
          </p:nvPr>
        </p:nvGraphicFramePr>
        <p:xfrm>
          <a:off x="508000" y="2214462"/>
          <a:ext cx="8128000" cy="3014738"/>
        </p:xfrm>
        <a:graphic>
          <a:graphicData uri="http://schemas.openxmlformats.org/presentationml/2006/ole">
            <mc:AlternateContent xmlns:mc="http://schemas.openxmlformats.org/markup-compatibility/2006">
              <mc:Choice xmlns:v="urn:schemas-microsoft-com:vml" Requires="v">
                <p:oleObj spid="_x0000_s1036" name="文档" r:id="rId3" imgW="3829999" imgH="1420189" progId="Word.Document.12">
                  <p:embed/>
                </p:oleObj>
              </mc:Choice>
              <mc:Fallback>
                <p:oleObj name="文档" r:id="rId3" imgW="3829999" imgH="1420189" progId="Word.Document.12">
                  <p:embed/>
                  <p:pic>
                    <p:nvPicPr>
                      <p:cNvPr id="0" name=""/>
                      <p:cNvPicPr/>
                      <p:nvPr/>
                    </p:nvPicPr>
                    <p:blipFill>
                      <a:blip r:embed="rId4"/>
                      <a:stretch>
                        <a:fillRect/>
                      </a:stretch>
                    </p:blipFill>
                    <p:spPr>
                      <a:xfrm>
                        <a:off x="508000" y="2214462"/>
                        <a:ext cx="8128000" cy="3014738"/>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30714"/>
            <a:ext cx="8128000" cy="2898486"/>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一、英国宗教改革运动的特点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采取了自上而下的方式进行。随着</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世纪英国专制主义的初步胜利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天主教会成为其加强封建专制统治的障碍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新兴市民阶层和贵族都希望英国实行宗教改革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夺取天主教会的财产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促进工商业的发展。</a:t>
            </a:r>
            <a:r>
              <a:rPr lang="en-US" altLang="zh-CN" sz="2200" dirty="0">
                <a:solidFill>
                  <a:srgbClr val="000000"/>
                </a:solidFill>
                <a:latin typeface="Times New Roman" panose="02020603050405020304" pitchFamily="18" charset="0"/>
                <a:cs typeface="Times New Roman" panose="02020603050405020304" pitchFamily="18" charset="0"/>
              </a:rPr>
              <a:t>1534</a:t>
            </a:r>
            <a:r>
              <a:rPr lang="zh-CN" altLang="zh-CN" sz="2200" dirty="0">
                <a:solidFill>
                  <a:srgbClr val="000000"/>
                </a:solidFill>
                <a:latin typeface="Times New Roman" panose="02020603050405020304" pitchFamily="18" charset="0"/>
                <a:cs typeface="Times New Roman" panose="02020603050405020304" pitchFamily="18" charset="0"/>
              </a:rPr>
              <a:t>年亨利八世在位时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议会通过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至尊法案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宣布国王是英国教会最高首脑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这充分反映了新兴民族国家的王权与天主教会之间的矛盾。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dir="ru"/>
      </p:transition>
    </mc:Choice>
    <mc:Fallback xmlns="">
      <p:transition spd="slow">
        <p:strips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保留了大量天主教的残余。英国宗教改革没有废除天主教的教义和仪式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保留了大量天主教的残余。在英国断绝与罗马教廷的联系后</a:t>
            </a:r>
            <a:r>
              <a:rPr lang="en-US" altLang="zh-CN" sz="2200" dirty="0">
                <a:solidFill>
                  <a:srgbClr val="000000"/>
                </a:solidFill>
                <a:latin typeface="Times New Roman" panose="02020603050405020304" pitchFamily="18" charset="0"/>
                <a:cs typeface="Times New Roman" panose="02020603050405020304" pitchFamily="18" charset="0"/>
              </a:rPr>
              <a:t>,1539</a:t>
            </a:r>
            <a:r>
              <a:rPr lang="zh-CN" altLang="zh-CN" sz="2200" dirty="0">
                <a:solidFill>
                  <a:srgbClr val="000000"/>
                </a:solidFill>
                <a:latin typeface="Times New Roman" panose="02020603050405020304" pitchFamily="18" charset="0"/>
                <a:cs typeface="Times New Roman" panose="02020603050405020304" pitchFamily="18" charset="0"/>
              </a:rPr>
              <a:t>年亨利八世的宗教立场后退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声称天主教的任何信条都是金科玉律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不能变更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并怂恿议会通过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取缔分歧意见六条款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肯定了天主教教义及实践中的主要部分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还宣布以恐怖手段惩罚宗教中持不同意见者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前后有数千人被处以极刑。</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50725551"/>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154"/>
            <a:ext cx="8128000" cy="16796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清教属于新教派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后成为英国资产阶级革命的旗帜。由于英国国教保留了大量天主教残余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新兴资产阶级要求清除这些残余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因而掀起了清教运动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并开始了与英国专制王权的斗争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并逐渐发展为英国资产阶级革命。</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94671830"/>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6757"/>
            <a:ext cx="8128000" cy="289848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二、欧洲宗教改革的历史作用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不论各国宗教改革的具体情况如何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它们的共同点都是反对罗马天主教会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实质是西欧资产阶级在意识形态领域里进行的一场反对封建统治的政治斗争。因此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宗教改革的历史作用有以下几个方面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它是一场在宗教外衣掩饰下发动的反对封建统治和罗马教会的政治运动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其结果是打击了西欧的封建势力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促进了资本主义的发展。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18564966"/>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它摧毁了天主教会的精神独裁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传播了资产阶级的意识形态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促进了西欧各国的民族文化和教育事业的发展。伴随着宗教统治模式的瓦解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近代民族意识开始真正觉醒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民族国家迅速成长起来。神性与人性、宗教生活与世俗生活的融合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确立了人性的尊严和精神的自主性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激发了人们勤俭生活、努力工作、追求成功的世俗热情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从而直接或间接地促进了近代资本主义的发展。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6192343"/>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402722"/>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在精神文化方面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正是因为罗马教廷势力的削弱和影响的衰微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导致天主教会无力维持其精神垄断。宗教改革使人们放弃了中世纪统一教义的愿望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人们的思想由此得到解放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从而获得了独立思考的自由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科学和自由的思想成长起来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从而促进了理性的勃兴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科学和哲学的突飞猛进。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封建主义精神支柱的动摇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资产阶级意识形态的传播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为即将到来的资产阶级革命做了思想意识方面的准备。</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01924372"/>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313</TotalTime>
  <Words>542</Words>
  <Application>Microsoft Office PowerPoint</Application>
  <PresentationFormat>全屏显示(4:3)</PresentationFormat>
  <Paragraphs>11</Paragraphs>
  <Slides>8</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8</vt:i4>
      </vt:variant>
    </vt:vector>
  </HeadingPairs>
  <TitlesOfParts>
    <vt:vector size="17" baseType="lpstr">
      <vt:lpstr>NEU-BZ-S92</vt:lpstr>
      <vt:lpstr>黑体</vt:lpstr>
      <vt:lpstr>宋体</vt:lpstr>
      <vt:lpstr>微软雅黑</vt:lpstr>
      <vt:lpstr>Arial</vt:lpstr>
      <vt:lpstr>Calibri</vt:lpstr>
      <vt:lpstr>Times New Roman</vt:lpstr>
      <vt:lpstr>测控设计模板14新</vt:lpstr>
      <vt:lpstr>Microsoft Word 文档</vt:lpstr>
      <vt:lpstr>单元整合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2017-01-17T07:41:31Z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