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3"/>
    <p:sldId id="283" r:id="rId4"/>
    <p:sldId id="282" r:id="rId5"/>
    <p:sldId id="285" r:id="rId6"/>
    <p:sldId id="286" r:id="rId7"/>
    <p:sldId id="260" r:id="rId8"/>
    <p:sldId id="287" r:id="rId9"/>
    <p:sldId id="288" r:id="rId10"/>
    <p:sldId id="292" r:id="rId11"/>
    <p:sldId id="291" r:id="rId12"/>
    <p:sldId id="290" r:id="rId13"/>
    <p:sldId id="294" r:id="rId14"/>
    <p:sldId id="293" r:id="rId15"/>
    <p:sldId id="289" r:id="rId16"/>
    <p:sldId id="295" r:id="rId17"/>
    <p:sldId id="296" r:id="rId18"/>
    <p:sldId id="298" r:id="rId19"/>
    <p:sldId id="299" r:id="rId20"/>
    <p:sldId id="297" r:id="rId21"/>
    <p:sldId id="265" r:id="rId22"/>
    <p:sldId id="277" r:id="rId23"/>
    <p:sldId id="278" r:id="rId24"/>
    <p:sldId id="279" r:id="rId25"/>
    <p:sldId id="280" r:id="rId26"/>
    <p:sldId id="281" r:id="rId27"/>
    <p:sldId id="300" r:id="rId2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autoAdjust="0"/>
  </p:normalViewPr>
  <p:slideViewPr>
    <p:cSldViewPr>
      <p:cViewPr varScale="1">
        <p:scale>
          <a:sx n="88" d="100"/>
          <a:sy n="88" d="100"/>
        </p:scale>
        <p:origin x="918" y="96"/>
      </p:cViewPr>
      <p:guideLst>
        <p:guide orient="horz" pos="2160"/>
        <p:guide pos="52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2副本"/>
          <p:cNvPicPr>
            <a:picLocks noChangeAspect="1"/>
          </p:cNvPicPr>
          <p:nvPr/>
        </p:nvPicPr>
        <p:blipFill>
          <a:blip r:embed="rId2"/>
          <a:stretch>
            <a:fillRect/>
          </a:stretch>
        </p:blipFill>
        <p:spPr>
          <a:xfrm>
            <a:off x="0" y="0"/>
            <a:ext cx="9144000" cy="6858000"/>
          </a:xfrm>
          <a:prstGeom prst="rect">
            <a:avLst/>
          </a:prstGeom>
          <a:noFill/>
          <a:ln w="9525">
            <a:noFill/>
            <a:miter/>
          </a:ln>
        </p:spPr>
      </p:pic>
      <p:sp>
        <p:nvSpPr>
          <p:cNvPr id="2051" name="标题 2050"/>
          <p:cNvSpPr>
            <a:spLocks noGrp="1"/>
          </p:cNvSpPr>
          <p:nvPr>
            <p:ph type="ctrTitle"/>
          </p:nvPr>
        </p:nvSpPr>
        <p:spPr>
          <a:xfrm>
            <a:off x="685800" y="2130425"/>
            <a:ext cx="7772400" cy="1470025"/>
          </a:xfrm>
          <a:prstGeom prst="rect">
            <a:avLst/>
          </a:prstGeom>
          <a:noFill/>
          <a:ln w="9525">
            <a:noFill/>
            <a:miter/>
          </a:ln>
        </p:spPr>
        <p:txBody>
          <a:bodyPr anchor="ctr"/>
          <a:lstStyle>
            <a:lvl1pPr lvl="0">
              <a:defRPr kern="1200"/>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1371600" y="3886200"/>
            <a:ext cx="6400800" cy="1752600"/>
          </a:xfrm>
          <a:prstGeom prst="rect">
            <a:avLst/>
          </a:prstGeom>
          <a:noFill/>
          <a:ln w="9525">
            <a:noFill/>
            <a:miter/>
          </a:ln>
        </p:spPr>
        <p:txBody>
          <a:bodyPr anchor="t"/>
          <a:lstStyle>
            <a:lvl1pPr marL="0" lvl="0" indent="0" algn="l">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457200" y="6245225"/>
            <a:ext cx="2133600" cy="476250"/>
          </a:xfrm>
          <a:prstGeom prst="rect">
            <a:avLst/>
          </a:prstGeom>
          <a:noFill/>
          <a:ln w="9525">
            <a:noFill/>
            <a:miter/>
          </a:ln>
        </p:spPr>
        <p:txBody>
          <a:bodyPr anchor="t"/>
          <a:p>
            <a:endParaRPr lang="zh-CN" altLang="en-US" dirty="0"/>
          </a:p>
        </p:txBody>
      </p:sp>
      <p:sp>
        <p:nvSpPr>
          <p:cNvPr id="2054" name="页脚占位符 2053"/>
          <p:cNvSpPr>
            <a:spLocks noGrp="1"/>
          </p:cNvSpPr>
          <p:nvPr>
            <p:ph type="ftr" sz="quarter" idx="3"/>
          </p:nvPr>
        </p:nvSpPr>
        <p:spPr>
          <a:xfrm>
            <a:off x="3124200" y="6245225"/>
            <a:ext cx="2895600" cy="476250"/>
          </a:xfrm>
          <a:prstGeom prst="rect">
            <a:avLst/>
          </a:prstGeom>
          <a:noFill/>
          <a:ln w="9525">
            <a:noFill/>
            <a:miter/>
          </a:ln>
        </p:spPr>
        <p:txBody>
          <a:bodyPr anchor="t"/>
          <a:p>
            <a:endParaRPr lang="zh-CN" altLang="en-US" dirty="0"/>
          </a:p>
        </p:txBody>
      </p:sp>
      <p:sp>
        <p:nvSpPr>
          <p:cNvPr id="2055" name="灯片编号占位符 2054"/>
          <p:cNvSpPr>
            <a:spLocks noGrp="1"/>
          </p:cNvSpPr>
          <p:nvPr>
            <p:ph type="sldNum" sz="quarter" idx="4"/>
          </p:nvPr>
        </p:nvSpPr>
        <p:spPr>
          <a:xfrm>
            <a:off x="6553200" y="6245225"/>
            <a:ext cx="2133600" cy="476250"/>
          </a:xfrm>
          <a:prstGeom prst="rect">
            <a:avLst/>
          </a:prstGeom>
          <a:noFill/>
          <a:ln w="9525">
            <a:noFill/>
            <a:miter/>
          </a:ln>
        </p:spPr>
        <p:txBody>
          <a:bodyPr anchor="t"/>
          <a:p>
            <a:fld id="{9A0DB2DC-4C9A-4742-B13C-FB6460FD3503}" type="slidenum">
              <a:rPr lang="zh-CN"/>
            </a:fld>
            <a:endParaRPr lang="zh-CN"/>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06400"/>
            <a:ext cx="2057400" cy="57213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406400"/>
            <a:ext cx="6052930" cy="57213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52EEE0CC-3638-4F4A-9C98-BE97961DBD24}" type="datetimeFigureOut">
              <a:rPr lang="zh-CN" altLang="en-US"/>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9D41DC22-96CA-4535-B6F6-D051893B881B}" type="slidenum">
              <a:rPr lang="zh-CN" altLang="en-US"/>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412875"/>
            <a:ext cx="4032504" cy="47148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0CCB2824-0940-41DE-88B8-4BE58EB1F117}" type="datetimeFigureOut">
              <a:rPr lang="zh-CN" altLang="en-US"/>
            </a:fld>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a:defRPr/>
            </a:pPr>
            <a:fld id="{D005C15E-2595-4E0B-BB86-EE8BF1B28374}" type="slidenum">
              <a:rPr lang="zh-CN" altLang="en-US"/>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fld id="{39B22C42-7695-40B1-8403-BF80393CDB01}" type="datetimeFigureOut">
              <a:rPr lang="zh-CN" altLang="en-US"/>
            </a:fld>
            <a:endParaRPr lang="zh-CN" altLang="en-US"/>
          </a:p>
        </p:txBody>
      </p:sp>
      <p:sp>
        <p:nvSpPr>
          <p:cNvPr id="6" name="页脚占位符 5"/>
          <p:cNvSpPr>
            <a:spLocks noGrp="1"/>
          </p:cNvSpPr>
          <p:nvPr>
            <p:ph type="ftr" sz="quarter" idx="11"/>
          </p:nvPr>
        </p:nvSpPr>
        <p:spPr/>
        <p:txBody>
          <a:bodyPr/>
          <a:lstStyle/>
          <a:p>
            <a:pPr>
              <a:defRPr/>
            </a:pPr>
            <a:endParaRPr lang="zh-CN" altLang="en-US"/>
          </a:p>
        </p:txBody>
      </p:sp>
      <p:sp>
        <p:nvSpPr>
          <p:cNvPr id="7" name="灯片编号占位符 6"/>
          <p:cNvSpPr>
            <a:spLocks noGrp="1"/>
          </p:cNvSpPr>
          <p:nvPr>
            <p:ph type="sldNum" sz="quarter" idx="12"/>
          </p:nvPr>
        </p:nvSpPr>
        <p:spPr/>
        <p:txBody>
          <a:bodyPr/>
          <a:lstStyle/>
          <a:p>
            <a:pPr>
              <a:defRPr/>
            </a:pPr>
            <a:fld id="{7EA5276A-390C-4DFE-8576-6A85E317E850}" type="slidenum">
              <a:rPr lang="zh-CN" altLang="en-US"/>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图片 1025" descr="2-2副本"/>
          <p:cNvPicPr>
            <a:picLocks noChangeAspect="1"/>
          </p:cNvPicPr>
          <p:nvPr/>
        </p:nvPicPr>
        <p:blipFill>
          <a:blip r:embed="rId13"/>
          <a:stretch>
            <a:fillRect/>
          </a:stretch>
        </p:blipFill>
        <p:spPr>
          <a:xfrm>
            <a:off x="0" y="0"/>
            <a:ext cx="9144000" cy="6858000"/>
          </a:xfrm>
          <a:prstGeom prst="rect">
            <a:avLst/>
          </a:prstGeom>
          <a:noFill/>
          <a:ln w="9525">
            <a:noFill/>
            <a:miter/>
          </a:ln>
        </p:spPr>
      </p:pic>
      <p:sp>
        <p:nvSpPr>
          <p:cNvPr id="1027" name="标题 1026"/>
          <p:cNvSpPr>
            <a:spLocks noGrp="1"/>
          </p:cNvSpPr>
          <p:nvPr>
            <p:ph type="title"/>
          </p:nvPr>
        </p:nvSpPr>
        <p:spPr>
          <a:xfrm>
            <a:off x="457200" y="406400"/>
            <a:ext cx="8229600" cy="863600"/>
          </a:xfrm>
          <a:prstGeom prst="rect">
            <a:avLst/>
          </a:prstGeom>
          <a:noFill/>
          <a:ln w="9525">
            <a:noFill/>
            <a:miter/>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457200" y="1412875"/>
            <a:ext cx="8229600" cy="4714875"/>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457200" y="6245225"/>
            <a:ext cx="2133600" cy="476250"/>
          </a:xfrm>
          <a:prstGeom prst="rect">
            <a:avLst/>
          </a:prstGeom>
          <a:noFill/>
          <a:ln w="9525">
            <a:noFill/>
            <a:miter/>
          </a:ln>
        </p:spPr>
        <p:txBody>
          <a:bodyPr/>
          <a:lstStyle>
            <a:lvl1pPr>
              <a:defRPr sz="1400"/>
            </a:lvl1pPr>
          </a:lstStyle>
          <a:p>
            <a:pPr lvl="0"/>
            <a:endParaRPr lang="zh-CN" altLang="en-US"/>
          </a:p>
        </p:txBody>
      </p:sp>
      <p:sp>
        <p:nvSpPr>
          <p:cNvPr id="1030" name="页脚占位符 1029"/>
          <p:cNvSpPr>
            <a:spLocks noGrp="1"/>
          </p:cNvSpPr>
          <p:nvPr>
            <p:ph type="ftr" sz="quarter" idx="3"/>
          </p:nvPr>
        </p:nvSpPr>
        <p:spPr>
          <a:xfrm>
            <a:off x="3124200" y="6245225"/>
            <a:ext cx="2895600" cy="476250"/>
          </a:xfrm>
          <a:prstGeom prst="rect">
            <a:avLst/>
          </a:prstGeom>
          <a:noFill/>
          <a:ln w="9525">
            <a:noFill/>
            <a:miter/>
          </a:ln>
        </p:spPr>
        <p:txBody>
          <a:bodyPr/>
          <a:lstStyle>
            <a:lvl1pPr algn="ctr">
              <a:defRPr sz="1400"/>
            </a:lvl1pPr>
          </a:lstStyle>
          <a:p>
            <a:pPr lvl="0"/>
            <a:endParaRPr lang="zh-CN"/>
          </a:p>
        </p:txBody>
      </p:sp>
      <p:sp>
        <p:nvSpPr>
          <p:cNvPr id="1031" name="灯片编号占位符 1030"/>
          <p:cNvSpPr>
            <a:spLocks noGrp="1"/>
          </p:cNvSpPr>
          <p:nvPr>
            <p:ph type="sldNum" sz="quarter" idx="4"/>
          </p:nvPr>
        </p:nvSpPr>
        <p:spPr>
          <a:xfrm>
            <a:off x="6553200" y="6245225"/>
            <a:ext cx="2133600"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0.png"/><Relationship Id="rId2" Type="http://schemas.openxmlformats.org/officeDocument/2006/relationships/slide" Target="slide20.xml"/><Relationship Id="rId1" Type="http://schemas.openxmlformats.org/officeDocument/2006/relationships/slide" Target="slide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20.xml"/><Relationship Id="rId1" Type="http://schemas.openxmlformats.org/officeDocument/2006/relationships/slide" Target="slide6.xml"/></Relationships>
</file>

<file path=ppt/slides/_rels/slide12.xml.rels><?xml version="1.0" encoding="UTF-8" standalone="yes"?>
<Relationships xmlns="http://schemas.openxmlformats.org/package/2006/relationships"><Relationship Id="rId6" Type="http://schemas.openxmlformats.org/officeDocument/2006/relationships/vmlDrawing" Target="../drawings/vmlDrawing6.vml"/><Relationship Id="rId5" Type="http://schemas.openxmlformats.org/officeDocument/2006/relationships/slideLayout" Target="../slideLayouts/slideLayout6.xml"/><Relationship Id="rId4" Type="http://schemas.openxmlformats.org/officeDocument/2006/relationships/image" Target="../media/image11.emf"/><Relationship Id="rId3" Type="http://schemas.openxmlformats.org/officeDocument/2006/relationships/package" Target="../embeddings/Document7.docx"/><Relationship Id="rId2" Type="http://schemas.openxmlformats.org/officeDocument/2006/relationships/slide" Target="slide20.xml"/><Relationship Id="rId1" Type="http://schemas.openxmlformats.org/officeDocument/2006/relationships/slide" Target="slide6.xml"/></Relationships>
</file>

<file path=ppt/slides/_rels/slide13.xml.rels><?xml version="1.0" encoding="UTF-8" standalone="yes"?>
<Relationships xmlns="http://schemas.openxmlformats.org/package/2006/relationships"><Relationship Id="rId6" Type="http://schemas.openxmlformats.org/officeDocument/2006/relationships/vmlDrawing" Target="../drawings/vmlDrawing7.vml"/><Relationship Id="rId5" Type="http://schemas.openxmlformats.org/officeDocument/2006/relationships/slideLayout" Target="../slideLayouts/slideLayout6.xml"/><Relationship Id="rId4" Type="http://schemas.openxmlformats.org/officeDocument/2006/relationships/image" Target="../media/image12.emf"/><Relationship Id="rId3" Type="http://schemas.openxmlformats.org/officeDocument/2006/relationships/package" Target="../embeddings/Document8.docx"/><Relationship Id="rId2" Type="http://schemas.openxmlformats.org/officeDocument/2006/relationships/slide" Target="slide20.xml"/><Relationship Id="rId1" Type="http://schemas.openxmlformats.org/officeDocument/2006/relationships/slide" Target="slide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20.xml"/><Relationship Id="rId1" Type="http://schemas.openxmlformats.org/officeDocument/2006/relationships/slide" Target="slide6.xml"/></Relationships>
</file>

<file path=ppt/slides/_rels/slide15.xml.rels><?xml version="1.0" encoding="UTF-8" standalone="yes"?>
<Relationships xmlns="http://schemas.openxmlformats.org/package/2006/relationships"><Relationship Id="rId8" Type="http://schemas.openxmlformats.org/officeDocument/2006/relationships/vmlDrawing" Target="../drawings/vmlDrawing8.vml"/><Relationship Id="rId7" Type="http://schemas.openxmlformats.org/officeDocument/2006/relationships/slideLayout" Target="../slideLayouts/slideLayout6.xml"/><Relationship Id="rId6" Type="http://schemas.openxmlformats.org/officeDocument/2006/relationships/image" Target="../media/image14.emf"/><Relationship Id="rId5" Type="http://schemas.openxmlformats.org/officeDocument/2006/relationships/package" Target="../embeddings/Document10.docx"/><Relationship Id="rId4" Type="http://schemas.openxmlformats.org/officeDocument/2006/relationships/image" Target="../media/image13.emf"/><Relationship Id="rId3" Type="http://schemas.openxmlformats.org/officeDocument/2006/relationships/package" Target="../embeddings/Document9.docx"/><Relationship Id="rId2" Type="http://schemas.openxmlformats.org/officeDocument/2006/relationships/slide" Target="slide20.xml"/><Relationship Id="rId1" Type="http://schemas.openxmlformats.org/officeDocument/2006/relationships/slide" Target="slide6.xml"/></Relationships>
</file>

<file path=ppt/slides/_rels/slide16.xml.rels><?xml version="1.0" encoding="UTF-8" standalone="yes"?>
<Relationships xmlns="http://schemas.openxmlformats.org/package/2006/relationships"><Relationship Id="rId6" Type="http://schemas.openxmlformats.org/officeDocument/2006/relationships/vmlDrawing" Target="../drawings/vmlDrawing9.vml"/><Relationship Id="rId5" Type="http://schemas.openxmlformats.org/officeDocument/2006/relationships/slideLayout" Target="../slideLayouts/slideLayout6.xml"/><Relationship Id="rId4" Type="http://schemas.openxmlformats.org/officeDocument/2006/relationships/image" Target="../media/image15.emf"/><Relationship Id="rId3" Type="http://schemas.openxmlformats.org/officeDocument/2006/relationships/package" Target="../embeddings/Document11.docx"/><Relationship Id="rId2" Type="http://schemas.openxmlformats.org/officeDocument/2006/relationships/slide" Target="slide20.xml"/><Relationship Id="rId1" Type="http://schemas.openxmlformats.org/officeDocument/2006/relationships/slide" Target="slide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20.xml"/><Relationship Id="rId1" Type="http://schemas.openxmlformats.org/officeDocument/2006/relationships/slide" Target="slide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20.xml"/><Relationship Id="rId1" Type="http://schemas.openxmlformats.org/officeDocument/2006/relationships/slide" Target="slide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20.xml"/><Relationship Id="rId1" Type="http://schemas.openxmlformats.org/officeDocument/2006/relationships/slide" Target="slide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5.x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22.xml"/><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 Target="slide6.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5.x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22.xml"/><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 Target="slide6.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5.x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22.xml"/><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 Target="slide6.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5.x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22.xml"/><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 Target="slide6.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5.x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22.xml"/><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 Target="slide6.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5.x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22.xml"/><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 Target="slide6.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6.xml"/><Relationship Id="rId7" Type="http://schemas.openxmlformats.org/officeDocument/2006/relationships/slide" Target="slide25.xml"/><Relationship Id="rId6" Type="http://schemas.openxmlformats.org/officeDocument/2006/relationships/slide" Target="slide24.xml"/><Relationship Id="rId5" Type="http://schemas.openxmlformats.org/officeDocument/2006/relationships/slide" Target="slide23.xml"/><Relationship Id="rId4" Type="http://schemas.openxmlformats.org/officeDocument/2006/relationships/slide" Target="slide22.xml"/><Relationship Id="rId3" Type="http://schemas.openxmlformats.org/officeDocument/2006/relationships/slide" Target="slide21.xml"/><Relationship Id="rId2" Type="http://schemas.openxmlformats.org/officeDocument/2006/relationships/slide" Target="slide20.xml"/><Relationship Id="rId1" Type="http://schemas.openxmlformats.org/officeDocument/2006/relationships/slide" Target="slide6.xml"/></Relationships>
</file>

<file path=ppt/slides/_rels/slide3.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2.xml"/><Relationship Id="rId2" Type="http://schemas.openxmlformats.org/officeDocument/2006/relationships/image" Target="../media/image3.emf"/><Relationship Id="rId1" Type="http://schemas.openxmlformats.org/officeDocument/2006/relationships/package" Target="../embeddings/Document1.docx"/></Relationships>
</file>

<file path=ppt/slides/_rels/slide4.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4.xml"/><Relationship Id="rId3" Type="http://schemas.openxmlformats.org/officeDocument/2006/relationships/image" Target="../media/image4.emf"/><Relationship Id="rId2" Type="http://schemas.openxmlformats.org/officeDocument/2006/relationships/package" Target="../embeddings/Document2.docx"/><Relationship Id="rId1" Type="http://schemas.openxmlformats.org/officeDocument/2006/relationships/slide" Target="slide2.xml"/></Relationships>
</file>

<file path=ppt/slides/_rels/slide5.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4.xml"/><Relationship Id="rId3" Type="http://schemas.openxmlformats.org/officeDocument/2006/relationships/image" Target="../media/image5.emf"/><Relationship Id="rId2" Type="http://schemas.openxmlformats.org/officeDocument/2006/relationships/package" Target="../embeddings/Document3.docx"/><Relationship Id="rId1" Type="http://schemas.openxmlformats.org/officeDocument/2006/relationships/slide" Target="slide2.xml"/></Relationships>
</file>

<file path=ppt/slides/_rels/slide6.xml.rels><?xml version="1.0" encoding="UTF-8" standalone="yes"?>
<Relationships xmlns="http://schemas.openxmlformats.org/package/2006/relationships"><Relationship Id="rId6" Type="http://schemas.openxmlformats.org/officeDocument/2006/relationships/vmlDrawing" Target="../drawings/vmlDrawing4.vml"/><Relationship Id="rId5" Type="http://schemas.openxmlformats.org/officeDocument/2006/relationships/slideLayout" Target="../slideLayouts/slideLayout6.xml"/><Relationship Id="rId4" Type="http://schemas.openxmlformats.org/officeDocument/2006/relationships/image" Target="../media/image6.emf"/><Relationship Id="rId3" Type="http://schemas.openxmlformats.org/officeDocument/2006/relationships/package" Target="../embeddings/Document4.docx"/><Relationship Id="rId2" Type="http://schemas.openxmlformats.org/officeDocument/2006/relationships/slide" Target="slide20.xml"/><Relationship Id="rId1"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 Target="slide20.xml"/><Relationship Id="rId1" Type="http://schemas.openxmlformats.org/officeDocument/2006/relationships/slide" Target="slide6.xml"/></Relationships>
</file>

<file path=ppt/slides/_rels/slide8.xml.rels><?xml version="1.0" encoding="UTF-8" standalone="yes"?>
<Relationships xmlns="http://schemas.openxmlformats.org/package/2006/relationships"><Relationship Id="rId8" Type="http://schemas.openxmlformats.org/officeDocument/2006/relationships/vmlDrawing" Target="../drawings/vmlDrawing5.vml"/><Relationship Id="rId7" Type="http://schemas.openxmlformats.org/officeDocument/2006/relationships/slideLayout" Target="../slideLayouts/slideLayout6.xml"/><Relationship Id="rId6" Type="http://schemas.openxmlformats.org/officeDocument/2006/relationships/image" Target="../media/image8.emf"/><Relationship Id="rId5" Type="http://schemas.openxmlformats.org/officeDocument/2006/relationships/package" Target="../embeddings/Document6.docx"/><Relationship Id="rId4" Type="http://schemas.openxmlformats.org/officeDocument/2006/relationships/image" Target="../media/image7.emf"/><Relationship Id="rId3" Type="http://schemas.openxmlformats.org/officeDocument/2006/relationships/package" Target="../embeddings/Document5.docx"/><Relationship Id="rId2" Type="http://schemas.openxmlformats.org/officeDocument/2006/relationships/slide" Target="slide20.xml"/><Relationship Id="rId1" Type="http://schemas.openxmlformats.org/officeDocument/2006/relationships/slide" Target="slide6.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9.png"/><Relationship Id="rId2" Type="http://schemas.openxmlformats.org/officeDocument/2006/relationships/slide" Target="slide20.xml"/><Relationship Id="rId1"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spect="1"/>
          </p:cNvSpPr>
          <p:nvPr>
            <p:ph type="title" idx="4294967295"/>
          </p:nvPr>
        </p:nvSpPr>
        <p:spPr>
          <a:xfrm>
            <a:off x="0" y="3078286"/>
            <a:ext cx="9144000" cy="566738"/>
          </a:xfrm>
          <a:prstGeom prst="rect">
            <a:avLst/>
          </a:prstGeom>
        </p:spPr>
        <p:txBody>
          <a:bodyPr/>
          <a:lstStyle/>
          <a:p>
            <a:pPr>
              <a:lnSpc>
                <a:spcPct val="120000"/>
              </a:lnSpc>
            </a:pPr>
            <a:r>
              <a:rPr lang="zh-CN" altLang="zh-CN" sz="2200" dirty="0"/>
              <a:t>第一章　旅游和</a:t>
            </a:r>
            <a:r>
              <a:rPr lang="zh-CN" altLang="zh-CN" sz="2200" dirty="0" smtClean="0"/>
              <a:t>旅游资源</a:t>
            </a:r>
            <a:endParaRPr lang="zh-CN" altLang="zh-CN" sz="2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5050" y="1455390"/>
            <a:ext cx="4533900" cy="413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4967514"/>
          </a:xfrm>
          <a:prstGeom prst="rect">
            <a:avLst/>
          </a:prstGeom>
        </p:spPr>
        <p:txBody>
          <a:bodyPr>
            <a:spAutoFit/>
          </a:bodyPr>
          <a:lstStyle/>
          <a:p>
            <a:pPr>
              <a:lnSpc>
                <a:spcPct val="120000"/>
              </a:lnSpc>
            </a:pPr>
            <a:r>
              <a:rPr lang="zh-CN" altLang="zh-CN" sz="2200" dirty="0"/>
              <a:t>【例</a:t>
            </a:r>
            <a:r>
              <a:rPr lang="en-US" altLang="zh-CN" sz="2200" b="1" dirty="0"/>
              <a:t>1</a:t>
            </a:r>
            <a:r>
              <a:rPr lang="zh-CN" altLang="zh-CN" sz="2200" dirty="0"/>
              <a:t>】 </a:t>
            </a:r>
            <a:r>
              <a:rPr lang="en-US" altLang="zh-CN" sz="2200" dirty="0"/>
              <a:t>2016</a:t>
            </a:r>
            <a:r>
              <a:rPr lang="zh-CN" altLang="zh-CN" sz="2200" dirty="0"/>
              <a:t>年</a:t>
            </a:r>
            <a:r>
              <a:rPr lang="en-US" altLang="zh-CN" sz="2200" dirty="0"/>
              <a:t>4</a:t>
            </a:r>
            <a:r>
              <a:rPr lang="zh-CN" altLang="zh-CN" sz="2200" dirty="0"/>
              <a:t>月</a:t>
            </a:r>
            <a:r>
              <a:rPr lang="en-US" altLang="zh-CN" sz="2200" dirty="0"/>
              <a:t>29</a:t>
            </a:r>
            <a:r>
              <a:rPr lang="zh-CN" altLang="zh-CN" sz="2200" dirty="0"/>
              <a:t>日至</a:t>
            </a:r>
            <a:r>
              <a:rPr lang="en-US" altLang="zh-CN" sz="2200" dirty="0"/>
              <a:t>10</a:t>
            </a:r>
            <a:r>
              <a:rPr lang="zh-CN" altLang="zh-CN" sz="2200" dirty="0"/>
              <a:t>月</a:t>
            </a:r>
            <a:r>
              <a:rPr lang="en-US" altLang="zh-CN" sz="2200" dirty="0"/>
              <a:t>16</a:t>
            </a:r>
            <a:r>
              <a:rPr lang="zh-CN" altLang="zh-CN" sz="2200" dirty="0"/>
              <a:t>日</a:t>
            </a:r>
            <a:r>
              <a:rPr lang="en-US" altLang="zh-CN" sz="2200" dirty="0"/>
              <a:t>,</a:t>
            </a:r>
            <a:r>
              <a:rPr lang="zh-CN" altLang="zh-CN" sz="2200" dirty="0"/>
              <a:t>世界园艺博览会在河北省唐山市南湖公园举办。这是国际园艺生产者协会及唐山市人民政府首次利用采煤沉降地为世人建造的一个特殊意义的世园会。园区总规划面积为</a:t>
            </a:r>
            <a:r>
              <a:rPr lang="en-US" altLang="zh-CN" sz="2200" dirty="0"/>
              <a:t>22.6</a:t>
            </a:r>
            <a:r>
              <a:rPr lang="zh-CN" altLang="zh-CN" sz="2200" dirty="0"/>
              <a:t>平方千米。</a:t>
            </a:r>
            <a:endParaRPr lang="zh-CN" altLang="zh-CN" sz="2200" dirty="0"/>
          </a:p>
          <a:p>
            <a:pPr>
              <a:lnSpc>
                <a:spcPct val="120000"/>
              </a:lnSpc>
            </a:pPr>
            <a:r>
              <a:rPr lang="en-US" altLang="zh-CN" sz="2200" dirty="0"/>
              <a:t>(1)</a:t>
            </a:r>
            <a:r>
              <a:rPr lang="zh-CN" altLang="zh-CN" sz="2200" dirty="0"/>
              <a:t>世界园艺博览会期间</a:t>
            </a:r>
            <a:r>
              <a:rPr lang="en-US" altLang="zh-CN" sz="2200" dirty="0"/>
              <a:t>,</a:t>
            </a:r>
            <a:r>
              <a:rPr lang="zh-CN" altLang="zh-CN" sz="2200" dirty="0"/>
              <a:t>许多国内外游客前往百果山森林公园旅游观光</a:t>
            </a:r>
            <a:r>
              <a:rPr lang="en-US" altLang="zh-CN" sz="2200" dirty="0"/>
              <a:t>,</a:t>
            </a:r>
            <a:r>
              <a:rPr lang="zh-CN" altLang="zh-CN" sz="2200" dirty="0"/>
              <a:t>此旅游活动中的主体是</a:t>
            </a:r>
            <a:r>
              <a:rPr lang="zh-CN" altLang="zh-CN" sz="2200" u="sng" dirty="0"/>
              <a:t>　　　　　　　</a:t>
            </a:r>
            <a:r>
              <a:rPr lang="en-US" altLang="zh-CN" sz="2200" dirty="0"/>
              <a:t>,</a:t>
            </a:r>
            <a:r>
              <a:rPr lang="zh-CN" altLang="zh-CN" sz="2200" dirty="0"/>
              <a:t>客体是</a:t>
            </a:r>
            <a:r>
              <a:rPr lang="zh-CN" altLang="zh-CN" sz="2200" u="sng" dirty="0"/>
              <a:t>　　　　　</a:t>
            </a:r>
            <a:r>
              <a:rPr lang="en-US" altLang="zh-CN" sz="2200" dirty="0"/>
              <a:t>,</a:t>
            </a:r>
            <a:r>
              <a:rPr lang="zh-CN" altLang="zh-CN" sz="2200" dirty="0"/>
              <a:t>媒介是</a:t>
            </a:r>
            <a:r>
              <a:rPr lang="zh-CN" altLang="zh-CN" sz="2200" u="sng" dirty="0"/>
              <a:t>　　　　</a:t>
            </a:r>
            <a:r>
              <a:rPr lang="zh-CN" altLang="zh-CN" sz="2200" dirty="0"/>
              <a:t>。</a:t>
            </a:r>
            <a:r>
              <a:rPr lang="en-US" altLang="zh-CN" sz="2200" dirty="0"/>
              <a:t> </a:t>
            </a:r>
            <a:endParaRPr lang="zh-CN" altLang="zh-CN" sz="2200" dirty="0"/>
          </a:p>
          <a:p>
            <a:pPr>
              <a:lnSpc>
                <a:spcPct val="120000"/>
              </a:lnSpc>
            </a:pPr>
            <a:r>
              <a:rPr lang="en-US" altLang="zh-CN" sz="2200" dirty="0"/>
              <a:t>(2)</a:t>
            </a:r>
            <a:r>
              <a:rPr lang="zh-CN" altLang="zh-CN" sz="2200" dirty="0"/>
              <a:t>很多游客组团跟随旅行社前去游览</a:t>
            </a:r>
            <a:r>
              <a:rPr lang="en-US" altLang="zh-CN" sz="2200" dirty="0"/>
              <a:t>,</a:t>
            </a:r>
            <a:r>
              <a:rPr lang="zh-CN" altLang="zh-CN" sz="2200" dirty="0"/>
              <a:t>旅行社是旅游服务业的三大支柱之一</a:t>
            </a:r>
            <a:r>
              <a:rPr lang="en-US" altLang="zh-CN" sz="2200" dirty="0"/>
              <a:t>,</a:t>
            </a:r>
            <a:r>
              <a:rPr lang="zh-CN" altLang="zh-CN" sz="2200" dirty="0"/>
              <a:t>旅游服务业能够为游客提供哪些方面的服务</a:t>
            </a:r>
            <a:r>
              <a:rPr lang="en-US" altLang="zh-CN" sz="2200" dirty="0"/>
              <a:t>?</a:t>
            </a:r>
            <a:endParaRPr lang="zh-CN" altLang="zh-CN" sz="2200" dirty="0"/>
          </a:p>
          <a:p>
            <a:pPr>
              <a:lnSpc>
                <a:spcPct val="120000"/>
              </a:lnSpc>
            </a:pPr>
            <a:r>
              <a:rPr lang="zh-CN" altLang="zh-CN" sz="2200" dirty="0">
                <a:solidFill>
                  <a:srgbClr val="FF0000"/>
                </a:solidFill>
              </a:rPr>
              <a:t>解析</a:t>
            </a:r>
            <a:r>
              <a:rPr lang="zh-CN" altLang="zh-CN" sz="2200" dirty="0"/>
              <a:t>现代旅游活动的三个基本要素是旅游者、旅游资源和旅游服务业。旅游服务业能为游客提供住宿、餐饮、交通、导游、娱乐、购物等方面的服务</a:t>
            </a:r>
            <a:r>
              <a:rPr lang="zh-CN" altLang="zh-CN" sz="2200" dirty="0" smtClean="0"/>
              <a:t>。</a:t>
            </a:r>
            <a:endParaRPr lang="zh-CN" altLang="zh-CN" sz="2200"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2489528"/>
          </a:xfrm>
          <a:prstGeom prst="rect">
            <a:avLst/>
          </a:prstGeom>
        </p:spPr>
        <p:txBody>
          <a:bodyPr>
            <a:spAutoFit/>
          </a:bodyPr>
          <a:lstStyle/>
          <a:p>
            <a:pPr>
              <a:lnSpc>
                <a:spcPct val="120000"/>
              </a:lnSpc>
            </a:pPr>
            <a:r>
              <a:rPr lang="zh-CN" altLang="zh-CN" sz="2200" dirty="0">
                <a:solidFill>
                  <a:srgbClr val="FF0000"/>
                </a:solidFill>
              </a:rPr>
              <a:t>答案</a:t>
            </a:r>
            <a:r>
              <a:rPr lang="en-US" altLang="zh-CN" sz="2200" dirty="0"/>
              <a:t>(1)</a:t>
            </a:r>
            <a:r>
              <a:rPr lang="zh-CN" altLang="zh-CN" sz="2200" dirty="0"/>
              <a:t>国内外游客　南湖公园　旅游服务业</a:t>
            </a:r>
            <a:endParaRPr lang="zh-CN" altLang="zh-CN" sz="2200" dirty="0"/>
          </a:p>
          <a:p>
            <a:pPr>
              <a:lnSpc>
                <a:spcPct val="120000"/>
              </a:lnSpc>
            </a:pPr>
            <a:r>
              <a:rPr lang="en-US" altLang="zh-CN" sz="2200" dirty="0"/>
              <a:t>(2)</a:t>
            </a:r>
            <a:r>
              <a:rPr lang="zh-CN" altLang="zh-CN" sz="2200" dirty="0"/>
              <a:t>旅游服务业能为游客提供住宿、餐饮、交通、导游、娱乐、购物等方面的服务。</a:t>
            </a:r>
            <a:endParaRPr lang="zh-CN" altLang="zh-CN" sz="2200" dirty="0"/>
          </a:p>
          <a:p>
            <a:pPr>
              <a:lnSpc>
                <a:spcPct val="120000"/>
              </a:lnSpc>
            </a:pPr>
            <a:r>
              <a:rPr lang="zh-CN" altLang="zh-CN" sz="2200" dirty="0"/>
              <a:t>拓展延伸旅游活动三要素与现代旅游六要素</a:t>
            </a:r>
            <a:r>
              <a:rPr lang="en-US" altLang="zh-CN" sz="2200" dirty="0"/>
              <a:t>(</a:t>
            </a:r>
            <a:r>
              <a:rPr lang="zh-CN" altLang="zh-CN" sz="2200" dirty="0"/>
              <a:t>食、宿、行、游、购、娱</a:t>
            </a:r>
            <a:r>
              <a:rPr lang="en-US" altLang="zh-CN" sz="2200" dirty="0"/>
              <a:t>)</a:t>
            </a:r>
            <a:r>
              <a:rPr lang="zh-CN" altLang="zh-CN" sz="2200" dirty="0"/>
              <a:t>之间有何区别和联系</a:t>
            </a:r>
            <a:r>
              <a:rPr lang="en-US" altLang="zh-CN" sz="2200" dirty="0"/>
              <a:t>?</a:t>
            </a:r>
            <a:endParaRPr lang="zh-CN" altLang="zh-CN" sz="2200" dirty="0"/>
          </a:p>
          <a:p>
            <a:pPr>
              <a:lnSpc>
                <a:spcPct val="120000"/>
              </a:lnSpc>
            </a:pPr>
            <a:r>
              <a:rPr lang="zh-CN" altLang="zh-CN" sz="2200" dirty="0">
                <a:solidFill>
                  <a:srgbClr val="FF0000"/>
                </a:solidFill>
              </a:rPr>
              <a:t>提示</a:t>
            </a:r>
            <a:r>
              <a:rPr lang="en-US" altLang="zh-CN" sz="2200" dirty="0"/>
              <a:t>(1)</a:t>
            </a:r>
            <a:r>
              <a:rPr lang="zh-CN" altLang="zh-CN" sz="2200" dirty="0"/>
              <a:t>二者的区别</a:t>
            </a:r>
            <a:r>
              <a:rPr lang="en-US" altLang="zh-CN" sz="2200" dirty="0"/>
              <a:t>:</a:t>
            </a:r>
            <a:r>
              <a:rPr lang="zh-CN" altLang="zh-CN" sz="2200" dirty="0"/>
              <a:t>所站立场不同。</a:t>
            </a:r>
          </a:p>
        </p:txBody>
      </p:sp>
      <p:graphicFrame>
        <p:nvGraphicFramePr>
          <p:cNvPr id="7" name="对象 6"/>
          <p:cNvGraphicFramePr>
            <a:graphicFrameLocks noChangeAspect="1"/>
          </p:cNvGraphicFramePr>
          <p:nvPr/>
        </p:nvGraphicFramePr>
        <p:xfrm>
          <a:off x="508000" y="3568867"/>
          <a:ext cx="8128000" cy="3460533"/>
        </p:xfrm>
        <a:graphic>
          <a:graphicData uri="http://schemas.openxmlformats.org/presentationml/2006/ole">
            <mc:AlternateContent xmlns:mc="http://schemas.openxmlformats.org/markup-compatibility/2006">
              <mc:Choice xmlns:v="urn:schemas-microsoft-com:vml" Requires="v">
                <p:oleObj spid="_x0000_s8237" name="文档" r:id="rId3" imgW="3949700" imgH="1680845" progId="Word.Document.12">
                  <p:embed/>
                </p:oleObj>
              </mc:Choice>
              <mc:Fallback>
                <p:oleObj name="文档" r:id="rId3" imgW="3949700" imgH="1680845" progId="Word.Document.12">
                  <p:embed/>
                  <p:pic>
                    <p:nvPicPr>
                      <p:cNvPr id="0" name="图片 8236"/>
                      <p:cNvPicPr/>
                      <p:nvPr/>
                    </p:nvPicPr>
                    <p:blipFill>
                      <a:blip r:embed="rId4"/>
                      <a:stretch>
                        <a:fillRect/>
                      </a:stretch>
                    </p:blipFill>
                    <p:spPr>
                      <a:xfrm>
                        <a:off x="508000" y="3568867"/>
                        <a:ext cx="8128000" cy="3460533"/>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1270732"/>
          </a:xfrm>
          <a:prstGeom prst="rect">
            <a:avLst/>
          </a:prstGeom>
        </p:spPr>
        <p:txBody>
          <a:bodyPr>
            <a:spAutoFit/>
          </a:bodyPr>
          <a:lstStyle/>
          <a:p>
            <a:pPr>
              <a:lnSpc>
                <a:spcPct val="120000"/>
              </a:lnSpc>
            </a:pPr>
            <a:r>
              <a:rPr lang="en-US" altLang="zh-CN" sz="2200" dirty="0"/>
              <a:t>(2)</a:t>
            </a:r>
            <a:r>
              <a:rPr lang="zh-CN" altLang="zh-CN" sz="2200" dirty="0"/>
              <a:t>二者的联系</a:t>
            </a:r>
            <a:r>
              <a:rPr lang="en-US" altLang="zh-CN" sz="2200" dirty="0"/>
              <a:t>:</a:t>
            </a:r>
            <a:r>
              <a:rPr lang="zh-CN" altLang="zh-CN" sz="2200" dirty="0"/>
              <a:t>现代旅游六要素中的食、宿、行、游、购、娱是由旅游者完成的</a:t>
            </a:r>
            <a:r>
              <a:rPr lang="en-US" altLang="zh-CN" sz="2200" dirty="0"/>
              <a:t>,</a:t>
            </a:r>
            <a:r>
              <a:rPr lang="zh-CN" altLang="zh-CN" sz="2200" dirty="0"/>
              <a:t>而</a:t>
            </a:r>
            <a:r>
              <a:rPr lang="en-US" altLang="zh-CN" sz="2200" dirty="0"/>
              <a:t>“</a:t>
            </a:r>
            <a:r>
              <a:rPr lang="zh-CN" altLang="zh-CN" sz="2200" dirty="0"/>
              <a:t>游</a:t>
            </a:r>
            <a:r>
              <a:rPr lang="en-US" altLang="zh-CN" sz="2200" dirty="0"/>
              <a:t>”</a:t>
            </a:r>
            <a:r>
              <a:rPr lang="zh-CN" altLang="zh-CN" sz="2200" dirty="0"/>
              <a:t>是旅游者对旅游资源的游览、观赏</a:t>
            </a:r>
            <a:r>
              <a:rPr lang="en-US" altLang="zh-CN" sz="2200" dirty="0"/>
              <a:t>,</a:t>
            </a:r>
            <a:r>
              <a:rPr lang="zh-CN" altLang="zh-CN" sz="2200" dirty="0"/>
              <a:t>同时</a:t>
            </a:r>
            <a:r>
              <a:rPr lang="en-US" altLang="zh-CN" sz="2200" dirty="0"/>
              <a:t>,</a:t>
            </a:r>
            <a:r>
              <a:rPr lang="zh-CN" altLang="zh-CN" sz="2200" dirty="0"/>
              <a:t>购、娱也是旅游资源功能的一部分。</a:t>
            </a:r>
          </a:p>
        </p:txBody>
      </p:sp>
      <p:sp>
        <p:nvSpPr>
          <p:cNvPr id="5" name="矩形 4"/>
          <p:cNvSpPr>
            <a:spLocks noChangeAspect="1"/>
          </p:cNvSpPr>
          <p:nvPr/>
        </p:nvSpPr>
        <p:spPr>
          <a:xfrm>
            <a:off x="508000" y="2322726"/>
            <a:ext cx="4009431" cy="458202"/>
          </a:xfrm>
          <a:prstGeom prst="rect">
            <a:avLst/>
          </a:prstGeom>
        </p:spPr>
        <p:txBody>
          <a:bodyPr wrap="none">
            <a:spAutoFit/>
          </a:bodyPr>
          <a:lstStyle/>
          <a:p>
            <a:pPr>
              <a:lnSpc>
                <a:spcPct val="120000"/>
              </a:lnSpc>
            </a:pPr>
            <a:r>
              <a:rPr lang="zh-CN" altLang="zh-CN" sz="2200" dirty="0"/>
              <a:t>探究点二 旅游活动的基本</a:t>
            </a:r>
            <a:r>
              <a:rPr lang="zh-CN" altLang="zh-CN" sz="2200" dirty="0" smtClean="0"/>
              <a:t>类型</a:t>
            </a:r>
            <a:r>
              <a:rPr lang="en-US" altLang="zh-CN" sz="2200" dirty="0" smtClean="0"/>
              <a:t> </a:t>
            </a:r>
            <a:endParaRPr lang="zh-CN" altLang="zh-CN" sz="2200" dirty="0"/>
          </a:p>
        </p:txBody>
      </p:sp>
      <p:graphicFrame>
        <p:nvGraphicFramePr>
          <p:cNvPr id="6" name="对象 5"/>
          <p:cNvGraphicFramePr>
            <a:graphicFrameLocks noChangeAspect="1"/>
          </p:cNvGraphicFramePr>
          <p:nvPr/>
        </p:nvGraphicFramePr>
        <p:xfrm>
          <a:off x="508000" y="2636912"/>
          <a:ext cx="8128000" cy="854163"/>
        </p:xfrm>
        <a:graphic>
          <a:graphicData uri="http://schemas.openxmlformats.org/presentationml/2006/ole">
            <mc:AlternateContent xmlns:mc="http://schemas.openxmlformats.org/markup-compatibility/2006">
              <mc:Choice xmlns:v="urn:schemas-microsoft-com:vml" Requires="v">
                <p:oleObj spid="_x0000_s9261" name="文档" r:id="rId3" imgW="3840480" imgH="403225" progId="Word.Document.12">
                  <p:embed/>
                </p:oleObj>
              </mc:Choice>
              <mc:Fallback>
                <p:oleObj name="文档" r:id="rId3" imgW="3840480" imgH="403225" progId="Word.Document.12">
                  <p:embed/>
                  <p:pic>
                    <p:nvPicPr>
                      <p:cNvPr id="0" name="图片 9260"/>
                      <p:cNvPicPr/>
                      <p:nvPr/>
                    </p:nvPicPr>
                    <p:blipFill>
                      <a:blip r:embed="rId4"/>
                      <a:stretch>
                        <a:fillRect/>
                      </a:stretch>
                    </p:blipFill>
                    <p:spPr>
                      <a:xfrm>
                        <a:off x="508000" y="2636912"/>
                        <a:ext cx="8128000" cy="854163"/>
                      </a:xfrm>
                      <a:prstGeom prst="rect">
                        <a:avLst/>
                      </a:prstGeom>
                    </p:spPr>
                  </p:pic>
                </p:oleObj>
              </mc:Fallback>
            </mc:AlternateContent>
          </a:graphicData>
        </a:graphic>
      </p:graphicFrame>
      <p:sp>
        <p:nvSpPr>
          <p:cNvPr id="7" name="矩形 6"/>
          <p:cNvSpPr>
            <a:spLocks noChangeAspect="1"/>
          </p:cNvSpPr>
          <p:nvPr/>
        </p:nvSpPr>
        <p:spPr>
          <a:xfrm>
            <a:off x="508000" y="3284984"/>
            <a:ext cx="8128000" cy="1270732"/>
          </a:xfrm>
          <a:prstGeom prst="rect">
            <a:avLst/>
          </a:prstGeom>
        </p:spPr>
        <p:txBody>
          <a:bodyPr>
            <a:spAutoFit/>
          </a:bodyPr>
          <a:lstStyle/>
          <a:p>
            <a:pPr>
              <a:lnSpc>
                <a:spcPct val="120000"/>
              </a:lnSpc>
            </a:pPr>
            <a:r>
              <a:rPr lang="zh-CN" altLang="zh-CN" sz="2200" dirty="0"/>
              <a:t>根据国家旅游局的统计</a:t>
            </a:r>
            <a:r>
              <a:rPr lang="en-US" altLang="zh-CN" sz="2200" dirty="0"/>
              <a:t>,2016</a:t>
            </a:r>
            <a:r>
              <a:rPr lang="zh-CN" altLang="zh-CN" sz="2200" dirty="0"/>
              <a:t>年上半年国内旅游人数约</a:t>
            </a:r>
            <a:r>
              <a:rPr lang="en-US" altLang="zh-CN" sz="2200" dirty="0"/>
              <a:t>22.36</a:t>
            </a:r>
            <a:r>
              <a:rPr lang="zh-CN" altLang="zh-CN" sz="2200" dirty="0"/>
              <a:t>亿人次</a:t>
            </a:r>
            <a:r>
              <a:rPr lang="en-US" altLang="zh-CN" sz="2200" dirty="0"/>
              <a:t>,</a:t>
            </a:r>
            <a:r>
              <a:rPr lang="zh-CN" altLang="zh-CN" sz="2200" dirty="0"/>
              <a:t>同比增长</a:t>
            </a:r>
            <a:r>
              <a:rPr lang="en-US" altLang="zh-CN" sz="2200" dirty="0"/>
              <a:t>10.47%;</a:t>
            </a:r>
            <a:r>
              <a:rPr lang="zh-CN" altLang="zh-CN" sz="2200" dirty="0"/>
              <a:t>入境旅游人数约</a:t>
            </a:r>
            <a:r>
              <a:rPr lang="en-US" altLang="zh-CN" sz="2200" dirty="0"/>
              <a:t>6 787</a:t>
            </a:r>
            <a:r>
              <a:rPr lang="zh-CN" altLang="zh-CN" sz="2200" dirty="0"/>
              <a:t>万人次</a:t>
            </a:r>
            <a:r>
              <a:rPr lang="en-US" altLang="zh-CN" sz="2200" dirty="0"/>
              <a:t>,</a:t>
            </a:r>
            <a:r>
              <a:rPr lang="zh-CN" altLang="zh-CN" sz="2200" dirty="0"/>
              <a:t>同比增长</a:t>
            </a:r>
            <a:r>
              <a:rPr lang="en-US" altLang="zh-CN" sz="2200" dirty="0"/>
              <a:t>3.8%;</a:t>
            </a:r>
            <a:r>
              <a:rPr lang="zh-CN" altLang="zh-CN" sz="2200" dirty="0"/>
              <a:t>出境旅游人数约</a:t>
            </a:r>
            <a:r>
              <a:rPr lang="en-US" altLang="zh-CN" sz="2200" dirty="0"/>
              <a:t>5 903</a:t>
            </a:r>
            <a:r>
              <a:rPr lang="zh-CN" altLang="zh-CN" sz="2200" dirty="0"/>
              <a:t>万人次</a:t>
            </a:r>
            <a:r>
              <a:rPr lang="en-US" altLang="zh-CN" sz="2200" dirty="0"/>
              <a:t>,</a:t>
            </a:r>
            <a:r>
              <a:rPr lang="zh-CN" altLang="zh-CN" sz="2200" dirty="0"/>
              <a:t>同比增长</a:t>
            </a:r>
            <a:r>
              <a:rPr lang="en-US" altLang="zh-CN" sz="2200" dirty="0"/>
              <a:t>4.3%</a:t>
            </a:r>
            <a:r>
              <a:rPr lang="zh-CN" altLang="zh-CN" sz="2200" dirty="0"/>
              <a:t>。</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74216"/>
            <a:ext cx="8128000" cy="4154984"/>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材料中</a:t>
            </a:r>
            <a:r>
              <a:rPr lang="en-US" altLang="zh-CN" sz="2200" dirty="0"/>
              <a:t>“</a:t>
            </a:r>
            <a:r>
              <a:rPr lang="zh-CN" altLang="zh-CN" sz="2200" dirty="0"/>
              <a:t>国内旅游</a:t>
            </a:r>
            <a:r>
              <a:rPr lang="en-US" altLang="zh-CN" sz="2200" dirty="0"/>
              <a:t>”“</a:t>
            </a:r>
            <a:r>
              <a:rPr lang="zh-CN" altLang="zh-CN" sz="2200" dirty="0"/>
              <a:t>入境旅游</a:t>
            </a:r>
            <a:r>
              <a:rPr lang="en-US" altLang="zh-CN" sz="2200" dirty="0"/>
              <a:t>”“</a:t>
            </a:r>
            <a:r>
              <a:rPr lang="zh-CN" altLang="zh-CN" sz="2200" dirty="0"/>
              <a:t>出境旅游</a:t>
            </a:r>
            <a:r>
              <a:rPr lang="en-US" altLang="zh-CN" sz="2200" dirty="0"/>
              <a:t>”</a:t>
            </a:r>
            <a:r>
              <a:rPr lang="zh-CN" altLang="zh-CN" sz="2200" dirty="0"/>
              <a:t>的划分依据是什么</a:t>
            </a:r>
            <a:r>
              <a:rPr lang="en-US" altLang="zh-CN" sz="2200" dirty="0"/>
              <a:t>?</a:t>
            </a:r>
            <a:r>
              <a:rPr lang="zh-CN" altLang="zh-CN" sz="2200" dirty="0"/>
              <a:t>各包括哪些类型</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国内旅游、出境旅游、入境旅游是按游览区域划分的。出境旅游、入境旅游属于国际旅游</a:t>
            </a:r>
            <a:r>
              <a:rPr lang="en-US" altLang="zh-CN" sz="2200" dirty="0"/>
              <a:t>,</a:t>
            </a:r>
            <a:r>
              <a:rPr lang="zh-CN" altLang="zh-CN" sz="2200" dirty="0"/>
              <a:t>一般可分为跨国旅游、洲际旅游和环球旅游等。国内旅游包括地方性旅游、区域性旅游和全国性旅游三种具体形式</a:t>
            </a:r>
            <a:r>
              <a:rPr lang="zh-CN" altLang="zh-CN" sz="2200" dirty="0" smtClean="0"/>
              <a:t>。</a:t>
            </a:r>
            <a:endParaRPr lang="en-US" altLang="zh-CN" sz="2200" dirty="0" smtClean="0"/>
          </a:p>
          <a:p>
            <a:pPr>
              <a:lnSpc>
                <a:spcPct val="120000"/>
              </a:lnSpc>
            </a:pPr>
            <a:r>
              <a:rPr lang="en-US" altLang="zh-CN" sz="2200" dirty="0"/>
              <a:t>(2)</a:t>
            </a:r>
            <a:r>
              <a:rPr lang="zh-CN" altLang="zh-CN" sz="2200" dirty="0"/>
              <a:t>旅游活动按旅游目的可划分为哪些类型</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按照旅游目的</a:t>
            </a:r>
            <a:r>
              <a:rPr lang="en-US" altLang="zh-CN" sz="2200" dirty="0"/>
              <a:t>,</a:t>
            </a:r>
            <a:r>
              <a:rPr lang="zh-CN" altLang="zh-CN" sz="2200" dirty="0"/>
              <a:t>旅游可划分为观光、度假保健、公务、宗教和购物五种主要类型</a:t>
            </a:r>
            <a:r>
              <a:rPr lang="zh-CN" altLang="zh-CN" sz="2200" dirty="0" smtClean="0"/>
              <a:t>。</a:t>
            </a:r>
            <a:endParaRPr lang="zh-CN" altLang="zh-CN" sz="2200"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5" name="对象 4"/>
          <p:cNvGraphicFramePr>
            <a:graphicFrameLocks noChangeAspect="1"/>
          </p:cNvGraphicFramePr>
          <p:nvPr/>
        </p:nvGraphicFramePr>
        <p:xfrm>
          <a:off x="508000" y="918653"/>
          <a:ext cx="8128000" cy="854163"/>
        </p:xfrm>
        <a:graphic>
          <a:graphicData uri="http://schemas.openxmlformats.org/presentationml/2006/ole">
            <mc:AlternateContent xmlns:mc="http://schemas.openxmlformats.org/markup-compatibility/2006">
              <mc:Choice xmlns:v="urn:schemas-microsoft-com:vml" Requires="v">
                <p:oleObj spid="_x0000_s10328" name="文档" r:id="rId3" imgW="3840480" imgH="403225" progId="Word.Document.12">
                  <p:embed/>
                </p:oleObj>
              </mc:Choice>
              <mc:Fallback>
                <p:oleObj name="文档" r:id="rId3" imgW="3840480" imgH="403225" progId="Word.Document.12">
                  <p:embed/>
                  <p:pic>
                    <p:nvPicPr>
                      <p:cNvPr id="0" name="图片 10327"/>
                      <p:cNvPicPr/>
                      <p:nvPr/>
                    </p:nvPicPr>
                    <p:blipFill>
                      <a:blip r:embed="rId4"/>
                      <a:stretch>
                        <a:fillRect/>
                      </a:stretch>
                    </p:blipFill>
                    <p:spPr>
                      <a:xfrm>
                        <a:off x="508000" y="918653"/>
                        <a:ext cx="8128000" cy="854163"/>
                      </a:xfrm>
                      <a:prstGeom prst="rect">
                        <a:avLst/>
                      </a:prstGeom>
                    </p:spPr>
                  </p:pic>
                </p:oleObj>
              </mc:Fallback>
            </mc:AlternateContent>
          </a:graphicData>
        </a:graphic>
      </p:graphicFrame>
      <p:sp>
        <p:nvSpPr>
          <p:cNvPr id="6" name="矩形 5"/>
          <p:cNvSpPr>
            <a:spLocks noChangeAspect="1"/>
          </p:cNvSpPr>
          <p:nvPr/>
        </p:nvSpPr>
        <p:spPr>
          <a:xfrm>
            <a:off x="508000" y="1484784"/>
            <a:ext cx="8128000" cy="458202"/>
          </a:xfrm>
          <a:prstGeom prst="rect">
            <a:avLst/>
          </a:prstGeom>
        </p:spPr>
        <p:txBody>
          <a:bodyPr>
            <a:spAutoFit/>
          </a:bodyPr>
          <a:lstStyle/>
          <a:p>
            <a:pPr>
              <a:lnSpc>
                <a:spcPct val="120000"/>
              </a:lnSpc>
            </a:pPr>
            <a:r>
              <a:rPr lang="en-US" altLang="zh-CN" sz="2200" b="1" dirty="0"/>
              <a:t>1</a:t>
            </a:r>
            <a:r>
              <a:rPr lang="en-US" altLang="zh-CN" sz="2200" dirty="0"/>
              <a:t>.</a:t>
            </a:r>
            <a:r>
              <a:rPr lang="zh-CN" altLang="zh-CN" sz="2200" dirty="0"/>
              <a:t>按照游览区域可划分为国内旅游与国际旅游。具体如下表所示。</a:t>
            </a:r>
          </a:p>
        </p:txBody>
      </p:sp>
      <p:graphicFrame>
        <p:nvGraphicFramePr>
          <p:cNvPr id="7" name="对象 6"/>
          <p:cNvGraphicFramePr>
            <a:graphicFrameLocks noChangeAspect="1"/>
          </p:cNvGraphicFramePr>
          <p:nvPr/>
        </p:nvGraphicFramePr>
        <p:xfrm>
          <a:off x="467544" y="2106275"/>
          <a:ext cx="8128000" cy="4059029"/>
        </p:xfrm>
        <a:graphic>
          <a:graphicData uri="http://schemas.openxmlformats.org/presentationml/2006/ole">
            <mc:AlternateContent xmlns:mc="http://schemas.openxmlformats.org/markup-compatibility/2006">
              <mc:Choice xmlns:v="urn:schemas-microsoft-com:vml" Requires="v">
                <p:oleObj spid="_x0000_s10329" name="文档" r:id="rId5" imgW="3897630" imgH="1946275" progId="Word.Document.12">
                  <p:embed/>
                </p:oleObj>
              </mc:Choice>
              <mc:Fallback>
                <p:oleObj name="文档" r:id="rId5" imgW="3897630" imgH="1946275" progId="Word.Document.12">
                  <p:embed/>
                  <p:pic>
                    <p:nvPicPr>
                      <p:cNvPr id="0" name="图片 10328"/>
                      <p:cNvPicPr/>
                      <p:nvPr/>
                    </p:nvPicPr>
                    <p:blipFill>
                      <a:blip r:embed="rId6"/>
                      <a:stretch>
                        <a:fillRect/>
                      </a:stretch>
                    </p:blipFill>
                    <p:spPr>
                      <a:xfrm>
                        <a:off x="467544" y="2106275"/>
                        <a:ext cx="8128000" cy="4059029"/>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908720"/>
            <a:ext cx="8128000" cy="864467"/>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按照旅游目的可划分为观光、度假保健、公务、宗教和购物五种主要类型。具体如下表所示。</a:t>
            </a:r>
          </a:p>
        </p:txBody>
      </p:sp>
      <p:graphicFrame>
        <p:nvGraphicFramePr>
          <p:cNvPr id="5" name="对象 4"/>
          <p:cNvGraphicFramePr>
            <a:graphicFrameLocks noChangeAspect="1"/>
          </p:cNvGraphicFramePr>
          <p:nvPr/>
        </p:nvGraphicFramePr>
        <p:xfrm>
          <a:off x="504825" y="2150318"/>
          <a:ext cx="8134350" cy="4591050"/>
        </p:xfrm>
        <a:graphic>
          <a:graphicData uri="http://schemas.openxmlformats.org/presentationml/2006/ole">
            <mc:AlternateContent xmlns:mc="http://schemas.openxmlformats.org/markup-compatibility/2006">
              <mc:Choice xmlns:v="urn:schemas-microsoft-com:vml" Requires="v">
                <p:oleObj spid="_x0000_s11309" name="文档" r:id="rId3" imgW="3949700" imgH="2228850" progId="Word.Document.12">
                  <p:embed/>
                </p:oleObj>
              </mc:Choice>
              <mc:Fallback>
                <p:oleObj name="文档" r:id="rId3" imgW="3949700" imgH="2228850" progId="Word.Document.12">
                  <p:embed/>
                  <p:pic>
                    <p:nvPicPr>
                      <p:cNvPr id="0" name="图片 11308"/>
                      <p:cNvPicPr/>
                      <p:nvPr/>
                    </p:nvPicPr>
                    <p:blipFill>
                      <a:blip r:embed="rId4"/>
                      <a:stretch>
                        <a:fillRect/>
                      </a:stretch>
                    </p:blipFill>
                    <p:spPr>
                      <a:xfrm>
                        <a:off x="504825" y="2150318"/>
                        <a:ext cx="8134350" cy="4591050"/>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3342453"/>
          </a:xfrm>
          <a:prstGeom prst="rect">
            <a:avLst/>
          </a:prstGeom>
        </p:spPr>
        <p:txBody>
          <a:bodyPr>
            <a:spAutoFit/>
          </a:bodyPr>
          <a:lstStyle/>
          <a:p>
            <a:pPr>
              <a:lnSpc>
                <a:spcPct val="120000"/>
              </a:lnSpc>
            </a:pPr>
            <a:r>
              <a:rPr lang="zh-CN" altLang="zh-CN" sz="2200" dirty="0"/>
              <a:t>【例</a:t>
            </a:r>
            <a:r>
              <a:rPr lang="en-US" altLang="zh-CN" sz="2200" b="1" dirty="0"/>
              <a:t>2</a:t>
            </a:r>
            <a:r>
              <a:rPr lang="zh-CN" altLang="zh-CN" sz="2200" dirty="0"/>
              <a:t>】 假如你是一名志愿者</a:t>
            </a:r>
            <a:r>
              <a:rPr lang="en-US" altLang="zh-CN" sz="2200" dirty="0"/>
              <a:t>,</a:t>
            </a:r>
            <a:r>
              <a:rPr lang="zh-CN" altLang="zh-CN" sz="2200" dirty="0"/>
              <a:t>在向外国朋友介绍山东的旅游资源时</a:t>
            </a:r>
            <a:r>
              <a:rPr lang="en-US" altLang="zh-CN" sz="2200" dirty="0"/>
              <a:t>,</a:t>
            </a:r>
            <a:r>
              <a:rPr lang="zh-CN" altLang="zh-CN" sz="2200" dirty="0"/>
              <a:t>拟被推荐的旅游资源有曲阜三孔、蒲松龄故居、蓬莱阁、济南洪楼天主教堂、沂水天然地下画廊、淄博周村古商城、青岛栈桥、青岛石老人国家度假区、青岛中山路商业街。对以上旅游资源为参观对象的旅游活动如何分类介绍</a:t>
            </a:r>
            <a:r>
              <a:rPr lang="en-US" altLang="zh-CN" sz="2200" dirty="0"/>
              <a:t>?</a:t>
            </a:r>
            <a:endParaRPr lang="zh-CN" altLang="zh-CN" sz="2200" dirty="0"/>
          </a:p>
          <a:p>
            <a:pPr>
              <a:lnSpc>
                <a:spcPct val="120000"/>
              </a:lnSpc>
            </a:pPr>
            <a:r>
              <a:rPr lang="en-US" altLang="zh-CN" sz="2200" dirty="0"/>
              <a:t>(1)</a:t>
            </a:r>
            <a:r>
              <a:rPr lang="zh-CN" altLang="zh-CN" sz="2200" dirty="0"/>
              <a:t>观光旅游</a:t>
            </a:r>
            <a:r>
              <a:rPr lang="en-US" altLang="zh-CN" sz="2200" dirty="0"/>
              <a:t>:</a:t>
            </a:r>
            <a:r>
              <a:rPr lang="en-US" altLang="zh-CN" sz="2200" u="sng" dirty="0"/>
              <a:t> </a:t>
            </a:r>
            <a:r>
              <a:rPr lang="zh-CN" altLang="zh-CN" sz="2200" u="sng" dirty="0"/>
              <a:t>　　　　　　　　　　　</a:t>
            </a:r>
            <a:r>
              <a:rPr lang="zh-CN" altLang="zh-CN" sz="2200" dirty="0"/>
              <a:t>。</a:t>
            </a:r>
            <a:r>
              <a:rPr lang="en-US" altLang="zh-CN" sz="2200" dirty="0"/>
              <a:t> </a:t>
            </a:r>
            <a:endParaRPr lang="zh-CN" altLang="zh-CN" sz="2200" dirty="0"/>
          </a:p>
          <a:p>
            <a:pPr>
              <a:lnSpc>
                <a:spcPct val="120000"/>
              </a:lnSpc>
            </a:pPr>
            <a:r>
              <a:rPr lang="en-US" altLang="zh-CN" sz="2200" dirty="0"/>
              <a:t>(2)</a:t>
            </a:r>
            <a:r>
              <a:rPr lang="zh-CN" altLang="zh-CN" sz="2200" dirty="0"/>
              <a:t>专项</a:t>
            </a:r>
            <a:r>
              <a:rPr lang="en-US" altLang="zh-CN" sz="2200" dirty="0"/>
              <a:t>(</a:t>
            </a:r>
            <a:r>
              <a:rPr lang="zh-CN" altLang="zh-CN" sz="2200" dirty="0"/>
              <a:t>宗教、购物</a:t>
            </a:r>
            <a:r>
              <a:rPr lang="en-US" altLang="zh-CN" sz="2200" dirty="0"/>
              <a:t>)</a:t>
            </a:r>
            <a:r>
              <a:rPr lang="zh-CN" altLang="zh-CN" sz="2200" dirty="0"/>
              <a:t>旅游</a:t>
            </a:r>
            <a:r>
              <a:rPr lang="en-US" altLang="zh-CN" sz="2200" dirty="0"/>
              <a:t>:</a:t>
            </a:r>
            <a:r>
              <a:rPr lang="zh-CN" altLang="zh-CN" sz="2200" u="sng" dirty="0"/>
              <a:t>　</a:t>
            </a:r>
            <a:r>
              <a:rPr lang="zh-CN" altLang="zh-CN" sz="2200" dirty="0"/>
              <a:t>。</a:t>
            </a:r>
            <a:r>
              <a:rPr lang="en-US" altLang="zh-CN" sz="2200" dirty="0"/>
              <a:t> </a:t>
            </a:r>
            <a:endParaRPr lang="zh-CN" altLang="zh-CN" sz="2200" dirty="0"/>
          </a:p>
          <a:p>
            <a:pPr>
              <a:lnSpc>
                <a:spcPct val="120000"/>
              </a:lnSpc>
            </a:pPr>
            <a:r>
              <a:rPr lang="en-US" altLang="zh-CN" sz="2200" dirty="0"/>
              <a:t>(3)</a:t>
            </a:r>
            <a:r>
              <a:rPr lang="zh-CN" altLang="zh-CN" sz="2200" dirty="0"/>
              <a:t>度假旅游</a:t>
            </a:r>
            <a:r>
              <a:rPr lang="en-US" altLang="zh-CN" sz="2200" dirty="0"/>
              <a:t>:</a:t>
            </a:r>
            <a:r>
              <a:rPr lang="zh-CN" altLang="zh-CN" sz="2200" u="sng" dirty="0"/>
              <a:t>　　　　　　　　　</a:t>
            </a:r>
            <a:r>
              <a:rPr lang="zh-CN" altLang="zh-CN" sz="2200" dirty="0"/>
              <a:t>。</a:t>
            </a:r>
            <a:r>
              <a:rPr lang="en-US" altLang="zh-CN" sz="2200" dirty="0"/>
              <a:t> </a:t>
            </a:r>
            <a:endParaRPr lang="zh-CN" altLang="zh-CN" sz="2200" dirty="0"/>
          </a:p>
        </p:txBody>
      </p:sp>
    </p:spTree>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68387"/>
            <a:ext cx="8128000" cy="4520853"/>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根据旅游活动目的的不同可将旅游活动分为观光、度假保健、公务、宗教和购物五种主要类型。曲阜三孔、蒲松龄故居、蓬莱阁、青岛栈桥、淄博周村古商城都属于文物古迹</a:t>
            </a:r>
            <a:r>
              <a:rPr lang="en-US" altLang="zh-CN" sz="2200" dirty="0"/>
              <a:t>,</a:t>
            </a:r>
            <a:r>
              <a:rPr lang="zh-CN" altLang="zh-CN" sz="2200" dirty="0"/>
              <a:t>沂水天然地下画廊为自然风光</a:t>
            </a:r>
            <a:r>
              <a:rPr lang="en-US" altLang="zh-CN" sz="2200" dirty="0"/>
              <a:t>,</a:t>
            </a:r>
            <a:r>
              <a:rPr lang="zh-CN" altLang="zh-CN" sz="2200" dirty="0"/>
              <a:t>故都属于观光旅游。游览青岛中山路商业街属于购物旅游</a:t>
            </a:r>
            <a:r>
              <a:rPr lang="en-US" altLang="zh-CN" sz="2200" dirty="0"/>
              <a:t>,</a:t>
            </a:r>
            <a:r>
              <a:rPr lang="zh-CN" altLang="zh-CN" sz="2200" dirty="0"/>
              <a:t>游览济南洪楼天主教堂属于宗教旅游</a:t>
            </a:r>
            <a:r>
              <a:rPr lang="en-US" altLang="zh-CN" sz="2200" dirty="0"/>
              <a:t>,</a:t>
            </a:r>
            <a:r>
              <a:rPr lang="zh-CN" altLang="zh-CN" sz="2200" dirty="0"/>
              <a:t>这两者属于专项旅游。青岛石老人国家度假区是国家重要的避暑胜地</a:t>
            </a:r>
            <a:r>
              <a:rPr lang="en-US" altLang="zh-CN" sz="2200" dirty="0"/>
              <a:t>,</a:t>
            </a:r>
            <a:r>
              <a:rPr lang="zh-CN" altLang="zh-CN" sz="2200" dirty="0"/>
              <a:t>故属于度假旅游。</a:t>
            </a:r>
            <a:endParaRPr lang="zh-CN" altLang="zh-CN" sz="2200" dirty="0"/>
          </a:p>
          <a:p>
            <a:pPr>
              <a:lnSpc>
                <a:spcPct val="120000"/>
              </a:lnSpc>
            </a:pPr>
            <a:r>
              <a:rPr lang="zh-CN" altLang="zh-CN" sz="2200" dirty="0">
                <a:solidFill>
                  <a:srgbClr val="FF0000"/>
                </a:solidFill>
              </a:rPr>
              <a:t>答案</a:t>
            </a:r>
            <a:r>
              <a:rPr lang="en-US" altLang="zh-CN" sz="2200" dirty="0"/>
              <a:t>(1)</a:t>
            </a:r>
            <a:r>
              <a:rPr lang="zh-CN" altLang="zh-CN" sz="2200" dirty="0"/>
              <a:t>蓬莱阁、曲阜三孔、蒲松龄故居、淄博周村古商城、青岛栈桥、沂水天然地下画廊</a:t>
            </a:r>
            <a:endParaRPr lang="zh-CN" altLang="zh-CN" sz="2200" dirty="0"/>
          </a:p>
          <a:p>
            <a:pPr>
              <a:lnSpc>
                <a:spcPct val="120000"/>
              </a:lnSpc>
            </a:pPr>
            <a:r>
              <a:rPr lang="en-US" altLang="zh-CN" sz="2200" dirty="0"/>
              <a:t>(2)</a:t>
            </a:r>
            <a:r>
              <a:rPr lang="zh-CN" altLang="zh-CN" sz="2200" dirty="0"/>
              <a:t>济南洪楼天主教堂、青岛中山路商业街</a:t>
            </a:r>
            <a:endParaRPr lang="zh-CN" altLang="zh-CN" sz="2200" dirty="0"/>
          </a:p>
          <a:p>
            <a:pPr>
              <a:lnSpc>
                <a:spcPct val="120000"/>
              </a:lnSpc>
            </a:pPr>
            <a:r>
              <a:rPr lang="en-US" altLang="zh-CN" sz="2200" dirty="0"/>
              <a:t>(3)</a:t>
            </a:r>
            <a:r>
              <a:rPr lang="zh-CN" altLang="zh-CN" sz="2200" dirty="0"/>
              <a:t>青岛石老人国家度假区</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395536" y="2184236"/>
            <a:ext cx="8128000" cy="2489528"/>
          </a:xfrm>
          <a:prstGeom prst="rect">
            <a:avLst/>
          </a:prstGeom>
        </p:spPr>
        <p:txBody>
          <a:bodyPr>
            <a:spAutoFit/>
          </a:bodyPr>
          <a:lstStyle/>
          <a:p>
            <a:pPr>
              <a:lnSpc>
                <a:spcPct val="120000"/>
              </a:lnSpc>
            </a:pPr>
            <a:r>
              <a:rPr lang="zh-CN" altLang="zh-CN" sz="2200" dirty="0"/>
              <a:t>拓展延伸旅游活动还有哪些分类</a:t>
            </a:r>
            <a:r>
              <a:rPr lang="en-US" altLang="zh-CN" sz="2200" dirty="0"/>
              <a:t>?</a:t>
            </a:r>
            <a:endParaRPr lang="zh-CN" altLang="zh-CN" sz="2200" dirty="0"/>
          </a:p>
          <a:p>
            <a:pPr>
              <a:lnSpc>
                <a:spcPct val="120000"/>
              </a:lnSpc>
            </a:pPr>
            <a:r>
              <a:rPr lang="zh-CN" altLang="zh-CN" sz="2200" dirty="0">
                <a:solidFill>
                  <a:srgbClr val="FF0000"/>
                </a:solidFill>
              </a:rPr>
              <a:t>提示</a:t>
            </a:r>
            <a:r>
              <a:rPr lang="en-US" altLang="zh-CN" sz="2200" dirty="0"/>
              <a:t>(1)</a:t>
            </a:r>
            <a:r>
              <a:rPr lang="zh-CN" altLang="zh-CN" sz="2200" dirty="0"/>
              <a:t>按照旅游活动的发展历史可划分为古代旅游、近代旅游和现代旅游</a:t>
            </a:r>
            <a:r>
              <a:rPr lang="en-US" altLang="zh-CN" sz="2200" dirty="0"/>
              <a:t>;(2)</a:t>
            </a:r>
            <a:r>
              <a:rPr lang="zh-CN" altLang="zh-CN" sz="2200" dirty="0"/>
              <a:t>按照旅游活动采用的交通方式可划分为徒步旅游、骑马旅游、自行车旅游、火车旅游、汽车旅游、轮船旅游、飞机旅游等</a:t>
            </a:r>
            <a:r>
              <a:rPr lang="en-US" altLang="zh-CN" sz="2200" dirty="0"/>
              <a:t>;(3)</a:t>
            </a:r>
            <a:r>
              <a:rPr lang="zh-CN" altLang="zh-CN" sz="2200" dirty="0"/>
              <a:t>按照参加一次旅游活动的人数划分为团队旅游、散客旅游、自助旅游、互助旅游等。</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spect="1"/>
          </p:cNvSpPr>
          <p:nvPr>
            <p:ph type="title" idx="4294967295"/>
          </p:nvPr>
        </p:nvSpPr>
        <p:spPr>
          <a:xfrm>
            <a:off x="0" y="3078286"/>
            <a:ext cx="9144000" cy="566738"/>
          </a:xfrm>
          <a:prstGeom prst="rect">
            <a:avLst/>
          </a:prstGeom>
        </p:spPr>
        <p:txBody>
          <a:bodyPr/>
          <a:lstStyle/>
          <a:p>
            <a:pPr>
              <a:lnSpc>
                <a:spcPct val="120000"/>
              </a:lnSpc>
            </a:pPr>
            <a:r>
              <a:rPr lang="zh-CN" altLang="zh-CN" sz="2200" dirty="0"/>
              <a:t>第一节　</a:t>
            </a:r>
            <a:r>
              <a:rPr lang="zh-CN" altLang="zh-CN" sz="2200"/>
              <a:t>旅游</a:t>
            </a:r>
            <a:r>
              <a:rPr lang="zh-CN" altLang="zh-CN" sz="2200" smtClean="0"/>
              <a:t>概述</a:t>
            </a:r>
            <a:endParaRPr lang="zh-CN" altLang="zh-CN" sz="22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6" name="椭圆 5">
            <a:hlinkClick r:id="rId2"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椭圆 6">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8" name="椭圆 7">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9" name="椭圆 8">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0" name="椭圆 9">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1" name="椭圆 10">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4" name="矩形 3"/>
          <p:cNvSpPr>
            <a:spLocks noChangeAspect="1"/>
          </p:cNvSpPr>
          <p:nvPr/>
        </p:nvSpPr>
        <p:spPr>
          <a:xfrm>
            <a:off x="599869" y="1960906"/>
            <a:ext cx="8128000" cy="2936188"/>
          </a:xfrm>
          <a:prstGeom prst="rect">
            <a:avLst/>
          </a:prstGeom>
        </p:spPr>
        <p:txBody>
          <a:bodyPr>
            <a:spAutoFit/>
          </a:bodyPr>
          <a:lstStyle/>
          <a:p>
            <a:pPr>
              <a:lnSpc>
                <a:spcPct val="120000"/>
              </a:lnSpc>
            </a:pPr>
            <a:r>
              <a:rPr lang="zh-CN" altLang="zh-CN" sz="2200" dirty="0"/>
              <a:t>国庆假期期间</a:t>
            </a:r>
            <a:r>
              <a:rPr lang="en-US" altLang="zh-CN" sz="2200" dirty="0"/>
              <a:t>,</a:t>
            </a:r>
            <a:r>
              <a:rPr lang="zh-CN" altLang="zh-CN" sz="2200" dirty="0"/>
              <a:t>上海市某中学张老师带领全班同学参加了</a:t>
            </a:r>
            <a:r>
              <a:rPr lang="en-US" altLang="zh-CN" sz="2200" dirty="0"/>
              <a:t>“</a:t>
            </a:r>
            <a:r>
              <a:rPr lang="zh-CN" altLang="zh-CN" sz="2200" dirty="0"/>
              <a:t>黄浦国际</a:t>
            </a:r>
            <a:r>
              <a:rPr lang="en-US" altLang="zh-CN" sz="2200" dirty="0"/>
              <a:t>”</a:t>
            </a:r>
            <a:r>
              <a:rPr lang="zh-CN" altLang="zh-CN" sz="2200" dirty="0"/>
              <a:t>旅行社组织的</a:t>
            </a:r>
            <a:r>
              <a:rPr lang="en-US" altLang="zh-CN" sz="2200" dirty="0"/>
              <a:t>“</a:t>
            </a:r>
            <a:r>
              <a:rPr lang="zh-CN" altLang="zh-CN" sz="2200" dirty="0"/>
              <a:t>山</a:t>
            </a:r>
            <a:r>
              <a:rPr lang="en-US" altLang="zh-CN" sz="2200" dirty="0"/>
              <a:t>·</a:t>
            </a:r>
            <a:r>
              <a:rPr lang="zh-CN" altLang="zh-CN" sz="2200" dirty="0"/>
              <a:t>水</a:t>
            </a:r>
            <a:r>
              <a:rPr lang="en-US" altLang="zh-CN" sz="2200" dirty="0"/>
              <a:t>·</a:t>
            </a:r>
            <a:r>
              <a:rPr lang="zh-CN" altLang="zh-CN" sz="2200" dirty="0"/>
              <a:t>圣人</a:t>
            </a:r>
            <a:r>
              <a:rPr lang="en-US" altLang="zh-CN" sz="2200" dirty="0"/>
              <a:t>”</a:t>
            </a:r>
            <a:r>
              <a:rPr lang="zh-CN" altLang="zh-CN" sz="2200" dirty="0"/>
              <a:t>旅行团</a:t>
            </a:r>
            <a:r>
              <a:rPr lang="en-US" altLang="zh-CN" sz="2200" dirty="0"/>
              <a:t>,</a:t>
            </a:r>
            <a:r>
              <a:rPr lang="zh-CN" altLang="zh-CN" sz="2200" dirty="0"/>
              <a:t>去山东省旅游。据此完成第</a:t>
            </a:r>
            <a:r>
              <a:rPr lang="en-US" altLang="zh-CN" sz="2200" dirty="0"/>
              <a:t>1~2</a:t>
            </a:r>
            <a:r>
              <a:rPr lang="zh-CN" altLang="zh-CN" sz="2200" dirty="0"/>
              <a:t>题。</a:t>
            </a:r>
            <a:endParaRPr lang="zh-CN" altLang="zh-CN" sz="2200" dirty="0"/>
          </a:p>
          <a:p>
            <a:pPr>
              <a:lnSpc>
                <a:spcPct val="120000"/>
              </a:lnSpc>
            </a:pPr>
            <a:r>
              <a:rPr lang="en-US" altLang="zh-CN" sz="2200" b="1" dirty="0"/>
              <a:t>1</a:t>
            </a:r>
            <a:r>
              <a:rPr lang="en-US" altLang="zh-CN" sz="2200" dirty="0"/>
              <a:t>.</a:t>
            </a:r>
            <a:r>
              <a:rPr lang="zh-CN" altLang="zh-CN" sz="2200" dirty="0"/>
              <a:t>旅游者、旅游资源、旅游服务业构成了现代旅游活动中互相依存、互相制约的三个基本要素。这次旅游活动的主体是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 </a:t>
            </a:r>
            <a:r>
              <a:rPr lang="en-US" altLang="zh-CN" sz="2200" dirty="0" smtClean="0"/>
              <a:t>A</a:t>
            </a:r>
            <a:r>
              <a:rPr lang="en-US" altLang="zh-CN" sz="2200" dirty="0"/>
              <a:t>.</a:t>
            </a:r>
            <a:r>
              <a:rPr lang="zh-CN" altLang="zh-CN" sz="2200" dirty="0"/>
              <a:t>旅行社的导游人员</a:t>
            </a:r>
            <a:r>
              <a:rPr lang="en-US" altLang="zh-CN" sz="2200" dirty="0"/>
              <a:t>	B.</a:t>
            </a:r>
            <a:r>
              <a:rPr lang="zh-CN" altLang="zh-CN" sz="2200" dirty="0"/>
              <a:t>教师和学生</a:t>
            </a:r>
            <a:endParaRPr lang="zh-CN" altLang="zh-CN" sz="2200" dirty="0"/>
          </a:p>
          <a:p>
            <a:pPr>
              <a:lnSpc>
                <a:spcPct val="120000"/>
              </a:lnSpc>
            </a:pPr>
            <a:r>
              <a:rPr lang="en-US" altLang="zh-CN" sz="2200" dirty="0"/>
              <a:t>C.</a:t>
            </a:r>
            <a:r>
              <a:rPr lang="zh-CN" altLang="zh-CN" sz="2200" dirty="0"/>
              <a:t>旅游点的服务人员</a:t>
            </a:r>
            <a:r>
              <a:rPr lang="en-US" altLang="zh-CN" sz="2200" dirty="0"/>
              <a:t>	D.</a:t>
            </a:r>
            <a:r>
              <a:rPr lang="zh-CN" altLang="zh-CN" sz="2200" dirty="0"/>
              <a:t>北京的旅游景观</a:t>
            </a: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99869" y="2276872"/>
            <a:ext cx="8128000" cy="2529923"/>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黄浦国际</a:t>
            </a:r>
            <a:r>
              <a:rPr lang="en-US" altLang="zh-CN" sz="2200" dirty="0"/>
              <a:t>”</a:t>
            </a:r>
            <a:r>
              <a:rPr lang="zh-CN" altLang="zh-CN" sz="2200" dirty="0"/>
              <a:t>旅行社是本次活动的</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旅游主体</a:t>
            </a:r>
            <a:r>
              <a:rPr lang="en-US" altLang="zh-CN" sz="2200" dirty="0"/>
              <a:t>	B.</a:t>
            </a:r>
            <a:r>
              <a:rPr lang="zh-CN" altLang="zh-CN" sz="2200" dirty="0"/>
              <a:t>旅游客体</a:t>
            </a:r>
            <a:endParaRPr lang="zh-CN" altLang="zh-CN" sz="2200" dirty="0"/>
          </a:p>
          <a:p>
            <a:pPr>
              <a:lnSpc>
                <a:spcPct val="120000"/>
              </a:lnSpc>
            </a:pPr>
            <a:r>
              <a:rPr lang="en-US" altLang="zh-CN" sz="2200" dirty="0"/>
              <a:t>C.</a:t>
            </a:r>
            <a:r>
              <a:rPr lang="zh-CN" altLang="zh-CN" sz="2200" dirty="0"/>
              <a:t>旅游中介</a:t>
            </a:r>
            <a:r>
              <a:rPr lang="en-US" altLang="zh-CN" sz="2200" dirty="0"/>
              <a:t>	D.</a:t>
            </a:r>
            <a:r>
              <a:rPr lang="zh-CN" altLang="zh-CN" sz="2200" dirty="0"/>
              <a:t>旅游资源</a:t>
            </a:r>
            <a:endParaRPr lang="zh-CN" altLang="zh-CN" sz="2200" dirty="0"/>
          </a:p>
          <a:p>
            <a:pPr>
              <a:lnSpc>
                <a:spcPct val="120000"/>
              </a:lnSpc>
            </a:pPr>
            <a:r>
              <a:rPr lang="zh-CN" altLang="zh-CN" sz="2200" dirty="0">
                <a:solidFill>
                  <a:srgbClr val="FF0000"/>
                </a:solidFill>
              </a:rPr>
              <a:t>解析</a:t>
            </a:r>
            <a:r>
              <a:rPr lang="zh-CN" altLang="zh-CN" sz="2200" dirty="0"/>
              <a:t>第</a:t>
            </a:r>
            <a:r>
              <a:rPr lang="en-US" altLang="zh-CN" sz="2200" dirty="0"/>
              <a:t>1</a:t>
            </a:r>
            <a:r>
              <a:rPr lang="zh-CN" altLang="zh-CN" sz="2200" dirty="0"/>
              <a:t>题</a:t>
            </a:r>
            <a:r>
              <a:rPr lang="en-US" altLang="zh-CN" sz="2200" dirty="0"/>
              <a:t>,</a:t>
            </a:r>
            <a:r>
              <a:rPr lang="zh-CN" altLang="zh-CN" sz="2200" dirty="0"/>
              <a:t>旅游活动中</a:t>
            </a:r>
            <a:r>
              <a:rPr lang="en-US" altLang="zh-CN" sz="2200" dirty="0"/>
              <a:t>,</a:t>
            </a:r>
            <a:r>
              <a:rPr lang="zh-CN" altLang="zh-CN" sz="2200" dirty="0"/>
              <a:t>旅游者是旅游活动的主体。第</a:t>
            </a:r>
            <a:r>
              <a:rPr lang="en-US" altLang="zh-CN" sz="2200" dirty="0"/>
              <a:t>2</a:t>
            </a:r>
            <a:r>
              <a:rPr lang="zh-CN" altLang="zh-CN" sz="2200" dirty="0"/>
              <a:t>题</a:t>
            </a:r>
            <a:r>
              <a:rPr lang="en-US" altLang="zh-CN" sz="2200" dirty="0"/>
              <a:t>,</a:t>
            </a:r>
            <a:r>
              <a:rPr lang="zh-CN" altLang="zh-CN" sz="2200" dirty="0"/>
              <a:t>在旅游活动中</a:t>
            </a:r>
            <a:r>
              <a:rPr lang="en-US" altLang="zh-CN" sz="2200" dirty="0"/>
              <a:t>,</a:t>
            </a:r>
            <a:r>
              <a:rPr lang="zh-CN" altLang="zh-CN" sz="2200" dirty="0"/>
              <a:t>旅游者是旅游活动的主体</a:t>
            </a:r>
            <a:r>
              <a:rPr lang="en-US" altLang="zh-CN" sz="2200" dirty="0"/>
              <a:t>,</a:t>
            </a:r>
            <a:r>
              <a:rPr lang="zh-CN" altLang="zh-CN" sz="2200" dirty="0"/>
              <a:t>旅游资源是客体</a:t>
            </a:r>
            <a:r>
              <a:rPr lang="en-US" altLang="zh-CN" sz="2200" dirty="0"/>
              <a:t>,</a:t>
            </a:r>
            <a:r>
              <a:rPr lang="zh-CN" altLang="zh-CN" sz="2200" dirty="0"/>
              <a:t>旅行社是中介。</a:t>
            </a:r>
            <a:endParaRPr lang="zh-CN" altLang="zh-CN" sz="2200" dirty="0"/>
          </a:p>
          <a:p>
            <a:pPr>
              <a:lnSpc>
                <a:spcPct val="120000"/>
              </a:lnSpc>
            </a:pPr>
            <a:r>
              <a:rPr lang="zh-CN" altLang="zh-CN" sz="2200" dirty="0">
                <a:solidFill>
                  <a:srgbClr val="FF0000"/>
                </a:solidFill>
              </a:rPr>
              <a:t>答案</a:t>
            </a:r>
            <a:r>
              <a:rPr lang="en-US" altLang="zh-CN" sz="2200" dirty="0"/>
              <a:t>1.B</a:t>
            </a:r>
            <a:r>
              <a:rPr lang="zh-CN" altLang="zh-CN" sz="2200" dirty="0"/>
              <a:t>　</a:t>
            </a:r>
            <a:r>
              <a:rPr lang="en-US" altLang="zh-CN" sz="2200" dirty="0"/>
              <a:t>2.C</a:t>
            </a:r>
            <a:endParaRPr lang="zh-CN" altLang="zh-CN"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99869" y="1757773"/>
            <a:ext cx="8128000" cy="3342453"/>
          </a:xfrm>
          <a:prstGeom prst="rect">
            <a:avLst/>
          </a:prstGeom>
        </p:spPr>
        <p:txBody>
          <a:bodyPr>
            <a:spAutoFit/>
          </a:bodyPr>
          <a:lstStyle/>
          <a:p>
            <a:pPr>
              <a:lnSpc>
                <a:spcPct val="120000"/>
              </a:lnSpc>
            </a:pPr>
            <a:r>
              <a:rPr lang="en-US" altLang="zh-CN" sz="2200" b="1" dirty="0"/>
              <a:t>3</a:t>
            </a:r>
            <a:r>
              <a:rPr lang="en-US" altLang="zh-CN" sz="2200" dirty="0"/>
              <a:t>.</a:t>
            </a:r>
            <a:r>
              <a:rPr lang="zh-CN" altLang="zh-CN" sz="2200" dirty="0"/>
              <a:t>现代旅游服务业的三大支柱是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旅游饭店、旅行社、旅游交通</a:t>
            </a:r>
            <a:endParaRPr lang="zh-CN" altLang="zh-CN" sz="2200" dirty="0"/>
          </a:p>
          <a:p>
            <a:pPr>
              <a:lnSpc>
                <a:spcPct val="120000"/>
              </a:lnSpc>
            </a:pPr>
            <a:r>
              <a:rPr lang="en-US" altLang="zh-CN" sz="2200" dirty="0"/>
              <a:t>B.</a:t>
            </a:r>
            <a:r>
              <a:rPr lang="zh-CN" altLang="zh-CN" sz="2200" dirty="0"/>
              <a:t>旅游资源、旅行社、旅游者</a:t>
            </a:r>
            <a:endParaRPr lang="zh-CN" altLang="zh-CN" sz="2200" dirty="0"/>
          </a:p>
          <a:p>
            <a:pPr>
              <a:lnSpc>
                <a:spcPct val="120000"/>
              </a:lnSpc>
            </a:pPr>
            <a:r>
              <a:rPr lang="en-US" altLang="zh-CN" sz="2200" dirty="0"/>
              <a:t>C.</a:t>
            </a:r>
            <a:r>
              <a:rPr lang="zh-CN" altLang="zh-CN" sz="2200" dirty="0"/>
              <a:t>旅游购物、旅游交通、旅行社</a:t>
            </a:r>
            <a:endParaRPr lang="zh-CN" altLang="zh-CN" sz="2200" dirty="0"/>
          </a:p>
          <a:p>
            <a:pPr>
              <a:lnSpc>
                <a:spcPct val="120000"/>
              </a:lnSpc>
            </a:pPr>
            <a:r>
              <a:rPr lang="en-US" altLang="zh-CN" sz="2200" dirty="0"/>
              <a:t>D.</a:t>
            </a:r>
            <a:r>
              <a:rPr lang="zh-CN" altLang="zh-CN" sz="2200" dirty="0"/>
              <a:t>旅游资源、旅行者、国际旅游</a:t>
            </a:r>
            <a:endParaRPr lang="zh-CN" altLang="zh-CN" sz="2200" dirty="0"/>
          </a:p>
          <a:p>
            <a:pPr>
              <a:lnSpc>
                <a:spcPct val="120000"/>
              </a:lnSpc>
            </a:pPr>
            <a:r>
              <a:rPr lang="zh-CN" altLang="zh-CN" sz="2200" dirty="0">
                <a:solidFill>
                  <a:srgbClr val="FF0000"/>
                </a:solidFill>
              </a:rPr>
              <a:t>解析</a:t>
            </a:r>
            <a:r>
              <a:rPr lang="zh-CN" altLang="zh-CN" sz="2200" dirty="0"/>
              <a:t>旅游服务业是现代旅游业的中介体</a:t>
            </a:r>
            <a:r>
              <a:rPr lang="en-US" altLang="zh-CN" sz="2200" dirty="0"/>
              <a:t>,</a:t>
            </a:r>
            <a:r>
              <a:rPr lang="zh-CN" altLang="zh-CN" sz="2200" dirty="0"/>
              <a:t>旅游饭店、旅行社、旅游交通是旅游服务业的三大支柱。</a:t>
            </a:r>
            <a:endParaRPr lang="zh-CN" altLang="zh-CN" sz="2200" dirty="0"/>
          </a:p>
          <a:p>
            <a:pPr>
              <a:lnSpc>
                <a:spcPct val="120000"/>
              </a:lnSpc>
            </a:pPr>
            <a:r>
              <a:rPr lang="zh-CN" altLang="zh-CN" sz="2200" dirty="0">
                <a:solidFill>
                  <a:srgbClr val="FF0000"/>
                </a:solidFill>
              </a:rPr>
              <a:t>答案</a:t>
            </a:r>
            <a:r>
              <a:rPr lang="en-US" altLang="zh-CN" sz="2200" dirty="0"/>
              <a:t>A</a:t>
            </a:r>
            <a:endParaRPr lang="zh-CN" altLang="zh-CN"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455853" y="2060848"/>
            <a:ext cx="8128000" cy="2489528"/>
          </a:xfrm>
          <a:prstGeom prst="rect">
            <a:avLst/>
          </a:prstGeom>
        </p:spPr>
        <p:txBody>
          <a:bodyPr>
            <a:spAutoFit/>
          </a:bodyPr>
          <a:lstStyle/>
          <a:p>
            <a:pPr>
              <a:lnSpc>
                <a:spcPct val="120000"/>
              </a:lnSpc>
            </a:pPr>
            <a:r>
              <a:rPr lang="zh-CN" altLang="zh-CN" sz="2200" dirty="0"/>
              <a:t>某校为获奖教师推出暑假带薪免费旅游。很多老师觉得马不停蹄地游览多处名胜过于劳累。所以选择到某处旅游胜地小住一段时间以代替大范围的游览。据此完成第</a:t>
            </a:r>
            <a:r>
              <a:rPr lang="en-US" altLang="zh-CN" sz="2200" dirty="0"/>
              <a:t>4~5</a:t>
            </a:r>
            <a:r>
              <a:rPr lang="zh-CN" altLang="zh-CN" sz="2200" dirty="0"/>
              <a:t>题。</a:t>
            </a:r>
            <a:endParaRPr lang="zh-CN" altLang="zh-CN" sz="2200" dirty="0"/>
          </a:p>
          <a:p>
            <a:pPr>
              <a:lnSpc>
                <a:spcPct val="120000"/>
              </a:lnSpc>
            </a:pPr>
            <a:r>
              <a:rPr lang="en-US" altLang="zh-CN" sz="2200" b="1" dirty="0"/>
              <a:t>4</a:t>
            </a:r>
            <a:r>
              <a:rPr lang="en-US" altLang="zh-CN" sz="2200" dirty="0"/>
              <a:t>.</a:t>
            </a:r>
            <a:r>
              <a:rPr lang="zh-CN" altLang="zh-CN" sz="2200" dirty="0"/>
              <a:t>按照旅游目的的划分</a:t>
            </a:r>
            <a:r>
              <a:rPr lang="en-US" altLang="zh-CN" sz="2200" dirty="0"/>
              <a:t>,</a:t>
            </a:r>
            <a:r>
              <a:rPr lang="zh-CN" altLang="zh-CN" sz="2200" dirty="0"/>
              <a:t>该校教师的旅游属于</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观光型</a:t>
            </a:r>
            <a:r>
              <a:rPr lang="en-US" altLang="zh-CN" sz="2200" dirty="0"/>
              <a:t>	B.</a:t>
            </a:r>
            <a:r>
              <a:rPr lang="zh-CN" altLang="zh-CN" sz="2200" dirty="0"/>
              <a:t>度假保健型</a:t>
            </a:r>
            <a:endParaRPr lang="zh-CN" altLang="zh-CN" sz="2200" dirty="0"/>
          </a:p>
          <a:p>
            <a:pPr>
              <a:lnSpc>
                <a:spcPct val="120000"/>
              </a:lnSpc>
            </a:pPr>
            <a:r>
              <a:rPr lang="en-US" altLang="zh-CN" sz="2200" dirty="0"/>
              <a:t>C.</a:t>
            </a:r>
            <a:r>
              <a:rPr lang="zh-CN" altLang="zh-CN" sz="2200" dirty="0"/>
              <a:t>购物型</a:t>
            </a:r>
            <a:r>
              <a:rPr lang="en-US" altLang="zh-CN" sz="2200" dirty="0"/>
              <a:t>	D.</a:t>
            </a:r>
            <a:r>
              <a:rPr lang="zh-CN" altLang="zh-CN" sz="2200" dirty="0"/>
              <a:t>宗教型</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455853" y="1960906"/>
            <a:ext cx="8128000" cy="2936188"/>
          </a:xfrm>
          <a:prstGeom prst="rect">
            <a:avLst/>
          </a:prstGeom>
        </p:spPr>
        <p:txBody>
          <a:bodyPr>
            <a:spAutoFit/>
          </a:bodyPr>
          <a:lstStyle/>
          <a:p>
            <a:pPr>
              <a:lnSpc>
                <a:spcPct val="120000"/>
              </a:lnSpc>
            </a:pPr>
            <a:r>
              <a:rPr lang="en-US" altLang="zh-CN" sz="2200" b="1" dirty="0"/>
              <a:t>5</a:t>
            </a:r>
            <a:r>
              <a:rPr lang="en-US" altLang="zh-CN" sz="2200" dirty="0"/>
              <a:t>.</a:t>
            </a:r>
            <a:r>
              <a:rPr lang="zh-CN" altLang="zh-CN" sz="2200" dirty="0"/>
              <a:t>对于我国的工薪阶层来说</a:t>
            </a:r>
            <a:r>
              <a:rPr lang="en-US" altLang="zh-CN" sz="2200" dirty="0"/>
              <a:t>,</a:t>
            </a:r>
            <a:r>
              <a:rPr lang="zh-CN" altLang="zh-CN" sz="2200" dirty="0"/>
              <a:t>下列旅游形式中最适合在双休日进行的是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地方性旅游</a:t>
            </a:r>
            <a:r>
              <a:rPr lang="en-US" altLang="zh-CN" sz="2200" dirty="0"/>
              <a:t>	B.</a:t>
            </a:r>
            <a:r>
              <a:rPr lang="zh-CN" altLang="zh-CN" sz="2200" dirty="0"/>
              <a:t>区域性旅游</a:t>
            </a:r>
            <a:endParaRPr lang="zh-CN" altLang="zh-CN" sz="2200" dirty="0"/>
          </a:p>
          <a:p>
            <a:pPr>
              <a:lnSpc>
                <a:spcPct val="120000"/>
              </a:lnSpc>
            </a:pPr>
            <a:r>
              <a:rPr lang="en-US" altLang="zh-CN" sz="2200" dirty="0"/>
              <a:t>C.</a:t>
            </a:r>
            <a:r>
              <a:rPr lang="zh-CN" altLang="zh-CN" sz="2200" dirty="0"/>
              <a:t>全国性旅游</a:t>
            </a:r>
            <a:r>
              <a:rPr lang="en-US" altLang="zh-CN" sz="2200" dirty="0"/>
              <a:t>	D.</a:t>
            </a:r>
            <a:r>
              <a:rPr lang="zh-CN" altLang="zh-CN" sz="2200" dirty="0"/>
              <a:t>洲际旅游</a:t>
            </a:r>
            <a:endParaRPr lang="zh-CN" altLang="zh-CN" sz="2200" dirty="0"/>
          </a:p>
          <a:p>
            <a:pPr>
              <a:lnSpc>
                <a:spcPct val="120000"/>
              </a:lnSpc>
            </a:pPr>
            <a:r>
              <a:rPr lang="zh-CN" altLang="zh-CN" sz="2200" dirty="0">
                <a:solidFill>
                  <a:srgbClr val="FF0000"/>
                </a:solidFill>
              </a:rPr>
              <a:t>解析</a:t>
            </a:r>
            <a:r>
              <a:rPr lang="zh-CN" altLang="zh-CN" sz="2200" dirty="0"/>
              <a:t>第</a:t>
            </a:r>
            <a:r>
              <a:rPr lang="en-US" altLang="zh-CN" sz="2200" dirty="0"/>
              <a:t>4</a:t>
            </a:r>
            <a:r>
              <a:rPr lang="zh-CN" altLang="zh-CN" sz="2200" dirty="0"/>
              <a:t>题</a:t>
            </a:r>
            <a:r>
              <a:rPr lang="en-US" altLang="zh-CN" sz="2200" dirty="0"/>
              <a:t>,</a:t>
            </a:r>
            <a:r>
              <a:rPr lang="zh-CN" altLang="zh-CN" sz="2200" dirty="0"/>
              <a:t>从材料中可知</a:t>
            </a:r>
            <a:r>
              <a:rPr lang="en-US" altLang="zh-CN" sz="2200" dirty="0"/>
              <a:t>,</a:t>
            </a:r>
            <a:r>
              <a:rPr lang="zh-CN" altLang="zh-CN" sz="2200" dirty="0"/>
              <a:t>为获奖教师推出暑假带薪免费旅游主要是休闲度假。第</a:t>
            </a:r>
            <a:r>
              <a:rPr lang="en-US" altLang="zh-CN" sz="2200" dirty="0"/>
              <a:t>5</a:t>
            </a:r>
            <a:r>
              <a:rPr lang="zh-CN" altLang="zh-CN" sz="2200" dirty="0"/>
              <a:t>题</a:t>
            </a:r>
            <a:r>
              <a:rPr lang="en-US" altLang="zh-CN" sz="2200" dirty="0"/>
              <a:t>,</a:t>
            </a:r>
            <a:r>
              <a:rPr lang="zh-CN" altLang="zh-CN" sz="2200" dirty="0"/>
              <a:t>双休日适合就近旅游。</a:t>
            </a:r>
            <a:endParaRPr lang="zh-CN" altLang="zh-CN" sz="2200" dirty="0"/>
          </a:p>
          <a:p>
            <a:pPr>
              <a:lnSpc>
                <a:spcPct val="120000"/>
              </a:lnSpc>
            </a:pPr>
            <a:r>
              <a:rPr lang="zh-CN" altLang="zh-CN" sz="2200" dirty="0">
                <a:solidFill>
                  <a:srgbClr val="FF0000"/>
                </a:solidFill>
              </a:rPr>
              <a:t>答案</a:t>
            </a:r>
            <a:r>
              <a:rPr lang="en-US" altLang="zh-CN" sz="2200" dirty="0"/>
              <a:t>4.B</a:t>
            </a:r>
            <a:r>
              <a:rPr lang="zh-CN" altLang="zh-CN" sz="2200" dirty="0"/>
              <a:t>　</a:t>
            </a:r>
            <a:r>
              <a:rPr lang="en-US" altLang="zh-CN" sz="2200" dirty="0"/>
              <a:t>5.A</a:t>
            </a:r>
            <a:endParaRPr lang="zh-CN" altLang="zh-CN" sz="2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1" name="矩形 10"/>
          <p:cNvSpPr>
            <a:spLocks noChangeAspect="1"/>
          </p:cNvSpPr>
          <p:nvPr/>
        </p:nvSpPr>
        <p:spPr>
          <a:xfrm>
            <a:off x="508000" y="1052736"/>
            <a:ext cx="8128000" cy="3708323"/>
          </a:xfrm>
          <a:prstGeom prst="rect">
            <a:avLst/>
          </a:prstGeom>
        </p:spPr>
        <p:txBody>
          <a:bodyPr>
            <a:spAutoFit/>
          </a:bodyPr>
          <a:lstStyle/>
          <a:p>
            <a:pPr>
              <a:lnSpc>
                <a:spcPct val="120000"/>
              </a:lnSpc>
            </a:pPr>
            <a:r>
              <a:rPr lang="en-US" altLang="zh-CN" sz="2200" b="1" dirty="0"/>
              <a:t>6</a:t>
            </a:r>
            <a:r>
              <a:rPr lang="en-US" altLang="zh-CN" sz="2200" dirty="0"/>
              <a:t>.</a:t>
            </a:r>
            <a:r>
              <a:rPr lang="zh-CN" altLang="zh-CN" sz="2200" dirty="0"/>
              <a:t>阅读下面一段文章摘录</a:t>
            </a:r>
            <a:r>
              <a:rPr lang="en-US" altLang="zh-CN" sz="2200" dirty="0"/>
              <a:t>,</a:t>
            </a:r>
            <a:r>
              <a:rPr lang="zh-CN" altLang="zh-CN" sz="2200" dirty="0"/>
              <a:t>题目是《郑州</a:t>
            </a:r>
            <a:r>
              <a:rPr lang="en-US" altLang="zh-CN" sz="2200" dirty="0"/>
              <a:t>:</a:t>
            </a:r>
            <a:r>
              <a:rPr lang="zh-CN" altLang="zh-CN" sz="2200" dirty="0"/>
              <a:t>农业观光情趣浓》</a:t>
            </a:r>
            <a:r>
              <a:rPr lang="en-US" altLang="zh-CN" sz="2200" dirty="0"/>
              <a:t>,</a:t>
            </a:r>
            <a:r>
              <a:rPr lang="zh-CN" altLang="zh-CN" sz="2200" dirty="0"/>
              <a:t>分析完成下列问题。</a:t>
            </a:r>
            <a:endParaRPr lang="zh-CN" altLang="zh-CN" sz="2200" dirty="0"/>
          </a:p>
          <a:p>
            <a:pPr>
              <a:lnSpc>
                <a:spcPct val="120000"/>
              </a:lnSpc>
            </a:pPr>
            <a:r>
              <a:rPr lang="zh-CN" altLang="zh-CN" sz="2200" dirty="0"/>
              <a:t>材料　</a:t>
            </a:r>
            <a:r>
              <a:rPr lang="en-US" altLang="zh-CN" sz="2200" dirty="0"/>
              <a:t>“</a:t>
            </a:r>
            <a:r>
              <a:rPr lang="zh-CN" altLang="zh-CN" sz="2200" dirty="0"/>
              <a:t>十一</a:t>
            </a:r>
            <a:r>
              <a:rPr lang="en-US" altLang="zh-CN" sz="2200" dirty="0"/>
              <a:t>”</a:t>
            </a:r>
            <a:r>
              <a:rPr lang="zh-CN" altLang="zh-CN" sz="2200" dirty="0"/>
              <a:t>长假期间</a:t>
            </a:r>
            <a:r>
              <a:rPr lang="en-US" altLang="zh-CN" sz="2200" dirty="0"/>
              <a:t>,</a:t>
            </a:r>
            <a:r>
              <a:rPr lang="zh-CN" altLang="zh-CN" sz="2200" dirty="0"/>
              <a:t>郑州市民兴起</a:t>
            </a:r>
            <a:r>
              <a:rPr lang="en-US" altLang="zh-CN" sz="2200" dirty="0"/>
              <a:t>“</a:t>
            </a:r>
            <a:r>
              <a:rPr lang="zh-CN" altLang="zh-CN" sz="2200" dirty="0"/>
              <a:t>农业观光游</a:t>
            </a:r>
            <a:r>
              <a:rPr lang="en-US" altLang="zh-CN" sz="2200" dirty="0"/>
              <a:t>”,</a:t>
            </a:r>
            <a:r>
              <a:rPr lang="zh-CN" altLang="zh-CN" sz="2200" dirty="0"/>
              <a:t>人们走出市区</a:t>
            </a:r>
            <a:r>
              <a:rPr lang="en-US" altLang="zh-CN" sz="2200" dirty="0"/>
              <a:t>,</a:t>
            </a:r>
            <a:r>
              <a:rPr lang="zh-CN" altLang="zh-CN" sz="2200" dirty="0"/>
              <a:t>来到市郊各农业观光景点</a:t>
            </a:r>
            <a:r>
              <a:rPr lang="en-US" altLang="zh-CN" sz="2200" dirty="0"/>
              <a:t>,</a:t>
            </a:r>
            <a:r>
              <a:rPr lang="zh-CN" altLang="zh-CN" sz="2200" dirty="0"/>
              <a:t>买农产品、吃农家饭、住农家院</a:t>
            </a:r>
            <a:r>
              <a:rPr lang="en-US" altLang="zh-CN" sz="2200" dirty="0"/>
              <a:t>,</a:t>
            </a:r>
            <a:r>
              <a:rPr lang="zh-CN" altLang="zh-CN" sz="2200" dirty="0"/>
              <a:t>尽情享受浓浓的乡村情趣。在郑州市郊</a:t>
            </a:r>
            <a:r>
              <a:rPr lang="en-US" altLang="zh-CN" sz="2200" dirty="0"/>
              <a:t>,</a:t>
            </a:r>
            <a:r>
              <a:rPr lang="zh-CN" altLang="zh-CN" sz="2200" dirty="0"/>
              <a:t>有各式各样的农业生态精品旅游点</a:t>
            </a:r>
            <a:r>
              <a:rPr lang="en-US" altLang="zh-CN" sz="2200" dirty="0"/>
              <a:t>,</a:t>
            </a:r>
            <a:r>
              <a:rPr lang="zh-CN" altLang="zh-CN" sz="2200" dirty="0"/>
              <a:t>如金水区现代农业示范园、二七区凤凰岛休闲观光园等。这些景点在休闲、娱乐、消费的基础上</a:t>
            </a:r>
            <a:r>
              <a:rPr lang="en-US" altLang="zh-CN" sz="2200" dirty="0"/>
              <a:t>,</a:t>
            </a:r>
            <a:r>
              <a:rPr lang="zh-CN" altLang="zh-CN" sz="2200" dirty="0"/>
              <a:t>把区域文化、民俗风情、现代技术融入其中</a:t>
            </a:r>
            <a:r>
              <a:rPr lang="en-US" altLang="zh-CN" sz="2200" dirty="0"/>
              <a:t>,</a:t>
            </a:r>
            <a:r>
              <a:rPr lang="zh-CN" altLang="zh-CN" sz="2200" dirty="0"/>
              <a:t>游客能看到组培苗木生产过程、高档果品保鲜设施展示等。</a:t>
            </a:r>
          </a:p>
        </p:txBody>
      </p:sp>
      <p:sp>
        <p:nvSpPr>
          <p:cNvPr id="12" name="矩形 11"/>
          <p:cNvSpPr>
            <a:spLocks noChangeAspect="1"/>
          </p:cNvSpPr>
          <p:nvPr/>
        </p:nvSpPr>
        <p:spPr>
          <a:xfrm>
            <a:off x="508000" y="4632322"/>
            <a:ext cx="8128000" cy="1676998"/>
          </a:xfrm>
          <a:prstGeom prst="rect">
            <a:avLst/>
          </a:prstGeom>
        </p:spPr>
        <p:txBody>
          <a:bodyPr>
            <a:spAutoFit/>
          </a:bodyPr>
          <a:lstStyle/>
          <a:p>
            <a:pPr>
              <a:lnSpc>
                <a:spcPct val="120000"/>
              </a:lnSpc>
            </a:pPr>
            <a:r>
              <a:rPr lang="en-US" altLang="zh-CN" sz="2200" dirty="0"/>
              <a:t>(1)</a:t>
            </a:r>
            <a:r>
              <a:rPr lang="zh-CN" altLang="zh-CN" sz="2200" dirty="0"/>
              <a:t>材料中描述的旅游类型</a:t>
            </a:r>
            <a:r>
              <a:rPr lang="en-US" altLang="zh-CN" sz="2200" dirty="0"/>
              <a:t>,</a:t>
            </a:r>
            <a:r>
              <a:rPr lang="zh-CN" altLang="zh-CN" sz="2200" dirty="0"/>
              <a:t>按游览区域划分属</a:t>
            </a:r>
            <a:r>
              <a:rPr lang="zh-CN" altLang="zh-CN" sz="2200" u="sng" dirty="0"/>
              <a:t>　　　　　　</a:t>
            </a:r>
            <a:r>
              <a:rPr lang="en-US" altLang="zh-CN" sz="2200" dirty="0"/>
              <a:t>,</a:t>
            </a:r>
            <a:r>
              <a:rPr lang="zh-CN" altLang="zh-CN" sz="2200" dirty="0"/>
              <a:t>按旅游目的划分属</a:t>
            </a:r>
            <a:r>
              <a:rPr lang="zh-CN" altLang="zh-CN" sz="2200" u="sng" dirty="0"/>
              <a:t>　　　　　　</a:t>
            </a:r>
            <a:r>
              <a:rPr lang="zh-CN" altLang="zh-CN" sz="2200" dirty="0"/>
              <a:t>。</a:t>
            </a:r>
            <a:r>
              <a:rPr lang="en-US" altLang="zh-CN" sz="2200" dirty="0"/>
              <a:t> </a:t>
            </a:r>
            <a:endParaRPr lang="zh-CN" altLang="zh-CN" sz="2200" dirty="0"/>
          </a:p>
          <a:p>
            <a:pPr>
              <a:lnSpc>
                <a:spcPct val="120000"/>
              </a:lnSpc>
            </a:pPr>
            <a:r>
              <a:rPr lang="en-US" altLang="zh-CN" sz="2200" dirty="0"/>
              <a:t>(2)</a:t>
            </a:r>
            <a:r>
              <a:rPr lang="zh-CN" altLang="zh-CN" sz="2200" dirty="0"/>
              <a:t>在旅游活动中</a:t>
            </a:r>
            <a:r>
              <a:rPr lang="en-US" altLang="zh-CN" sz="2200" dirty="0"/>
              <a:t>,</a:t>
            </a:r>
            <a:r>
              <a:rPr lang="zh-CN" altLang="zh-CN" sz="2200" dirty="0"/>
              <a:t>市民属于</a:t>
            </a:r>
            <a:r>
              <a:rPr lang="zh-CN" altLang="zh-CN" sz="2200" u="sng" dirty="0"/>
              <a:t>　　　　</a:t>
            </a:r>
            <a:r>
              <a:rPr lang="en-US" altLang="zh-CN" sz="2200" dirty="0"/>
              <a:t>,</a:t>
            </a:r>
            <a:r>
              <a:rPr lang="zh-CN" altLang="zh-CN" sz="2200" dirty="0"/>
              <a:t>金水区现代农业示范园属于</a:t>
            </a:r>
            <a:r>
              <a:rPr lang="zh-CN" altLang="zh-CN" sz="2200" u="sng" dirty="0"/>
              <a:t>　　　　</a:t>
            </a:r>
            <a:r>
              <a:rPr lang="zh-CN" altLang="zh-CN" sz="2200" dirty="0"/>
              <a:t>。</a:t>
            </a:r>
            <a:r>
              <a:rPr lang="en-US" altLang="zh-CN" sz="2200" dirty="0"/>
              <a:t> </a:t>
            </a:r>
            <a:endParaRPr lang="zh-CN" altLang="zh-CN" sz="22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2"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3"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4"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5"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6"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7"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99869" y="1916832"/>
            <a:ext cx="8128000" cy="3342453"/>
          </a:xfrm>
          <a:prstGeom prst="rect">
            <a:avLst/>
          </a:prstGeom>
        </p:spPr>
        <p:txBody>
          <a:bodyPr>
            <a:spAutoFit/>
          </a:bodyPr>
          <a:lstStyle/>
          <a:p>
            <a:pPr>
              <a:lnSpc>
                <a:spcPct val="120000"/>
              </a:lnSpc>
            </a:pPr>
            <a:r>
              <a:rPr lang="en-US" altLang="zh-CN" sz="2200" dirty="0"/>
              <a:t>(3)</a:t>
            </a:r>
            <a:r>
              <a:rPr lang="zh-CN" altLang="zh-CN" sz="2200" dirty="0"/>
              <a:t>材料中的游客属于</a:t>
            </a:r>
            <a:r>
              <a:rPr lang="zh-CN" altLang="zh-CN" sz="2200" u="sng" dirty="0"/>
              <a:t>　　　　</a:t>
            </a:r>
            <a:r>
              <a:rPr lang="en-US" altLang="zh-CN" sz="2200" dirty="0"/>
              <a:t>(</a:t>
            </a:r>
            <a:r>
              <a:rPr lang="zh-CN" altLang="zh-CN" sz="2200" dirty="0"/>
              <a:t>国内或国际</a:t>
            </a:r>
            <a:r>
              <a:rPr lang="en-US" altLang="zh-CN" sz="2200" dirty="0"/>
              <a:t>)</a:t>
            </a:r>
            <a:r>
              <a:rPr lang="zh-CN" altLang="zh-CN" sz="2200" dirty="0"/>
              <a:t>游客</a:t>
            </a:r>
            <a:r>
              <a:rPr lang="en-US" altLang="zh-CN" sz="2200" dirty="0"/>
              <a:t>,</a:t>
            </a:r>
            <a:r>
              <a:rPr lang="zh-CN" altLang="zh-CN" sz="2200" dirty="0"/>
              <a:t>他们产生旅游行为的基本欲望是</a:t>
            </a:r>
            <a:r>
              <a:rPr lang="zh-CN" altLang="zh-CN" sz="2200" u="sng" dirty="0"/>
              <a:t>　　　　</a:t>
            </a:r>
            <a:r>
              <a:rPr lang="zh-CN" altLang="zh-CN" sz="2200" dirty="0"/>
              <a:t>。</a:t>
            </a:r>
            <a:r>
              <a:rPr lang="en-US" altLang="zh-CN" sz="2200" dirty="0"/>
              <a:t> </a:t>
            </a:r>
            <a:endParaRPr lang="zh-CN" altLang="zh-CN" sz="2200" dirty="0"/>
          </a:p>
          <a:p>
            <a:pPr>
              <a:lnSpc>
                <a:spcPct val="120000"/>
              </a:lnSpc>
            </a:pPr>
            <a:r>
              <a:rPr lang="zh-CN" altLang="zh-CN" sz="2200" dirty="0"/>
              <a:t>解析市民从市区到郊区农业观光园、示范园旅游属于地方性旅游</a:t>
            </a:r>
            <a:r>
              <a:rPr lang="en-US" altLang="zh-CN" sz="2200" dirty="0"/>
              <a:t>,</a:t>
            </a:r>
            <a:r>
              <a:rPr lang="zh-CN" altLang="zh-CN" sz="2200" dirty="0"/>
              <a:t>动机是好奇</a:t>
            </a:r>
            <a:r>
              <a:rPr lang="en-US" altLang="zh-CN" sz="2200" dirty="0"/>
              <a:t>,</a:t>
            </a:r>
            <a:r>
              <a:rPr lang="zh-CN" altLang="zh-CN" sz="2200" dirty="0"/>
              <a:t>目的是观光</a:t>
            </a:r>
            <a:r>
              <a:rPr lang="en-US" altLang="zh-CN" sz="2200" dirty="0"/>
              <a:t>;</a:t>
            </a:r>
            <a:r>
              <a:rPr lang="zh-CN" altLang="zh-CN" sz="2200" dirty="0"/>
              <a:t>旅游活动的基本要素包括旅游者、旅游资源、旅游服务业。</a:t>
            </a:r>
            <a:endParaRPr lang="zh-CN" altLang="zh-CN" sz="2200" dirty="0"/>
          </a:p>
          <a:p>
            <a:pPr>
              <a:lnSpc>
                <a:spcPct val="120000"/>
              </a:lnSpc>
            </a:pPr>
            <a:r>
              <a:rPr lang="zh-CN" altLang="zh-CN" sz="2200" dirty="0">
                <a:solidFill>
                  <a:srgbClr val="FF0000"/>
                </a:solidFill>
              </a:rPr>
              <a:t>答案</a:t>
            </a:r>
            <a:r>
              <a:rPr lang="en-US" altLang="zh-CN" sz="2200" dirty="0"/>
              <a:t>(1)</a:t>
            </a:r>
            <a:r>
              <a:rPr lang="zh-CN" altLang="zh-CN" sz="2200" dirty="0"/>
              <a:t>地方性旅游　观光型旅游</a:t>
            </a:r>
            <a:endParaRPr lang="zh-CN" altLang="zh-CN" sz="2200" dirty="0"/>
          </a:p>
          <a:p>
            <a:pPr>
              <a:lnSpc>
                <a:spcPct val="120000"/>
              </a:lnSpc>
            </a:pPr>
            <a:r>
              <a:rPr lang="en-US" altLang="zh-CN" sz="2200" dirty="0"/>
              <a:t>(2)</a:t>
            </a:r>
            <a:r>
              <a:rPr lang="zh-CN" altLang="zh-CN" sz="2200" dirty="0"/>
              <a:t>旅游者　旅游资源</a:t>
            </a:r>
            <a:endParaRPr lang="zh-CN" altLang="zh-CN" sz="2200" dirty="0"/>
          </a:p>
          <a:p>
            <a:pPr>
              <a:lnSpc>
                <a:spcPct val="120000"/>
              </a:lnSpc>
            </a:pPr>
            <a:r>
              <a:rPr lang="en-US" altLang="zh-CN" sz="2200" dirty="0"/>
              <a:t>(3)</a:t>
            </a:r>
            <a:r>
              <a:rPr lang="zh-CN" altLang="zh-CN" sz="2200" dirty="0"/>
              <a:t>国内　好奇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nvGraphicFramePr>
        <p:xfrm>
          <a:off x="508000" y="1184336"/>
          <a:ext cx="8128000" cy="5052976"/>
        </p:xfrm>
        <a:graphic>
          <a:graphicData uri="http://schemas.openxmlformats.org/presentationml/2006/ole">
            <mc:AlternateContent xmlns:mc="http://schemas.openxmlformats.org/markup-compatibility/2006">
              <mc:Choice xmlns:v="urn:schemas-microsoft-com:vml" Requires="v">
                <p:oleObj spid="_x0000_s1069" name="文档" r:id="rId1" imgW="4002405" imgH="2486660" progId="Word.Document.12">
                  <p:embed/>
                </p:oleObj>
              </mc:Choice>
              <mc:Fallback>
                <p:oleObj name="文档" r:id="rId1" imgW="4002405" imgH="2486660" progId="Word.Document.12">
                  <p:embed/>
                  <p:pic>
                    <p:nvPicPr>
                      <p:cNvPr id="0" name="图片 1068"/>
                      <p:cNvPicPr/>
                      <p:nvPr/>
                    </p:nvPicPr>
                    <p:blipFill>
                      <a:blip r:embed="rId2"/>
                      <a:stretch>
                        <a:fillRect/>
                      </a:stretch>
                    </p:blipFill>
                    <p:spPr>
                      <a:xfrm>
                        <a:off x="508000" y="1184336"/>
                        <a:ext cx="8128000" cy="5052976"/>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508000" y="1052736"/>
            <a:ext cx="8128000" cy="1676998"/>
          </a:xfrm>
          <a:prstGeom prst="rect">
            <a:avLst/>
          </a:prstGeom>
        </p:spPr>
        <p:txBody>
          <a:bodyPr>
            <a:spAutoFit/>
          </a:bodyPr>
          <a:lstStyle/>
          <a:p>
            <a:pPr>
              <a:lnSpc>
                <a:spcPct val="120000"/>
              </a:lnSpc>
            </a:pPr>
            <a:r>
              <a:rPr lang="zh-CN" altLang="zh-CN" sz="2200" dirty="0"/>
              <a:t>一、旅游活动的基本要素</a:t>
            </a:r>
            <a:endParaRPr lang="zh-CN" altLang="zh-CN" sz="2200" dirty="0"/>
          </a:p>
          <a:p>
            <a:pPr>
              <a:lnSpc>
                <a:spcPct val="120000"/>
              </a:lnSpc>
            </a:pPr>
            <a:r>
              <a:rPr lang="en-US" altLang="zh-CN" sz="2200" b="1" dirty="0"/>
              <a:t>1</a:t>
            </a:r>
            <a:r>
              <a:rPr lang="en-US" altLang="zh-CN" sz="2200" dirty="0"/>
              <a:t>.</a:t>
            </a:r>
            <a:r>
              <a:rPr lang="zh-CN" altLang="zh-CN" sz="2200" dirty="0"/>
              <a:t>旅游的定义</a:t>
            </a:r>
            <a:r>
              <a:rPr lang="en-US" altLang="zh-CN" sz="2200" dirty="0"/>
              <a:t>:</a:t>
            </a:r>
            <a:r>
              <a:rPr lang="zh-CN" altLang="zh-CN" sz="2200" dirty="0"/>
              <a:t>旅游是人们在社会文化生活中的一种</a:t>
            </a:r>
            <a:r>
              <a:rPr lang="zh-CN" altLang="zh-CN" sz="2200" u="sng" dirty="0">
                <a:solidFill>
                  <a:srgbClr val="FF0000"/>
                </a:solidFill>
                <a:uFill>
                  <a:solidFill>
                    <a:schemeClr val="tx1"/>
                  </a:solidFill>
                </a:uFill>
              </a:rPr>
              <a:t>消闲性</a:t>
            </a:r>
            <a:r>
              <a:rPr lang="zh-CN" altLang="zh-CN" sz="2200" dirty="0"/>
              <a:t>活动</a:t>
            </a:r>
            <a:r>
              <a:rPr lang="en-US" altLang="zh-CN" sz="2200" dirty="0"/>
              <a:t>,</a:t>
            </a:r>
            <a:r>
              <a:rPr lang="zh-CN" altLang="zh-CN" sz="2200" dirty="0"/>
              <a:t>包括</a:t>
            </a:r>
            <a:r>
              <a:rPr lang="zh-CN" altLang="zh-CN" sz="2200" u="sng" dirty="0">
                <a:solidFill>
                  <a:srgbClr val="FF0000"/>
                </a:solidFill>
                <a:uFill>
                  <a:solidFill>
                    <a:schemeClr val="tx1"/>
                  </a:solidFill>
                </a:uFill>
              </a:rPr>
              <a:t>游览观光</a:t>
            </a:r>
            <a:r>
              <a:rPr lang="zh-CN" altLang="zh-CN" sz="2200" dirty="0"/>
              <a:t>、度假休闲、</a:t>
            </a:r>
            <a:r>
              <a:rPr lang="zh-CN" altLang="zh-CN" sz="2200" u="sng" dirty="0">
                <a:solidFill>
                  <a:srgbClr val="FF0000"/>
                </a:solidFill>
                <a:uFill>
                  <a:solidFill>
                    <a:schemeClr val="tx1"/>
                  </a:solidFill>
                </a:uFill>
              </a:rPr>
              <a:t>科考探险</a:t>
            </a:r>
            <a:r>
              <a:rPr lang="zh-CN" altLang="zh-CN" sz="2200" dirty="0"/>
              <a:t>、宗教朝觐等。</a:t>
            </a:r>
            <a:endParaRPr lang="zh-CN" altLang="zh-CN" sz="2200" dirty="0"/>
          </a:p>
          <a:p>
            <a:pPr>
              <a:lnSpc>
                <a:spcPct val="120000"/>
              </a:lnSpc>
            </a:pPr>
            <a:r>
              <a:rPr lang="en-US" altLang="zh-CN" sz="2200" b="1" dirty="0"/>
              <a:t>2</a:t>
            </a:r>
            <a:r>
              <a:rPr lang="en-US" altLang="zh-CN" sz="2200" dirty="0"/>
              <a:t>.</a:t>
            </a:r>
            <a:r>
              <a:rPr lang="zh-CN" altLang="zh-CN" sz="2200" dirty="0"/>
              <a:t>现代旅游活动的基本要素。</a:t>
            </a:r>
          </a:p>
        </p:txBody>
      </p:sp>
      <p:graphicFrame>
        <p:nvGraphicFramePr>
          <p:cNvPr id="7" name="对象 6"/>
          <p:cNvGraphicFramePr>
            <a:graphicFrameLocks noChangeAspect="1"/>
          </p:cNvGraphicFramePr>
          <p:nvPr/>
        </p:nvGraphicFramePr>
        <p:xfrm>
          <a:off x="508000" y="2759877"/>
          <a:ext cx="8128000" cy="2685347"/>
        </p:xfrm>
        <a:graphic>
          <a:graphicData uri="http://schemas.openxmlformats.org/presentationml/2006/ole">
            <mc:AlternateContent xmlns:mc="http://schemas.openxmlformats.org/markup-compatibility/2006">
              <mc:Choice xmlns:v="urn:schemas-microsoft-com:vml" Requires="v">
                <p:oleObj spid="_x0000_s2094" name="文档" r:id="rId2" imgW="3949700" imgH="1303655" progId="Word.Document.12">
                  <p:embed/>
                </p:oleObj>
              </mc:Choice>
              <mc:Fallback>
                <p:oleObj name="文档" r:id="rId2" imgW="3949700" imgH="1303655" progId="Word.Document.12">
                  <p:embed/>
                  <p:pic>
                    <p:nvPicPr>
                      <p:cNvPr id="0" name="图片 2093"/>
                      <p:cNvPicPr/>
                      <p:nvPr/>
                    </p:nvPicPr>
                    <p:blipFill>
                      <a:blip r:embed="rId3"/>
                      <a:stretch>
                        <a:fillRect/>
                      </a:stretch>
                    </p:blipFill>
                    <p:spPr>
                      <a:xfrm>
                        <a:off x="508000" y="2759877"/>
                        <a:ext cx="8128000" cy="2685347"/>
                      </a:xfrm>
                      <a:prstGeom prst="rect">
                        <a:avLst/>
                      </a:prstGeom>
                    </p:spPr>
                  </p:pic>
                </p:oleObj>
              </mc:Fallback>
            </mc:AlternateContent>
          </a:graphicData>
        </a:graphic>
      </p:graphicFrame>
      <p:sp>
        <p:nvSpPr>
          <p:cNvPr id="8" name="矩形 7"/>
          <p:cNvSpPr>
            <a:spLocks noChangeAspect="1"/>
          </p:cNvSpPr>
          <p:nvPr/>
        </p:nvSpPr>
        <p:spPr>
          <a:xfrm>
            <a:off x="508000" y="4653136"/>
            <a:ext cx="8128000" cy="458202"/>
          </a:xfrm>
          <a:prstGeom prst="rect">
            <a:avLst/>
          </a:prstGeom>
        </p:spPr>
        <p:txBody>
          <a:bodyPr>
            <a:spAutoFit/>
          </a:bodyPr>
          <a:lstStyle/>
          <a:p>
            <a:pPr>
              <a:lnSpc>
                <a:spcPct val="120000"/>
              </a:lnSpc>
            </a:pPr>
            <a:r>
              <a:rPr lang="zh-CN" altLang="zh-CN" sz="2200" dirty="0"/>
              <a:t>思考讨论要想成为一名旅游者必须具备哪些条件</a:t>
            </a:r>
            <a:r>
              <a:rPr lang="en-US" altLang="zh-CN" sz="2200" dirty="0"/>
              <a:t>?</a:t>
            </a:r>
            <a:endParaRPr lang="zh-CN" altLang="zh-CN" sz="2200" dirty="0"/>
          </a:p>
        </p:txBody>
      </p:sp>
      <p:sp>
        <p:nvSpPr>
          <p:cNvPr id="9" name="矩形 8"/>
          <p:cNvSpPr>
            <a:spLocks noChangeAspect="1"/>
          </p:cNvSpPr>
          <p:nvPr/>
        </p:nvSpPr>
        <p:spPr>
          <a:xfrm>
            <a:off x="508000" y="5131038"/>
            <a:ext cx="8128000" cy="458202"/>
          </a:xfrm>
          <a:prstGeom prst="rect">
            <a:avLst/>
          </a:prstGeom>
        </p:spPr>
        <p:txBody>
          <a:bodyPr>
            <a:spAutoFit/>
          </a:bodyPr>
          <a:lstStyle/>
          <a:p>
            <a:pPr>
              <a:lnSpc>
                <a:spcPct val="120000"/>
              </a:lnSpc>
            </a:pPr>
            <a:r>
              <a:rPr lang="zh-CN" altLang="zh-CN" sz="2200" dirty="0">
                <a:solidFill>
                  <a:srgbClr val="FF0000"/>
                </a:solidFill>
              </a:rPr>
              <a:t>提示</a:t>
            </a:r>
            <a:r>
              <a:rPr lang="zh-CN" altLang="zh-CN" sz="2200" dirty="0"/>
              <a:t>①有旅游的动机</a:t>
            </a:r>
            <a:r>
              <a:rPr lang="en-US" altLang="zh-CN" sz="2200" dirty="0"/>
              <a:t>;</a:t>
            </a:r>
            <a:r>
              <a:rPr lang="zh-CN" altLang="zh-CN" sz="2200" dirty="0"/>
              <a:t>②有可以自由支配的收入</a:t>
            </a:r>
            <a:r>
              <a:rPr lang="en-US" altLang="zh-CN" sz="2200" dirty="0"/>
              <a:t>;</a:t>
            </a:r>
            <a:r>
              <a:rPr lang="zh-CN" altLang="zh-CN" sz="2200" dirty="0"/>
              <a:t>③有闲暇时间等。</a:t>
            </a:r>
          </a:p>
        </p:txBody>
      </p:sp>
      <p:sp>
        <p:nvSpPr>
          <p:cNvPr id="10" name="矩形 9"/>
          <p:cNvSpPr/>
          <p:nvPr/>
        </p:nvSpPr>
        <p:spPr>
          <a:xfrm>
            <a:off x="6767270" y="1549568"/>
            <a:ext cx="872737" cy="273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899592" y="1952026"/>
            <a:ext cx="1152128"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a:off x="3635896" y="1952026"/>
            <a:ext cx="122413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p:cNvSpPr/>
          <p:nvPr/>
        </p:nvSpPr>
        <p:spPr>
          <a:xfrm>
            <a:off x="3198767" y="3312692"/>
            <a:ext cx="527609"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矩形 13"/>
          <p:cNvSpPr/>
          <p:nvPr/>
        </p:nvSpPr>
        <p:spPr>
          <a:xfrm>
            <a:off x="2748073" y="3753976"/>
            <a:ext cx="455601"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p:nvSpPr>
        <p:spPr>
          <a:xfrm>
            <a:off x="5148064" y="3749069"/>
            <a:ext cx="50405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矩形 15"/>
          <p:cNvSpPr/>
          <p:nvPr/>
        </p:nvSpPr>
        <p:spPr>
          <a:xfrm>
            <a:off x="2998328" y="4195260"/>
            <a:ext cx="709576"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矩形 16"/>
          <p:cNvSpPr/>
          <p:nvPr/>
        </p:nvSpPr>
        <p:spPr>
          <a:xfrm>
            <a:off x="4920263" y="4196361"/>
            <a:ext cx="731857"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5" name="矩形 4"/>
          <p:cNvSpPr>
            <a:spLocks noChangeAspect="1"/>
          </p:cNvSpPr>
          <p:nvPr/>
        </p:nvSpPr>
        <p:spPr>
          <a:xfrm>
            <a:off x="508000" y="1844824"/>
            <a:ext cx="3366627" cy="458202"/>
          </a:xfrm>
          <a:prstGeom prst="rect">
            <a:avLst/>
          </a:prstGeom>
        </p:spPr>
        <p:txBody>
          <a:bodyPr wrap="none">
            <a:spAutoFit/>
          </a:bodyPr>
          <a:lstStyle/>
          <a:p>
            <a:pPr>
              <a:lnSpc>
                <a:spcPct val="120000"/>
              </a:lnSpc>
            </a:pPr>
            <a:r>
              <a:rPr lang="zh-CN" altLang="zh-CN" sz="2200" dirty="0"/>
              <a:t>二、旅游活动的基本</a:t>
            </a:r>
            <a:r>
              <a:rPr lang="zh-CN" altLang="zh-CN" sz="2200" dirty="0" smtClean="0"/>
              <a:t>类型</a:t>
            </a:r>
            <a:r>
              <a:rPr lang="en-US" altLang="zh-CN" sz="2200" dirty="0" smtClean="0"/>
              <a:t> </a:t>
            </a:r>
            <a:endParaRPr lang="zh-CN" altLang="zh-CN" sz="2200" dirty="0"/>
          </a:p>
        </p:txBody>
      </p:sp>
      <p:graphicFrame>
        <p:nvGraphicFramePr>
          <p:cNvPr id="20" name="对象 19"/>
          <p:cNvGraphicFramePr>
            <a:graphicFrameLocks noChangeAspect="1"/>
          </p:cNvGraphicFramePr>
          <p:nvPr/>
        </p:nvGraphicFramePr>
        <p:xfrm>
          <a:off x="836488" y="2436414"/>
          <a:ext cx="8128000" cy="3512866"/>
        </p:xfrm>
        <a:graphic>
          <a:graphicData uri="http://schemas.openxmlformats.org/presentationml/2006/ole">
            <mc:AlternateContent xmlns:mc="http://schemas.openxmlformats.org/markup-compatibility/2006">
              <mc:Choice xmlns:v="urn:schemas-microsoft-com:vml" Requires="v">
                <p:oleObj spid="_x0000_s3118" name="文档" r:id="rId2" imgW="3949700" imgH="1705610" progId="Word.Document.12">
                  <p:embed/>
                </p:oleObj>
              </mc:Choice>
              <mc:Fallback>
                <p:oleObj name="文档" r:id="rId2" imgW="3949700" imgH="1705610" progId="Word.Document.12">
                  <p:embed/>
                  <p:pic>
                    <p:nvPicPr>
                      <p:cNvPr id="0" name="图片 3117"/>
                      <p:cNvPicPr/>
                      <p:nvPr/>
                    </p:nvPicPr>
                    <p:blipFill>
                      <a:blip r:embed="rId3"/>
                      <a:stretch>
                        <a:fillRect/>
                      </a:stretch>
                    </p:blipFill>
                    <p:spPr>
                      <a:xfrm>
                        <a:off x="836488" y="2436414"/>
                        <a:ext cx="8128000" cy="3512866"/>
                      </a:xfrm>
                      <a:prstGeom prst="rect">
                        <a:avLst/>
                      </a:prstGeom>
                    </p:spPr>
                  </p:pic>
                </p:oleObj>
              </mc:Fallback>
            </mc:AlternateContent>
          </a:graphicData>
        </a:graphic>
      </p:graphicFrame>
      <p:sp>
        <p:nvSpPr>
          <p:cNvPr id="21" name="矩形 20"/>
          <p:cNvSpPr/>
          <p:nvPr/>
        </p:nvSpPr>
        <p:spPr>
          <a:xfrm>
            <a:off x="3707904" y="2964175"/>
            <a:ext cx="72008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矩形 21"/>
          <p:cNvSpPr/>
          <p:nvPr/>
        </p:nvSpPr>
        <p:spPr>
          <a:xfrm>
            <a:off x="6526548" y="2964175"/>
            <a:ext cx="72008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 name="矩形 22"/>
          <p:cNvSpPr/>
          <p:nvPr/>
        </p:nvSpPr>
        <p:spPr>
          <a:xfrm>
            <a:off x="3718236" y="3604012"/>
            <a:ext cx="455601"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 name="矩形 23"/>
          <p:cNvSpPr/>
          <p:nvPr/>
        </p:nvSpPr>
        <p:spPr>
          <a:xfrm>
            <a:off x="6001278" y="3614344"/>
            <a:ext cx="540452"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矩形 24"/>
          <p:cNvSpPr/>
          <p:nvPr/>
        </p:nvSpPr>
        <p:spPr>
          <a:xfrm>
            <a:off x="2951880" y="4118400"/>
            <a:ext cx="540000"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矩形 25"/>
          <p:cNvSpPr/>
          <p:nvPr/>
        </p:nvSpPr>
        <p:spPr>
          <a:xfrm>
            <a:off x="5590444" y="4119926"/>
            <a:ext cx="504056" cy="2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993809"/>
            <a:ext cx="4573688" cy="458202"/>
          </a:xfrm>
          <a:prstGeom prst="rect">
            <a:avLst/>
          </a:prstGeom>
        </p:spPr>
        <p:txBody>
          <a:bodyPr wrap="none">
            <a:spAutoFit/>
          </a:bodyPr>
          <a:lstStyle/>
          <a:p>
            <a:pPr>
              <a:lnSpc>
                <a:spcPct val="120000"/>
              </a:lnSpc>
            </a:pPr>
            <a:r>
              <a:rPr lang="zh-CN" altLang="zh-CN" sz="2200" dirty="0"/>
              <a:t>探究点一 现代旅游活动的基本</a:t>
            </a:r>
            <a:r>
              <a:rPr lang="zh-CN" altLang="zh-CN" sz="2200" dirty="0" smtClean="0"/>
              <a:t>要素</a:t>
            </a:r>
            <a:r>
              <a:rPr lang="en-US" altLang="zh-CN" sz="2200" dirty="0" smtClean="0"/>
              <a:t> </a:t>
            </a:r>
            <a:endParaRPr lang="zh-CN" altLang="zh-CN" sz="2200" dirty="0"/>
          </a:p>
        </p:txBody>
      </p:sp>
      <p:graphicFrame>
        <p:nvGraphicFramePr>
          <p:cNvPr id="5" name="对象 4"/>
          <p:cNvGraphicFramePr>
            <a:graphicFrameLocks noChangeAspect="1"/>
          </p:cNvGraphicFramePr>
          <p:nvPr/>
        </p:nvGraphicFramePr>
        <p:xfrm>
          <a:off x="44400" y="2281841"/>
          <a:ext cx="8128000" cy="854163"/>
        </p:xfrm>
        <a:graphic>
          <a:graphicData uri="http://schemas.openxmlformats.org/presentationml/2006/ole">
            <mc:AlternateContent xmlns:mc="http://schemas.openxmlformats.org/markup-compatibility/2006">
              <mc:Choice xmlns:v="urn:schemas-microsoft-com:vml" Requires="v">
                <p:oleObj spid="_x0000_s4142" name="文档" r:id="rId3" imgW="3840480" imgH="403225" progId="Word.Document.12">
                  <p:embed/>
                </p:oleObj>
              </mc:Choice>
              <mc:Fallback>
                <p:oleObj name="文档" r:id="rId3" imgW="3840480" imgH="403225" progId="Word.Document.12">
                  <p:embed/>
                  <p:pic>
                    <p:nvPicPr>
                      <p:cNvPr id="0" name="图片 4141"/>
                      <p:cNvPicPr/>
                      <p:nvPr/>
                    </p:nvPicPr>
                    <p:blipFill>
                      <a:blip r:embed="rId4"/>
                      <a:stretch>
                        <a:fillRect/>
                      </a:stretch>
                    </p:blipFill>
                    <p:spPr>
                      <a:xfrm>
                        <a:off x="44400" y="2281841"/>
                        <a:ext cx="8128000" cy="854163"/>
                      </a:xfrm>
                      <a:prstGeom prst="rect">
                        <a:avLst/>
                      </a:prstGeom>
                    </p:spPr>
                  </p:pic>
                </p:oleObj>
              </mc:Fallback>
            </mc:AlternateContent>
          </a:graphicData>
        </a:graphic>
      </p:graphicFrame>
      <p:sp>
        <p:nvSpPr>
          <p:cNvPr id="6" name="矩形 5"/>
          <p:cNvSpPr>
            <a:spLocks noChangeAspect="1"/>
          </p:cNvSpPr>
          <p:nvPr/>
        </p:nvSpPr>
        <p:spPr>
          <a:xfrm>
            <a:off x="508000" y="2929913"/>
            <a:ext cx="8128000" cy="2083263"/>
          </a:xfrm>
          <a:prstGeom prst="rect">
            <a:avLst/>
          </a:prstGeom>
        </p:spPr>
        <p:txBody>
          <a:bodyPr>
            <a:spAutoFit/>
          </a:bodyPr>
          <a:lstStyle/>
          <a:p>
            <a:pPr>
              <a:lnSpc>
                <a:spcPct val="120000"/>
              </a:lnSpc>
            </a:pPr>
            <a:r>
              <a:rPr lang="zh-CN" altLang="zh-CN" sz="2200" dirty="0"/>
              <a:t>人类生来就对世界充满了好奇</a:t>
            </a:r>
            <a:r>
              <a:rPr lang="en-US" altLang="zh-CN" sz="2200" dirty="0"/>
              <a:t>,</a:t>
            </a:r>
            <a:r>
              <a:rPr lang="zh-CN" altLang="zh-CN" sz="2200" dirty="0"/>
              <a:t>对远方充满向往。从古代起</a:t>
            </a:r>
            <a:r>
              <a:rPr lang="en-US" altLang="zh-CN" sz="2200" dirty="0"/>
              <a:t>,</a:t>
            </a:r>
            <a:r>
              <a:rPr lang="zh-CN" altLang="zh-CN" sz="2200" dirty="0"/>
              <a:t>人们就一直在地球上旅行</a:t>
            </a:r>
            <a:r>
              <a:rPr lang="en-US" altLang="zh-CN" sz="2200" dirty="0"/>
              <a:t>,</a:t>
            </a:r>
            <a:r>
              <a:rPr lang="zh-CN" altLang="zh-CN" sz="2200" dirty="0"/>
              <a:t>并出现了马可</a:t>
            </a:r>
            <a:r>
              <a:rPr lang="en-US" altLang="zh-CN" sz="2200" dirty="0"/>
              <a:t>·</a:t>
            </a:r>
            <a:r>
              <a:rPr lang="zh-CN" altLang="zh-CN" sz="2200" dirty="0"/>
              <a:t>波罗、哥伦布、麦哲伦以及郑和、徐霞客等著名旅行家。随着社会经济的发展和科学技术的进步</a:t>
            </a:r>
            <a:r>
              <a:rPr lang="en-US" altLang="zh-CN" sz="2200" dirty="0"/>
              <a:t>,</a:t>
            </a:r>
            <a:r>
              <a:rPr lang="zh-CN" altLang="zh-CN" sz="2200" dirty="0"/>
              <a:t>现代旅游业进入了高速发展时期</a:t>
            </a:r>
            <a:r>
              <a:rPr lang="en-US" altLang="zh-CN" sz="2200" dirty="0"/>
              <a:t>,</a:t>
            </a:r>
            <a:r>
              <a:rPr lang="zh-CN" altLang="zh-CN" sz="2200" dirty="0"/>
              <a:t>旅游已经成为大众化的休闲消费形式。</a:t>
            </a:r>
          </a:p>
        </p:txBody>
      </p:sp>
    </p:spTree>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6" name="矩形 5"/>
          <p:cNvSpPr>
            <a:spLocks noChangeAspect="1"/>
          </p:cNvSpPr>
          <p:nvPr/>
        </p:nvSpPr>
        <p:spPr>
          <a:xfrm>
            <a:off x="508000" y="1052736"/>
            <a:ext cx="8128000" cy="4114588"/>
          </a:xfrm>
          <a:prstGeom prst="rect">
            <a:avLst/>
          </a:prstGeom>
        </p:spPr>
        <p:txBody>
          <a:bodyPr>
            <a:spAutoFit/>
          </a:bodyPr>
          <a:lstStyle/>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人类产生旅游行为的原因有哪些</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人们对原始宗教的求索</a:t>
            </a:r>
            <a:r>
              <a:rPr lang="en-US" altLang="zh-CN" sz="2200" dirty="0"/>
              <a:t>,</a:t>
            </a:r>
            <a:r>
              <a:rPr lang="zh-CN" altLang="zh-CN" sz="2200" dirty="0"/>
              <a:t>对远古人类遗迹的崇拜</a:t>
            </a:r>
            <a:r>
              <a:rPr lang="en-US" altLang="zh-CN" sz="2200" dirty="0"/>
              <a:t>,</a:t>
            </a:r>
            <a:r>
              <a:rPr lang="zh-CN" altLang="zh-CN" sz="2200" dirty="0"/>
              <a:t>对远方的自然风光、人文景物、风土人情的崇拜等。</a:t>
            </a:r>
            <a:endParaRPr lang="zh-CN" altLang="zh-CN" sz="2200" dirty="0"/>
          </a:p>
          <a:p>
            <a:pPr>
              <a:lnSpc>
                <a:spcPct val="120000"/>
              </a:lnSpc>
            </a:pPr>
            <a:r>
              <a:rPr lang="en-US" altLang="zh-CN" sz="2200" dirty="0"/>
              <a:t>(2)</a:t>
            </a:r>
            <a:r>
              <a:rPr lang="zh-CN" altLang="zh-CN" sz="2200" dirty="0"/>
              <a:t>现代旅游活动的基本要素有哪些</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现代旅游活动的基本要素包括旅游者、旅游资源和旅游服务业。</a:t>
            </a:r>
            <a:endParaRPr lang="zh-CN" altLang="zh-CN" sz="2200" dirty="0"/>
          </a:p>
          <a:p>
            <a:pPr>
              <a:lnSpc>
                <a:spcPct val="120000"/>
              </a:lnSpc>
            </a:pPr>
            <a:r>
              <a:rPr lang="en-US" altLang="zh-CN" sz="2200" dirty="0"/>
              <a:t>(3)</a:t>
            </a:r>
            <a:r>
              <a:rPr lang="zh-CN" altLang="zh-CN" sz="2200" dirty="0"/>
              <a:t>为什么旅游服务业被称为旅游业的中介体</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旅游服务业是旅游活动中联系旅游者和旅游资源的纽带</a:t>
            </a:r>
            <a:r>
              <a:rPr lang="en-US" altLang="zh-CN" sz="2200" dirty="0"/>
              <a:t>,</a:t>
            </a:r>
            <a:r>
              <a:rPr lang="zh-CN" altLang="zh-CN" sz="2200" dirty="0"/>
              <a:t>所以旅游服务业被称为旅游业的中介体。</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nvGraphicFramePr>
        <p:xfrm>
          <a:off x="508000" y="1052736"/>
          <a:ext cx="8128000" cy="854163"/>
        </p:xfrm>
        <a:graphic>
          <a:graphicData uri="http://schemas.openxmlformats.org/presentationml/2006/ole">
            <mc:AlternateContent xmlns:mc="http://schemas.openxmlformats.org/markup-compatibility/2006">
              <mc:Choice xmlns:v="urn:schemas-microsoft-com:vml" Requires="v">
                <p:oleObj spid="_x0000_s7256" name="文档" r:id="rId3" imgW="3840480" imgH="403225" progId="Word.Document.12">
                  <p:embed/>
                </p:oleObj>
              </mc:Choice>
              <mc:Fallback>
                <p:oleObj name="文档" r:id="rId3" imgW="3840480" imgH="403225" progId="Word.Document.12">
                  <p:embed/>
                  <p:pic>
                    <p:nvPicPr>
                      <p:cNvPr id="0" name="图片 7255"/>
                      <p:cNvPicPr/>
                      <p:nvPr/>
                    </p:nvPicPr>
                    <p:blipFill>
                      <a:blip r:embed="rId4"/>
                      <a:stretch>
                        <a:fillRect/>
                      </a:stretch>
                    </p:blipFill>
                    <p:spPr>
                      <a:xfrm>
                        <a:off x="508000" y="1052736"/>
                        <a:ext cx="8128000" cy="854163"/>
                      </a:xfrm>
                      <a:prstGeom prst="rect">
                        <a:avLst/>
                      </a:prstGeom>
                    </p:spPr>
                  </p:pic>
                </p:oleObj>
              </mc:Fallback>
            </mc:AlternateContent>
          </a:graphicData>
        </a:graphic>
      </p:graphicFrame>
      <p:sp>
        <p:nvSpPr>
          <p:cNvPr id="5" name="矩形 4"/>
          <p:cNvSpPr>
            <a:spLocks noChangeAspect="1"/>
          </p:cNvSpPr>
          <p:nvPr/>
        </p:nvSpPr>
        <p:spPr>
          <a:xfrm>
            <a:off x="508000" y="1628800"/>
            <a:ext cx="4166525" cy="458202"/>
          </a:xfrm>
          <a:prstGeom prst="rect">
            <a:avLst/>
          </a:prstGeom>
        </p:spPr>
        <p:txBody>
          <a:bodyPr wrap="none">
            <a:spAutoFit/>
          </a:bodyPr>
          <a:lstStyle/>
          <a:p>
            <a:pPr>
              <a:lnSpc>
                <a:spcPct val="120000"/>
              </a:lnSpc>
            </a:pPr>
            <a:r>
              <a:rPr lang="en-US" altLang="zh-CN" sz="2200" b="1" dirty="0"/>
              <a:t>1</a:t>
            </a:r>
            <a:r>
              <a:rPr lang="en-US" altLang="zh-CN" sz="2200" dirty="0"/>
              <a:t>.</a:t>
            </a:r>
            <a:r>
              <a:rPr lang="zh-CN" altLang="zh-CN" sz="2200" dirty="0"/>
              <a:t>现代旅游活动的三个基本</a:t>
            </a:r>
            <a:r>
              <a:rPr lang="zh-CN" altLang="zh-CN" sz="2200" dirty="0" smtClean="0"/>
              <a:t>要素</a:t>
            </a:r>
            <a:r>
              <a:rPr lang="en-US" altLang="zh-CN" sz="2200" dirty="0" smtClean="0"/>
              <a:t> </a:t>
            </a:r>
            <a:endParaRPr lang="zh-CN" altLang="zh-CN" sz="2200" dirty="0"/>
          </a:p>
        </p:txBody>
      </p:sp>
      <p:graphicFrame>
        <p:nvGraphicFramePr>
          <p:cNvPr id="6" name="对象 5"/>
          <p:cNvGraphicFramePr>
            <a:graphicFrameLocks noChangeAspect="1"/>
          </p:cNvGraphicFramePr>
          <p:nvPr/>
        </p:nvGraphicFramePr>
        <p:xfrm>
          <a:off x="508000" y="2146258"/>
          <a:ext cx="8128000" cy="5171174"/>
        </p:xfrm>
        <a:graphic>
          <a:graphicData uri="http://schemas.openxmlformats.org/presentationml/2006/ole">
            <mc:AlternateContent xmlns:mc="http://schemas.openxmlformats.org/markup-compatibility/2006">
              <mc:Choice xmlns:v="urn:schemas-microsoft-com:vml" Requires="v">
                <p:oleObj spid="_x0000_s7257" name="文档" r:id="rId5" imgW="3949700" imgH="2511425" progId="Word.Document.12">
                  <p:embed/>
                </p:oleObj>
              </mc:Choice>
              <mc:Fallback>
                <p:oleObj name="文档" r:id="rId5" imgW="3949700" imgH="2511425" progId="Word.Document.12">
                  <p:embed/>
                  <p:pic>
                    <p:nvPicPr>
                      <p:cNvPr id="0" name="图片 7256"/>
                      <p:cNvPicPr/>
                      <p:nvPr/>
                    </p:nvPicPr>
                    <p:blipFill>
                      <a:blip r:embed="rId6"/>
                      <a:stretch>
                        <a:fillRect/>
                      </a:stretch>
                    </p:blipFill>
                    <p:spPr>
                      <a:xfrm>
                        <a:off x="508000" y="2146258"/>
                        <a:ext cx="8128000" cy="5171174"/>
                      </a:xfrm>
                      <a:prstGeom prst="rect">
                        <a:avLst/>
                      </a:prstGeom>
                    </p:spPr>
                  </p:pic>
                </p:oleObj>
              </mc:Fallback>
            </mc:AlternateContent>
          </a:graphicData>
        </a:graphic>
      </p:graphicFrame>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2"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26582"/>
            <a:ext cx="8128000" cy="458202"/>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旅游服务业三大支柱的主要职能、地位及</a:t>
            </a:r>
            <a:r>
              <a:rPr lang="zh-CN" altLang="zh-CN" sz="2200" dirty="0" smtClean="0"/>
              <a:t>类型</a:t>
            </a:r>
            <a:r>
              <a:rPr lang="en-US" altLang="zh-CN" sz="2200" dirty="0" smtClean="0"/>
              <a:t>  </a:t>
            </a:r>
            <a:endParaRPr lang="zh-CN" altLang="zh-CN" sz="2200"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7087" y="1484784"/>
            <a:ext cx="4505325" cy="429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城市剪影">
  <a:themeElements>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金牌学案模板</Template>
  <TotalTime>0</TotalTime>
  <Words>3313</Words>
  <Application>Kingsoft Office WPP</Application>
  <PresentationFormat>全屏显示(4:3)</PresentationFormat>
  <Paragraphs>283</Paragraphs>
  <Slides>26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28" baseType="lpstr">
      <vt:lpstr>城市剪影</vt:lpstr>
      <vt:lpstr>Word.Document.12</vt:lpstr>
      <vt:lpstr>第一章　旅游和旅游资源</vt:lpstr>
      <vt:lpstr>第一节　旅游概述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Administrator</cp:lastModifiedBy>
  <cp:revision>地理备课大师【全免费】</cp:revision>
  <dcterms:created xsi:type="dcterms:W3CDTF">2017-08-01T07:04:00Z</dcterms:created>
  <dcterms:modified xsi:type="dcterms:W3CDTF">2017-08-31T08:30:22Z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y fmtid="{64440492-4C8B-11D1-8B70-080036B11A03}" pid="4">
    <vt:lpwstr>地理备课大师【全免费】</vt:lpwstr>
  </property>
</Properties>
</file>