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3"/>
    <p:sldId id="283" r:id="rId4"/>
    <p:sldId id="259" r:id="rId5"/>
    <p:sldId id="284" r:id="rId6"/>
    <p:sldId id="285" r:id="rId7"/>
    <p:sldId id="287" r:id="rId8"/>
    <p:sldId id="288" r:id="rId9"/>
    <p:sldId id="289" r:id="rId10"/>
    <p:sldId id="260" r:id="rId11"/>
    <p:sldId id="295" r:id="rId12"/>
    <p:sldId id="294" r:id="rId13"/>
    <p:sldId id="293" r:id="rId14"/>
    <p:sldId id="292" r:id="rId15"/>
    <p:sldId id="291" r:id="rId16"/>
    <p:sldId id="290" r:id="rId17"/>
    <p:sldId id="296" r:id="rId18"/>
    <p:sldId id="299" r:id="rId19"/>
    <p:sldId id="298" r:id="rId20"/>
    <p:sldId id="297" r:id="rId21"/>
    <p:sldId id="319" r:id="rId22"/>
    <p:sldId id="300" r:id="rId23"/>
    <p:sldId id="302" r:id="rId24"/>
    <p:sldId id="304" r:id="rId25"/>
    <p:sldId id="306" r:id="rId26"/>
    <p:sldId id="305" r:id="rId27"/>
    <p:sldId id="303" r:id="rId28"/>
    <p:sldId id="307" r:id="rId29"/>
    <p:sldId id="310" r:id="rId30"/>
    <p:sldId id="309" r:id="rId31"/>
    <p:sldId id="308" r:id="rId32"/>
    <p:sldId id="312" r:id="rId33"/>
    <p:sldId id="313" r:id="rId34"/>
    <p:sldId id="311" r:id="rId35"/>
    <p:sldId id="265" r:id="rId36"/>
    <p:sldId id="277" r:id="rId37"/>
    <p:sldId id="278" r:id="rId38"/>
    <p:sldId id="279" r:id="rId39"/>
    <p:sldId id="314" r:id="rId40"/>
    <p:sldId id="280" r:id="rId41"/>
    <p:sldId id="281" r:id="rId42"/>
    <p:sldId id="316" r:id="rId43"/>
    <p:sldId id="315" r:id="rId44"/>
    <p:sldId id="317" r:id="rId45"/>
    <p:sldId id="318" r:id="rId4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autoAdjust="0"/>
  </p:normalViewPr>
  <p:slideViewPr>
    <p:cSldViewPr>
      <p:cViewPr varScale="1">
        <p:scale>
          <a:sx n="102" d="100"/>
          <a:sy n="102" d="100"/>
        </p:scale>
        <p:origin x="102" y="27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14.emf"/><Relationship Id="rId7" Type="http://schemas.openxmlformats.org/officeDocument/2006/relationships/package" Target="../embeddings/Document12.docx"/><Relationship Id="rId6" Type="http://schemas.openxmlformats.org/officeDocument/2006/relationships/image" Target="../media/image13.emf"/><Relationship Id="rId5" Type="http://schemas.openxmlformats.org/officeDocument/2006/relationships/package" Target="../embeddings/Document11.docx"/><Relationship Id="rId4" Type="http://schemas.openxmlformats.org/officeDocument/2006/relationships/image" Target="../media/image12.emf"/><Relationship Id="rId3" Type="http://schemas.openxmlformats.org/officeDocument/2006/relationships/package" Target="../embeddings/Document10.docx"/><Relationship Id="rId2" Type="http://schemas.openxmlformats.org/officeDocument/2006/relationships/slide" Target="slide34.xml"/><Relationship Id="rId10" Type="http://schemas.openxmlformats.org/officeDocument/2006/relationships/vmlDrawing" Target="../drawings/vmlDrawing6.v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5.png"/><Relationship Id="rId2" Type="http://schemas.openxmlformats.org/officeDocument/2006/relationships/slide" Target="slide34.xml"/><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6.xml"/><Relationship Id="rId6" Type="http://schemas.openxmlformats.org/officeDocument/2006/relationships/image" Target="../media/image17.emf"/><Relationship Id="rId5" Type="http://schemas.openxmlformats.org/officeDocument/2006/relationships/package" Target="../embeddings/Document14.docx"/><Relationship Id="rId4" Type="http://schemas.openxmlformats.org/officeDocument/2006/relationships/image" Target="../media/image16.emf"/><Relationship Id="rId3" Type="http://schemas.openxmlformats.org/officeDocument/2006/relationships/package" Target="../embeddings/Document13.docx"/><Relationship Id="rId2" Type="http://schemas.openxmlformats.org/officeDocument/2006/relationships/slide" Target="slide34.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6.xml"/><Relationship Id="rId4" Type="http://schemas.openxmlformats.org/officeDocument/2006/relationships/image" Target="../media/image18.emf"/><Relationship Id="rId3" Type="http://schemas.openxmlformats.org/officeDocument/2006/relationships/package" Target="../embeddings/Document15.docx"/><Relationship Id="rId2" Type="http://schemas.openxmlformats.org/officeDocument/2006/relationships/slide" Target="slide34.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9.png"/><Relationship Id="rId2" Type="http://schemas.openxmlformats.org/officeDocument/2006/relationships/slide" Target="slide34.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6.xml"/><Relationship Id="rId4" Type="http://schemas.openxmlformats.org/officeDocument/2006/relationships/image" Target="../media/image20.emf"/><Relationship Id="rId3" Type="http://schemas.openxmlformats.org/officeDocument/2006/relationships/package" Target="../embeddings/Document16.docx"/><Relationship Id="rId2" Type="http://schemas.openxmlformats.org/officeDocument/2006/relationships/slide" Target="slide34.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png"/><Relationship Id="rId2" Type="http://schemas.openxmlformats.org/officeDocument/2006/relationships/slide" Target="slide34.xml"/><Relationship Id="rId1" Type="http://schemas.openxmlformats.org/officeDocument/2006/relationships/slide" Target="slide9.xml"/></Relationships>
</file>

<file path=ppt/slides/_rels/slide22.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6.xml"/><Relationship Id="rId6" Type="http://schemas.openxmlformats.org/officeDocument/2006/relationships/image" Target="../media/image23.emf"/><Relationship Id="rId5" Type="http://schemas.openxmlformats.org/officeDocument/2006/relationships/package" Target="../embeddings/Document18.docx"/><Relationship Id="rId4" Type="http://schemas.openxmlformats.org/officeDocument/2006/relationships/image" Target="../media/image22.emf"/><Relationship Id="rId3" Type="http://schemas.openxmlformats.org/officeDocument/2006/relationships/package" Target="../embeddings/Document17.docx"/><Relationship Id="rId2" Type="http://schemas.openxmlformats.org/officeDocument/2006/relationships/slide" Target="slide34.xml"/><Relationship Id="rId1" Type="http://schemas.openxmlformats.org/officeDocument/2006/relationships/slide" Target="slide9.xml"/></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6.xml"/><Relationship Id="rId4" Type="http://schemas.openxmlformats.org/officeDocument/2006/relationships/image" Target="../media/image24.emf"/><Relationship Id="rId3" Type="http://schemas.openxmlformats.org/officeDocument/2006/relationships/package" Target="../embeddings/Document19.docx"/><Relationship Id="rId2" Type="http://schemas.openxmlformats.org/officeDocument/2006/relationships/slide" Target="slide34.xml"/><Relationship Id="rId1" Type="http://schemas.openxmlformats.org/officeDocument/2006/relationships/slide" Target="slide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12.vml"/><Relationship Id="rId6"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emf"/><Relationship Id="rId3" Type="http://schemas.openxmlformats.org/officeDocument/2006/relationships/package" Target="../embeddings/Document20.docx"/><Relationship Id="rId2" Type="http://schemas.openxmlformats.org/officeDocument/2006/relationships/slide" Target="slide34.xml"/><Relationship Id="rId1" Type="http://schemas.openxmlformats.org/officeDocument/2006/relationships/slide" Target="slide9.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7.png"/><Relationship Id="rId2" Type="http://schemas.openxmlformats.org/officeDocument/2006/relationships/slide" Target="slide34.xml"/><Relationship Id="rId1" Type="http://schemas.openxmlformats.org/officeDocument/2006/relationships/slide" Target="slide9.xml"/></Relationships>
</file>

<file path=ppt/slides/_rels/slide29.xml.rels><?xml version="1.0" encoding="UTF-8" standalone="yes"?>
<Relationships xmlns="http://schemas.openxmlformats.org/package/2006/relationships"><Relationship Id="rId8" Type="http://schemas.openxmlformats.org/officeDocument/2006/relationships/vmlDrawing" Target="../drawings/vmlDrawing13.vml"/><Relationship Id="rId7" Type="http://schemas.openxmlformats.org/officeDocument/2006/relationships/slideLayout" Target="../slideLayouts/slideLayout6.xml"/><Relationship Id="rId6" Type="http://schemas.openxmlformats.org/officeDocument/2006/relationships/image" Target="../media/image29.emf"/><Relationship Id="rId5" Type="http://schemas.openxmlformats.org/officeDocument/2006/relationships/package" Target="../embeddings/Document22.docx"/><Relationship Id="rId4" Type="http://schemas.openxmlformats.org/officeDocument/2006/relationships/image" Target="../media/image28.emf"/><Relationship Id="rId3" Type="http://schemas.openxmlformats.org/officeDocument/2006/relationships/package" Target="../embeddings/Document21.docx"/><Relationship Id="rId2" Type="http://schemas.openxmlformats.org/officeDocument/2006/relationships/slide" Target="slide34.xml"/><Relationship Id="rId1" Type="http://schemas.openxmlformats.org/officeDocument/2006/relationships/slide" Target="slide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6.xml"/><Relationship Id="rId4" Type="http://schemas.openxmlformats.org/officeDocument/2006/relationships/image" Target="../media/image30.emf"/><Relationship Id="rId3" Type="http://schemas.openxmlformats.org/officeDocument/2006/relationships/package" Target="../embeddings/Document23.docx"/><Relationship Id="rId2" Type="http://schemas.openxmlformats.org/officeDocument/2006/relationships/slide" Target="slide34.xml"/><Relationship Id="rId1" Type="http://schemas.openxmlformats.org/officeDocument/2006/relationships/slide" Target="slide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4.xml"/><Relationship Id="rId1" Type="http://schemas.openxmlformats.org/officeDocument/2006/relationships/slide" Target="slide9.xml"/></Relationships>
</file>

<file path=ppt/slides/_rels/slide33.xml.rels><?xml version="1.0" encoding="UTF-8" standalone="yes"?>
<Relationships xmlns="http://schemas.openxmlformats.org/package/2006/relationships"><Relationship Id="rId6" Type="http://schemas.openxmlformats.org/officeDocument/2006/relationships/vmlDrawing" Target="../drawings/vmlDrawing15.vml"/><Relationship Id="rId5" Type="http://schemas.openxmlformats.org/officeDocument/2006/relationships/slideLayout" Target="../slideLayouts/slideLayout6.xml"/><Relationship Id="rId4" Type="http://schemas.openxmlformats.org/officeDocument/2006/relationships/image" Target="../media/image31.emf"/><Relationship Id="rId3" Type="http://schemas.openxmlformats.org/officeDocument/2006/relationships/package" Target="../embeddings/Document24.docx"/><Relationship Id="rId2" Type="http://schemas.openxmlformats.org/officeDocument/2006/relationships/slide" Target="slide34.xml"/><Relationship Id="rId1" Type="http://schemas.openxmlformats.org/officeDocument/2006/relationships/slide" Target="slide9.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35.xml.rels><?xml version="1.0" encoding="UTF-8" standalone="yes"?>
<Relationships xmlns="http://schemas.openxmlformats.org/package/2006/relationships"><Relationship Id="rId9" Type="http://schemas.openxmlformats.org/officeDocument/2006/relationships/image" Target="../media/image32.emf"/><Relationship Id="rId8" Type="http://schemas.openxmlformats.org/officeDocument/2006/relationships/package" Target="../embeddings/Document25.docx"/><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2" Type="http://schemas.openxmlformats.org/officeDocument/2006/relationships/vmlDrawing" Target="../drawings/vmlDrawing16.vml"/><Relationship Id="rId11" Type="http://schemas.openxmlformats.org/officeDocument/2006/relationships/slideLayout" Target="../slideLayouts/slideLayout6.xml"/><Relationship Id="rId10" Type="http://schemas.openxmlformats.org/officeDocument/2006/relationships/slide" Target="slide43.xml"/><Relationship Id="rId1" Type="http://schemas.openxmlformats.org/officeDocument/2006/relationships/slide" Target="slide9.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4.xml"/><Relationship Id="rId3" Type="http://schemas.openxmlformats.org/officeDocument/2006/relationships/image" Target="../media/image4.emf"/><Relationship Id="rId2" Type="http://schemas.openxmlformats.org/officeDocument/2006/relationships/package" Target="../embeddings/Document2.docx"/><Relationship Id="rId1" Type="http://schemas.openxmlformats.org/officeDocument/2006/relationships/slide" Target="slide3.xml"/></Relationships>
</file>

<file path=ppt/slides/_rels/slide40.xml.rels><?xml version="1.0" encoding="UTF-8" standalone="yes"?>
<Relationships xmlns="http://schemas.openxmlformats.org/package/2006/relationships"><Relationship Id="rId9" Type="http://schemas.openxmlformats.org/officeDocument/2006/relationships/image" Target="../media/image33.emf"/><Relationship Id="rId8" Type="http://schemas.openxmlformats.org/officeDocument/2006/relationships/package" Target="../embeddings/Document26.docx"/><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2" Type="http://schemas.openxmlformats.org/officeDocument/2006/relationships/vmlDrawing" Target="../drawings/vmlDrawing17.vml"/><Relationship Id="rId11" Type="http://schemas.openxmlformats.org/officeDocument/2006/relationships/slideLayout" Target="../slideLayouts/slideLayout6.xml"/><Relationship Id="rId10" Type="http://schemas.openxmlformats.org/officeDocument/2006/relationships/slide" Target="slide43.xml"/><Relationship Id="rId1" Type="http://schemas.openxmlformats.org/officeDocument/2006/relationships/slide" Target="slide9.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3.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43.xml.rels><?xml version="1.0" encoding="UTF-8" standalone="yes"?>
<Relationships xmlns="http://schemas.openxmlformats.org/package/2006/relationships"><Relationship Id="rId9" Type="http://schemas.openxmlformats.org/officeDocument/2006/relationships/image" Target="../media/image34.emf"/><Relationship Id="rId8" Type="http://schemas.openxmlformats.org/officeDocument/2006/relationships/package" Target="../embeddings/Document27.docx"/><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1" Type="http://schemas.openxmlformats.org/officeDocument/2006/relationships/vmlDrawing" Target="../drawings/vmlDrawing18.v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40.x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6.xml"/><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 Target="slide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4.xml"/><Relationship Id="rId5" Type="http://schemas.openxmlformats.org/officeDocument/2006/relationships/image" Target="../media/image6.emf"/><Relationship Id="rId4" Type="http://schemas.openxmlformats.org/officeDocument/2006/relationships/package" Target="../embeddings/Document4.docx"/><Relationship Id="rId3" Type="http://schemas.openxmlformats.org/officeDocument/2006/relationships/image" Target="../media/image5.emf"/><Relationship Id="rId2" Type="http://schemas.openxmlformats.org/officeDocument/2006/relationships/package" Target="../embeddings/Document3.docx"/><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4.xml"/><Relationship Id="rId3" Type="http://schemas.openxmlformats.org/officeDocument/2006/relationships/image" Target="../media/image7.emf"/><Relationship Id="rId2" Type="http://schemas.openxmlformats.org/officeDocument/2006/relationships/package" Target="../embeddings/Document5.docx"/><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9" Type="http://schemas.openxmlformats.org/officeDocument/2006/relationships/package" Target="../embeddings/Document9.docx"/><Relationship Id="rId8" Type="http://schemas.openxmlformats.org/officeDocument/2006/relationships/image" Target="../media/image10.emf"/><Relationship Id="rId7" Type="http://schemas.openxmlformats.org/officeDocument/2006/relationships/package" Target="../embeddings/Document8.docx"/><Relationship Id="rId6" Type="http://schemas.openxmlformats.org/officeDocument/2006/relationships/image" Target="../media/image9.emf"/><Relationship Id="rId5" Type="http://schemas.openxmlformats.org/officeDocument/2006/relationships/package" Target="../embeddings/Document7.docx"/><Relationship Id="rId4" Type="http://schemas.openxmlformats.org/officeDocument/2006/relationships/image" Target="../media/image8.emf"/><Relationship Id="rId3" Type="http://schemas.openxmlformats.org/officeDocument/2006/relationships/package" Target="../embeddings/Document6.docx"/><Relationship Id="rId2" Type="http://schemas.openxmlformats.org/officeDocument/2006/relationships/slide" Target="slide34.xml"/><Relationship Id="rId12" Type="http://schemas.openxmlformats.org/officeDocument/2006/relationships/vmlDrawing" Target="../drawings/vmlDrawing5.vml"/><Relationship Id="rId11" Type="http://schemas.openxmlformats.org/officeDocument/2006/relationships/slideLayout" Target="../slideLayouts/slideLayout6.xml"/><Relationship Id="rId10" Type="http://schemas.openxmlformats.org/officeDocument/2006/relationships/image" Target="../media/image11.emf"/><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第三节　旅游资源的形成和</a:t>
            </a:r>
            <a:r>
              <a:rPr lang="zh-CN" altLang="zh-CN" sz="2200" dirty="0" smtClean="0"/>
              <a:t>分布</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467544" y="1574838"/>
            <a:ext cx="8128000" cy="3708323"/>
          </a:xfrm>
          <a:prstGeom prst="rect">
            <a:avLst/>
          </a:prstGeom>
        </p:spPr>
        <p:txBody>
          <a:bodyPr>
            <a:spAutoFit/>
          </a:bodyPr>
          <a:lstStyle/>
          <a:p>
            <a:pPr>
              <a:lnSpc>
                <a:spcPct val="120000"/>
              </a:lnSpc>
            </a:pPr>
            <a:r>
              <a:rPr lang="zh-CN" altLang="zh-CN" sz="2200" dirty="0"/>
              <a:t>材料二　在湖光山色的低山丘陵地区</a:t>
            </a:r>
            <a:r>
              <a:rPr lang="en-US" altLang="zh-CN" sz="2200" dirty="0"/>
              <a:t>,</a:t>
            </a:r>
            <a:r>
              <a:rPr lang="zh-CN" altLang="zh-CN" sz="2200" dirty="0"/>
              <a:t>人们常在小山岗的脊线上或山麓湖边修建宝塔</a:t>
            </a:r>
            <a:r>
              <a:rPr lang="en-US" altLang="zh-CN" sz="2200" dirty="0"/>
              <a:t>,</a:t>
            </a:r>
            <a:r>
              <a:rPr lang="zh-CN" altLang="zh-CN" sz="2200" dirty="0"/>
              <a:t>用挺立的塔的形象突破地貌平缓的曲线。云南大理三塔就是其中的代表之一。云南大理三塔</a:t>
            </a:r>
            <a:r>
              <a:rPr lang="en-US" altLang="zh-CN" sz="2200" dirty="0"/>
              <a:t>,</a:t>
            </a:r>
            <a:r>
              <a:rPr lang="zh-CN" altLang="zh-CN" sz="2200" dirty="0"/>
              <a:t>雪峦万仞、镂银洒翠的点苍山峙其后</a:t>
            </a:r>
            <a:r>
              <a:rPr lang="en-US" altLang="zh-CN" sz="2200" dirty="0"/>
              <a:t>,</a:t>
            </a:r>
            <a:r>
              <a:rPr lang="zh-CN" altLang="zh-CN" sz="2200" dirty="0"/>
              <a:t>波涛万顷的洱海嵌于前。三塔鼎峙</a:t>
            </a:r>
            <a:r>
              <a:rPr lang="en-US" altLang="zh-CN" sz="2200" dirty="0"/>
              <a:t>,</a:t>
            </a:r>
            <a:r>
              <a:rPr lang="zh-CN" altLang="zh-CN" sz="2200" dirty="0"/>
              <a:t>撑天拄地</a:t>
            </a:r>
            <a:r>
              <a:rPr lang="en-US" altLang="zh-CN" sz="2200" dirty="0"/>
              <a:t>;</a:t>
            </a:r>
            <a:r>
              <a:rPr lang="zh-CN" altLang="zh-CN" sz="2200" dirty="0"/>
              <a:t>玉柱标空</a:t>
            </a:r>
            <a:r>
              <a:rPr lang="en-US" altLang="zh-CN" sz="2200" dirty="0"/>
              <a:t>,</a:t>
            </a:r>
            <a:r>
              <a:rPr lang="zh-CN" altLang="zh-CN" sz="2200" dirty="0"/>
              <a:t>雄浑壮丽。</a:t>
            </a:r>
            <a:endParaRPr lang="zh-CN" altLang="zh-CN" sz="2200" dirty="0"/>
          </a:p>
          <a:p>
            <a:pPr>
              <a:lnSpc>
                <a:spcPct val="120000"/>
              </a:lnSpc>
            </a:pPr>
            <a:r>
              <a:rPr lang="zh-CN" altLang="zh-CN" sz="2200" dirty="0"/>
              <a:t>材料三　当前</a:t>
            </a:r>
            <a:r>
              <a:rPr lang="en-US" altLang="zh-CN" sz="2200" dirty="0"/>
              <a:t>,</a:t>
            </a:r>
            <a:r>
              <a:rPr lang="zh-CN" altLang="zh-CN" sz="2200" dirty="0"/>
              <a:t>国家正在大力发展</a:t>
            </a:r>
            <a:r>
              <a:rPr lang="en-US" altLang="zh-CN" sz="2200" dirty="0"/>
              <a:t>“</a:t>
            </a:r>
            <a:r>
              <a:rPr lang="zh-CN" altLang="zh-CN" sz="2200" dirty="0"/>
              <a:t>红色旅游</a:t>
            </a:r>
            <a:r>
              <a:rPr lang="en-US" altLang="zh-CN" sz="2200" dirty="0"/>
              <a:t>”,</a:t>
            </a:r>
            <a:r>
              <a:rPr lang="zh-CN" altLang="zh-CN" sz="2200" dirty="0"/>
              <a:t>红色旅游是以我国现代革命史迹为主要资源</a:t>
            </a:r>
            <a:r>
              <a:rPr lang="en-US" altLang="zh-CN" sz="2200" dirty="0"/>
              <a:t>,</a:t>
            </a:r>
            <a:r>
              <a:rPr lang="zh-CN" altLang="zh-CN" sz="2200" dirty="0"/>
              <a:t>将现代革命史迹所在区域作为游人的旅游目的地</a:t>
            </a:r>
            <a:r>
              <a:rPr lang="en-US" altLang="zh-CN" sz="2200" dirty="0"/>
              <a:t>,</a:t>
            </a:r>
            <a:r>
              <a:rPr lang="zh-CN" altLang="zh-CN" sz="2200" dirty="0"/>
              <a:t>从而把</a:t>
            </a:r>
            <a:r>
              <a:rPr lang="en-US" altLang="zh-CN" sz="2200" dirty="0"/>
              <a:t>“</a:t>
            </a:r>
            <a:r>
              <a:rPr lang="zh-CN" altLang="zh-CN" sz="2200" dirty="0"/>
              <a:t>游山玩水</a:t>
            </a:r>
            <a:r>
              <a:rPr lang="en-US" altLang="zh-CN" sz="2200" dirty="0"/>
              <a:t>”</a:t>
            </a:r>
            <a:r>
              <a:rPr lang="zh-CN" altLang="zh-CN" sz="2200" dirty="0"/>
              <a:t>与爱国主义教育和革命传统教育有机地结合起来的一种旅游。</a:t>
            </a: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11458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夏威夷火山景观、黄山怪石景观是怎样形成的</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夏威夷火山景观的成因</a:t>
            </a:r>
            <a:r>
              <a:rPr lang="en-US" altLang="zh-CN" sz="2200" dirty="0"/>
              <a:t>:</a:t>
            </a:r>
            <a:r>
              <a:rPr lang="zh-CN" altLang="zh-CN" sz="2200" dirty="0"/>
              <a:t>夏威夷位于内营力为主的构造带上</a:t>
            </a:r>
            <a:r>
              <a:rPr lang="en-US" altLang="zh-CN" sz="2200" dirty="0"/>
              <a:t>,</a:t>
            </a:r>
            <a:r>
              <a:rPr lang="zh-CN" altLang="zh-CN" sz="2200" dirty="0"/>
              <a:t>岩浆活动强烈</a:t>
            </a:r>
            <a:r>
              <a:rPr lang="en-US" altLang="zh-CN" sz="2200" dirty="0"/>
              <a:t>,</a:t>
            </a:r>
            <a:r>
              <a:rPr lang="zh-CN" altLang="zh-CN" sz="2200" dirty="0"/>
              <a:t>岩浆出露地表的地方</a:t>
            </a:r>
            <a:r>
              <a:rPr lang="en-US" altLang="zh-CN" sz="2200" dirty="0"/>
              <a:t>,</a:t>
            </a:r>
            <a:r>
              <a:rPr lang="zh-CN" altLang="zh-CN" sz="2200" dirty="0"/>
              <a:t>形成独特的火山地貌景观。</a:t>
            </a:r>
            <a:endParaRPr lang="zh-CN" altLang="zh-CN" sz="2200" dirty="0"/>
          </a:p>
          <a:p>
            <a:pPr>
              <a:lnSpc>
                <a:spcPct val="120000"/>
              </a:lnSpc>
            </a:pPr>
            <a:r>
              <a:rPr lang="zh-CN" altLang="zh-CN" sz="2200" dirty="0"/>
              <a:t>黄山怪石的成因</a:t>
            </a:r>
            <a:r>
              <a:rPr lang="en-US" altLang="zh-CN" sz="2200" dirty="0"/>
              <a:t>:</a:t>
            </a:r>
            <a:r>
              <a:rPr lang="zh-CN" altLang="zh-CN" sz="2200" dirty="0"/>
              <a:t>花岗岩体上升出露地表后</a:t>
            </a:r>
            <a:r>
              <a:rPr lang="en-US" altLang="zh-CN" sz="2200" dirty="0"/>
              <a:t>,</a:t>
            </a:r>
            <a:r>
              <a:rPr lang="zh-CN" altLang="zh-CN" sz="2200" dirty="0"/>
              <a:t>遭受外力的风化侵蚀作用</a:t>
            </a:r>
            <a:r>
              <a:rPr lang="en-US" altLang="zh-CN" sz="2200" dirty="0"/>
              <a:t>,</a:t>
            </a:r>
            <a:r>
              <a:rPr lang="zh-CN" altLang="zh-CN" sz="2200" dirty="0"/>
              <a:t>加上花岗岩自身相互垂直的裂隙的发育</a:t>
            </a:r>
            <a:r>
              <a:rPr lang="en-US" altLang="zh-CN" sz="2200" dirty="0"/>
              <a:t>,</a:t>
            </a:r>
            <a:r>
              <a:rPr lang="zh-CN" altLang="zh-CN" sz="2200" dirty="0"/>
              <a:t>形成独特的花岗岩地貌景观。</a:t>
            </a:r>
            <a:endParaRPr lang="zh-CN" altLang="zh-CN" sz="2200" dirty="0"/>
          </a:p>
          <a:p>
            <a:pPr>
              <a:lnSpc>
                <a:spcPct val="120000"/>
              </a:lnSpc>
            </a:pPr>
            <a:r>
              <a:rPr lang="en-US" altLang="zh-CN" sz="2200" dirty="0"/>
              <a:t>(2)</a:t>
            </a:r>
            <a:r>
              <a:rPr lang="zh-CN" altLang="zh-CN" sz="2200" dirty="0"/>
              <a:t>形成丹霞地貌的岩石属于何种类型</a:t>
            </a:r>
            <a:r>
              <a:rPr lang="en-US" altLang="zh-CN" sz="2200" dirty="0"/>
              <a:t>?</a:t>
            </a:r>
            <a:r>
              <a:rPr lang="zh-CN" altLang="zh-CN" sz="2200" dirty="0"/>
              <a:t>丹霞地貌是怎样形成的</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形成丹霞地貌的岩石是红色砂岩。红色砂岩山地在长期外力的风化、侵蚀作用下</a:t>
            </a:r>
            <a:r>
              <a:rPr lang="en-US" altLang="zh-CN" sz="2200" dirty="0"/>
              <a:t>,</a:t>
            </a:r>
            <a:r>
              <a:rPr lang="zh-CN" altLang="zh-CN" sz="2200" dirty="0"/>
              <a:t>形成丹霞地貌。</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1916832"/>
            <a:ext cx="8128000" cy="3302058"/>
          </a:xfrm>
          <a:prstGeom prst="rect">
            <a:avLst/>
          </a:prstGeom>
        </p:spPr>
        <p:txBody>
          <a:bodyPr>
            <a:spAutoFit/>
          </a:bodyPr>
          <a:lstStyle/>
          <a:p>
            <a:pPr>
              <a:lnSpc>
                <a:spcPct val="120000"/>
              </a:lnSpc>
            </a:pPr>
            <a:r>
              <a:rPr lang="en-US" altLang="zh-CN" sz="2200" dirty="0"/>
              <a:t>(3)</a:t>
            </a:r>
            <a:r>
              <a:rPr lang="zh-CN" altLang="zh-CN" sz="2200" dirty="0"/>
              <a:t>大理三塔修建的位置体现了人们在修建人文景观时怎样处理自然环境与人文景观的关系</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人们在修建园林、寺庙、宝塔、陵墓时</a:t>
            </a:r>
            <a:r>
              <a:rPr lang="en-US" altLang="zh-CN" sz="2200" dirty="0"/>
              <a:t>,</a:t>
            </a:r>
            <a:r>
              <a:rPr lang="zh-CN" altLang="zh-CN" sz="2200" dirty="0"/>
              <a:t>十分注重选择山清水秀之处</a:t>
            </a:r>
            <a:r>
              <a:rPr lang="en-US" altLang="zh-CN" sz="2200" dirty="0"/>
              <a:t>,</a:t>
            </a:r>
            <a:r>
              <a:rPr lang="zh-CN" altLang="zh-CN" sz="2200" dirty="0"/>
              <a:t>强调自然环境与人文景观的协调统一</a:t>
            </a:r>
            <a:r>
              <a:rPr lang="en-US" altLang="zh-CN" sz="2200" dirty="0"/>
              <a:t>,</a:t>
            </a:r>
            <a:r>
              <a:rPr lang="zh-CN" altLang="zh-CN" sz="2200" dirty="0"/>
              <a:t>追求</a:t>
            </a:r>
            <a:r>
              <a:rPr lang="en-US" altLang="zh-CN" sz="2200" dirty="0"/>
              <a:t>“</a:t>
            </a:r>
            <a:r>
              <a:rPr lang="zh-CN" altLang="zh-CN" sz="2200" dirty="0"/>
              <a:t>天人合一</a:t>
            </a:r>
            <a:r>
              <a:rPr lang="en-US" altLang="zh-CN" sz="2200" dirty="0"/>
              <a:t>”</a:t>
            </a:r>
            <a:r>
              <a:rPr lang="zh-CN" altLang="zh-CN" sz="2200" dirty="0"/>
              <a:t>的完美境界。</a:t>
            </a:r>
            <a:endParaRPr lang="zh-CN" altLang="zh-CN" sz="2200" dirty="0"/>
          </a:p>
          <a:p>
            <a:pPr>
              <a:lnSpc>
                <a:spcPct val="120000"/>
              </a:lnSpc>
            </a:pPr>
            <a:r>
              <a:rPr lang="en-US" altLang="zh-CN" sz="2200" dirty="0"/>
              <a:t>(4)</a:t>
            </a:r>
            <a:r>
              <a:rPr lang="zh-CN" altLang="zh-CN" sz="2200" dirty="0"/>
              <a:t>我国发展红色旅游有何意义</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我国大力发展</a:t>
            </a:r>
            <a:r>
              <a:rPr lang="en-US" altLang="zh-CN" sz="2200" dirty="0"/>
              <a:t>“</a:t>
            </a:r>
            <a:r>
              <a:rPr lang="zh-CN" altLang="zh-CN" sz="2200" dirty="0"/>
              <a:t>红色旅游</a:t>
            </a:r>
            <a:r>
              <a:rPr lang="en-US" altLang="zh-CN" sz="2200" dirty="0"/>
              <a:t>”,</a:t>
            </a:r>
            <a:r>
              <a:rPr lang="zh-CN" altLang="zh-CN" sz="2200" dirty="0"/>
              <a:t>旨在保持革命传统</a:t>
            </a:r>
            <a:r>
              <a:rPr lang="en-US" altLang="zh-CN" sz="2200" dirty="0"/>
              <a:t>,</a:t>
            </a:r>
            <a:r>
              <a:rPr lang="zh-CN" altLang="zh-CN" sz="2200" dirty="0"/>
              <a:t>发扬革命精神</a:t>
            </a:r>
            <a:r>
              <a:rPr lang="en-US" altLang="zh-CN" sz="2200" dirty="0"/>
              <a:t>,</a:t>
            </a:r>
            <a:r>
              <a:rPr lang="zh-CN" altLang="zh-CN" sz="2200" dirty="0"/>
              <a:t>促进地方经济发展。</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08720"/>
          <a:ext cx="8128000" cy="854163"/>
        </p:xfrm>
        <a:graphic>
          <a:graphicData uri="http://schemas.openxmlformats.org/presentationml/2006/ole">
            <mc:AlternateContent xmlns:mc="http://schemas.openxmlformats.org/markup-compatibility/2006">
              <mc:Choice xmlns:v="urn:schemas-microsoft-com:vml" Requires="v">
                <p:oleObj spid="_x0000_s7305" name="文档" r:id="rId3" imgW="3840480" imgH="403225" progId="Word.Document.12">
                  <p:embed/>
                </p:oleObj>
              </mc:Choice>
              <mc:Fallback>
                <p:oleObj name="文档" r:id="rId3" imgW="3840480" imgH="403225" progId="Word.Document.12">
                  <p:embed/>
                  <p:pic>
                    <p:nvPicPr>
                      <p:cNvPr id="0" name="图片 7304"/>
                      <p:cNvPicPr/>
                      <p:nvPr/>
                    </p:nvPicPr>
                    <p:blipFill>
                      <a:blip r:embed="rId4"/>
                      <a:stretch>
                        <a:fillRect/>
                      </a:stretch>
                    </p:blipFill>
                    <p:spPr>
                      <a:xfrm>
                        <a:off x="508000" y="908720"/>
                        <a:ext cx="8128000" cy="854163"/>
                      </a:xfrm>
                      <a:prstGeom prst="rect">
                        <a:avLst/>
                      </a:prstGeom>
                    </p:spPr>
                  </p:pic>
                </p:oleObj>
              </mc:Fallback>
            </mc:AlternateContent>
          </a:graphicData>
        </a:graphic>
      </p:graphicFrame>
      <p:sp>
        <p:nvSpPr>
          <p:cNvPr id="5" name="矩形 4"/>
          <p:cNvSpPr>
            <a:spLocks noChangeAspect="1"/>
          </p:cNvSpPr>
          <p:nvPr/>
        </p:nvSpPr>
        <p:spPr>
          <a:xfrm>
            <a:off x="508000" y="1484784"/>
            <a:ext cx="8128000" cy="864467"/>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自然地理条件是旅游资源形成的基础</a:t>
            </a:r>
            <a:endParaRPr lang="zh-CN" altLang="zh-CN" sz="2200" dirty="0"/>
          </a:p>
          <a:p>
            <a:pPr>
              <a:lnSpc>
                <a:spcPct val="120000"/>
              </a:lnSpc>
            </a:pPr>
            <a:r>
              <a:rPr lang="en-US" altLang="zh-CN" sz="2200" dirty="0"/>
              <a:t>(1)</a:t>
            </a:r>
            <a:r>
              <a:rPr lang="zh-CN" altLang="zh-CN" sz="2200" dirty="0"/>
              <a:t>火山地貌景观</a:t>
            </a:r>
            <a:r>
              <a:rPr lang="zh-CN" altLang="zh-CN" sz="2200" dirty="0" smtClean="0"/>
              <a:t>。</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508000" y="2348880"/>
          <a:ext cx="8128000" cy="3007263"/>
        </p:xfrm>
        <a:graphic>
          <a:graphicData uri="http://schemas.openxmlformats.org/presentationml/2006/ole">
            <mc:AlternateContent xmlns:mc="http://schemas.openxmlformats.org/markup-compatibility/2006">
              <mc:Choice xmlns:v="urn:schemas-microsoft-com:vml" Requires="v">
                <p:oleObj spid="_x0000_s7306" name="文档" r:id="rId5" imgW="4002405" imgH="1479550" progId="Word.Document.12">
                  <p:embed/>
                </p:oleObj>
              </mc:Choice>
              <mc:Fallback>
                <p:oleObj name="文档" r:id="rId5" imgW="4002405" imgH="1479550" progId="Word.Document.12">
                  <p:embed/>
                  <p:pic>
                    <p:nvPicPr>
                      <p:cNvPr id="0" name="图片 7305"/>
                      <p:cNvPicPr/>
                      <p:nvPr/>
                    </p:nvPicPr>
                    <p:blipFill>
                      <a:blip r:embed="rId6"/>
                      <a:stretch>
                        <a:fillRect/>
                      </a:stretch>
                    </p:blipFill>
                    <p:spPr>
                      <a:xfrm>
                        <a:off x="508000" y="2348880"/>
                        <a:ext cx="8128000" cy="3007263"/>
                      </a:xfrm>
                      <a:prstGeom prst="rect">
                        <a:avLst/>
                      </a:prstGeom>
                    </p:spPr>
                  </p:pic>
                </p:oleObj>
              </mc:Fallback>
            </mc:AlternateContent>
          </a:graphicData>
        </a:graphic>
      </p:graphicFrame>
      <p:sp>
        <p:nvSpPr>
          <p:cNvPr id="7" name="矩形 6"/>
          <p:cNvSpPr>
            <a:spLocks noChangeAspect="1"/>
          </p:cNvSpPr>
          <p:nvPr/>
        </p:nvSpPr>
        <p:spPr>
          <a:xfrm>
            <a:off x="508000" y="4509120"/>
            <a:ext cx="8128000" cy="904863"/>
          </a:xfrm>
          <a:prstGeom prst="rect">
            <a:avLst/>
          </a:prstGeom>
        </p:spPr>
        <p:txBody>
          <a:bodyPr>
            <a:spAutoFit/>
          </a:bodyPr>
          <a:lstStyle/>
          <a:p>
            <a:pPr>
              <a:lnSpc>
                <a:spcPct val="120000"/>
              </a:lnSpc>
            </a:pPr>
            <a:r>
              <a:rPr lang="en-US" altLang="zh-CN" sz="2200" dirty="0"/>
              <a:t>(2)</a:t>
            </a:r>
            <a:r>
              <a:rPr lang="zh-CN" altLang="zh-CN" sz="2200" dirty="0"/>
              <a:t>花岗岩地貌景观。</a:t>
            </a:r>
            <a:endParaRPr lang="zh-CN" altLang="zh-CN" sz="2200" dirty="0"/>
          </a:p>
          <a:p>
            <a:pPr>
              <a:lnSpc>
                <a:spcPct val="120000"/>
              </a:lnSpc>
            </a:pPr>
            <a:r>
              <a:rPr lang="zh-CN" altLang="zh-CN" sz="2200" dirty="0"/>
              <a:t>①花岗岩地貌景观在我国旅游资源中的地位</a:t>
            </a:r>
            <a:r>
              <a:rPr lang="zh-CN" altLang="zh-CN" sz="2200" dirty="0" smtClean="0"/>
              <a:t>。</a:t>
            </a:r>
            <a:r>
              <a:rPr lang="en-US" altLang="zh-CN" sz="2200" dirty="0" smtClean="0"/>
              <a:t> </a:t>
            </a:r>
            <a:endParaRPr lang="zh-CN" altLang="zh-CN" sz="2200" dirty="0"/>
          </a:p>
        </p:txBody>
      </p:sp>
      <p:graphicFrame>
        <p:nvGraphicFramePr>
          <p:cNvPr id="8" name="对象 7"/>
          <p:cNvGraphicFramePr>
            <a:graphicFrameLocks noChangeAspect="1"/>
          </p:cNvGraphicFramePr>
          <p:nvPr/>
        </p:nvGraphicFramePr>
        <p:xfrm>
          <a:off x="508000" y="5311141"/>
          <a:ext cx="8128000" cy="854163"/>
        </p:xfrm>
        <a:graphic>
          <a:graphicData uri="http://schemas.openxmlformats.org/presentationml/2006/ole">
            <mc:AlternateContent xmlns:mc="http://schemas.openxmlformats.org/markup-compatibility/2006">
              <mc:Choice xmlns:v="urn:schemas-microsoft-com:vml" Requires="v">
                <p:oleObj spid="_x0000_s7307" name="文档" r:id="rId7" imgW="3840480" imgH="403225" progId="Word.Document.12">
                  <p:embed/>
                </p:oleObj>
              </mc:Choice>
              <mc:Fallback>
                <p:oleObj name="文档" r:id="rId7" imgW="3840480" imgH="403225" progId="Word.Document.12">
                  <p:embed/>
                  <p:pic>
                    <p:nvPicPr>
                      <p:cNvPr id="0" name="图片 7306"/>
                      <p:cNvPicPr/>
                      <p:nvPr/>
                    </p:nvPicPr>
                    <p:blipFill>
                      <a:blip r:embed="rId8"/>
                      <a:stretch>
                        <a:fillRect/>
                      </a:stretch>
                    </p:blipFill>
                    <p:spPr>
                      <a:xfrm>
                        <a:off x="508000" y="5311141"/>
                        <a:ext cx="8128000" cy="854163"/>
                      </a:xfrm>
                      <a:prstGeom prst="rect">
                        <a:avLst/>
                      </a:prstGeom>
                    </p:spPr>
                  </p:pic>
                </p:oleObj>
              </mc:Fallback>
            </mc:AlternateContent>
          </a:graphicData>
        </a:graphic>
      </p:graphicFrame>
      <p:sp>
        <p:nvSpPr>
          <p:cNvPr id="9" name="矩形 8"/>
          <p:cNvSpPr>
            <a:spLocks noChangeAspect="1"/>
          </p:cNvSpPr>
          <p:nvPr/>
        </p:nvSpPr>
        <p:spPr>
          <a:xfrm>
            <a:off x="508000" y="6080713"/>
            <a:ext cx="8128000" cy="1020695"/>
          </a:xfrm>
          <a:prstGeom prst="rect">
            <a:avLst/>
          </a:prstGeom>
        </p:spPr>
        <p:txBody>
          <a:bodyPr wrap="none">
            <a:spAutoFit/>
          </a:bodyPr>
          <a:lstStyle/>
          <a:p>
            <a:pPr>
              <a:lnSpc>
                <a:spcPct val="120000"/>
              </a:lnSpc>
            </a:pPr>
            <a:r>
              <a:rPr lang="zh-CN" altLang="zh-CN" sz="2200" dirty="0"/>
              <a:t>②花岗岩山地地貌的形成</a:t>
            </a:r>
            <a:r>
              <a:rPr lang="zh-CN" altLang="zh-CN" sz="2200" dirty="0" smtClean="0"/>
              <a:t>。</a:t>
            </a:r>
            <a:r>
              <a:rPr lang="en-US" altLang="zh-CN" sz="2200" dirty="0" smtClean="0"/>
              <a:t> </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当堂检测</a:t>
            </a:r>
            <a:endParaRPr lang="zh-CN" altLang="en-US" sz="1400" dirty="0">
              <a:solidFill>
                <a:schemeClr val="accent4">
                  <a:lumMod val="20000"/>
                  <a:lumOff val="80000"/>
                </a:schemeClr>
              </a:solidFill>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263" y="1052736"/>
            <a:ext cx="7936185" cy="529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365"/>
            <a:ext cx="8128000" cy="864467"/>
          </a:xfrm>
          <a:prstGeom prst="rect">
            <a:avLst/>
          </a:prstGeom>
        </p:spPr>
        <p:txBody>
          <a:bodyPr>
            <a:spAutoFit/>
          </a:bodyPr>
          <a:lstStyle/>
          <a:p>
            <a:pPr>
              <a:lnSpc>
                <a:spcPct val="120000"/>
              </a:lnSpc>
            </a:pPr>
            <a:r>
              <a:rPr lang="en-US" altLang="zh-CN" sz="2200" dirty="0"/>
              <a:t>(3)</a:t>
            </a:r>
            <a:r>
              <a:rPr lang="zh-CN" altLang="zh-CN" sz="2200" dirty="0"/>
              <a:t>砂岩地貌景观。</a:t>
            </a:r>
            <a:endParaRPr lang="zh-CN" altLang="zh-CN" sz="2200" dirty="0"/>
          </a:p>
          <a:p>
            <a:pPr>
              <a:lnSpc>
                <a:spcPct val="120000"/>
              </a:lnSpc>
            </a:pPr>
            <a:r>
              <a:rPr lang="zh-CN" altLang="zh-CN" sz="2200" dirty="0"/>
              <a:t>①砂岩地貌景观的地位体现。</a:t>
            </a:r>
          </a:p>
        </p:txBody>
      </p:sp>
      <p:sp>
        <p:nvSpPr>
          <p:cNvPr id="6" name="矩形 5"/>
          <p:cNvSpPr>
            <a:spLocks noChangeAspect="1"/>
          </p:cNvSpPr>
          <p:nvPr/>
        </p:nvSpPr>
        <p:spPr>
          <a:xfrm>
            <a:off x="508000" y="3356992"/>
            <a:ext cx="8128000" cy="1676998"/>
          </a:xfrm>
          <a:prstGeom prst="rect">
            <a:avLst/>
          </a:prstGeom>
        </p:spPr>
        <p:txBody>
          <a:bodyPr>
            <a:spAutoFit/>
          </a:bodyPr>
          <a:lstStyle/>
          <a:p>
            <a:pPr>
              <a:lnSpc>
                <a:spcPct val="120000"/>
              </a:lnSpc>
            </a:pPr>
            <a:r>
              <a:rPr lang="zh-CN" altLang="zh-CN" sz="2200" dirty="0"/>
              <a:t>②砂岩地貌旅游资源的形成。</a:t>
            </a:r>
            <a:endParaRPr lang="zh-CN" altLang="zh-CN" sz="2200" dirty="0"/>
          </a:p>
          <a:p>
            <a:pPr>
              <a:lnSpc>
                <a:spcPct val="120000"/>
              </a:lnSpc>
            </a:pPr>
            <a:r>
              <a:rPr lang="zh-CN" altLang="zh-CN" sz="2200" dirty="0"/>
              <a:t>在砂岩地貌旅游资源的形成过程中</a:t>
            </a:r>
            <a:r>
              <a:rPr lang="en-US" altLang="zh-CN" sz="2200" dirty="0"/>
              <a:t>,</a:t>
            </a:r>
            <a:r>
              <a:rPr lang="zh-CN" altLang="zh-CN" sz="2200" dirty="0"/>
              <a:t>充分体现了旅游资源的两个特性</a:t>
            </a:r>
            <a:r>
              <a:rPr lang="en-US" altLang="zh-CN" sz="2200" dirty="0"/>
              <a:t>:</a:t>
            </a:r>
            <a:r>
              <a:rPr lang="zh-CN" altLang="zh-CN" sz="2200" dirty="0"/>
              <a:t>一是物质景象组合性</a:t>
            </a:r>
            <a:r>
              <a:rPr lang="en-US" altLang="zh-CN" sz="2200" dirty="0"/>
              <a:t>;</a:t>
            </a:r>
            <a:r>
              <a:rPr lang="zh-CN" altLang="zh-CN" sz="2200" dirty="0"/>
              <a:t>二是美学属性。同时也正是由于多种物质景象巧妙地组合</a:t>
            </a:r>
            <a:r>
              <a:rPr lang="en-US" altLang="zh-CN" sz="2200" dirty="0"/>
              <a:t>,</a:t>
            </a:r>
            <a:r>
              <a:rPr lang="zh-CN" altLang="zh-CN" sz="2200" dirty="0"/>
              <a:t>产生了美学价值。如下图所示。</a:t>
            </a:r>
          </a:p>
        </p:txBody>
      </p:sp>
      <p:graphicFrame>
        <p:nvGraphicFramePr>
          <p:cNvPr id="7" name="对象 6"/>
          <p:cNvGraphicFramePr>
            <a:graphicFrameLocks noChangeAspect="1"/>
          </p:cNvGraphicFramePr>
          <p:nvPr/>
        </p:nvGraphicFramePr>
        <p:xfrm>
          <a:off x="508000" y="1700808"/>
          <a:ext cx="8128000" cy="1704964"/>
        </p:xfrm>
        <a:graphic>
          <a:graphicData uri="http://schemas.openxmlformats.org/presentationml/2006/ole">
            <mc:AlternateContent xmlns:mc="http://schemas.openxmlformats.org/markup-compatibility/2006">
              <mc:Choice xmlns:v="urn:schemas-microsoft-com:vml" Requires="v">
                <p:oleObj spid="_x0000_s10330" name="文档" r:id="rId3" imgW="3840480" imgH="806450" progId="Word.Document.12">
                  <p:embed/>
                </p:oleObj>
              </mc:Choice>
              <mc:Fallback>
                <p:oleObj name="文档" r:id="rId3" imgW="3840480" imgH="806450" progId="Word.Document.12">
                  <p:embed/>
                  <p:pic>
                    <p:nvPicPr>
                      <p:cNvPr id="0" name="图片 10329"/>
                      <p:cNvPicPr/>
                      <p:nvPr/>
                    </p:nvPicPr>
                    <p:blipFill>
                      <a:blip r:embed="rId4"/>
                      <a:stretch>
                        <a:fillRect/>
                      </a:stretch>
                    </p:blipFill>
                    <p:spPr>
                      <a:xfrm>
                        <a:off x="508000" y="1700808"/>
                        <a:ext cx="8128000" cy="1704964"/>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508000" y="5175454"/>
          <a:ext cx="8128000" cy="1277882"/>
        </p:xfrm>
        <a:graphic>
          <a:graphicData uri="http://schemas.openxmlformats.org/presentationml/2006/ole">
            <mc:AlternateContent xmlns:mc="http://schemas.openxmlformats.org/markup-compatibility/2006">
              <mc:Choice xmlns:v="urn:schemas-microsoft-com:vml" Requires="v">
                <p:oleObj spid="_x0000_s10331" name="文档" r:id="rId5" imgW="3840480" imgH="604520" progId="Word.Document.12">
                  <p:embed/>
                </p:oleObj>
              </mc:Choice>
              <mc:Fallback>
                <p:oleObj name="文档" r:id="rId5" imgW="3840480" imgH="604520" progId="Word.Document.12">
                  <p:embed/>
                  <p:pic>
                    <p:nvPicPr>
                      <p:cNvPr id="0" name="图片 10330"/>
                      <p:cNvPicPr/>
                      <p:nvPr/>
                    </p:nvPicPr>
                    <p:blipFill>
                      <a:blip r:embed="rId6"/>
                      <a:stretch>
                        <a:fillRect/>
                      </a:stretch>
                    </p:blipFill>
                    <p:spPr>
                      <a:xfrm>
                        <a:off x="508000" y="5175454"/>
                        <a:ext cx="8128000" cy="1277882"/>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57705"/>
            <a:ext cx="8128000" cy="2083263"/>
          </a:xfrm>
          <a:prstGeom prst="rect">
            <a:avLst/>
          </a:prstGeom>
        </p:spPr>
        <p:txBody>
          <a:bodyPr>
            <a:spAutoFit/>
          </a:bodyPr>
          <a:lstStyle/>
          <a:p>
            <a:pPr>
              <a:lnSpc>
                <a:spcPct val="120000"/>
              </a:lnSpc>
            </a:pPr>
            <a:r>
              <a:rPr lang="en-US" altLang="zh-CN" sz="2200" dirty="0"/>
              <a:t>(4)</a:t>
            </a:r>
            <a:r>
              <a:rPr lang="zh-CN" altLang="zh-CN" sz="2200" dirty="0"/>
              <a:t>山水组合景观。</a:t>
            </a:r>
            <a:endParaRPr lang="zh-CN" altLang="zh-CN" sz="2200" dirty="0"/>
          </a:p>
          <a:p>
            <a:pPr>
              <a:lnSpc>
                <a:spcPct val="120000"/>
              </a:lnSpc>
            </a:pPr>
            <a:r>
              <a:rPr lang="zh-CN" altLang="zh-CN" sz="2200" dirty="0"/>
              <a:t>山水组合景观往往能够形成极具特色的旅游资源</a:t>
            </a:r>
            <a:r>
              <a:rPr lang="en-US" altLang="zh-CN" sz="2200" dirty="0"/>
              <a:t>,</a:t>
            </a:r>
            <a:r>
              <a:rPr lang="zh-CN" altLang="zh-CN" sz="2200" dirty="0"/>
              <a:t>如著名的九寨沟、黄龙、长江三峡、壶口瀑布和虎跳峡等。</a:t>
            </a:r>
            <a:endParaRPr lang="zh-CN" altLang="zh-CN" sz="2200" dirty="0"/>
          </a:p>
          <a:p>
            <a:pPr>
              <a:lnSpc>
                <a:spcPct val="120000"/>
              </a:lnSpc>
            </a:pPr>
            <a:r>
              <a:rPr lang="en-US" altLang="zh-CN" sz="2200" b="1" dirty="0"/>
              <a:t>2</a:t>
            </a:r>
            <a:r>
              <a:rPr lang="en-US" altLang="zh-CN" sz="2200" dirty="0"/>
              <a:t>.</a:t>
            </a:r>
            <a:r>
              <a:rPr lang="zh-CN" altLang="zh-CN" sz="2200" dirty="0"/>
              <a:t>人类活动与旅游资源开发</a:t>
            </a:r>
            <a:endParaRPr lang="zh-CN" altLang="zh-CN" sz="2200" dirty="0"/>
          </a:p>
          <a:p>
            <a:pPr>
              <a:lnSpc>
                <a:spcPct val="120000"/>
              </a:lnSpc>
            </a:pPr>
            <a:r>
              <a:rPr lang="en-US" altLang="zh-CN" sz="2200" dirty="0"/>
              <a:t>(1)</a:t>
            </a:r>
            <a:r>
              <a:rPr lang="zh-CN" altLang="zh-CN" sz="2200" dirty="0"/>
              <a:t>人类活动对旅游资源的影响。</a:t>
            </a:r>
          </a:p>
        </p:txBody>
      </p:sp>
      <p:graphicFrame>
        <p:nvGraphicFramePr>
          <p:cNvPr id="6" name="对象 5"/>
          <p:cNvGraphicFramePr>
            <a:graphicFrameLocks noChangeAspect="1"/>
          </p:cNvGraphicFramePr>
          <p:nvPr/>
        </p:nvGraphicFramePr>
        <p:xfrm>
          <a:off x="508000" y="3236204"/>
          <a:ext cx="8128000" cy="1704964"/>
        </p:xfrm>
        <a:graphic>
          <a:graphicData uri="http://schemas.openxmlformats.org/presentationml/2006/ole">
            <mc:AlternateContent xmlns:mc="http://schemas.openxmlformats.org/markup-compatibility/2006">
              <mc:Choice xmlns:v="urn:schemas-microsoft-com:vml" Requires="v">
                <p:oleObj spid="_x0000_s11310" name="文档" r:id="rId3" imgW="3840480" imgH="806450" progId="Word.Document.12">
                  <p:embed/>
                </p:oleObj>
              </mc:Choice>
              <mc:Fallback>
                <p:oleObj name="文档" r:id="rId3" imgW="3840480" imgH="806450" progId="Word.Document.12">
                  <p:embed/>
                  <p:pic>
                    <p:nvPicPr>
                      <p:cNvPr id="0" name="图片 11309"/>
                      <p:cNvPicPr/>
                      <p:nvPr/>
                    </p:nvPicPr>
                    <p:blipFill>
                      <a:blip r:embed="rId4"/>
                      <a:stretch>
                        <a:fillRect/>
                      </a:stretch>
                    </p:blipFill>
                    <p:spPr>
                      <a:xfrm>
                        <a:off x="508000" y="3236204"/>
                        <a:ext cx="8128000" cy="170496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en-US" altLang="zh-CN" sz="2200" dirty="0"/>
              <a:t>(2)</a:t>
            </a:r>
            <a:r>
              <a:rPr lang="zh-CN" altLang="zh-CN" sz="2200" dirty="0"/>
              <a:t>人类对自然和人文因素共同塑造的旅游景区的影响。</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064" y="1528464"/>
            <a:ext cx="7668344" cy="484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270732"/>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丹霞地貌是出露在地表的红色砂砾岩经过长期的外力作用形成的山峰和奇岩怪石的特殊地貌。下图为丹霞山景观图。据以上材料</a:t>
            </a:r>
            <a:r>
              <a:rPr lang="en-US" altLang="zh-CN" sz="2200" dirty="0"/>
              <a:t>,</a:t>
            </a:r>
            <a:r>
              <a:rPr lang="zh-CN" altLang="zh-CN" sz="2200" dirty="0"/>
              <a:t>完成下列问题。</a:t>
            </a:r>
          </a:p>
        </p:txBody>
      </p:sp>
      <p:graphicFrame>
        <p:nvGraphicFramePr>
          <p:cNvPr id="5" name="对象 4"/>
          <p:cNvGraphicFramePr>
            <a:graphicFrameLocks noChangeAspect="1"/>
          </p:cNvGraphicFramePr>
          <p:nvPr/>
        </p:nvGraphicFramePr>
        <p:xfrm>
          <a:off x="1124520" y="1877987"/>
          <a:ext cx="8128000" cy="2559125"/>
        </p:xfrm>
        <a:graphic>
          <a:graphicData uri="http://schemas.openxmlformats.org/presentationml/2006/ole">
            <mc:AlternateContent xmlns:mc="http://schemas.openxmlformats.org/markup-compatibility/2006">
              <mc:Choice xmlns:v="urn:schemas-microsoft-com:vml" Requires="v">
                <p:oleObj spid="_x0000_s12334" name="文档" r:id="rId3" imgW="3840480" imgH="1208405" progId="Word.Document.12">
                  <p:embed/>
                </p:oleObj>
              </mc:Choice>
              <mc:Fallback>
                <p:oleObj name="文档" r:id="rId3" imgW="3840480" imgH="1208405" progId="Word.Document.12">
                  <p:embed/>
                  <p:pic>
                    <p:nvPicPr>
                      <p:cNvPr id="0" name="图片 12333"/>
                      <p:cNvPicPr/>
                      <p:nvPr/>
                    </p:nvPicPr>
                    <p:blipFill>
                      <a:blip r:embed="rId4"/>
                      <a:stretch>
                        <a:fillRect/>
                      </a:stretch>
                    </p:blipFill>
                    <p:spPr>
                      <a:xfrm>
                        <a:off x="1124520" y="1877987"/>
                        <a:ext cx="8128000" cy="2559125"/>
                      </a:xfrm>
                      <a:prstGeom prst="rect">
                        <a:avLst/>
                      </a:prstGeom>
                    </p:spPr>
                  </p:pic>
                </p:oleObj>
              </mc:Fallback>
            </mc:AlternateContent>
          </a:graphicData>
        </a:graphic>
      </p:graphicFrame>
      <p:sp>
        <p:nvSpPr>
          <p:cNvPr id="6" name="矩形 5"/>
          <p:cNvSpPr>
            <a:spLocks noChangeAspect="1"/>
          </p:cNvSpPr>
          <p:nvPr/>
        </p:nvSpPr>
        <p:spPr>
          <a:xfrm>
            <a:off x="508000" y="4298065"/>
            <a:ext cx="8128000" cy="2083263"/>
          </a:xfrm>
          <a:prstGeom prst="rect">
            <a:avLst/>
          </a:prstGeom>
        </p:spPr>
        <p:txBody>
          <a:bodyPr>
            <a:spAutoFit/>
          </a:bodyPr>
          <a:lstStyle/>
          <a:p>
            <a:pPr>
              <a:lnSpc>
                <a:spcPct val="120000"/>
              </a:lnSpc>
            </a:pPr>
            <a:r>
              <a:rPr lang="en-US" altLang="zh-CN" sz="2200" dirty="0"/>
              <a:t>(1)</a:t>
            </a:r>
            <a:r>
              <a:rPr lang="zh-CN" altLang="zh-CN" sz="2200" dirty="0"/>
              <a:t>形成丹霞地貌的红色砂砾岩按成因为</a:t>
            </a:r>
            <a:r>
              <a:rPr lang="zh-CN" altLang="zh-CN" sz="2200" u="sng" dirty="0"/>
              <a:t>　　　　</a:t>
            </a:r>
            <a:r>
              <a:rPr lang="zh-CN" altLang="zh-CN" sz="2200" dirty="0"/>
              <a:t>岩。</a:t>
            </a:r>
            <a:r>
              <a:rPr lang="en-US" altLang="zh-CN" sz="2200" dirty="0"/>
              <a:t>“</a:t>
            </a:r>
            <a:r>
              <a:rPr lang="zh-CN" altLang="zh-CN" sz="2200" dirty="0"/>
              <a:t>中国丹霞</a:t>
            </a:r>
            <a:r>
              <a:rPr lang="en-US" altLang="zh-CN" sz="2200" dirty="0"/>
              <a:t>”</a:t>
            </a:r>
            <a:r>
              <a:rPr lang="zh-CN" altLang="zh-CN" sz="2200" dirty="0"/>
              <a:t>是以</a:t>
            </a:r>
            <a:r>
              <a:rPr lang="en-US" altLang="zh-CN" sz="2200" dirty="0"/>
              <a:t>“</a:t>
            </a:r>
            <a:r>
              <a:rPr lang="zh-CN" altLang="zh-CN" sz="2200" dirty="0"/>
              <a:t>丹霞地貌</a:t>
            </a:r>
            <a:r>
              <a:rPr lang="en-US" altLang="zh-CN" sz="2200" dirty="0"/>
              <a:t>”</a:t>
            </a:r>
            <a:r>
              <a:rPr lang="zh-CN" altLang="zh-CN" sz="2200" dirty="0"/>
              <a:t>为载体的综合景观</a:t>
            </a:r>
            <a:r>
              <a:rPr lang="en-US" altLang="zh-CN" sz="2200" dirty="0"/>
              <a:t>,</a:t>
            </a:r>
            <a:r>
              <a:rPr lang="zh-CN" altLang="zh-CN" sz="2200" dirty="0"/>
              <a:t>主要属于</a:t>
            </a:r>
            <a:r>
              <a:rPr lang="zh-CN" altLang="zh-CN" sz="2200" u="sng" dirty="0"/>
              <a:t>　　　　</a:t>
            </a:r>
            <a:r>
              <a:rPr lang="zh-CN" altLang="zh-CN" sz="2200" dirty="0"/>
              <a:t>旅游资源中的</a:t>
            </a:r>
            <a:r>
              <a:rPr lang="zh-CN" altLang="zh-CN" sz="2200" u="sng" dirty="0"/>
              <a:t>　　　　</a:t>
            </a:r>
            <a:r>
              <a:rPr lang="zh-CN" altLang="zh-CN" sz="2200" dirty="0"/>
              <a:t>景观。</a:t>
            </a:r>
            <a:r>
              <a:rPr lang="en-US" altLang="zh-CN" sz="2200" dirty="0"/>
              <a:t> </a:t>
            </a:r>
            <a:endParaRPr lang="zh-CN" altLang="zh-CN" sz="2200" dirty="0"/>
          </a:p>
          <a:p>
            <a:pPr>
              <a:lnSpc>
                <a:spcPct val="120000"/>
              </a:lnSpc>
            </a:pPr>
            <a:r>
              <a:rPr lang="en-US" altLang="zh-CN" sz="2200" dirty="0"/>
              <a:t>(2)</a:t>
            </a:r>
            <a:r>
              <a:rPr lang="zh-CN" altLang="zh-CN" sz="2200" dirty="0"/>
              <a:t>结合图文材料</a:t>
            </a:r>
            <a:r>
              <a:rPr lang="en-US" altLang="zh-CN" sz="2200" dirty="0"/>
              <a:t>,</a:t>
            </a:r>
            <a:r>
              <a:rPr lang="zh-CN" altLang="zh-CN" sz="2200" dirty="0"/>
              <a:t>判断丹霞地貌形成的主要外力作用。</a:t>
            </a:r>
            <a:endParaRPr lang="zh-CN" altLang="zh-CN" sz="2200" dirty="0"/>
          </a:p>
          <a:p>
            <a:pPr>
              <a:lnSpc>
                <a:spcPct val="120000"/>
              </a:lnSpc>
            </a:pPr>
            <a:r>
              <a:rPr lang="en-US" altLang="zh-CN" sz="2200" dirty="0"/>
              <a:t>(3)</a:t>
            </a:r>
            <a:r>
              <a:rPr lang="zh-CN" altLang="zh-CN" sz="2200" dirty="0"/>
              <a:t>简要描述丹霞地貌的景观特征。</a:t>
            </a: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1777971"/>
            <a:ext cx="8128000" cy="330205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本题主要考查旅游资源的成因与特点等相关知识。丹霞地貌是一种独特的地质地貌景观</a:t>
            </a:r>
            <a:r>
              <a:rPr lang="en-US" altLang="zh-CN" sz="2200" dirty="0"/>
              <a:t>,</a:t>
            </a:r>
            <a:r>
              <a:rPr lang="zh-CN" altLang="zh-CN" sz="2200" dirty="0"/>
              <a:t>它的形成与风化剥蚀和流水的侵蚀作用密切相关</a:t>
            </a:r>
            <a:r>
              <a:rPr lang="en-US" altLang="zh-CN" sz="2200" dirty="0"/>
              <a:t>;</a:t>
            </a:r>
            <a:r>
              <a:rPr lang="zh-CN" altLang="zh-CN" sz="2200" dirty="0"/>
              <a:t>分析其景观特征时</a:t>
            </a:r>
            <a:r>
              <a:rPr lang="en-US" altLang="zh-CN" sz="2200" dirty="0"/>
              <a:t>,</a:t>
            </a:r>
            <a:r>
              <a:rPr lang="zh-CN" altLang="zh-CN" sz="2200" dirty="0"/>
              <a:t>应主要从色调、山体形状、地貌的酷似造型等方面分析。</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沉积　自然景观　地质地貌　</a:t>
            </a:r>
            <a:r>
              <a:rPr lang="en-US" altLang="zh-CN" sz="2200" dirty="0"/>
              <a:t>(2)</a:t>
            </a:r>
            <a:r>
              <a:rPr lang="zh-CN" altLang="zh-CN" sz="2200" dirty="0"/>
              <a:t>风化剥蚀和流水的侵蚀作用。</a:t>
            </a:r>
            <a:r>
              <a:rPr lang="en-US" altLang="zh-CN" sz="2200" dirty="0"/>
              <a:t>(3)</a:t>
            </a:r>
            <a:r>
              <a:rPr lang="zh-CN" altLang="zh-CN" sz="2200" dirty="0"/>
              <a:t>雄浑的山块形态</a:t>
            </a:r>
            <a:r>
              <a:rPr lang="en-US" altLang="zh-CN" sz="2200" dirty="0"/>
              <a:t>(</a:t>
            </a:r>
            <a:r>
              <a:rPr lang="zh-CN" altLang="zh-CN" sz="2200" dirty="0"/>
              <a:t>石峰、石堡、石墙、石柱形态</a:t>
            </a:r>
            <a:r>
              <a:rPr lang="en-US" altLang="zh-CN" sz="2200" dirty="0"/>
              <a:t>);</a:t>
            </a:r>
            <a:r>
              <a:rPr lang="zh-CN" altLang="zh-CN" sz="2200" dirty="0"/>
              <a:t>气势磅礴</a:t>
            </a:r>
            <a:r>
              <a:rPr lang="en-US" altLang="zh-CN" sz="2200" dirty="0"/>
              <a:t>(</a:t>
            </a:r>
            <a:r>
              <a:rPr lang="zh-CN" altLang="zh-CN" sz="2200" dirty="0"/>
              <a:t>直立的</a:t>
            </a:r>
            <a:r>
              <a:rPr lang="en-US" altLang="zh-CN" sz="2200" dirty="0"/>
              <a:t>)</a:t>
            </a:r>
            <a:r>
              <a:rPr lang="zh-CN" altLang="zh-CN" sz="2200" dirty="0"/>
              <a:t>的陡崖峭壁</a:t>
            </a:r>
            <a:r>
              <a:rPr lang="en-US" altLang="zh-CN" sz="2200" dirty="0"/>
              <a:t>(</a:t>
            </a:r>
            <a:r>
              <a:rPr lang="zh-CN" altLang="zh-CN" sz="2200" dirty="0"/>
              <a:t>或顶平、身陡、麓缓的方山</a:t>
            </a:r>
            <a:r>
              <a:rPr lang="en-US" altLang="zh-CN" sz="2200" dirty="0"/>
              <a:t>);</a:t>
            </a:r>
            <a:r>
              <a:rPr lang="zh-CN" altLang="zh-CN" sz="2200" dirty="0"/>
              <a:t>以红色为基调</a:t>
            </a:r>
            <a:r>
              <a:rPr lang="en-US" altLang="zh-CN" sz="2200" dirty="0"/>
              <a:t>,</a:t>
            </a:r>
            <a:r>
              <a:rPr lang="zh-CN" altLang="zh-CN" sz="2200" dirty="0"/>
              <a:t>融合大自然多种元素的山、石、林、水等自然要素于一体。</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550863" y="904875"/>
          <a:ext cx="7977187" cy="5486400"/>
        </p:xfrm>
        <a:graphic>
          <a:graphicData uri="http://schemas.openxmlformats.org/presentationml/2006/ole">
            <mc:AlternateContent xmlns:mc="http://schemas.openxmlformats.org/markup-compatibility/2006">
              <mc:Choice xmlns:v="urn:schemas-microsoft-com:vml" Requires="v">
                <p:oleObj spid="_x0000_s3118" name="文档" r:id="rId1" imgW="6567170" imgH="4521835" progId="Word.Document.12">
                  <p:embed/>
                </p:oleObj>
              </mc:Choice>
              <mc:Fallback>
                <p:oleObj name="文档" r:id="rId1" imgW="6567170" imgH="4521835" progId="Word.Document.12">
                  <p:embed/>
                  <p:pic>
                    <p:nvPicPr>
                      <p:cNvPr id="0" name="图片 3117"/>
                      <p:cNvPicPr/>
                      <p:nvPr/>
                    </p:nvPicPr>
                    <p:blipFill>
                      <a:blip r:embed="rId2"/>
                      <a:stretch>
                        <a:fillRect/>
                      </a:stretch>
                    </p:blipFill>
                    <p:spPr>
                      <a:xfrm>
                        <a:off x="550863" y="904875"/>
                        <a:ext cx="7977187" cy="54864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3123766"/>
            <a:ext cx="8128000" cy="864467"/>
          </a:xfrm>
          <a:prstGeom prst="rect">
            <a:avLst/>
          </a:prstGeom>
        </p:spPr>
        <p:txBody>
          <a:bodyPr>
            <a:spAutoFit/>
          </a:bodyPr>
          <a:lstStyle/>
          <a:p>
            <a:pPr>
              <a:lnSpc>
                <a:spcPct val="120000"/>
              </a:lnSpc>
            </a:pPr>
            <a:r>
              <a:rPr lang="zh-CN" altLang="zh-CN" sz="2200" dirty="0"/>
              <a:t>拓展延伸如何区分火山地貌、花岗岩地貌、砂岩地貌景观</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三种地貌景观的区别如下表所示。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950" y="1124745"/>
            <a:ext cx="6134100" cy="525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445174" cy="458202"/>
          </a:xfrm>
          <a:prstGeom prst="rect">
            <a:avLst/>
          </a:prstGeom>
        </p:spPr>
        <p:txBody>
          <a:bodyPr wrap="none">
            <a:spAutoFit/>
          </a:bodyPr>
          <a:lstStyle/>
          <a:p>
            <a:pPr>
              <a:lnSpc>
                <a:spcPct val="120000"/>
              </a:lnSpc>
            </a:pPr>
            <a:r>
              <a:rPr lang="zh-CN" altLang="zh-CN" sz="2200" dirty="0"/>
              <a:t>探究点二 旅游资源的</a:t>
            </a:r>
            <a:r>
              <a:rPr lang="zh-CN" altLang="zh-CN" sz="2200" dirty="0" smtClean="0"/>
              <a:t>分布</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278693"/>
          <a:ext cx="8128000" cy="854163"/>
        </p:xfrm>
        <a:graphic>
          <a:graphicData uri="http://schemas.openxmlformats.org/presentationml/2006/ole">
            <mc:AlternateContent xmlns:mc="http://schemas.openxmlformats.org/markup-compatibility/2006">
              <mc:Choice xmlns:v="urn:schemas-microsoft-com:vml" Requires="v">
                <p:oleObj spid="_x0000_s14426" name="文档" r:id="rId3" imgW="3840480" imgH="403225" progId="Word.Document.12">
                  <p:embed/>
                </p:oleObj>
              </mc:Choice>
              <mc:Fallback>
                <p:oleObj name="文档" r:id="rId3" imgW="3840480" imgH="403225" progId="Word.Document.12">
                  <p:embed/>
                  <p:pic>
                    <p:nvPicPr>
                      <p:cNvPr id="0" name="图片 14425"/>
                      <p:cNvPicPr/>
                      <p:nvPr/>
                    </p:nvPicPr>
                    <p:blipFill>
                      <a:blip r:embed="rId4"/>
                      <a:stretch>
                        <a:fillRect/>
                      </a:stretch>
                    </p:blipFill>
                    <p:spPr>
                      <a:xfrm>
                        <a:off x="508000" y="1278693"/>
                        <a:ext cx="8128000" cy="854163"/>
                      </a:xfrm>
                      <a:prstGeom prst="rect">
                        <a:avLst/>
                      </a:prstGeom>
                    </p:spPr>
                  </p:pic>
                </p:oleObj>
              </mc:Fallback>
            </mc:AlternateContent>
          </a:graphicData>
        </a:graphic>
      </p:graphicFrame>
      <p:sp>
        <p:nvSpPr>
          <p:cNvPr id="6" name="矩形 5"/>
          <p:cNvSpPr>
            <a:spLocks noChangeAspect="1"/>
          </p:cNvSpPr>
          <p:nvPr/>
        </p:nvSpPr>
        <p:spPr>
          <a:xfrm>
            <a:off x="508000" y="1844824"/>
            <a:ext cx="8128000" cy="1676998"/>
          </a:xfrm>
          <a:prstGeom prst="rect">
            <a:avLst/>
          </a:prstGeom>
        </p:spPr>
        <p:txBody>
          <a:bodyPr>
            <a:spAutoFit/>
          </a:bodyPr>
          <a:lstStyle/>
          <a:p>
            <a:pPr>
              <a:lnSpc>
                <a:spcPct val="120000"/>
              </a:lnSpc>
            </a:pPr>
            <a:r>
              <a:rPr lang="zh-CN" altLang="zh-CN" sz="2200" dirty="0"/>
              <a:t>材料一　景观各异的旅游资源分布在世界的不同地区</a:t>
            </a:r>
            <a:r>
              <a:rPr lang="en-US" altLang="zh-CN" sz="2200" dirty="0"/>
              <a:t>,</a:t>
            </a:r>
            <a:r>
              <a:rPr lang="zh-CN" altLang="zh-CN" sz="2200" dirty="0"/>
              <a:t>科罗拉多大峡谷位于美国的科罗拉多高原</a:t>
            </a:r>
            <a:r>
              <a:rPr lang="en-US" altLang="zh-CN" sz="2200" dirty="0"/>
              <a:t>,</a:t>
            </a:r>
            <a:r>
              <a:rPr lang="zh-CN" altLang="zh-CN" sz="2200" dirty="0"/>
              <a:t>雾凇以我国吉林省最为著名</a:t>
            </a:r>
            <a:r>
              <a:rPr lang="en-US" altLang="zh-CN" sz="2200" dirty="0"/>
              <a:t>,</a:t>
            </a:r>
            <a:r>
              <a:rPr lang="zh-CN" altLang="zh-CN" sz="2200" dirty="0"/>
              <a:t>欧洲各国游人开展阳光浴、海水浴和沙浴的理想场所</a:t>
            </a:r>
            <a:r>
              <a:rPr lang="en-US" altLang="zh-CN" sz="2200" dirty="0"/>
              <a:t>——</a:t>
            </a:r>
            <a:r>
              <a:rPr lang="zh-CN" altLang="zh-CN" sz="2200" dirty="0"/>
              <a:t>地中海</a:t>
            </a:r>
            <a:r>
              <a:rPr lang="en-US" altLang="zh-CN" sz="2200" dirty="0"/>
              <a:t>,</a:t>
            </a:r>
            <a:r>
              <a:rPr lang="zh-CN" altLang="zh-CN" sz="2200" dirty="0"/>
              <a:t>被誉为</a:t>
            </a:r>
            <a:r>
              <a:rPr lang="en-US" altLang="zh-CN" sz="2200" dirty="0"/>
              <a:t>“</a:t>
            </a:r>
            <a:r>
              <a:rPr lang="zh-CN" altLang="zh-CN" sz="2200" dirty="0"/>
              <a:t>世界第八奇迹</a:t>
            </a:r>
            <a:r>
              <a:rPr lang="en-US" altLang="zh-CN" sz="2200" dirty="0"/>
              <a:t>”</a:t>
            </a:r>
            <a:r>
              <a:rPr lang="zh-CN" altLang="zh-CN" sz="2200" dirty="0"/>
              <a:t>的秦始皇陵及兵马俑坑位于古都西安</a:t>
            </a:r>
            <a:r>
              <a:rPr lang="en-US" altLang="zh-CN" sz="2200" dirty="0"/>
              <a:t>……</a:t>
            </a:r>
            <a:endParaRPr lang="zh-CN" altLang="zh-CN" sz="2200" dirty="0"/>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3"/>
          <p:cNvSpPr>
            <a:spLocks noChangeArrowheads="1"/>
          </p:cNvSpPr>
          <p:nvPr/>
        </p:nvSpPr>
        <p:spPr bwMode="auto">
          <a:xfrm>
            <a:off x="0"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 pos="1851025" algn="l"/>
                <a:tab pos="2538095" algn="l"/>
                <a:tab pos="3222625"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11" name="对象 10"/>
          <p:cNvGraphicFramePr>
            <a:graphicFrameLocks noChangeAspect="1"/>
          </p:cNvGraphicFramePr>
          <p:nvPr/>
        </p:nvGraphicFramePr>
        <p:xfrm>
          <a:off x="508000" y="3606179"/>
          <a:ext cx="8128000" cy="2559125"/>
        </p:xfrm>
        <a:graphic>
          <a:graphicData uri="http://schemas.openxmlformats.org/presentationml/2006/ole">
            <mc:AlternateContent xmlns:mc="http://schemas.openxmlformats.org/markup-compatibility/2006">
              <mc:Choice xmlns:v="urn:schemas-microsoft-com:vml" Requires="v">
                <p:oleObj spid="_x0000_s14427" name="文档" r:id="rId5" imgW="3840480" imgH="1208405" progId="Word.Document.12">
                  <p:embed/>
                </p:oleObj>
              </mc:Choice>
              <mc:Fallback>
                <p:oleObj name="文档" r:id="rId5" imgW="3840480" imgH="1208405" progId="Word.Document.12">
                  <p:embed/>
                  <p:pic>
                    <p:nvPicPr>
                      <p:cNvPr id="0" name="图片 14426"/>
                      <p:cNvPicPr/>
                      <p:nvPr/>
                    </p:nvPicPr>
                    <p:blipFill>
                      <a:blip r:embed="rId6"/>
                      <a:stretch>
                        <a:fillRect/>
                      </a:stretch>
                    </p:blipFill>
                    <p:spPr>
                      <a:xfrm>
                        <a:off x="508000" y="3606179"/>
                        <a:ext cx="8128000" cy="255912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4777270" cy="498598"/>
          </a:xfrm>
          <a:prstGeom prst="rect">
            <a:avLst/>
          </a:prstGeom>
        </p:spPr>
        <p:txBody>
          <a:bodyPr wrap="none">
            <a:spAutoFit/>
          </a:bodyPr>
          <a:lstStyle/>
          <a:p>
            <a:pPr>
              <a:lnSpc>
                <a:spcPct val="120000"/>
              </a:lnSpc>
            </a:pPr>
            <a:r>
              <a:rPr lang="zh-CN" altLang="zh-CN" sz="2200" dirty="0"/>
              <a:t>材料二　中国部分旅游资源分布图</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556792"/>
          <a:ext cx="8128000" cy="4691173"/>
        </p:xfrm>
        <a:graphic>
          <a:graphicData uri="http://schemas.openxmlformats.org/presentationml/2006/ole">
            <mc:AlternateContent xmlns:mc="http://schemas.openxmlformats.org/markup-compatibility/2006">
              <mc:Choice xmlns:v="urn:schemas-microsoft-com:vml" Requires="v">
                <p:oleObj spid="_x0000_s17453" name="文档" r:id="rId3" imgW="3840480" imgH="2214880" progId="Word.Document.12">
                  <p:embed/>
                </p:oleObj>
              </mc:Choice>
              <mc:Fallback>
                <p:oleObj name="文档" r:id="rId3" imgW="3840480" imgH="2214880" progId="Word.Document.12">
                  <p:embed/>
                  <p:pic>
                    <p:nvPicPr>
                      <p:cNvPr id="0" name="图片 17452"/>
                      <p:cNvPicPr/>
                      <p:nvPr/>
                    </p:nvPicPr>
                    <p:blipFill>
                      <a:blip r:embed="rId4"/>
                      <a:stretch>
                        <a:fillRect/>
                      </a:stretch>
                    </p:blipFill>
                    <p:spPr>
                      <a:xfrm>
                        <a:off x="508000" y="1556792"/>
                        <a:ext cx="8128000" cy="469117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影响各地旅游资源分布的因素有哪些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影响旅游资源分布的因素有自然地理因素、人文地理因素、社会认知因素。</a:t>
            </a:r>
            <a:endParaRPr lang="zh-CN" altLang="zh-CN" sz="2200" dirty="0"/>
          </a:p>
          <a:p>
            <a:pPr>
              <a:lnSpc>
                <a:spcPct val="120000"/>
              </a:lnSpc>
            </a:pPr>
            <a:r>
              <a:rPr lang="en-US" altLang="zh-CN" sz="2200" dirty="0"/>
              <a:t>(2)</a:t>
            </a:r>
            <a:r>
              <a:rPr lang="zh-CN" altLang="zh-CN" sz="2200" dirty="0"/>
              <a:t>影响旅游资源分布的自然地理因素主要有哪些</a:t>
            </a:r>
            <a:r>
              <a:rPr lang="en-US" altLang="zh-CN" sz="2200" dirty="0"/>
              <a:t>?</a:t>
            </a:r>
            <a:r>
              <a:rPr lang="zh-CN" altLang="zh-CN" sz="2200" dirty="0"/>
              <a:t>科罗拉多大峡谷、吉林雾凇、海景旅游资源的分布主要受哪些因素的影响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影响旅游资源分布的自然地理因素主要包括地质基础和自然地理条件两个方面。科罗拉多大峡谷分布在深大断裂上</a:t>
            </a:r>
            <a:r>
              <a:rPr lang="en-US" altLang="zh-CN" sz="2200" dirty="0"/>
              <a:t>,</a:t>
            </a:r>
            <a:r>
              <a:rPr lang="zh-CN" altLang="zh-CN" sz="2200" dirty="0"/>
              <a:t>其分布与地质构造格局密切相关</a:t>
            </a:r>
            <a:r>
              <a:rPr lang="en-US" altLang="zh-CN" sz="2200" dirty="0"/>
              <a:t>;</a:t>
            </a:r>
            <a:r>
              <a:rPr lang="zh-CN" altLang="zh-CN" sz="2200" dirty="0"/>
              <a:t>吉林雾凇是依托气候条件的旅游资源</a:t>
            </a:r>
            <a:r>
              <a:rPr lang="en-US" altLang="zh-CN" sz="2200" dirty="0"/>
              <a:t>,</a:t>
            </a:r>
            <a:r>
              <a:rPr lang="zh-CN" altLang="zh-CN" sz="2200" dirty="0"/>
              <a:t>其分布表现出明显的地带性特点</a:t>
            </a:r>
            <a:r>
              <a:rPr lang="en-US" altLang="zh-CN" sz="2200" dirty="0"/>
              <a:t>;</a:t>
            </a:r>
            <a:r>
              <a:rPr lang="zh-CN" altLang="zh-CN" sz="2200" dirty="0"/>
              <a:t>海景旅游资源的分布明显地受到海陆地形和气候因素的影响。</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3708323"/>
          </a:xfrm>
          <a:prstGeom prst="rect">
            <a:avLst/>
          </a:prstGeom>
        </p:spPr>
        <p:txBody>
          <a:bodyPr>
            <a:spAutoFit/>
          </a:bodyPr>
          <a:lstStyle/>
          <a:p>
            <a:pPr>
              <a:lnSpc>
                <a:spcPct val="120000"/>
              </a:lnSpc>
            </a:pPr>
            <a:r>
              <a:rPr lang="en-US" altLang="zh-CN" sz="2200" dirty="0"/>
              <a:t>(3)</a:t>
            </a:r>
            <a:r>
              <a:rPr lang="zh-CN" altLang="zh-CN" sz="2200" dirty="0"/>
              <a:t>秦始皇陵及兵马俑坑属于人类的历史文化遗存。人文地理因素对旅游资源分布的影响</a:t>
            </a:r>
            <a:r>
              <a:rPr lang="en-US" altLang="zh-CN" sz="2200" dirty="0"/>
              <a:t>,</a:t>
            </a:r>
            <a:r>
              <a:rPr lang="zh-CN" altLang="zh-CN" sz="2200" dirty="0"/>
              <a:t>主要体现在哪几个方面</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人文地理因素对旅游资源分布的影响</a:t>
            </a:r>
            <a:r>
              <a:rPr lang="en-US" altLang="zh-CN" sz="2200" dirty="0"/>
              <a:t>,</a:t>
            </a:r>
            <a:r>
              <a:rPr lang="zh-CN" altLang="zh-CN" sz="2200" dirty="0"/>
              <a:t>主要体现在以下三个方面。</a:t>
            </a:r>
            <a:endParaRPr lang="zh-CN" altLang="zh-CN" sz="2200" dirty="0"/>
          </a:p>
          <a:p>
            <a:pPr>
              <a:lnSpc>
                <a:spcPct val="120000"/>
              </a:lnSpc>
            </a:pPr>
            <a:r>
              <a:rPr lang="zh-CN" altLang="zh-CN" sz="2200" dirty="0"/>
              <a:t>①古代的政治、经济和文化中心</a:t>
            </a:r>
            <a:r>
              <a:rPr lang="en-US" altLang="zh-CN" sz="2200" dirty="0"/>
              <a:t>,</a:t>
            </a:r>
            <a:r>
              <a:rPr lang="zh-CN" altLang="zh-CN" sz="2200" dirty="0"/>
              <a:t>对当代旅游资源的分布具有重大影响。</a:t>
            </a:r>
            <a:endParaRPr lang="zh-CN" altLang="zh-CN" sz="2200" dirty="0"/>
          </a:p>
          <a:p>
            <a:pPr>
              <a:lnSpc>
                <a:spcPct val="120000"/>
              </a:lnSpc>
            </a:pPr>
            <a:r>
              <a:rPr lang="zh-CN" altLang="zh-CN" sz="2200" dirty="0"/>
              <a:t>②人类一些重大行为所留下来的地理</a:t>
            </a:r>
            <a:r>
              <a:rPr lang="en-US" altLang="zh-CN" sz="2200" dirty="0"/>
              <a:t>“</a:t>
            </a:r>
            <a:r>
              <a:rPr lang="zh-CN" altLang="zh-CN" sz="2200" dirty="0"/>
              <a:t>痕迹</a:t>
            </a:r>
            <a:r>
              <a:rPr lang="en-US" altLang="zh-CN" sz="2200" dirty="0"/>
              <a:t>”,</a:t>
            </a:r>
            <a:r>
              <a:rPr lang="zh-CN" altLang="zh-CN" sz="2200" dirty="0"/>
              <a:t>本身就是旅游资源。</a:t>
            </a:r>
            <a:endParaRPr lang="zh-CN" altLang="zh-CN" sz="2200" dirty="0"/>
          </a:p>
          <a:p>
            <a:pPr>
              <a:lnSpc>
                <a:spcPct val="120000"/>
              </a:lnSpc>
            </a:pPr>
            <a:r>
              <a:rPr lang="zh-CN" altLang="zh-CN" sz="2200" dirty="0"/>
              <a:t>③人类对自然资源和人文景观等的审美活动</a:t>
            </a:r>
            <a:r>
              <a:rPr lang="en-US" altLang="zh-CN" sz="2200" dirty="0"/>
              <a:t>,</a:t>
            </a:r>
            <a:r>
              <a:rPr lang="zh-CN" altLang="zh-CN" sz="2200" dirty="0"/>
              <a:t>提升了旅游资源的价值。</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467544" y="1700808"/>
            <a:ext cx="8128000" cy="3708323"/>
          </a:xfrm>
          <a:prstGeom prst="rect">
            <a:avLst/>
          </a:prstGeom>
        </p:spPr>
        <p:txBody>
          <a:bodyPr>
            <a:spAutoFit/>
          </a:bodyPr>
          <a:lstStyle/>
          <a:p>
            <a:pPr>
              <a:lnSpc>
                <a:spcPct val="120000"/>
              </a:lnSpc>
            </a:pPr>
            <a:r>
              <a:rPr lang="en-US" altLang="zh-CN" sz="2200" dirty="0"/>
              <a:t>(4)</a:t>
            </a:r>
            <a:r>
              <a:rPr lang="zh-CN" altLang="zh-CN" sz="2200" dirty="0"/>
              <a:t>社会认知因素怎样影响旅游资源的分布</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随着时代的进步</a:t>
            </a:r>
            <a:r>
              <a:rPr lang="en-US" altLang="zh-CN" sz="2200" dirty="0"/>
              <a:t>,</a:t>
            </a:r>
            <a:r>
              <a:rPr lang="zh-CN" altLang="zh-CN" sz="2200" dirty="0"/>
              <a:t>社会认知因素对旅游资源的具体分布和总体旅游资源的分布密度有很大影响。休闲度假村、农家乐等新的旅游形式的出现就是近些年来随着旅游度假热的兴起</a:t>
            </a:r>
            <a:r>
              <a:rPr lang="en-US" altLang="zh-CN" sz="2200" dirty="0"/>
              <a:t>,</a:t>
            </a:r>
            <a:r>
              <a:rPr lang="zh-CN" altLang="zh-CN" sz="2200" dirty="0"/>
              <a:t>在城市外围人口密度较小、生态环境较好的地区涌现出来的一系列新的旅游形式。</a:t>
            </a:r>
            <a:endParaRPr lang="zh-CN" altLang="zh-CN" sz="2200" dirty="0"/>
          </a:p>
          <a:p>
            <a:pPr>
              <a:lnSpc>
                <a:spcPct val="120000"/>
              </a:lnSpc>
            </a:pPr>
            <a:r>
              <a:rPr lang="en-US" altLang="zh-CN" sz="2200" dirty="0"/>
              <a:t>(5)</a:t>
            </a:r>
            <a:r>
              <a:rPr lang="zh-CN" altLang="zh-CN" sz="2200" dirty="0"/>
              <a:t>结合材料二分析我国旅游资源的分布特征。</a:t>
            </a:r>
            <a:endParaRPr lang="zh-CN" altLang="zh-CN" sz="2200" dirty="0"/>
          </a:p>
          <a:p>
            <a:pPr>
              <a:lnSpc>
                <a:spcPct val="120000"/>
              </a:lnSpc>
            </a:pPr>
            <a:r>
              <a:rPr lang="zh-CN" altLang="zh-CN" sz="2200" dirty="0">
                <a:solidFill>
                  <a:srgbClr val="FF0000"/>
                </a:solidFill>
              </a:rPr>
              <a:t>提示</a:t>
            </a:r>
            <a:r>
              <a:rPr lang="zh-CN" altLang="zh-CN" sz="2200" dirty="0"/>
              <a:t>①分布广泛</a:t>
            </a:r>
            <a:r>
              <a:rPr lang="en-US" altLang="zh-CN" sz="2200" dirty="0"/>
              <a:t>;</a:t>
            </a:r>
            <a:r>
              <a:rPr lang="zh-CN" altLang="zh-CN" sz="2200" dirty="0"/>
              <a:t>②集中分布于东南部</a:t>
            </a:r>
            <a:r>
              <a:rPr lang="en-US" altLang="zh-CN" sz="2200" dirty="0"/>
              <a:t>;</a:t>
            </a:r>
            <a:r>
              <a:rPr lang="zh-CN" altLang="zh-CN" sz="2200" dirty="0"/>
              <a:t>③旅游点或旅游区呈明显的片状或带状分布</a:t>
            </a:r>
            <a:r>
              <a:rPr lang="en-US" altLang="zh-CN" sz="2200" dirty="0"/>
              <a:t>;</a:t>
            </a:r>
            <a:r>
              <a:rPr lang="zh-CN" altLang="zh-CN" sz="2200" dirty="0"/>
              <a:t>④旅游资源的分布与交通状况密切相关。</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80728"/>
          <a:ext cx="8128000" cy="854163"/>
        </p:xfrm>
        <a:graphic>
          <a:graphicData uri="http://schemas.openxmlformats.org/presentationml/2006/ole">
            <mc:AlternateContent xmlns:mc="http://schemas.openxmlformats.org/markup-compatibility/2006">
              <mc:Choice xmlns:v="urn:schemas-microsoft-com:vml" Requires="v">
                <p:oleObj spid="_x0000_s18478" name="文档" r:id="rId3" imgW="3840480" imgH="403225" progId="Word.Document.12">
                  <p:embed/>
                </p:oleObj>
              </mc:Choice>
              <mc:Fallback>
                <p:oleObj name="文档" r:id="rId3" imgW="3840480" imgH="403225" progId="Word.Document.12">
                  <p:embed/>
                  <p:pic>
                    <p:nvPicPr>
                      <p:cNvPr id="0" name="图片 18477"/>
                      <p:cNvPicPr/>
                      <p:nvPr/>
                    </p:nvPicPr>
                    <p:blipFill>
                      <a:blip r:embed="rId4"/>
                      <a:stretch>
                        <a:fillRect/>
                      </a:stretch>
                    </p:blipFill>
                    <p:spPr>
                      <a:xfrm>
                        <a:off x="508000" y="980728"/>
                        <a:ext cx="8128000" cy="854163"/>
                      </a:xfrm>
                      <a:prstGeom prst="rect">
                        <a:avLst/>
                      </a:prstGeom>
                    </p:spPr>
                  </p:pic>
                </p:oleObj>
              </mc:Fallback>
            </mc:AlternateContent>
          </a:graphicData>
        </a:graphic>
      </p:graphicFrame>
      <p:sp>
        <p:nvSpPr>
          <p:cNvPr id="5" name="矩形 4"/>
          <p:cNvSpPr>
            <a:spLocks noChangeAspect="1"/>
          </p:cNvSpPr>
          <p:nvPr/>
        </p:nvSpPr>
        <p:spPr>
          <a:xfrm>
            <a:off x="508000" y="1556792"/>
            <a:ext cx="3602268"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影响旅游资源分布的</a:t>
            </a:r>
            <a:r>
              <a:rPr lang="zh-CN" altLang="zh-CN" sz="2200" dirty="0" smtClean="0"/>
              <a:t>因素</a:t>
            </a:r>
            <a:r>
              <a:rPr lang="en-US" altLang="zh-CN" sz="2200" dirty="0" smtClean="0"/>
              <a:t> </a:t>
            </a:r>
            <a:endParaRPr lang="zh-CN" altLang="zh-CN" sz="2200" dirty="0"/>
          </a:p>
        </p:txBody>
      </p:sp>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2124892"/>
            <a:ext cx="5328592" cy="418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7312" y="1844824"/>
            <a:ext cx="5963206"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602268" cy="458202"/>
          </a:xfrm>
          <a:prstGeom prst="rect">
            <a:avLst/>
          </a:prstGeom>
        </p:spPr>
        <p:txBody>
          <a:bodyPr wrap="none">
            <a:spAutoFit/>
          </a:bodyPr>
          <a:lstStyle/>
          <a:p>
            <a:pPr>
              <a:lnSpc>
                <a:spcPct val="120000"/>
              </a:lnSpc>
            </a:pPr>
            <a:r>
              <a:rPr lang="en-US" altLang="zh-CN" sz="2200" b="1" dirty="0"/>
              <a:t>2</a:t>
            </a:r>
            <a:r>
              <a:rPr lang="en-US" altLang="zh-CN" sz="2200" dirty="0"/>
              <a:t>.</a:t>
            </a:r>
            <a:r>
              <a:rPr lang="zh-CN" altLang="zh-CN" sz="2200" dirty="0"/>
              <a:t>我国旅游资源的分布</a:t>
            </a:r>
            <a:r>
              <a:rPr lang="zh-CN" altLang="zh-CN" sz="2200" dirty="0" smtClean="0"/>
              <a:t>特征</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508000" y="1556792"/>
          <a:ext cx="8128000" cy="2213500"/>
        </p:xfrm>
        <a:graphic>
          <a:graphicData uri="http://schemas.openxmlformats.org/presentationml/2006/ole">
            <mc:AlternateContent xmlns:mc="http://schemas.openxmlformats.org/markup-compatibility/2006">
              <mc:Choice xmlns:v="urn:schemas-microsoft-com:vml" Requires="v">
                <p:oleObj spid="_x0000_s20562" name="文档" r:id="rId3" imgW="4002405" imgH="1089660" progId="Word.Document.12">
                  <p:embed/>
                </p:oleObj>
              </mc:Choice>
              <mc:Fallback>
                <p:oleObj name="文档" r:id="rId3" imgW="4002405" imgH="1089660" progId="Word.Document.12">
                  <p:embed/>
                  <p:pic>
                    <p:nvPicPr>
                      <p:cNvPr id="0" name="图片 20561"/>
                      <p:cNvPicPr/>
                      <p:nvPr/>
                    </p:nvPicPr>
                    <p:blipFill>
                      <a:blip r:embed="rId4"/>
                      <a:stretch>
                        <a:fillRect/>
                      </a:stretch>
                    </p:blipFill>
                    <p:spPr>
                      <a:xfrm>
                        <a:off x="508000" y="1556792"/>
                        <a:ext cx="8128000" cy="2213500"/>
                      </a:xfrm>
                      <a:prstGeom prst="rect">
                        <a:avLst/>
                      </a:prstGeom>
                    </p:spPr>
                  </p:pic>
                </p:oleObj>
              </mc:Fallback>
            </mc:AlternateContent>
          </a:graphicData>
        </a:graphic>
      </p:graphicFrame>
      <p:sp>
        <p:nvSpPr>
          <p:cNvPr id="7" name="矩形 6"/>
          <p:cNvSpPr>
            <a:spLocks noChangeAspect="1"/>
          </p:cNvSpPr>
          <p:nvPr/>
        </p:nvSpPr>
        <p:spPr>
          <a:xfrm>
            <a:off x="7776977" y="2970798"/>
            <a:ext cx="827471" cy="458202"/>
          </a:xfrm>
          <a:prstGeom prst="rect">
            <a:avLst/>
          </a:prstGeom>
        </p:spPr>
        <p:txBody>
          <a:bodyPr wrap="none">
            <a:spAutoFit/>
          </a:bodyPr>
          <a:lstStyle/>
          <a:p>
            <a:pPr>
              <a:lnSpc>
                <a:spcPct val="120000"/>
              </a:lnSpc>
            </a:pPr>
            <a:r>
              <a:rPr lang="zh-CN" altLang="zh-CN" sz="2200" dirty="0"/>
              <a:t>续</a:t>
            </a:r>
            <a:r>
              <a:rPr lang="zh-CN" altLang="zh-CN" sz="2200" dirty="0" smtClean="0"/>
              <a:t>表</a:t>
            </a:r>
            <a:r>
              <a:rPr lang="en-US" altLang="zh-CN" sz="2200" dirty="0" smtClean="0"/>
              <a:t> </a:t>
            </a:r>
            <a:endParaRPr lang="zh-CN" altLang="zh-CN" sz="2200" dirty="0"/>
          </a:p>
        </p:txBody>
      </p:sp>
      <p:graphicFrame>
        <p:nvGraphicFramePr>
          <p:cNvPr id="9" name="对象 8"/>
          <p:cNvGraphicFramePr>
            <a:graphicFrameLocks noChangeAspect="1"/>
          </p:cNvGraphicFramePr>
          <p:nvPr/>
        </p:nvGraphicFramePr>
        <p:xfrm>
          <a:off x="508000" y="3468008"/>
          <a:ext cx="8128000" cy="3849424"/>
        </p:xfrm>
        <a:graphic>
          <a:graphicData uri="http://schemas.openxmlformats.org/presentationml/2006/ole">
            <mc:AlternateContent xmlns:mc="http://schemas.openxmlformats.org/markup-compatibility/2006">
              <mc:Choice xmlns:v="urn:schemas-microsoft-com:vml" Requires="v">
                <p:oleObj spid="_x0000_s20563" name="文档" r:id="rId5" imgW="4002405" imgH="1894840" progId="Word.Document.12">
                  <p:embed/>
                </p:oleObj>
              </mc:Choice>
              <mc:Fallback>
                <p:oleObj name="文档" r:id="rId5" imgW="4002405" imgH="1894840" progId="Word.Document.12">
                  <p:embed/>
                  <p:pic>
                    <p:nvPicPr>
                      <p:cNvPr id="0" name="图片 20562"/>
                      <p:cNvPicPr/>
                      <p:nvPr/>
                    </p:nvPicPr>
                    <p:blipFill>
                      <a:blip r:embed="rId6"/>
                      <a:stretch>
                        <a:fillRect/>
                      </a:stretch>
                    </p:blipFill>
                    <p:spPr>
                      <a:xfrm>
                        <a:off x="508000" y="3468008"/>
                        <a:ext cx="8128000" cy="384942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683568" y="2348880"/>
            <a:ext cx="8128000" cy="1676998"/>
          </a:xfrm>
          <a:prstGeom prst="rect">
            <a:avLst/>
          </a:prstGeom>
        </p:spPr>
        <p:txBody>
          <a:bodyPr>
            <a:spAutoFit/>
          </a:bodyPr>
          <a:lstStyle/>
          <a:p>
            <a:pPr>
              <a:lnSpc>
                <a:spcPct val="120000"/>
              </a:lnSpc>
            </a:pPr>
            <a:r>
              <a:rPr lang="zh-CN" altLang="zh-CN" sz="2200" dirty="0"/>
              <a:t>一、旅游资源的形成</a:t>
            </a:r>
            <a:endParaRPr lang="zh-CN" altLang="zh-CN" sz="2200" dirty="0"/>
          </a:p>
          <a:p>
            <a:pPr>
              <a:lnSpc>
                <a:spcPct val="120000"/>
              </a:lnSpc>
            </a:pPr>
            <a:r>
              <a:rPr lang="en-US" altLang="zh-CN" sz="2200" b="1" dirty="0"/>
              <a:t>1</a:t>
            </a:r>
            <a:r>
              <a:rPr lang="en-US" altLang="zh-CN" sz="2200" dirty="0"/>
              <a:t>.</a:t>
            </a:r>
            <a:r>
              <a:rPr lang="zh-CN" altLang="zh-CN" sz="2200" dirty="0"/>
              <a:t>自然地理条件是旅游资源形成的基础。</a:t>
            </a:r>
            <a:endParaRPr lang="zh-CN" altLang="zh-CN" sz="2200" dirty="0"/>
          </a:p>
          <a:p>
            <a:pPr>
              <a:lnSpc>
                <a:spcPct val="120000"/>
              </a:lnSpc>
            </a:pPr>
            <a:r>
              <a:rPr lang="en-US" altLang="zh-CN" sz="2200" dirty="0"/>
              <a:t>(1)</a:t>
            </a:r>
            <a:r>
              <a:rPr lang="zh-CN" altLang="zh-CN" sz="2200" dirty="0"/>
              <a:t>影响</a:t>
            </a:r>
            <a:r>
              <a:rPr lang="en-US" altLang="zh-CN" sz="2200" dirty="0"/>
              <a:t>:</a:t>
            </a:r>
            <a:r>
              <a:rPr lang="zh-CN" altLang="zh-CN" sz="2200" dirty="0"/>
              <a:t>决定旅游资源的景点、景区的</a:t>
            </a:r>
            <a:r>
              <a:rPr lang="zh-CN" altLang="zh-CN" sz="2200" u="sng" dirty="0">
                <a:solidFill>
                  <a:srgbClr val="FF0000"/>
                </a:solidFill>
                <a:uFill>
                  <a:solidFill>
                    <a:schemeClr val="tx1"/>
                  </a:solidFill>
                </a:uFill>
              </a:rPr>
              <a:t>自然特征</a:t>
            </a:r>
            <a:r>
              <a:rPr lang="zh-CN" altLang="zh-CN" sz="2200" dirty="0"/>
              <a:t>。</a:t>
            </a:r>
            <a:endParaRPr lang="zh-CN" altLang="zh-CN" sz="2200" dirty="0"/>
          </a:p>
          <a:p>
            <a:pPr>
              <a:lnSpc>
                <a:spcPct val="120000"/>
              </a:lnSpc>
            </a:pPr>
            <a:r>
              <a:rPr lang="en-US" altLang="zh-CN" sz="2200" dirty="0"/>
              <a:t>(2)</a:t>
            </a:r>
            <a:r>
              <a:rPr lang="zh-CN" altLang="zh-CN" sz="2200" dirty="0"/>
              <a:t>体现。</a:t>
            </a:r>
          </a:p>
        </p:txBody>
      </p:sp>
      <p:sp>
        <p:nvSpPr>
          <p:cNvPr id="5" name="矩形 4"/>
          <p:cNvSpPr/>
          <p:nvPr/>
        </p:nvSpPr>
        <p:spPr>
          <a:xfrm>
            <a:off x="5389761" y="3248115"/>
            <a:ext cx="113362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8128000" cy="458202"/>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读我国主要旅游景点分布图</a:t>
            </a:r>
            <a:r>
              <a:rPr lang="en-US" altLang="zh-CN" sz="2200" dirty="0"/>
              <a:t>,</a:t>
            </a:r>
            <a:r>
              <a:rPr lang="zh-CN" altLang="zh-CN" sz="2200" dirty="0"/>
              <a:t>完成下列问题。</a:t>
            </a:r>
          </a:p>
        </p:txBody>
      </p:sp>
      <p:graphicFrame>
        <p:nvGraphicFramePr>
          <p:cNvPr id="5" name="对象 4"/>
          <p:cNvGraphicFramePr>
            <a:graphicFrameLocks noChangeAspect="1"/>
          </p:cNvGraphicFramePr>
          <p:nvPr/>
        </p:nvGraphicFramePr>
        <p:xfrm>
          <a:off x="508000" y="1484784"/>
          <a:ext cx="8128000" cy="2986208"/>
        </p:xfrm>
        <a:graphic>
          <a:graphicData uri="http://schemas.openxmlformats.org/presentationml/2006/ole">
            <mc:AlternateContent xmlns:mc="http://schemas.openxmlformats.org/markup-compatibility/2006">
              <mc:Choice xmlns:v="urn:schemas-microsoft-com:vml" Requires="v">
                <p:oleObj spid="_x0000_s21546" name="文档" r:id="rId3" imgW="3840480" imgH="1409700" progId="Word.Document.12">
                  <p:embed/>
                </p:oleObj>
              </mc:Choice>
              <mc:Fallback>
                <p:oleObj name="文档" r:id="rId3" imgW="3840480" imgH="1409700" progId="Word.Document.12">
                  <p:embed/>
                  <p:pic>
                    <p:nvPicPr>
                      <p:cNvPr id="0" name="图片 21545"/>
                      <p:cNvPicPr/>
                      <p:nvPr/>
                    </p:nvPicPr>
                    <p:blipFill>
                      <a:blip r:embed="rId4"/>
                      <a:stretch>
                        <a:fillRect/>
                      </a:stretch>
                    </p:blipFill>
                    <p:spPr>
                      <a:xfrm>
                        <a:off x="508000" y="1484784"/>
                        <a:ext cx="8128000" cy="2986208"/>
                      </a:xfrm>
                      <a:prstGeom prst="rect">
                        <a:avLst/>
                      </a:prstGeom>
                    </p:spPr>
                  </p:pic>
                </p:oleObj>
              </mc:Fallback>
            </mc:AlternateContent>
          </a:graphicData>
        </a:graphic>
      </p:graphicFrame>
      <p:sp>
        <p:nvSpPr>
          <p:cNvPr id="6" name="矩形 5"/>
          <p:cNvSpPr>
            <a:spLocks noChangeAspect="1"/>
          </p:cNvSpPr>
          <p:nvPr/>
        </p:nvSpPr>
        <p:spPr>
          <a:xfrm>
            <a:off x="508000" y="4370073"/>
            <a:ext cx="8128000" cy="2083263"/>
          </a:xfrm>
          <a:prstGeom prst="rect">
            <a:avLst/>
          </a:prstGeom>
        </p:spPr>
        <p:txBody>
          <a:bodyPr>
            <a:spAutoFit/>
          </a:bodyPr>
          <a:lstStyle/>
          <a:p>
            <a:pPr>
              <a:lnSpc>
                <a:spcPct val="120000"/>
              </a:lnSpc>
            </a:pPr>
            <a:r>
              <a:rPr lang="en-US" altLang="zh-CN" sz="2200" dirty="0"/>
              <a:t>(1)</a:t>
            </a:r>
            <a:r>
              <a:rPr lang="zh-CN" altLang="zh-CN" sz="2200" dirty="0"/>
              <a:t>写出图中字母代表的旅游景点名称。</a:t>
            </a:r>
            <a:endParaRPr lang="zh-CN" altLang="zh-CN" sz="2200" dirty="0"/>
          </a:p>
          <a:p>
            <a:pPr>
              <a:lnSpc>
                <a:spcPct val="120000"/>
              </a:lnSpc>
            </a:pPr>
            <a:r>
              <a:rPr lang="zh-CN" altLang="zh-CN" sz="2200" dirty="0"/>
              <a:t>水文景观</a:t>
            </a:r>
            <a:r>
              <a:rPr lang="en-US" altLang="zh-CN" sz="2200" dirty="0"/>
              <a:t>:A</a:t>
            </a:r>
            <a:r>
              <a:rPr lang="zh-CN" altLang="zh-CN" sz="2200" u="sng" dirty="0"/>
              <a:t>　　　　</a:t>
            </a:r>
            <a:r>
              <a:rPr lang="zh-CN" altLang="zh-CN" sz="2200" dirty="0"/>
              <a:t>、</a:t>
            </a:r>
            <a:r>
              <a:rPr lang="en-US" altLang="zh-CN" sz="2200" dirty="0"/>
              <a:t>K</a:t>
            </a:r>
            <a:r>
              <a:rPr lang="zh-CN" altLang="zh-CN" sz="2200" u="sng" dirty="0"/>
              <a:t>　　　　</a:t>
            </a:r>
            <a:r>
              <a:rPr lang="en-US" altLang="zh-CN" sz="2200" dirty="0"/>
              <a:t>; </a:t>
            </a:r>
            <a:endParaRPr lang="zh-CN" altLang="zh-CN" sz="2200" dirty="0"/>
          </a:p>
          <a:p>
            <a:pPr>
              <a:lnSpc>
                <a:spcPct val="120000"/>
              </a:lnSpc>
            </a:pPr>
            <a:r>
              <a:rPr lang="zh-CN" altLang="zh-CN" sz="2200" dirty="0"/>
              <a:t>宗教文化景观</a:t>
            </a:r>
            <a:r>
              <a:rPr lang="en-US" altLang="zh-CN" sz="2200" dirty="0"/>
              <a:t>:B</a:t>
            </a:r>
            <a:r>
              <a:rPr lang="zh-CN" altLang="zh-CN" sz="2200" u="sng" dirty="0"/>
              <a:t>　　　　　　</a:t>
            </a:r>
            <a:r>
              <a:rPr lang="zh-CN" altLang="zh-CN" sz="2200" dirty="0"/>
              <a:t>、</a:t>
            </a:r>
            <a:r>
              <a:rPr lang="en-US" altLang="zh-CN" sz="2200" dirty="0"/>
              <a:t>G</a:t>
            </a:r>
            <a:r>
              <a:rPr lang="zh-CN" altLang="zh-CN" sz="2200" u="sng" dirty="0"/>
              <a:t>　　　　</a:t>
            </a:r>
            <a:r>
              <a:rPr lang="en-US" altLang="zh-CN" sz="2200" dirty="0"/>
              <a:t>; </a:t>
            </a:r>
            <a:endParaRPr lang="zh-CN" altLang="zh-CN" sz="2200" dirty="0"/>
          </a:p>
          <a:p>
            <a:pPr>
              <a:lnSpc>
                <a:spcPct val="120000"/>
              </a:lnSpc>
            </a:pPr>
            <a:r>
              <a:rPr lang="zh-CN" altLang="zh-CN" sz="2200" dirty="0"/>
              <a:t>生物景观</a:t>
            </a:r>
            <a:r>
              <a:rPr lang="en-US" altLang="zh-CN" sz="2200" dirty="0"/>
              <a:t>:F</a:t>
            </a:r>
            <a:r>
              <a:rPr lang="zh-CN" altLang="zh-CN" sz="2200" u="sng" dirty="0"/>
              <a:t>　　　　　　　</a:t>
            </a:r>
            <a:r>
              <a:rPr lang="en-US" altLang="zh-CN" sz="2200" dirty="0"/>
              <a:t>; </a:t>
            </a:r>
            <a:endParaRPr lang="zh-CN" altLang="zh-CN" sz="2200" dirty="0"/>
          </a:p>
          <a:p>
            <a:pPr>
              <a:lnSpc>
                <a:spcPct val="120000"/>
              </a:lnSpc>
            </a:pPr>
            <a:r>
              <a:rPr lang="zh-CN" altLang="zh-CN" sz="2200" dirty="0"/>
              <a:t>自然和文化景观旅游资源</a:t>
            </a:r>
            <a:r>
              <a:rPr lang="en-US" altLang="zh-CN" sz="2200" dirty="0"/>
              <a:t>:I</a:t>
            </a:r>
            <a:r>
              <a:rPr lang="zh-CN" altLang="zh-CN" sz="2200" u="sng" dirty="0"/>
              <a:t>　　　　</a:t>
            </a:r>
            <a:r>
              <a:rPr lang="zh-CN" altLang="zh-CN" sz="2200" dirty="0"/>
              <a:t>、</a:t>
            </a:r>
            <a:r>
              <a:rPr lang="en-US" altLang="zh-CN" sz="2200" dirty="0"/>
              <a:t>J</a:t>
            </a:r>
            <a:r>
              <a:rPr lang="zh-CN" altLang="zh-CN" sz="2200" u="sng" dirty="0"/>
              <a:t>　　　　</a:t>
            </a:r>
            <a:r>
              <a:rPr lang="zh-CN" altLang="zh-CN" sz="2200" dirty="0"/>
              <a:t>、</a:t>
            </a:r>
            <a:r>
              <a:rPr lang="en-US" altLang="zh-CN" sz="2200" dirty="0"/>
              <a:t>L</a:t>
            </a:r>
            <a:r>
              <a:rPr lang="zh-CN" altLang="zh-CN" sz="2200" u="sng" dirty="0"/>
              <a:t>　　　　</a:t>
            </a:r>
            <a:r>
              <a:rPr lang="zh-CN" altLang="zh-CN" sz="2200" dirty="0"/>
              <a:t>。</a:t>
            </a:r>
            <a:r>
              <a:rPr lang="en-US" altLang="zh-CN" sz="2200" dirty="0"/>
              <a:t> </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dirty="0"/>
              <a:t>(2)</a:t>
            </a:r>
            <a:r>
              <a:rPr lang="zh-CN" altLang="zh-CN" sz="2200" dirty="0"/>
              <a:t>图中甲、乙、丙三地中</a:t>
            </a:r>
            <a:r>
              <a:rPr lang="en-US" altLang="zh-CN" sz="2200" dirty="0"/>
              <a:t>,</a:t>
            </a:r>
            <a:r>
              <a:rPr lang="zh-CN" altLang="zh-CN" sz="2200" dirty="0"/>
              <a:t>适宜发展</a:t>
            </a:r>
            <a:r>
              <a:rPr lang="en-US" altLang="zh-CN" sz="2200" dirty="0"/>
              <a:t>“</a:t>
            </a:r>
            <a:r>
              <a:rPr lang="zh-CN" altLang="zh-CN" sz="2200" dirty="0"/>
              <a:t>三</a:t>
            </a:r>
            <a:r>
              <a:rPr lang="en-US" altLang="zh-CN" sz="2200" dirty="0"/>
              <a:t>S”</a:t>
            </a:r>
            <a:r>
              <a:rPr lang="zh-CN" altLang="zh-CN" sz="2200" dirty="0"/>
              <a:t>旅游的是</a:t>
            </a:r>
            <a:r>
              <a:rPr lang="zh-CN" altLang="zh-CN" sz="2200" u="sng" dirty="0"/>
              <a:t>　　　　</a:t>
            </a:r>
            <a:r>
              <a:rPr lang="en-US" altLang="zh-CN" sz="2200" dirty="0"/>
              <a:t>,</a:t>
            </a:r>
            <a:r>
              <a:rPr lang="zh-CN" altLang="zh-CN" sz="2200" dirty="0"/>
              <a:t>适宜发展大漠探险旅游的是</a:t>
            </a:r>
            <a:r>
              <a:rPr lang="zh-CN" altLang="zh-CN" sz="2200" u="sng" dirty="0"/>
              <a:t>　　　　</a:t>
            </a:r>
            <a:r>
              <a:rPr lang="en-US" altLang="zh-CN" sz="2200" dirty="0"/>
              <a:t>,</a:t>
            </a:r>
            <a:r>
              <a:rPr lang="zh-CN" altLang="zh-CN" sz="2200" dirty="0"/>
              <a:t>名列世界三大冰雪艺术区之一的是</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(3)</a:t>
            </a:r>
            <a:r>
              <a:rPr lang="zh-CN" altLang="zh-CN" sz="2200" dirty="0"/>
              <a:t>从图中可明显看出我国旅游资源的分布特征有</a:t>
            </a:r>
            <a:r>
              <a:rPr lang="zh-CN" altLang="zh-CN" sz="2200" u="sng" dirty="0"/>
              <a:t>　　　　</a:t>
            </a:r>
            <a:r>
              <a:rPr lang="zh-CN" altLang="zh-CN" sz="2200" dirty="0"/>
              <a:t>、</a:t>
            </a:r>
            <a:r>
              <a:rPr lang="zh-CN" altLang="zh-CN" sz="2200" u="sng" dirty="0"/>
              <a:t>　　　　　　　　</a:t>
            </a:r>
            <a:r>
              <a:rPr lang="zh-CN" altLang="zh-CN" sz="2200" dirty="0"/>
              <a:t>和</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本题主要考查我国旅游资源的分类、分布特征及读图析图能力。图中字母所示地区为我国著名的旅游景点</a:t>
            </a:r>
            <a:r>
              <a:rPr lang="en-US" altLang="zh-CN" sz="2200" dirty="0"/>
              <a:t>,</a:t>
            </a:r>
            <a:r>
              <a:rPr lang="zh-CN" altLang="zh-CN" sz="2200" dirty="0"/>
              <a:t>其分布相当广泛</a:t>
            </a:r>
            <a:r>
              <a:rPr lang="en-US" altLang="zh-CN" sz="2200" dirty="0"/>
              <a:t>,</a:t>
            </a:r>
            <a:r>
              <a:rPr lang="zh-CN" altLang="zh-CN" sz="2200" dirty="0"/>
              <a:t>但相对来说集中分布于我国东南部。</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天山天池　杭州西湖　敦煌莫高窟　龙门石窟　西双版纳热带雨林　泰山　黄山　庐山</a:t>
            </a:r>
            <a:endParaRPr lang="zh-CN" altLang="zh-CN" sz="2200" dirty="0"/>
          </a:p>
          <a:p>
            <a:pPr>
              <a:lnSpc>
                <a:spcPct val="120000"/>
              </a:lnSpc>
            </a:pPr>
            <a:r>
              <a:rPr lang="en-US" altLang="zh-CN" sz="2200" dirty="0"/>
              <a:t>(2)</a:t>
            </a:r>
            <a:r>
              <a:rPr lang="zh-CN" altLang="zh-CN" sz="2200" dirty="0"/>
              <a:t>甲　丙　乙</a:t>
            </a:r>
            <a:endParaRPr lang="zh-CN" altLang="zh-CN" sz="2200" dirty="0"/>
          </a:p>
          <a:p>
            <a:pPr>
              <a:lnSpc>
                <a:spcPct val="120000"/>
              </a:lnSpc>
            </a:pPr>
            <a:r>
              <a:rPr lang="en-US" altLang="zh-CN" sz="2200" dirty="0"/>
              <a:t>(3)</a:t>
            </a:r>
            <a:r>
              <a:rPr lang="zh-CN" altLang="zh-CN" sz="2200" dirty="0"/>
              <a:t>分布广泛　集中分布于东南部　旅游点或旅游区呈明显的片状或带状分布</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611560" y="2564904"/>
            <a:ext cx="8128000" cy="1311128"/>
          </a:xfrm>
          <a:prstGeom prst="rect">
            <a:avLst/>
          </a:prstGeom>
        </p:spPr>
        <p:txBody>
          <a:bodyPr>
            <a:spAutoFit/>
          </a:bodyPr>
          <a:lstStyle/>
          <a:p>
            <a:pPr>
              <a:lnSpc>
                <a:spcPct val="120000"/>
              </a:lnSpc>
            </a:pPr>
            <a:r>
              <a:rPr lang="zh-CN" altLang="zh-CN" sz="2200" dirty="0"/>
              <a:t>拓展延伸我国不同地域的旅游资源各有何特点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受自然地理和历史文化要素地域分异的影响</a:t>
            </a:r>
            <a:r>
              <a:rPr lang="en-US" altLang="zh-CN" sz="2200" dirty="0"/>
              <a:t>,</a:t>
            </a:r>
            <a:r>
              <a:rPr lang="zh-CN" altLang="zh-CN" sz="2200" dirty="0"/>
              <a:t>我国的旅游资源具有明显的地域性特征。如下表所示。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1723670" y="1052736"/>
          <a:ext cx="5696661" cy="5715000"/>
        </p:xfrm>
        <a:graphic>
          <a:graphicData uri="http://schemas.openxmlformats.org/presentationml/2006/ole">
            <mc:AlternateContent xmlns:mc="http://schemas.openxmlformats.org/markup-compatibility/2006">
              <mc:Choice xmlns:v="urn:schemas-microsoft-com:vml" Requires="v">
                <p:oleObj spid="_x0000_s22570" name="文档" r:id="rId3" imgW="3949700" imgH="3958590" progId="Word.Document.12">
                  <p:embed/>
                </p:oleObj>
              </mc:Choice>
              <mc:Fallback>
                <p:oleObj name="文档" r:id="rId3" imgW="3949700" imgH="3958590" progId="Word.Document.12">
                  <p:embed/>
                  <p:pic>
                    <p:nvPicPr>
                      <p:cNvPr id="0" name="图片 22569"/>
                      <p:cNvPicPr/>
                      <p:nvPr/>
                    </p:nvPicPr>
                    <p:blipFill>
                      <a:blip r:embed="rId4"/>
                      <a:stretch>
                        <a:fillRect/>
                      </a:stretch>
                    </p:blipFill>
                    <p:spPr>
                      <a:xfrm>
                        <a:off x="1723670" y="1052736"/>
                        <a:ext cx="5696661" cy="57150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452085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关于下列风景名胜成因的叙述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①夏威夷火山、东非大裂谷、南斯拉夫的喀斯特地貌都主要由内力作用形成　②泰山、庐山、喜马拉雅山等都是高大断块山　③桂林山水、路南石林、织金洞都是典型的喀斯特地貌　④长江三峡是由流水侵蚀形成的典型的峡谷地貌</a:t>
            </a:r>
            <a:endParaRPr lang="zh-CN" altLang="zh-CN" sz="2200" dirty="0"/>
          </a:p>
          <a:p>
            <a:pPr>
              <a:lnSpc>
                <a:spcPct val="120000"/>
              </a:lnSpc>
            </a:pPr>
            <a:r>
              <a:rPr lang="zh-CN" altLang="zh-CN" sz="2200" dirty="0"/>
              <a:t>　　　　 　　　　　 　　　　　</a:t>
            </a:r>
            <a:endParaRPr lang="zh-CN" altLang="zh-CN" sz="2200" dirty="0"/>
          </a:p>
          <a:p>
            <a:pPr>
              <a:lnSpc>
                <a:spcPct val="120000"/>
              </a:lnSpc>
            </a:pPr>
            <a:r>
              <a:rPr lang="en-US" altLang="zh-CN" sz="2200" dirty="0"/>
              <a:t>A.</a:t>
            </a:r>
            <a:r>
              <a:rPr lang="zh-CN" altLang="zh-CN" sz="2200" dirty="0"/>
              <a:t>①②</a:t>
            </a:r>
            <a:r>
              <a:rPr lang="en-US" altLang="zh-CN" sz="2200" dirty="0"/>
              <a:t>	B.</a:t>
            </a:r>
            <a:r>
              <a:rPr lang="zh-CN" altLang="zh-CN" sz="2200" dirty="0"/>
              <a:t>③④</a:t>
            </a:r>
            <a:r>
              <a:rPr lang="en-US" altLang="zh-CN" sz="2200" dirty="0"/>
              <a:t>	C.</a:t>
            </a:r>
            <a:r>
              <a:rPr lang="zh-CN" altLang="zh-CN" sz="2200" dirty="0"/>
              <a:t>②④</a:t>
            </a:r>
            <a:r>
              <a:rPr lang="en-US" altLang="zh-CN" sz="2200" dirty="0"/>
              <a:t>	D.</a:t>
            </a:r>
            <a:r>
              <a:rPr lang="zh-CN" altLang="zh-CN" sz="2200" dirty="0"/>
              <a:t>①③</a:t>
            </a:r>
            <a:endParaRPr lang="zh-CN" altLang="zh-CN" sz="2200" dirty="0"/>
          </a:p>
          <a:p>
            <a:pPr>
              <a:lnSpc>
                <a:spcPct val="120000"/>
              </a:lnSpc>
            </a:pPr>
            <a:r>
              <a:rPr lang="zh-CN" altLang="zh-CN" sz="2200" dirty="0">
                <a:solidFill>
                  <a:srgbClr val="FF0000"/>
                </a:solidFill>
              </a:rPr>
              <a:t>解析</a:t>
            </a:r>
            <a:r>
              <a:rPr lang="zh-CN" altLang="zh-CN" sz="2200" dirty="0"/>
              <a:t>夏威夷火山、东非大裂谷分别受内力作用中的岩浆活动和地壳运动而形成</a:t>
            </a:r>
            <a:r>
              <a:rPr lang="en-US" altLang="zh-CN" sz="2200" dirty="0"/>
              <a:t>,</a:t>
            </a:r>
            <a:r>
              <a:rPr lang="zh-CN" altLang="zh-CN" sz="2200" dirty="0"/>
              <a:t>喀斯特地貌是外力作用形成的</a:t>
            </a:r>
            <a:r>
              <a:rPr lang="en-US" altLang="zh-CN" sz="2200" dirty="0"/>
              <a:t>,</a:t>
            </a:r>
            <a:r>
              <a:rPr lang="zh-CN" altLang="zh-CN" sz="2200" dirty="0"/>
              <a:t>泰山、庐山属于断块山</a:t>
            </a:r>
            <a:r>
              <a:rPr lang="en-US" altLang="zh-CN" sz="2200" dirty="0"/>
              <a:t>,</a:t>
            </a:r>
            <a:r>
              <a:rPr lang="zh-CN" altLang="zh-CN" sz="2200" dirty="0"/>
              <a:t>喜马拉雅山属于褶皱山。</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2" name="椭圆 11">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5820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下列旅游资源中</a:t>
            </a:r>
            <a:r>
              <a:rPr lang="en-US" altLang="zh-CN" sz="2200" dirty="0"/>
              <a:t>,</a:t>
            </a:r>
            <a:r>
              <a:rPr lang="zh-CN" altLang="zh-CN" sz="2200" dirty="0"/>
              <a:t>主要取决于天气的是</a:t>
            </a:r>
            <a:r>
              <a:rPr lang="en-US" altLang="zh-CN" sz="2200" dirty="0"/>
              <a:t>(</a:t>
            </a:r>
            <a:r>
              <a:rPr lang="zh-CN" altLang="zh-CN" sz="2200" dirty="0"/>
              <a:t>　　</a:t>
            </a:r>
            <a:r>
              <a:rPr lang="en-US" altLang="zh-CN" sz="2200" dirty="0"/>
              <a:t>)</a:t>
            </a:r>
            <a:endParaRPr lang="zh-CN" altLang="zh-CN" sz="2200" dirty="0"/>
          </a:p>
        </p:txBody>
      </p:sp>
      <p:sp>
        <p:nvSpPr>
          <p:cNvPr id="12" name="矩形 11"/>
          <p:cNvSpPr>
            <a:spLocks noChangeAspect="1"/>
          </p:cNvSpPr>
          <p:nvPr/>
        </p:nvSpPr>
        <p:spPr>
          <a:xfrm>
            <a:off x="508000" y="3645024"/>
            <a:ext cx="8128000" cy="293618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石林是由含有二氧化碳的流水对可溶性岩石长期溶解和冲刷形成的</a:t>
            </a:r>
            <a:r>
              <a:rPr lang="en-US" altLang="zh-CN" sz="2200" dirty="0"/>
              <a:t>,</a:t>
            </a:r>
            <a:r>
              <a:rPr lang="zh-CN" altLang="zh-CN" sz="2200" dirty="0"/>
              <a:t>属于地质地貌景观</a:t>
            </a:r>
            <a:r>
              <a:rPr lang="en-US" altLang="zh-CN" sz="2200" dirty="0"/>
              <a:t>,</a:t>
            </a:r>
            <a:r>
              <a:rPr lang="zh-CN" altLang="zh-CN" sz="2200" dirty="0"/>
              <a:t>受天气的影响不大</a:t>
            </a:r>
            <a:r>
              <a:rPr lang="en-US" altLang="zh-CN" sz="2200" dirty="0"/>
              <a:t>;</a:t>
            </a:r>
            <a:r>
              <a:rPr lang="zh-CN" altLang="zh-CN" sz="2200" dirty="0"/>
              <a:t>园林是人文景观旅游资源</a:t>
            </a:r>
            <a:r>
              <a:rPr lang="en-US" altLang="zh-CN" sz="2200" dirty="0"/>
              <a:t>,</a:t>
            </a:r>
            <a:r>
              <a:rPr lang="zh-CN" altLang="zh-CN" sz="2200" dirty="0"/>
              <a:t>受天气影响很小</a:t>
            </a:r>
            <a:r>
              <a:rPr lang="en-US" altLang="zh-CN" sz="2200" dirty="0"/>
              <a:t>;</a:t>
            </a:r>
            <a:r>
              <a:rPr lang="zh-CN" altLang="zh-CN" sz="2200" dirty="0"/>
              <a:t>趵突泉是受水文、地质等条件的影响</a:t>
            </a:r>
            <a:r>
              <a:rPr lang="en-US" altLang="zh-CN" sz="2200" dirty="0"/>
              <a:t>,</a:t>
            </a:r>
            <a:r>
              <a:rPr lang="zh-CN" altLang="zh-CN" sz="2200" dirty="0"/>
              <a:t>与天气关系不大</a:t>
            </a:r>
            <a:r>
              <a:rPr lang="en-US" altLang="zh-CN" sz="2200" dirty="0"/>
              <a:t>;</a:t>
            </a:r>
            <a:r>
              <a:rPr lang="zh-CN" altLang="zh-CN" sz="2200" dirty="0"/>
              <a:t>雾凇是寒冷的雨雪天或雾天</a:t>
            </a:r>
            <a:r>
              <a:rPr lang="en-US" altLang="zh-CN" sz="2200" dirty="0"/>
              <a:t>,</a:t>
            </a:r>
            <a:r>
              <a:rPr lang="zh-CN" altLang="zh-CN" sz="2200" dirty="0"/>
              <a:t>空气中的水汽直接在植物枝干等物体上所形成的雪柱或冰凌</a:t>
            </a:r>
            <a:r>
              <a:rPr lang="en-US" altLang="zh-CN" sz="2200" dirty="0"/>
              <a:t>,</a:t>
            </a:r>
            <a:r>
              <a:rPr lang="zh-CN" altLang="zh-CN" sz="2200" dirty="0"/>
              <a:t>与寒冷的天气有关</a:t>
            </a:r>
            <a:r>
              <a:rPr lang="en-US" altLang="zh-CN" sz="2200" dirty="0"/>
              <a:t>,</a:t>
            </a:r>
            <a:r>
              <a:rPr lang="zh-CN" altLang="zh-CN" sz="2200" dirty="0"/>
              <a:t>故</a:t>
            </a:r>
            <a:r>
              <a:rPr lang="en-US" altLang="zh-CN" sz="2200" dirty="0"/>
              <a:t>B</a:t>
            </a:r>
            <a:r>
              <a:rPr lang="zh-CN" altLang="zh-CN" sz="2200" dirty="0"/>
              <a:t>项正确。</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graphicFrame>
        <p:nvGraphicFramePr>
          <p:cNvPr id="13" name="对象 12"/>
          <p:cNvGraphicFramePr>
            <a:graphicFrameLocks noChangeAspect="1"/>
          </p:cNvGraphicFramePr>
          <p:nvPr/>
        </p:nvGraphicFramePr>
        <p:xfrm>
          <a:off x="508000" y="1373931"/>
          <a:ext cx="8128000" cy="2559125"/>
        </p:xfrm>
        <a:graphic>
          <a:graphicData uri="http://schemas.openxmlformats.org/presentationml/2006/ole">
            <mc:AlternateContent xmlns:mc="http://schemas.openxmlformats.org/markup-compatibility/2006">
              <mc:Choice xmlns:v="urn:schemas-microsoft-com:vml" Requires="v">
                <p:oleObj spid="_x0000_s23593" name="文档" r:id="rId8" imgW="3840480" imgH="1208405" progId="Word.Document.12">
                  <p:embed/>
                </p:oleObj>
              </mc:Choice>
              <mc:Fallback>
                <p:oleObj name="文档" r:id="rId8" imgW="3840480" imgH="1208405" progId="Word.Document.12">
                  <p:embed/>
                  <p:pic>
                    <p:nvPicPr>
                      <p:cNvPr id="0" name="图片 23592"/>
                      <p:cNvPicPr/>
                      <p:nvPr/>
                    </p:nvPicPr>
                    <p:blipFill>
                      <a:blip r:embed="rId9"/>
                      <a:stretch>
                        <a:fillRect/>
                      </a:stretch>
                    </p:blipFill>
                    <p:spPr>
                      <a:xfrm>
                        <a:off x="508000" y="1373931"/>
                        <a:ext cx="8128000" cy="2559125"/>
                      </a:xfrm>
                      <a:prstGeom prst="rect">
                        <a:avLst/>
                      </a:prstGeom>
                    </p:spPr>
                  </p:pic>
                </p:oleObj>
              </mc:Fallback>
            </mc:AlternateContent>
          </a:graphicData>
        </a:graphic>
      </p:graphicFrame>
      <p:sp>
        <p:nvSpPr>
          <p:cNvPr id="14" name="椭圆 13">
            <a:hlinkClick r:id="rId10"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412776"/>
            <a:ext cx="8128000" cy="4154984"/>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关于旅游资源开发的说法</a:t>
            </a:r>
            <a:r>
              <a:rPr lang="en-US" altLang="zh-CN" sz="2200" dirty="0"/>
              <a:t>,</a:t>
            </a:r>
            <a:r>
              <a:rPr lang="zh-CN" altLang="zh-CN" sz="2200" dirty="0"/>
              <a:t>错误的是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中国古代的规划师和建筑师多追求</a:t>
            </a:r>
            <a:r>
              <a:rPr lang="en-US" altLang="zh-CN" sz="2200" dirty="0"/>
              <a:t>“</a:t>
            </a:r>
            <a:r>
              <a:rPr lang="zh-CN" altLang="zh-CN" sz="2200" dirty="0"/>
              <a:t>天人合一</a:t>
            </a:r>
            <a:r>
              <a:rPr lang="en-US" altLang="zh-CN" sz="2200" dirty="0"/>
              <a:t>”</a:t>
            </a:r>
            <a:r>
              <a:rPr lang="zh-CN" altLang="zh-CN" sz="2200" dirty="0"/>
              <a:t>的完美境界</a:t>
            </a:r>
            <a:endParaRPr lang="zh-CN" altLang="zh-CN" sz="2200" dirty="0"/>
          </a:p>
          <a:p>
            <a:pPr>
              <a:lnSpc>
                <a:spcPct val="120000"/>
              </a:lnSpc>
            </a:pPr>
            <a:r>
              <a:rPr lang="en-US" altLang="zh-CN" sz="2200" dirty="0"/>
              <a:t>B.</a:t>
            </a:r>
            <a:r>
              <a:rPr lang="zh-CN" altLang="zh-CN" sz="2200" dirty="0"/>
              <a:t>国家大力开发</a:t>
            </a:r>
            <a:r>
              <a:rPr lang="en-US" altLang="zh-CN" sz="2200" dirty="0"/>
              <a:t>“</a:t>
            </a:r>
            <a:r>
              <a:rPr lang="zh-CN" altLang="zh-CN" sz="2200" dirty="0"/>
              <a:t>红色旅游</a:t>
            </a:r>
            <a:r>
              <a:rPr lang="en-US" altLang="zh-CN" sz="2200" dirty="0"/>
              <a:t>”,</a:t>
            </a:r>
            <a:r>
              <a:rPr lang="zh-CN" altLang="zh-CN" sz="2200" dirty="0"/>
              <a:t>主要目的是保持革命传统</a:t>
            </a:r>
            <a:r>
              <a:rPr lang="en-US" altLang="zh-CN" sz="2200" dirty="0"/>
              <a:t>,</a:t>
            </a:r>
            <a:r>
              <a:rPr lang="zh-CN" altLang="zh-CN" sz="2200" dirty="0"/>
              <a:t>发扬革命精神</a:t>
            </a:r>
            <a:r>
              <a:rPr lang="en-US" altLang="zh-CN" sz="2200" dirty="0"/>
              <a:t>,</a:t>
            </a:r>
            <a:r>
              <a:rPr lang="zh-CN" altLang="zh-CN" sz="2200" dirty="0"/>
              <a:t>促进地方经济发展</a:t>
            </a:r>
            <a:endParaRPr lang="zh-CN" altLang="zh-CN" sz="2200" dirty="0"/>
          </a:p>
          <a:p>
            <a:pPr>
              <a:lnSpc>
                <a:spcPct val="120000"/>
              </a:lnSpc>
            </a:pPr>
            <a:r>
              <a:rPr lang="en-US" altLang="zh-CN" sz="2200" dirty="0"/>
              <a:t>C.</a:t>
            </a:r>
            <a:r>
              <a:rPr lang="zh-CN" altLang="zh-CN" sz="2200" dirty="0"/>
              <a:t>海南岛应大力开发</a:t>
            </a:r>
            <a:r>
              <a:rPr lang="en-US" altLang="zh-CN" sz="2200" dirty="0"/>
              <a:t>“</a:t>
            </a:r>
            <a:r>
              <a:rPr lang="zh-CN" altLang="zh-CN" sz="2200" dirty="0"/>
              <a:t>三</a:t>
            </a:r>
            <a:r>
              <a:rPr lang="en-US" altLang="zh-CN" sz="2200" dirty="0"/>
              <a:t>S”</a:t>
            </a:r>
            <a:r>
              <a:rPr lang="zh-CN" altLang="zh-CN" sz="2200" dirty="0"/>
              <a:t>旅游</a:t>
            </a:r>
            <a:endParaRPr lang="zh-CN" altLang="zh-CN" sz="2200" dirty="0"/>
          </a:p>
          <a:p>
            <a:pPr>
              <a:lnSpc>
                <a:spcPct val="120000"/>
              </a:lnSpc>
            </a:pPr>
            <a:r>
              <a:rPr lang="en-US" altLang="zh-CN" sz="2200" dirty="0"/>
              <a:t>D.</a:t>
            </a:r>
            <a:r>
              <a:rPr lang="zh-CN" altLang="zh-CN" sz="2200" dirty="0"/>
              <a:t>山顶、远离江河之处高地往往是构建城市和村镇的相对理想的地方</a:t>
            </a:r>
            <a:endParaRPr lang="zh-CN" altLang="zh-CN" sz="2200" dirty="0"/>
          </a:p>
          <a:p>
            <a:pPr>
              <a:lnSpc>
                <a:spcPct val="120000"/>
              </a:lnSpc>
            </a:pPr>
            <a:r>
              <a:rPr lang="zh-CN" altLang="zh-CN" sz="2200" dirty="0">
                <a:solidFill>
                  <a:srgbClr val="FF0000"/>
                </a:solidFill>
              </a:rPr>
              <a:t>解析</a:t>
            </a:r>
            <a:r>
              <a:rPr lang="zh-CN" altLang="zh-CN" sz="2200" dirty="0"/>
              <a:t>山前平原、江河之滨、植被繁茂之地是构建城市和村镇的理想选择之地。</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
        <p:nvSpPr>
          <p:cNvPr id="11" name="椭圆 10">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271381" y="1772816"/>
            <a:ext cx="8496943" cy="2936188"/>
          </a:xfrm>
          <a:prstGeom prst="rect">
            <a:avLst/>
          </a:prstGeom>
        </p:spPr>
        <p:txBody>
          <a:bodyPr wrap="square">
            <a:spAutoFit/>
          </a:bodyPr>
          <a:lstStyle/>
          <a:p>
            <a:pPr>
              <a:lnSpc>
                <a:spcPct val="120000"/>
              </a:lnSpc>
            </a:pPr>
            <a:r>
              <a:rPr lang="en-US" altLang="zh-CN" sz="2200" b="1" dirty="0"/>
              <a:t>4</a:t>
            </a:r>
            <a:r>
              <a:rPr lang="en-US" altLang="zh-CN" sz="2200" dirty="0"/>
              <a:t>.</a:t>
            </a:r>
            <a:r>
              <a:rPr lang="zh-CN" altLang="zh-CN" sz="2200" dirty="0"/>
              <a:t>下列关于影响旅游资源分布的因素的叙述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依托于构造地貌形成的旅游资源</a:t>
            </a:r>
            <a:r>
              <a:rPr lang="en-US" altLang="zh-CN" sz="2200" dirty="0"/>
              <a:t>,</a:t>
            </a:r>
            <a:r>
              <a:rPr lang="zh-CN" altLang="zh-CN" sz="2200" dirty="0"/>
              <a:t>其分布表现出明显的地带性特点</a:t>
            </a:r>
            <a:endParaRPr lang="zh-CN" altLang="zh-CN" sz="2200" dirty="0"/>
          </a:p>
          <a:p>
            <a:pPr>
              <a:lnSpc>
                <a:spcPct val="120000"/>
              </a:lnSpc>
            </a:pPr>
            <a:r>
              <a:rPr lang="en-US" altLang="zh-CN" sz="2200" dirty="0"/>
              <a:t>B.</a:t>
            </a:r>
            <a:r>
              <a:rPr lang="zh-CN" altLang="zh-CN" sz="2200" dirty="0"/>
              <a:t>海景旅游资源的分布主要受气候条件的影响</a:t>
            </a:r>
            <a:r>
              <a:rPr lang="en-US" altLang="zh-CN" sz="2200" dirty="0"/>
              <a:t>,</a:t>
            </a:r>
            <a:r>
              <a:rPr lang="zh-CN" altLang="zh-CN" sz="2200" dirty="0"/>
              <a:t>分布在温带和亚热带海滨地带</a:t>
            </a:r>
            <a:endParaRPr lang="zh-CN" altLang="zh-CN" sz="2200" dirty="0"/>
          </a:p>
          <a:p>
            <a:pPr>
              <a:lnSpc>
                <a:spcPct val="120000"/>
              </a:lnSpc>
            </a:pPr>
            <a:r>
              <a:rPr lang="en-US" altLang="zh-CN" sz="2200" dirty="0"/>
              <a:t>C.</a:t>
            </a:r>
            <a:r>
              <a:rPr lang="zh-CN" altLang="zh-CN" sz="2200" dirty="0"/>
              <a:t>西安市成为我国重要旅游城市的原因是拥有丰富的历史文化遗存</a:t>
            </a:r>
            <a:endParaRPr lang="zh-CN" altLang="zh-CN" sz="2200" dirty="0"/>
          </a:p>
          <a:p>
            <a:pPr>
              <a:lnSpc>
                <a:spcPct val="120000"/>
              </a:lnSpc>
            </a:pPr>
            <a:r>
              <a:rPr lang="en-US" altLang="zh-CN" sz="2200" dirty="0"/>
              <a:t>D.</a:t>
            </a:r>
            <a:r>
              <a:rPr lang="zh-CN" altLang="zh-CN" sz="2200" dirty="0"/>
              <a:t>人类对自然资源和人文景观的审美活动</a:t>
            </a:r>
            <a:r>
              <a:rPr lang="en-US" altLang="zh-CN" sz="2200" dirty="0"/>
              <a:t>,</a:t>
            </a:r>
            <a:r>
              <a:rPr lang="zh-CN" altLang="zh-CN" sz="2200" dirty="0"/>
              <a:t>对旅游资源价值的提升基本没有影响</a:t>
            </a:r>
          </a:p>
        </p:txBody>
      </p:sp>
      <p:sp>
        <p:nvSpPr>
          <p:cNvPr id="12" name="椭圆 11">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2367171"/>
            <a:ext cx="8128000" cy="212365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依托于气候条件形成的旅游资源</a:t>
            </a:r>
            <a:r>
              <a:rPr lang="en-US" altLang="zh-CN" sz="2200" dirty="0"/>
              <a:t>,</a:t>
            </a:r>
            <a:r>
              <a:rPr lang="zh-CN" altLang="zh-CN" sz="2200" dirty="0"/>
              <a:t>其分布表现出明显的地带性特点</a:t>
            </a:r>
            <a:r>
              <a:rPr lang="en-US" altLang="zh-CN" sz="2200" dirty="0"/>
              <a:t>;</a:t>
            </a:r>
            <a:r>
              <a:rPr lang="zh-CN" altLang="zh-CN" sz="2200" dirty="0"/>
              <a:t>海景旅游资源的分布主要受海陆地形和气候条件的影响</a:t>
            </a:r>
            <a:r>
              <a:rPr lang="en-US" altLang="zh-CN" sz="2200" dirty="0"/>
              <a:t>,</a:t>
            </a:r>
            <a:r>
              <a:rPr lang="zh-CN" altLang="zh-CN" sz="2200" dirty="0"/>
              <a:t>分布在热带和亚热带海滨地带</a:t>
            </a:r>
            <a:r>
              <a:rPr lang="en-US" altLang="zh-CN" sz="2200" dirty="0"/>
              <a:t>;</a:t>
            </a:r>
            <a:r>
              <a:rPr lang="zh-CN" altLang="zh-CN" sz="2200" dirty="0"/>
              <a:t>人类对自然资源和人文景观的审美活动</a:t>
            </a:r>
            <a:r>
              <a:rPr lang="en-US" altLang="zh-CN" sz="2200" dirty="0"/>
              <a:t>,</a:t>
            </a:r>
            <a:r>
              <a:rPr lang="zh-CN" altLang="zh-CN" sz="2200" dirty="0"/>
              <a:t>对旅游资源价值的提升影响很大。</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2164038"/>
            <a:ext cx="8128000" cy="2529923"/>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下列地区属于我国传统旅游资源密集分布区的是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关中平原地区</a:t>
            </a:r>
            <a:r>
              <a:rPr lang="en-US" altLang="zh-CN" sz="2200" dirty="0"/>
              <a:t>	B.</a:t>
            </a:r>
            <a:r>
              <a:rPr lang="zh-CN" altLang="zh-CN" sz="2200" dirty="0"/>
              <a:t>新疆罗布泊</a:t>
            </a:r>
            <a:endParaRPr lang="zh-CN" altLang="zh-CN" sz="2200" dirty="0"/>
          </a:p>
          <a:p>
            <a:pPr>
              <a:lnSpc>
                <a:spcPct val="120000"/>
              </a:lnSpc>
            </a:pPr>
            <a:r>
              <a:rPr lang="en-US" altLang="zh-CN" sz="2200" dirty="0"/>
              <a:t>C.</a:t>
            </a:r>
            <a:r>
              <a:rPr lang="zh-CN" altLang="zh-CN" sz="2200" dirty="0"/>
              <a:t>长江中游地区</a:t>
            </a:r>
            <a:r>
              <a:rPr lang="en-US" altLang="zh-CN" sz="2200" dirty="0"/>
              <a:t>	D.</a:t>
            </a:r>
            <a:r>
              <a:rPr lang="zh-CN" altLang="zh-CN" sz="2200" dirty="0"/>
              <a:t>东北长白山</a:t>
            </a:r>
            <a:endParaRPr lang="zh-CN" altLang="zh-CN" sz="2200" dirty="0"/>
          </a:p>
          <a:p>
            <a:pPr>
              <a:lnSpc>
                <a:spcPct val="120000"/>
              </a:lnSpc>
            </a:pPr>
            <a:r>
              <a:rPr lang="zh-CN" altLang="zh-CN" sz="2200" dirty="0">
                <a:solidFill>
                  <a:srgbClr val="FF0000"/>
                </a:solidFill>
              </a:rPr>
              <a:t>解析</a:t>
            </a:r>
            <a:r>
              <a:rPr lang="zh-CN" altLang="zh-CN" sz="2200" dirty="0"/>
              <a:t>我国传统旅游资源包括北京及河北省北部、关中平原地区、四川盆地地区和长江下游地区。</a:t>
            </a:r>
            <a:endParaRPr lang="zh-CN" altLang="zh-CN" sz="2200" dirty="0"/>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graphicFrame>
        <p:nvGraphicFramePr>
          <p:cNvPr id="5" name="对象 4"/>
          <p:cNvGraphicFramePr>
            <a:graphicFrameLocks noChangeAspect="1"/>
          </p:cNvGraphicFramePr>
          <p:nvPr/>
        </p:nvGraphicFramePr>
        <p:xfrm>
          <a:off x="1845085" y="1124744"/>
          <a:ext cx="5453830" cy="5715000"/>
        </p:xfrm>
        <a:graphic>
          <a:graphicData uri="http://schemas.openxmlformats.org/presentationml/2006/ole">
            <mc:AlternateContent xmlns:mc="http://schemas.openxmlformats.org/markup-compatibility/2006">
              <mc:Choice xmlns:v="urn:schemas-microsoft-com:vml" Requires="v">
                <p:oleObj spid="_x0000_s2097" name="文档" r:id="rId2" imgW="3949700" imgH="4134485" progId="Word.Document.12">
                  <p:embed/>
                </p:oleObj>
              </mc:Choice>
              <mc:Fallback>
                <p:oleObj name="文档" r:id="rId2" imgW="3949700" imgH="4134485" progId="Word.Document.12">
                  <p:embed/>
                  <p:pic>
                    <p:nvPicPr>
                      <p:cNvPr id="0" name="图片 2096"/>
                      <p:cNvPicPr/>
                      <p:nvPr/>
                    </p:nvPicPr>
                    <p:blipFill>
                      <a:blip r:embed="rId3"/>
                      <a:stretch>
                        <a:fillRect/>
                      </a:stretch>
                    </p:blipFill>
                    <p:spPr>
                      <a:xfrm>
                        <a:off x="1845085" y="1124744"/>
                        <a:ext cx="5453830" cy="5715000"/>
                      </a:xfrm>
                      <a:prstGeom prst="rect">
                        <a:avLst/>
                      </a:prstGeom>
                    </p:spPr>
                  </p:pic>
                </p:oleObj>
              </mc:Fallback>
            </mc:AlternateContent>
          </a:graphicData>
        </a:graphic>
      </p:graphicFrame>
      <p:sp>
        <p:nvSpPr>
          <p:cNvPr id="6" name="矩形 5"/>
          <p:cNvSpPr/>
          <p:nvPr/>
        </p:nvSpPr>
        <p:spPr>
          <a:xfrm>
            <a:off x="2483768" y="1681756"/>
            <a:ext cx="50405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869160" y="2022181"/>
            <a:ext cx="306000"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244712" y="1539306"/>
            <a:ext cx="455601"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6794722" y="1920459"/>
            <a:ext cx="311585" cy="176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893936" y="2100053"/>
            <a:ext cx="455601"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131840" y="2675579"/>
            <a:ext cx="64807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247127" y="2996952"/>
            <a:ext cx="623845" cy="226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5877670" y="2874651"/>
            <a:ext cx="288032"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5211330" y="3165346"/>
            <a:ext cx="345489" cy="199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2815259" y="3903915"/>
            <a:ext cx="470123" cy="168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矩形 16"/>
          <p:cNvSpPr/>
          <p:nvPr/>
        </p:nvSpPr>
        <p:spPr>
          <a:xfrm>
            <a:off x="6165302" y="3857895"/>
            <a:ext cx="494930" cy="222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p:cNvSpPr/>
          <p:nvPr/>
        </p:nvSpPr>
        <p:spPr>
          <a:xfrm>
            <a:off x="2489685" y="4360341"/>
            <a:ext cx="64215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矩形 18"/>
          <p:cNvSpPr/>
          <p:nvPr/>
        </p:nvSpPr>
        <p:spPr>
          <a:xfrm>
            <a:off x="6698336" y="4166918"/>
            <a:ext cx="455601" cy="1864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矩形 20"/>
          <p:cNvSpPr/>
          <p:nvPr/>
        </p:nvSpPr>
        <p:spPr>
          <a:xfrm>
            <a:off x="4928473" y="5210148"/>
            <a:ext cx="455601"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a:off x="5995960" y="5207070"/>
            <a:ext cx="63105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1"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8194"/>
            <a:ext cx="3680816" cy="498598"/>
          </a:xfrm>
          <a:prstGeom prst="rect">
            <a:avLst/>
          </a:prstGeom>
        </p:spPr>
        <p:txBody>
          <a:bodyPr wrap="none">
            <a:spAutoFit/>
          </a:bodyPr>
          <a:lstStyle/>
          <a:p>
            <a:pPr>
              <a:lnSpc>
                <a:spcPct val="120000"/>
              </a:lnSpc>
            </a:pPr>
            <a:r>
              <a:rPr lang="en-US" altLang="zh-CN" sz="2200" b="1" dirty="0"/>
              <a:t>6</a:t>
            </a:r>
            <a:r>
              <a:rPr lang="en-US" altLang="zh-CN" sz="2200" dirty="0"/>
              <a:t>.</a:t>
            </a:r>
            <a:r>
              <a:rPr lang="zh-CN" altLang="zh-CN" sz="2200" dirty="0"/>
              <a:t>阅读材料</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12" name="对象 11"/>
          <p:cNvGraphicFramePr>
            <a:graphicFrameLocks noChangeAspect="1"/>
          </p:cNvGraphicFramePr>
          <p:nvPr/>
        </p:nvGraphicFramePr>
        <p:xfrm>
          <a:off x="508000" y="1474131"/>
          <a:ext cx="8128000" cy="4691173"/>
        </p:xfrm>
        <a:graphic>
          <a:graphicData uri="http://schemas.openxmlformats.org/presentationml/2006/ole">
            <mc:AlternateContent xmlns:mc="http://schemas.openxmlformats.org/markup-compatibility/2006">
              <mc:Choice xmlns:v="urn:schemas-microsoft-com:vml" Requires="v">
                <p:oleObj spid="_x0000_s24617" name="文档" r:id="rId8" imgW="3840480" imgH="2214880" progId="Word.Document.12">
                  <p:embed/>
                </p:oleObj>
              </mc:Choice>
              <mc:Fallback>
                <p:oleObj name="文档" r:id="rId8" imgW="3840480" imgH="2214880" progId="Word.Document.12">
                  <p:embed/>
                  <p:pic>
                    <p:nvPicPr>
                      <p:cNvPr id="0" name="图片 24616"/>
                      <p:cNvPicPr/>
                      <p:nvPr/>
                    </p:nvPicPr>
                    <p:blipFill>
                      <a:blip r:embed="rId9"/>
                      <a:stretch>
                        <a:fillRect/>
                      </a:stretch>
                    </p:blipFill>
                    <p:spPr>
                      <a:xfrm>
                        <a:off x="508000" y="1474131"/>
                        <a:ext cx="8128000" cy="4691173"/>
                      </a:xfrm>
                      <a:prstGeom prst="rect">
                        <a:avLst/>
                      </a:prstGeom>
                    </p:spPr>
                  </p:pic>
                </p:oleObj>
              </mc:Fallback>
            </mc:AlternateContent>
          </a:graphicData>
        </a:graphic>
      </p:graphicFrame>
      <p:sp>
        <p:nvSpPr>
          <p:cNvPr id="13" name="椭圆 12">
            <a:hlinkClick r:id="rId10"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574838"/>
            <a:ext cx="8128000" cy="3708323"/>
          </a:xfrm>
          <a:prstGeom prst="rect">
            <a:avLst/>
          </a:prstGeom>
        </p:spPr>
        <p:txBody>
          <a:bodyPr>
            <a:spAutoFit/>
          </a:bodyPr>
          <a:lstStyle/>
          <a:p>
            <a:pPr>
              <a:lnSpc>
                <a:spcPct val="120000"/>
              </a:lnSpc>
            </a:pPr>
            <a:r>
              <a:rPr lang="zh-CN" altLang="zh-CN" sz="2200" dirty="0"/>
              <a:t>材料一　沙坡头旅游区位于宁夏中卫市城区以西</a:t>
            </a:r>
            <a:r>
              <a:rPr lang="en-US" altLang="zh-CN" sz="2200" dirty="0"/>
              <a:t>20</a:t>
            </a:r>
            <a:r>
              <a:rPr lang="zh-CN" altLang="zh-CN" sz="2200" dirty="0"/>
              <a:t>千米腾格里沙漠东南边缘处</a:t>
            </a:r>
            <a:r>
              <a:rPr lang="en-US" altLang="zh-CN" sz="2200" dirty="0"/>
              <a:t>,</a:t>
            </a:r>
            <a:r>
              <a:rPr lang="zh-CN" altLang="zh-CN" sz="2200" dirty="0"/>
              <a:t>被旅游界专家誉为世界垄断性旅游资源</a:t>
            </a:r>
            <a:r>
              <a:rPr lang="en-US" altLang="zh-CN" sz="2200" dirty="0"/>
              <a:t>(</a:t>
            </a:r>
            <a:r>
              <a:rPr lang="zh-CN" altLang="zh-CN" sz="2200" dirty="0"/>
              <a:t>沙坡头景点如上图所示</a:t>
            </a:r>
            <a:r>
              <a:rPr lang="en-US" altLang="zh-CN" sz="2200" dirty="0"/>
              <a:t>)</a:t>
            </a:r>
            <a:r>
              <a:rPr lang="zh-CN" altLang="zh-CN" sz="2200" dirty="0"/>
              <a:t>。</a:t>
            </a:r>
            <a:endParaRPr lang="zh-CN" altLang="zh-CN" sz="2200" dirty="0"/>
          </a:p>
          <a:p>
            <a:pPr>
              <a:lnSpc>
                <a:spcPct val="120000"/>
              </a:lnSpc>
            </a:pPr>
            <a:r>
              <a:rPr lang="zh-CN" altLang="zh-CN" sz="2200" dirty="0"/>
              <a:t>材料二　沙山北面是浩瀚无垠的腾格里沙漠</a:t>
            </a:r>
            <a:r>
              <a:rPr lang="en-US" altLang="zh-CN" sz="2200" dirty="0"/>
              <a:t>,</a:t>
            </a:r>
            <a:r>
              <a:rPr lang="zh-CN" altLang="zh-CN" sz="2200" dirty="0"/>
              <a:t>而沙山南面则是一片郁郁葱葱的沙漠绿洲。游人可以在这里观赏大沙漠的景色</a:t>
            </a:r>
            <a:r>
              <a:rPr lang="en-US" altLang="zh-CN" sz="2200" dirty="0"/>
              <a:t>,</a:t>
            </a:r>
            <a:r>
              <a:rPr lang="zh-CN" altLang="zh-CN" sz="2200" dirty="0"/>
              <a:t>眺望包兰铁路如一条绿龙东西延伸</a:t>
            </a:r>
            <a:r>
              <a:rPr lang="en-US" altLang="zh-CN" sz="2200" dirty="0"/>
              <a:t>……</a:t>
            </a:r>
            <a:endParaRPr lang="zh-CN" altLang="zh-CN" sz="2200" dirty="0"/>
          </a:p>
          <a:p>
            <a:pPr>
              <a:lnSpc>
                <a:spcPct val="120000"/>
              </a:lnSpc>
            </a:pPr>
            <a:r>
              <a:rPr lang="en-US" altLang="zh-CN" sz="2200" dirty="0"/>
              <a:t>(1)</a:t>
            </a:r>
            <a:r>
              <a:rPr lang="zh-CN" altLang="zh-CN" sz="2200" dirty="0"/>
              <a:t>沙坡头景区被誉为</a:t>
            </a:r>
            <a:r>
              <a:rPr lang="en-US" altLang="zh-CN" sz="2200" dirty="0"/>
              <a:t>“</a:t>
            </a:r>
            <a:r>
              <a:rPr lang="zh-CN" altLang="zh-CN" sz="2200" dirty="0"/>
              <a:t>世界垄断性旅游资源</a:t>
            </a:r>
            <a:r>
              <a:rPr lang="en-US" altLang="zh-CN" sz="2200" dirty="0"/>
              <a:t>”</a:t>
            </a:r>
            <a:r>
              <a:rPr lang="zh-CN" altLang="zh-CN" sz="2200" dirty="0"/>
              <a:t>的原因有哪些</a:t>
            </a:r>
            <a:r>
              <a:rPr lang="en-US" altLang="zh-CN" sz="2200" dirty="0"/>
              <a:t>?</a:t>
            </a:r>
            <a:endParaRPr lang="zh-CN" altLang="zh-CN" sz="2200" dirty="0"/>
          </a:p>
          <a:p>
            <a:pPr>
              <a:lnSpc>
                <a:spcPct val="120000"/>
              </a:lnSpc>
            </a:pPr>
            <a:r>
              <a:rPr lang="en-US" altLang="zh-CN" sz="2200" dirty="0"/>
              <a:t>(2)</a:t>
            </a:r>
            <a:r>
              <a:rPr lang="zh-CN" altLang="zh-CN" sz="2200" dirty="0"/>
              <a:t>根据图中信息</a:t>
            </a:r>
            <a:r>
              <a:rPr lang="en-US" altLang="zh-CN" sz="2200" dirty="0"/>
              <a:t>,</a:t>
            </a:r>
            <a:r>
              <a:rPr lang="zh-CN" altLang="zh-CN" sz="2200" dirty="0"/>
              <a:t>结合你的了解</a:t>
            </a:r>
            <a:r>
              <a:rPr lang="en-US" altLang="zh-CN" sz="2200" dirty="0"/>
              <a:t>,</a:t>
            </a:r>
            <a:r>
              <a:rPr lang="zh-CN" altLang="zh-CN" sz="2200" dirty="0"/>
              <a:t>列举该景区的特色旅游项目。</a:t>
            </a:r>
            <a:r>
              <a:rPr lang="en-US" altLang="zh-CN" sz="2200" dirty="0"/>
              <a:t>(</a:t>
            </a:r>
            <a:r>
              <a:rPr lang="zh-CN" altLang="zh-CN" sz="2200" dirty="0"/>
              <a:t>至少列出三个</a:t>
            </a:r>
            <a:r>
              <a:rPr lang="en-US" altLang="zh-CN" sz="2200" dirty="0"/>
              <a:t>)</a:t>
            </a:r>
            <a:endParaRPr lang="zh-CN" altLang="zh-CN" sz="2200" dirty="0"/>
          </a:p>
        </p:txBody>
      </p:sp>
      <p:sp>
        <p:nvSpPr>
          <p:cNvPr id="11" name="椭圆 10">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2060848"/>
            <a:ext cx="8128000" cy="33424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本题主要考查沙坡头景区被誉为</a:t>
            </a:r>
            <a:r>
              <a:rPr lang="en-US" altLang="zh-CN" sz="2200" dirty="0"/>
              <a:t>“</a:t>
            </a:r>
            <a:r>
              <a:rPr lang="zh-CN" altLang="zh-CN" sz="2200" dirty="0"/>
              <a:t>世界垄断性旅游资源</a:t>
            </a:r>
            <a:r>
              <a:rPr lang="en-US" altLang="zh-CN" sz="2200" dirty="0"/>
              <a:t>”</a:t>
            </a:r>
            <a:r>
              <a:rPr lang="zh-CN" altLang="zh-CN" sz="2200" dirty="0"/>
              <a:t>的原因及特色旅游项目。应注意从图中获取信息</a:t>
            </a:r>
            <a:r>
              <a:rPr lang="en-US" altLang="zh-CN" sz="2200" dirty="0"/>
              <a:t>,</a:t>
            </a:r>
            <a:r>
              <a:rPr lang="zh-CN" altLang="zh-CN" sz="2200" dirty="0"/>
              <a:t>分析沙坡头的景观类型及特色旅游项目。</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这里集大漠、黄河、高山、绿洲于一体</a:t>
            </a:r>
            <a:r>
              <a:rPr lang="en-US" altLang="zh-CN" sz="2200" dirty="0"/>
              <a:t>,</a:t>
            </a:r>
            <a:r>
              <a:rPr lang="zh-CN" altLang="zh-CN" sz="2200" dirty="0"/>
              <a:t>既具西北风光之雄奇</a:t>
            </a:r>
            <a:r>
              <a:rPr lang="en-US" altLang="zh-CN" sz="2200" dirty="0"/>
              <a:t>,</a:t>
            </a:r>
            <a:r>
              <a:rPr lang="zh-CN" altLang="zh-CN" sz="2200" dirty="0"/>
              <a:t>又兼江南景色之秀美</a:t>
            </a:r>
            <a:r>
              <a:rPr lang="en-US" altLang="zh-CN" sz="2200" dirty="0"/>
              <a:t>,</a:t>
            </a:r>
            <a:r>
              <a:rPr lang="zh-CN" altLang="zh-CN" sz="2200" dirty="0"/>
              <a:t>自然景观独特</a:t>
            </a:r>
            <a:r>
              <a:rPr lang="en-US" altLang="zh-CN" sz="2200" dirty="0"/>
              <a:t>;</a:t>
            </a:r>
            <a:r>
              <a:rPr lang="zh-CN" altLang="zh-CN" sz="2200" dirty="0"/>
              <a:t>治沙成果显著</a:t>
            </a:r>
            <a:r>
              <a:rPr lang="en-US" altLang="zh-CN" sz="2200" dirty="0"/>
              <a:t>,</a:t>
            </a:r>
            <a:r>
              <a:rPr lang="zh-CN" altLang="zh-CN" sz="2200" dirty="0"/>
              <a:t>草方格沙障举世闻名。</a:t>
            </a:r>
            <a:r>
              <a:rPr lang="en-US" altLang="zh-CN" sz="2200" dirty="0"/>
              <a:t>(2)</a:t>
            </a:r>
            <a:r>
              <a:rPr lang="zh-CN" altLang="zh-CN" sz="2200" dirty="0"/>
              <a:t>滑沙</a:t>
            </a:r>
            <a:r>
              <a:rPr lang="en-US" altLang="zh-CN" sz="2200" dirty="0"/>
              <a:t>;</a:t>
            </a:r>
            <a:r>
              <a:rPr lang="zh-CN" altLang="zh-CN" sz="2200" dirty="0"/>
              <a:t>乘坐羊皮筏子漂渡</a:t>
            </a:r>
            <a:r>
              <a:rPr lang="en-US" altLang="zh-CN" sz="2200" dirty="0"/>
              <a:t>;</a:t>
            </a:r>
            <a:r>
              <a:rPr lang="zh-CN" altLang="zh-CN" sz="2200" dirty="0"/>
              <a:t>滑索</a:t>
            </a:r>
            <a:r>
              <a:rPr lang="en-US" altLang="zh-CN" sz="2200" dirty="0"/>
              <a:t>;</a:t>
            </a:r>
            <a:r>
              <a:rPr lang="zh-CN" altLang="zh-CN" sz="2200" dirty="0"/>
              <a:t>观看民族特色的歌舞表演</a:t>
            </a:r>
            <a:r>
              <a:rPr lang="en-US" altLang="zh-CN" sz="2200" dirty="0"/>
              <a:t>;</a:t>
            </a:r>
            <a:r>
              <a:rPr lang="zh-CN" altLang="zh-CN" sz="2200" dirty="0"/>
              <a:t>乘坐越野车沙海冲浪</a:t>
            </a:r>
            <a:r>
              <a:rPr lang="en-US" altLang="zh-CN" sz="2200" dirty="0"/>
              <a:t>;</a:t>
            </a:r>
            <a:r>
              <a:rPr lang="zh-CN" altLang="zh-CN" sz="2200" dirty="0"/>
              <a:t>骑骆驼感受沙漠旅行等。</a:t>
            </a:r>
            <a:r>
              <a:rPr lang="en-US" altLang="zh-CN" sz="2200" dirty="0"/>
              <a:t>(</a:t>
            </a:r>
            <a:r>
              <a:rPr lang="zh-CN" altLang="zh-CN" sz="2200" dirty="0"/>
              <a:t>任答出其中三点即可</a:t>
            </a:r>
            <a:r>
              <a:rPr lang="en-US" altLang="zh-CN" sz="2200" dirty="0"/>
              <a:t>)</a:t>
            </a:r>
            <a:endParaRPr lang="zh-CN" altLang="zh-CN" sz="2200" dirty="0"/>
          </a:p>
        </p:txBody>
      </p:sp>
      <p:sp>
        <p:nvSpPr>
          <p:cNvPr id="11" name="椭圆 10">
            <a:hlinkClick r:id="rId8" action="ppaction://hlinksldjump"/>
          </p:cNvPr>
          <p:cNvSpPr/>
          <p:nvPr/>
        </p:nvSpPr>
        <p:spPr>
          <a:xfrm>
            <a:off x="488860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8600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7" action="ppaction://hlinksldjump"/>
          </p:cNvPr>
          <p:cNvSpPr/>
          <p:nvPr/>
        </p:nvSpPr>
        <p:spPr>
          <a:xfrm>
            <a:off x="450951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2083263"/>
          </a:xfrm>
          <a:prstGeom prst="rect">
            <a:avLst/>
          </a:prstGeom>
        </p:spPr>
        <p:txBody>
          <a:bodyPr>
            <a:spAutoFit/>
          </a:bodyPr>
          <a:lstStyle/>
          <a:p>
            <a:pPr>
              <a:lnSpc>
                <a:spcPct val="120000"/>
              </a:lnSpc>
            </a:pPr>
            <a:r>
              <a:rPr lang="en-US" altLang="zh-CN" sz="2200" b="1" dirty="0"/>
              <a:t>7</a:t>
            </a:r>
            <a:r>
              <a:rPr lang="en-US" altLang="zh-CN" sz="2200" dirty="0"/>
              <a:t>.(2016·</a:t>
            </a:r>
            <a:r>
              <a:rPr lang="zh-CN" altLang="zh-CN" sz="2200" dirty="0"/>
              <a:t>重庆一模</a:t>
            </a:r>
            <a:r>
              <a:rPr lang="en-US" altLang="zh-CN" sz="2200" dirty="0"/>
              <a:t>)</a:t>
            </a:r>
            <a:r>
              <a:rPr lang="zh-CN" altLang="zh-CN" sz="2200" dirty="0"/>
              <a:t>根据材料</a:t>
            </a:r>
            <a:r>
              <a:rPr lang="en-US" altLang="zh-CN" sz="2200" dirty="0"/>
              <a:t>,</a:t>
            </a:r>
            <a:r>
              <a:rPr lang="zh-CN" altLang="zh-CN" sz="2200" dirty="0"/>
              <a:t>完成下题。</a:t>
            </a:r>
            <a:endParaRPr lang="zh-CN" altLang="zh-CN" sz="2200" dirty="0"/>
          </a:p>
          <a:p>
            <a:pPr>
              <a:lnSpc>
                <a:spcPct val="120000"/>
              </a:lnSpc>
            </a:pPr>
            <a:r>
              <a:rPr lang="zh-CN" altLang="zh-CN" sz="2200" dirty="0"/>
              <a:t>灵渠位于桂林兴安县境内</a:t>
            </a:r>
            <a:r>
              <a:rPr lang="en-US" altLang="zh-CN" sz="2200" dirty="0"/>
              <a:t>(</a:t>
            </a:r>
            <a:r>
              <a:rPr lang="zh-CN" altLang="zh-CN" sz="2200" dirty="0"/>
              <a:t>如下图</a:t>
            </a:r>
            <a:r>
              <a:rPr lang="en-US" altLang="zh-CN" sz="2200" dirty="0"/>
              <a:t>),</a:t>
            </a:r>
            <a:r>
              <a:rPr lang="zh-CN" altLang="zh-CN" sz="2200" dirty="0"/>
              <a:t>是秦始皇为攻打百越时运输粮食等物资而修建的。它是我国现存较完好且仍有利用价值的古水利工程之一</a:t>
            </a:r>
            <a:r>
              <a:rPr lang="en-US" altLang="zh-CN" sz="2200" dirty="0"/>
              <a:t>,</a:t>
            </a:r>
            <a:r>
              <a:rPr lang="zh-CN" altLang="zh-CN" sz="2200" dirty="0"/>
              <a:t>其南渠是连接湘江与大溶江的河段。灵渠将代表广西参加中国</a:t>
            </a:r>
            <a:r>
              <a:rPr lang="en-US" altLang="zh-CN" sz="2200" dirty="0"/>
              <a:t>2016</a:t>
            </a:r>
            <a:r>
              <a:rPr lang="zh-CN" altLang="zh-CN" sz="2200" dirty="0"/>
              <a:t>年申报世界文化遗产的提名。</a:t>
            </a:r>
          </a:p>
        </p:txBody>
      </p:sp>
      <p:graphicFrame>
        <p:nvGraphicFramePr>
          <p:cNvPr id="12" name="对象 11"/>
          <p:cNvGraphicFramePr>
            <a:graphicFrameLocks noChangeAspect="1"/>
          </p:cNvGraphicFramePr>
          <p:nvPr/>
        </p:nvGraphicFramePr>
        <p:xfrm>
          <a:off x="508000" y="3102123"/>
          <a:ext cx="8128000" cy="2559125"/>
        </p:xfrm>
        <a:graphic>
          <a:graphicData uri="http://schemas.openxmlformats.org/presentationml/2006/ole">
            <mc:AlternateContent xmlns:mc="http://schemas.openxmlformats.org/markup-compatibility/2006">
              <mc:Choice xmlns:v="urn:schemas-microsoft-com:vml" Requires="v">
                <p:oleObj spid="_x0000_s25641" name="文档" r:id="rId8" imgW="3840480" imgH="1208405" progId="Word.Document.12">
                  <p:embed/>
                </p:oleObj>
              </mc:Choice>
              <mc:Fallback>
                <p:oleObj name="文档" r:id="rId8" imgW="3840480" imgH="1208405" progId="Word.Document.12">
                  <p:embed/>
                  <p:pic>
                    <p:nvPicPr>
                      <p:cNvPr id="0" name="图片 25640"/>
                      <p:cNvPicPr/>
                      <p:nvPr/>
                    </p:nvPicPr>
                    <p:blipFill>
                      <a:blip r:embed="rId9"/>
                      <a:stretch>
                        <a:fillRect/>
                      </a:stretch>
                    </p:blipFill>
                    <p:spPr>
                      <a:xfrm>
                        <a:off x="508000" y="3102123"/>
                        <a:ext cx="8128000" cy="2559125"/>
                      </a:xfrm>
                      <a:prstGeom prst="rect">
                        <a:avLst/>
                      </a:prstGeom>
                    </p:spPr>
                  </p:pic>
                </p:oleObj>
              </mc:Fallback>
            </mc:AlternateContent>
          </a:graphicData>
        </a:graphic>
      </p:graphicFrame>
      <p:sp>
        <p:nvSpPr>
          <p:cNvPr id="13" name="矩形 12"/>
          <p:cNvSpPr>
            <a:spLocks noChangeAspect="1"/>
          </p:cNvSpPr>
          <p:nvPr/>
        </p:nvSpPr>
        <p:spPr>
          <a:xfrm>
            <a:off x="508000" y="5589240"/>
            <a:ext cx="8128000" cy="707635"/>
          </a:xfrm>
          <a:prstGeom prst="rect">
            <a:avLst/>
          </a:prstGeom>
        </p:spPr>
        <p:txBody>
          <a:bodyPr wrap="none">
            <a:spAutoFit/>
          </a:bodyPr>
          <a:lstStyle/>
          <a:p>
            <a:pPr>
              <a:lnSpc>
                <a:spcPct val="120000"/>
              </a:lnSpc>
            </a:pPr>
            <a:r>
              <a:rPr lang="zh-CN" altLang="zh-CN" sz="2200" dirty="0"/>
              <a:t>说明灵渠能够申报历史文化遗产的原因。</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8600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7" action="ppaction://hlinksldjump"/>
          </p:cNvPr>
          <p:cNvSpPr/>
          <p:nvPr/>
        </p:nvSpPr>
        <p:spPr>
          <a:xfrm>
            <a:off x="450951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445517" y="2564904"/>
            <a:ext cx="8128000" cy="212365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灵渠能够申报历史文化遗产的原因主要从独特性、科考价值、历史性、科学性、功能显著等方面分析。</a:t>
            </a:r>
            <a:endParaRPr lang="zh-CN" altLang="zh-CN" sz="2200" dirty="0"/>
          </a:p>
          <a:p>
            <a:pPr>
              <a:lnSpc>
                <a:spcPct val="120000"/>
              </a:lnSpc>
            </a:pPr>
            <a:r>
              <a:rPr lang="zh-CN" altLang="zh-CN" sz="2200" dirty="0">
                <a:solidFill>
                  <a:srgbClr val="FF0000"/>
                </a:solidFill>
              </a:rPr>
              <a:t>答案</a:t>
            </a:r>
            <a:r>
              <a:rPr lang="zh-CN" altLang="zh-CN" sz="2200" dirty="0"/>
              <a:t>具有独特的军事、政治、文化等价值</a:t>
            </a:r>
            <a:r>
              <a:rPr lang="en-US" altLang="zh-CN" sz="2200" dirty="0"/>
              <a:t>;</a:t>
            </a:r>
            <a:r>
              <a:rPr lang="zh-CN" altLang="zh-CN" sz="2200" dirty="0"/>
              <a:t>保存真实、完整</a:t>
            </a:r>
            <a:r>
              <a:rPr lang="en-US" altLang="zh-CN" sz="2200" dirty="0"/>
              <a:t>,</a:t>
            </a:r>
            <a:r>
              <a:rPr lang="zh-CN" altLang="zh-CN" sz="2200" dirty="0"/>
              <a:t>科考价值高</a:t>
            </a:r>
            <a:r>
              <a:rPr lang="en-US" altLang="zh-CN" sz="2200" dirty="0"/>
              <a:t>;</a:t>
            </a:r>
            <a:r>
              <a:rPr lang="zh-CN" altLang="zh-CN" sz="2200" dirty="0"/>
              <a:t>历史悠久</a:t>
            </a:r>
            <a:r>
              <a:rPr lang="en-US" altLang="zh-CN" sz="2200" dirty="0"/>
              <a:t>,</a:t>
            </a:r>
            <a:r>
              <a:rPr lang="zh-CN" altLang="zh-CN" sz="2200" dirty="0"/>
              <a:t>设计、修建科学合理</a:t>
            </a:r>
            <a:r>
              <a:rPr lang="en-US" altLang="zh-CN" sz="2200" dirty="0"/>
              <a:t>,</a:t>
            </a:r>
            <a:r>
              <a:rPr lang="zh-CN" altLang="zh-CN" sz="2200" dirty="0"/>
              <a:t>体现了古代人类的智慧</a:t>
            </a:r>
            <a:r>
              <a:rPr lang="en-US" altLang="zh-CN" sz="2200" dirty="0"/>
              <a:t>;</a:t>
            </a:r>
            <a:r>
              <a:rPr lang="zh-CN" altLang="zh-CN" sz="2200" dirty="0"/>
              <a:t>沟通长江、珠江水系</a:t>
            </a:r>
            <a:r>
              <a:rPr lang="en-US" altLang="zh-CN" sz="2200" dirty="0"/>
              <a:t>,</a:t>
            </a:r>
            <a:r>
              <a:rPr lang="zh-CN" altLang="zh-CN" sz="2200" dirty="0"/>
              <a:t>功能突出。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42604"/>
            <a:ext cx="8128000" cy="4114588"/>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人类活动与旅游资源开发。</a:t>
            </a:r>
            <a:endParaRPr lang="zh-CN" altLang="zh-CN" sz="2200" dirty="0"/>
          </a:p>
          <a:p>
            <a:pPr>
              <a:lnSpc>
                <a:spcPct val="120000"/>
              </a:lnSpc>
            </a:pPr>
            <a:r>
              <a:rPr lang="en-US" altLang="zh-CN" sz="2200" dirty="0"/>
              <a:t>(1)</a:t>
            </a:r>
            <a:r>
              <a:rPr lang="zh-CN" altLang="zh-CN" sz="2200" dirty="0"/>
              <a:t>影响</a:t>
            </a:r>
            <a:r>
              <a:rPr lang="en-US" altLang="zh-CN" sz="2200" dirty="0"/>
              <a:t>:</a:t>
            </a:r>
            <a:r>
              <a:rPr lang="zh-CN" altLang="zh-CN" sz="2200" dirty="0"/>
              <a:t>认知优美的自然环境资源</a:t>
            </a:r>
            <a:r>
              <a:rPr lang="en-US" altLang="zh-CN" sz="2200" dirty="0"/>
              <a:t>,</a:t>
            </a:r>
            <a:r>
              <a:rPr lang="zh-CN" altLang="zh-CN" sz="2200" dirty="0"/>
              <a:t>提升其</a:t>
            </a:r>
            <a:r>
              <a:rPr lang="zh-CN" altLang="zh-CN" sz="2200" u="sng" dirty="0">
                <a:solidFill>
                  <a:srgbClr val="FF0000"/>
                </a:solidFill>
                <a:uFill>
                  <a:solidFill>
                    <a:schemeClr val="tx1"/>
                  </a:solidFill>
                </a:uFill>
              </a:rPr>
              <a:t>文化内涵</a:t>
            </a:r>
            <a:r>
              <a:rPr lang="en-US" altLang="zh-CN" sz="2200" dirty="0"/>
              <a:t>,</a:t>
            </a:r>
            <a:r>
              <a:rPr lang="zh-CN" altLang="zh-CN" sz="2200" dirty="0"/>
              <a:t>对一些旅游景点、景区的形成起</a:t>
            </a:r>
            <a:r>
              <a:rPr lang="zh-CN" altLang="zh-CN" sz="2200" u="sng" dirty="0">
                <a:solidFill>
                  <a:srgbClr val="FF0000"/>
                </a:solidFill>
                <a:uFill>
                  <a:solidFill>
                    <a:schemeClr val="tx1"/>
                  </a:solidFill>
                </a:uFill>
              </a:rPr>
              <a:t>主导</a:t>
            </a:r>
            <a:r>
              <a:rPr lang="zh-CN" altLang="zh-CN" sz="2200" dirty="0"/>
              <a:t>作用。</a:t>
            </a:r>
            <a:endParaRPr lang="zh-CN" altLang="zh-CN" sz="2200" dirty="0"/>
          </a:p>
          <a:p>
            <a:pPr>
              <a:lnSpc>
                <a:spcPct val="120000"/>
              </a:lnSpc>
            </a:pPr>
            <a:r>
              <a:rPr lang="en-US" altLang="zh-CN" sz="2200" dirty="0"/>
              <a:t>(2)</a:t>
            </a:r>
            <a:r>
              <a:rPr lang="zh-CN" altLang="zh-CN" sz="2200" dirty="0"/>
              <a:t>体现。</a:t>
            </a:r>
            <a:endParaRPr lang="zh-CN" altLang="zh-CN" sz="2200" dirty="0"/>
          </a:p>
          <a:p>
            <a:pPr>
              <a:lnSpc>
                <a:spcPct val="120000"/>
              </a:lnSpc>
            </a:pPr>
            <a:r>
              <a:rPr lang="zh-CN" altLang="zh-CN" sz="2200" dirty="0"/>
              <a:t>①宏观层面</a:t>
            </a:r>
            <a:r>
              <a:rPr lang="en-US" altLang="zh-CN" sz="2200" dirty="0"/>
              <a:t>:</a:t>
            </a:r>
            <a:r>
              <a:rPr lang="zh-CN" altLang="zh-CN" sz="2200" dirty="0"/>
              <a:t>人们往往选择</a:t>
            </a:r>
            <a:r>
              <a:rPr lang="zh-CN" altLang="zh-CN" sz="2200" u="sng" dirty="0">
                <a:solidFill>
                  <a:srgbClr val="FF0000"/>
                </a:solidFill>
                <a:uFill>
                  <a:solidFill>
                    <a:schemeClr val="tx1"/>
                  </a:solidFill>
                </a:uFill>
              </a:rPr>
              <a:t>地理环境</a:t>
            </a:r>
            <a:r>
              <a:rPr lang="zh-CN" altLang="zh-CN" sz="2200" dirty="0"/>
              <a:t>相对理想的地方营造良好的人居环境</a:t>
            </a:r>
            <a:r>
              <a:rPr lang="en-US" altLang="zh-CN" sz="2200" dirty="0"/>
              <a:t>,</a:t>
            </a:r>
            <a:r>
              <a:rPr lang="zh-CN" altLang="zh-CN" sz="2200" dirty="0"/>
              <a:t>促进了旅游资源的开发。</a:t>
            </a:r>
            <a:endParaRPr lang="zh-CN" altLang="zh-CN" sz="2200" dirty="0"/>
          </a:p>
          <a:p>
            <a:pPr>
              <a:lnSpc>
                <a:spcPct val="120000"/>
              </a:lnSpc>
            </a:pPr>
            <a:r>
              <a:rPr lang="zh-CN" altLang="zh-CN" sz="2200" dirty="0"/>
              <a:t>②微观层面</a:t>
            </a:r>
            <a:r>
              <a:rPr lang="en-US" altLang="zh-CN" sz="2200" dirty="0"/>
              <a:t>:</a:t>
            </a:r>
            <a:r>
              <a:rPr lang="zh-CN" altLang="zh-CN" sz="2200" dirty="0"/>
              <a:t>人们在修建园林、寺庙、宝塔、陵墓时</a:t>
            </a:r>
            <a:r>
              <a:rPr lang="en-US" altLang="zh-CN" sz="2200" dirty="0"/>
              <a:t>,</a:t>
            </a:r>
            <a:r>
              <a:rPr lang="zh-CN" altLang="zh-CN" sz="2200" dirty="0"/>
              <a:t>注重自然环境与</a:t>
            </a:r>
            <a:r>
              <a:rPr lang="zh-CN" altLang="zh-CN" sz="2200" u="sng" dirty="0">
                <a:solidFill>
                  <a:srgbClr val="FF0000"/>
                </a:solidFill>
                <a:uFill>
                  <a:solidFill>
                    <a:schemeClr val="tx1"/>
                  </a:solidFill>
                </a:uFill>
              </a:rPr>
              <a:t>人文景观</a:t>
            </a:r>
            <a:r>
              <a:rPr lang="zh-CN" altLang="zh-CN" sz="2200" dirty="0"/>
              <a:t>的协调统一</a:t>
            </a:r>
            <a:r>
              <a:rPr lang="en-US" altLang="zh-CN" sz="2200" dirty="0"/>
              <a:t>,</a:t>
            </a:r>
            <a:r>
              <a:rPr lang="zh-CN" altLang="zh-CN" sz="2200" dirty="0"/>
              <a:t>创造了旅游资源。</a:t>
            </a:r>
            <a:endParaRPr lang="zh-CN" altLang="zh-CN" sz="2200" dirty="0"/>
          </a:p>
          <a:p>
            <a:pPr>
              <a:lnSpc>
                <a:spcPct val="120000"/>
              </a:lnSpc>
            </a:pPr>
            <a:r>
              <a:rPr lang="zh-CN" altLang="zh-CN" sz="2200" dirty="0"/>
              <a:t>③文化遗产</a:t>
            </a:r>
            <a:r>
              <a:rPr lang="en-US" altLang="zh-CN" sz="2200" dirty="0"/>
              <a:t>:</a:t>
            </a:r>
            <a:r>
              <a:rPr lang="zh-CN" altLang="zh-CN" sz="2200" dirty="0"/>
              <a:t>在</a:t>
            </a:r>
            <a:r>
              <a:rPr lang="zh-CN" altLang="zh-CN" sz="2200" u="sng" dirty="0">
                <a:solidFill>
                  <a:srgbClr val="FF0000"/>
                </a:solidFill>
                <a:uFill>
                  <a:solidFill>
                    <a:schemeClr val="tx1"/>
                  </a:solidFill>
                </a:uFill>
              </a:rPr>
              <a:t>自然地理</a:t>
            </a:r>
            <a:r>
              <a:rPr lang="zh-CN" altLang="zh-CN" sz="2200" dirty="0"/>
              <a:t>的基础上</a:t>
            </a:r>
            <a:r>
              <a:rPr lang="en-US" altLang="zh-CN" sz="2200" dirty="0"/>
              <a:t>,</a:t>
            </a:r>
            <a:r>
              <a:rPr lang="zh-CN" altLang="zh-CN" sz="2200" u="sng" dirty="0">
                <a:solidFill>
                  <a:srgbClr val="FF0000"/>
                </a:solidFill>
                <a:uFill>
                  <a:solidFill>
                    <a:schemeClr val="tx1"/>
                  </a:solidFill>
                </a:uFill>
              </a:rPr>
              <a:t>人类活动</a:t>
            </a:r>
            <a:r>
              <a:rPr lang="zh-CN" altLang="zh-CN" sz="2200" dirty="0"/>
              <a:t>居主导地位而形成的旅游资源。</a:t>
            </a:r>
          </a:p>
        </p:txBody>
      </p:sp>
      <p:sp>
        <p:nvSpPr>
          <p:cNvPr id="5" name="矩形 4"/>
          <p:cNvSpPr/>
          <p:nvPr/>
        </p:nvSpPr>
        <p:spPr>
          <a:xfrm>
            <a:off x="5600167" y="1535234"/>
            <a:ext cx="10908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843808" y="1935384"/>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3743813" y="2743326"/>
            <a:ext cx="1152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1187624" y="3955356"/>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331136" y="4360644"/>
            <a:ext cx="116074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661848" y="4360644"/>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graphicFrame>
        <p:nvGraphicFramePr>
          <p:cNvPr id="4" name="对象 3"/>
          <p:cNvGraphicFramePr>
            <a:graphicFrameLocks noChangeAspect="1"/>
          </p:cNvGraphicFramePr>
          <p:nvPr/>
        </p:nvGraphicFramePr>
        <p:xfrm>
          <a:off x="-468560" y="1008923"/>
          <a:ext cx="8128000" cy="2132045"/>
        </p:xfrm>
        <a:graphic>
          <a:graphicData uri="http://schemas.openxmlformats.org/presentationml/2006/ole">
            <mc:AlternateContent xmlns:mc="http://schemas.openxmlformats.org/markup-compatibility/2006">
              <mc:Choice xmlns:v="urn:schemas-microsoft-com:vml" Requires="v">
                <p:oleObj spid="_x0000_s4186" name="文档" r:id="rId2" imgW="3840480" imgH="1007110" progId="Word.Document.12">
                  <p:embed/>
                </p:oleObj>
              </mc:Choice>
              <mc:Fallback>
                <p:oleObj name="文档" r:id="rId2" imgW="3840480" imgH="1007110" progId="Word.Document.12">
                  <p:embed/>
                  <p:pic>
                    <p:nvPicPr>
                      <p:cNvPr id="0" name="图片 4185"/>
                      <p:cNvPicPr/>
                      <p:nvPr/>
                    </p:nvPicPr>
                    <p:blipFill>
                      <a:blip r:embed="rId3"/>
                      <a:stretch>
                        <a:fillRect/>
                      </a:stretch>
                    </p:blipFill>
                    <p:spPr>
                      <a:xfrm>
                        <a:off x="-468560" y="1008923"/>
                        <a:ext cx="8128000" cy="2132045"/>
                      </a:xfrm>
                      <a:prstGeom prst="rect">
                        <a:avLst/>
                      </a:prstGeom>
                    </p:spPr>
                  </p:pic>
                </p:oleObj>
              </mc:Fallback>
            </mc:AlternateContent>
          </a:graphicData>
        </a:graphic>
      </p:graphicFrame>
      <p:sp>
        <p:nvSpPr>
          <p:cNvPr id="5" name="矩形 4"/>
          <p:cNvSpPr>
            <a:spLocks noChangeAspect="1"/>
          </p:cNvSpPr>
          <p:nvPr/>
        </p:nvSpPr>
        <p:spPr>
          <a:xfrm>
            <a:off x="508000" y="3140597"/>
            <a:ext cx="8128000" cy="864467"/>
          </a:xfrm>
          <a:prstGeom prst="rect">
            <a:avLst/>
          </a:prstGeom>
        </p:spPr>
        <p:txBody>
          <a:bodyPr>
            <a:spAutoFit/>
          </a:bodyPr>
          <a:lstStyle/>
          <a:p>
            <a:pPr>
              <a:lnSpc>
                <a:spcPct val="120000"/>
              </a:lnSpc>
            </a:pPr>
            <a:r>
              <a:rPr lang="zh-CN" altLang="zh-CN" sz="2200" dirty="0"/>
              <a:t>二、旅游资源的分布</a:t>
            </a:r>
            <a:endParaRPr lang="zh-CN" altLang="zh-CN" sz="2200" dirty="0"/>
          </a:p>
          <a:p>
            <a:pPr>
              <a:lnSpc>
                <a:spcPct val="120000"/>
              </a:lnSpc>
            </a:pPr>
            <a:r>
              <a:rPr lang="en-US" altLang="zh-CN" sz="2200" b="1" dirty="0"/>
              <a:t>1</a:t>
            </a:r>
            <a:r>
              <a:rPr lang="en-US" altLang="zh-CN" sz="2200" dirty="0"/>
              <a:t>.</a:t>
            </a:r>
            <a:r>
              <a:rPr lang="zh-CN" altLang="zh-CN" sz="2200" dirty="0"/>
              <a:t>影响旅游资源分布的因素。</a:t>
            </a:r>
          </a:p>
        </p:txBody>
      </p:sp>
      <p:graphicFrame>
        <p:nvGraphicFramePr>
          <p:cNvPr id="7" name="对象 6"/>
          <p:cNvGraphicFramePr>
            <a:graphicFrameLocks noChangeAspect="1"/>
          </p:cNvGraphicFramePr>
          <p:nvPr/>
        </p:nvGraphicFramePr>
        <p:xfrm>
          <a:off x="508000" y="4033259"/>
          <a:ext cx="8128000" cy="2132045"/>
        </p:xfrm>
        <a:graphic>
          <a:graphicData uri="http://schemas.openxmlformats.org/presentationml/2006/ole">
            <mc:AlternateContent xmlns:mc="http://schemas.openxmlformats.org/markup-compatibility/2006">
              <mc:Choice xmlns:v="urn:schemas-microsoft-com:vml" Requires="v">
                <p:oleObj spid="_x0000_s4187" name="文档" r:id="rId4" imgW="3840480" imgH="1007110" progId="Word.Document.12">
                  <p:embed/>
                </p:oleObj>
              </mc:Choice>
              <mc:Fallback>
                <p:oleObj name="文档" r:id="rId4" imgW="3840480" imgH="1007110" progId="Word.Document.12">
                  <p:embed/>
                  <p:pic>
                    <p:nvPicPr>
                      <p:cNvPr id="0" name="图片 4186"/>
                      <p:cNvPicPr/>
                      <p:nvPr/>
                    </p:nvPicPr>
                    <p:blipFill>
                      <a:blip r:embed="rId5"/>
                      <a:stretch>
                        <a:fillRect/>
                      </a:stretch>
                    </p:blipFill>
                    <p:spPr>
                      <a:xfrm>
                        <a:off x="508000" y="4033259"/>
                        <a:ext cx="8128000" cy="2132045"/>
                      </a:xfrm>
                      <a:prstGeom prst="rect">
                        <a:avLst/>
                      </a:prstGeom>
                    </p:spPr>
                  </p:pic>
                </p:oleObj>
              </mc:Fallback>
            </mc:AlternateContent>
          </a:graphicData>
        </a:graphic>
      </p:graphicFrame>
      <p:sp>
        <p:nvSpPr>
          <p:cNvPr id="6" name="矩形 5"/>
          <p:cNvSpPr/>
          <p:nvPr/>
        </p:nvSpPr>
        <p:spPr>
          <a:xfrm>
            <a:off x="3518614" y="1628800"/>
            <a:ext cx="8964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644008" y="1639494"/>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360077" y="2172966"/>
            <a:ext cx="1152128" cy="29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654488" y="4319296"/>
            <a:ext cx="612000"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5360076" y="4941168"/>
            <a:ext cx="508067"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4751344" y="5690639"/>
            <a:ext cx="309600"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4602089" y="5872388"/>
            <a:ext cx="460800"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8194"/>
            <a:ext cx="609462" cy="498598"/>
          </a:xfrm>
          <a:prstGeom prst="rect">
            <a:avLst/>
          </a:prstGeom>
        </p:spPr>
        <p:txBody>
          <a:bodyPr wrap="none">
            <a:spAutoFit/>
          </a:bodyPr>
          <a:lstStyle/>
          <a:p>
            <a:pPr>
              <a:lnSpc>
                <a:spcPct val="120000"/>
              </a:lnSpc>
            </a:pPr>
            <a:r>
              <a:rPr lang="en-US" altLang="zh-CN" sz="2200" dirty="0"/>
              <a:t>(2</a:t>
            </a:r>
            <a:r>
              <a:rPr lang="en-US" altLang="zh-CN" sz="2200" dirty="0" smtClean="0"/>
              <a:t>) </a:t>
            </a:r>
            <a:endParaRPr lang="zh-CN" altLang="zh-CN" sz="2200" dirty="0"/>
          </a:p>
        </p:txBody>
      </p:sp>
      <p:sp>
        <p:nvSpPr>
          <p:cNvPr id="6" name="矩形 5"/>
          <p:cNvSpPr>
            <a:spLocks noChangeAspect="1"/>
          </p:cNvSpPr>
          <p:nvPr/>
        </p:nvSpPr>
        <p:spPr>
          <a:xfrm>
            <a:off x="508000" y="2708920"/>
            <a:ext cx="8128000" cy="864467"/>
          </a:xfrm>
          <a:prstGeom prst="rect">
            <a:avLst/>
          </a:prstGeom>
        </p:spPr>
        <p:txBody>
          <a:bodyPr>
            <a:spAutoFit/>
          </a:bodyPr>
          <a:lstStyle/>
          <a:p>
            <a:pPr>
              <a:lnSpc>
                <a:spcPct val="120000"/>
              </a:lnSpc>
            </a:pPr>
            <a:r>
              <a:rPr lang="en-US" altLang="zh-CN" sz="2200" dirty="0"/>
              <a:t>(3)</a:t>
            </a:r>
            <a:r>
              <a:rPr lang="zh-CN" altLang="zh-CN" sz="2200" dirty="0"/>
              <a:t>社会认知因素</a:t>
            </a:r>
            <a:r>
              <a:rPr lang="en-US" altLang="zh-CN" sz="2200" dirty="0"/>
              <a:t>:</a:t>
            </a:r>
            <a:r>
              <a:rPr lang="zh-CN" altLang="zh-CN" sz="2200" dirty="0"/>
              <a:t>旅游资源的具体分布和总体旅游资源的</a:t>
            </a:r>
            <a:r>
              <a:rPr lang="zh-CN" altLang="zh-CN" sz="2200" u="sng" dirty="0">
                <a:solidFill>
                  <a:srgbClr val="FF0000"/>
                </a:solidFill>
                <a:uFill>
                  <a:solidFill>
                    <a:schemeClr val="tx1"/>
                  </a:solidFill>
                </a:uFill>
              </a:rPr>
              <a:t>分布密度</a:t>
            </a:r>
            <a:r>
              <a:rPr lang="zh-CN" altLang="zh-CN" sz="2200" dirty="0"/>
              <a:t>随时代发生变化。</a:t>
            </a:r>
          </a:p>
        </p:txBody>
      </p:sp>
      <p:sp>
        <p:nvSpPr>
          <p:cNvPr id="7" name="矩形 6"/>
          <p:cNvSpPr/>
          <p:nvPr/>
        </p:nvSpPr>
        <p:spPr>
          <a:xfrm>
            <a:off x="7431656" y="2799978"/>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65382" y="3198118"/>
            <a:ext cx="31158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a:spLocks noChangeAspect="1"/>
          </p:cNvSpPr>
          <p:nvPr/>
        </p:nvSpPr>
        <p:spPr>
          <a:xfrm>
            <a:off x="508000" y="3501008"/>
            <a:ext cx="8128000" cy="289579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中国旅游资源的分布特征。</a:t>
            </a:r>
            <a:endParaRPr lang="zh-CN" altLang="zh-CN" sz="2200" dirty="0"/>
          </a:p>
          <a:p>
            <a:pPr>
              <a:lnSpc>
                <a:spcPct val="120000"/>
              </a:lnSpc>
            </a:pPr>
            <a:r>
              <a:rPr lang="en-US" altLang="zh-CN" sz="2200" dirty="0"/>
              <a:t>(1)</a:t>
            </a:r>
            <a:r>
              <a:rPr lang="zh-CN" altLang="zh-CN" sz="2200" dirty="0"/>
              <a:t>分布广泛</a:t>
            </a:r>
            <a:r>
              <a:rPr lang="en-US" altLang="zh-CN" sz="2200" dirty="0"/>
              <a:t>:</a:t>
            </a:r>
            <a:r>
              <a:rPr lang="zh-CN" altLang="zh-CN" sz="2200" dirty="0"/>
              <a:t>我国各个省级行政单位</a:t>
            </a:r>
            <a:r>
              <a:rPr lang="en-US" altLang="zh-CN" sz="2200" dirty="0"/>
              <a:t>,</a:t>
            </a:r>
            <a:r>
              <a:rPr lang="zh-CN" altLang="zh-CN" sz="2200" dirty="0"/>
              <a:t>都有著名的旅游资源。</a:t>
            </a:r>
            <a:endParaRPr lang="zh-CN" altLang="zh-CN" sz="2200" dirty="0"/>
          </a:p>
          <a:p>
            <a:pPr>
              <a:lnSpc>
                <a:spcPct val="120000"/>
              </a:lnSpc>
            </a:pPr>
            <a:r>
              <a:rPr lang="en-US" altLang="zh-CN" sz="2200" dirty="0"/>
              <a:t>(2)</a:t>
            </a:r>
            <a:r>
              <a:rPr lang="zh-CN" altLang="zh-CN" sz="2200" dirty="0"/>
              <a:t>集中分布于</a:t>
            </a:r>
            <a:r>
              <a:rPr lang="zh-CN" altLang="zh-CN" sz="2200" u="sng" dirty="0">
                <a:solidFill>
                  <a:srgbClr val="FF0000"/>
                </a:solidFill>
                <a:uFill>
                  <a:solidFill>
                    <a:schemeClr val="tx1"/>
                  </a:solidFill>
                </a:uFill>
              </a:rPr>
              <a:t>东南部</a:t>
            </a:r>
            <a:r>
              <a:rPr lang="en-US" altLang="zh-CN" sz="2200" dirty="0"/>
              <a:t>:</a:t>
            </a:r>
            <a:r>
              <a:rPr lang="zh-CN" altLang="zh-CN" sz="2200" dirty="0"/>
              <a:t>知名度高、开发效益较好的资源大部分集中在</a:t>
            </a:r>
            <a:r>
              <a:rPr lang="zh-CN" altLang="zh-CN" sz="2200" u="sng" dirty="0">
                <a:solidFill>
                  <a:srgbClr val="FF0000"/>
                </a:solidFill>
                <a:uFill>
                  <a:solidFill>
                    <a:schemeClr val="tx1"/>
                  </a:solidFill>
                </a:uFill>
              </a:rPr>
              <a:t>黑河、腾冲</a:t>
            </a:r>
            <a:r>
              <a:rPr lang="zh-CN" altLang="zh-CN" sz="2200" dirty="0"/>
              <a:t>连线的东南半壁。</a:t>
            </a:r>
            <a:endParaRPr lang="zh-CN" altLang="zh-CN" sz="2200" dirty="0"/>
          </a:p>
          <a:p>
            <a:pPr>
              <a:lnSpc>
                <a:spcPct val="120000"/>
              </a:lnSpc>
            </a:pPr>
            <a:r>
              <a:rPr lang="en-US" altLang="zh-CN" sz="2200" dirty="0"/>
              <a:t>(3)</a:t>
            </a:r>
            <a:r>
              <a:rPr lang="zh-CN" altLang="zh-CN" sz="2200" dirty="0"/>
              <a:t>旅游点或旅游区呈明显的片状或</a:t>
            </a:r>
            <a:r>
              <a:rPr lang="zh-CN" altLang="zh-CN" sz="2200" u="sng" dirty="0">
                <a:solidFill>
                  <a:srgbClr val="FF0000"/>
                </a:solidFill>
                <a:uFill>
                  <a:solidFill>
                    <a:schemeClr val="tx1"/>
                  </a:solidFill>
                </a:uFill>
              </a:rPr>
              <a:t>带状</a:t>
            </a:r>
            <a:r>
              <a:rPr lang="zh-CN" altLang="zh-CN" sz="2200" dirty="0"/>
              <a:t>分布。</a:t>
            </a:r>
            <a:endParaRPr lang="zh-CN" altLang="zh-CN" sz="2200" dirty="0"/>
          </a:p>
          <a:p>
            <a:pPr>
              <a:lnSpc>
                <a:spcPct val="120000"/>
              </a:lnSpc>
            </a:pPr>
            <a:r>
              <a:rPr lang="en-US" altLang="zh-CN" sz="2200" dirty="0"/>
              <a:t>(4)</a:t>
            </a:r>
            <a:r>
              <a:rPr lang="zh-CN" altLang="zh-CN" sz="2200" dirty="0"/>
              <a:t>旅游资源的分布和</a:t>
            </a:r>
            <a:r>
              <a:rPr lang="zh-CN" altLang="zh-CN" sz="2200" u="sng" dirty="0">
                <a:solidFill>
                  <a:srgbClr val="FF0000"/>
                </a:solidFill>
                <a:uFill>
                  <a:solidFill>
                    <a:schemeClr val="tx1"/>
                  </a:solidFill>
                </a:uFill>
              </a:rPr>
              <a:t>交通状况</a:t>
            </a:r>
            <a:r>
              <a:rPr lang="zh-CN" altLang="zh-CN" sz="2200" dirty="0"/>
              <a:t>密切相关。</a:t>
            </a:r>
            <a:endParaRPr lang="zh-CN" altLang="zh-CN" sz="2200" dirty="0"/>
          </a:p>
          <a:p>
            <a:pPr>
              <a:lnSpc>
                <a:spcPct val="120000"/>
              </a:lnSpc>
            </a:pPr>
            <a:r>
              <a:rPr lang="zh-CN" altLang="zh-CN" sz="2200" dirty="0"/>
              <a:t>思考讨论如何判断社会认知因素对旅游资源分布的影响</a:t>
            </a:r>
            <a:r>
              <a:rPr lang="en-US" altLang="zh-CN" sz="2200" dirty="0"/>
              <a:t>?</a:t>
            </a:r>
            <a:endParaRPr lang="zh-CN" altLang="zh-CN" sz="2200" dirty="0"/>
          </a:p>
        </p:txBody>
      </p:sp>
      <p:graphicFrame>
        <p:nvGraphicFramePr>
          <p:cNvPr id="10" name="对象 9"/>
          <p:cNvGraphicFramePr>
            <a:graphicFrameLocks noChangeAspect="1"/>
          </p:cNvGraphicFramePr>
          <p:nvPr/>
        </p:nvGraphicFramePr>
        <p:xfrm>
          <a:off x="508000" y="1075964"/>
          <a:ext cx="8128000" cy="1704964"/>
        </p:xfrm>
        <a:graphic>
          <a:graphicData uri="http://schemas.openxmlformats.org/presentationml/2006/ole">
            <mc:AlternateContent xmlns:mc="http://schemas.openxmlformats.org/markup-compatibility/2006">
              <mc:Choice xmlns:v="urn:schemas-microsoft-com:vml" Requires="v">
                <p:oleObj spid="_x0000_s5167" name="文档" r:id="rId2" imgW="3840480" imgH="806450" progId="Word.Document.12">
                  <p:embed/>
                </p:oleObj>
              </mc:Choice>
              <mc:Fallback>
                <p:oleObj name="文档" r:id="rId2" imgW="3840480" imgH="806450" progId="Word.Document.12">
                  <p:embed/>
                  <p:pic>
                    <p:nvPicPr>
                      <p:cNvPr id="0" name="图片 5166"/>
                      <p:cNvPicPr/>
                      <p:nvPr/>
                    </p:nvPicPr>
                    <p:blipFill>
                      <a:blip r:embed="rId3"/>
                      <a:stretch>
                        <a:fillRect/>
                      </a:stretch>
                    </p:blipFill>
                    <p:spPr>
                      <a:xfrm>
                        <a:off x="508000" y="1075964"/>
                        <a:ext cx="8128000" cy="1704964"/>
                      </a:xfrm>
                      <a:prstGeom prst="rect">
                        <a:avLst/>
                      </a:prstGeom>
                    </p:spPr>
                  </p:pic>
                </p:oleObj>
              </mc:Fallback>
            </mc:AlternateContent>
          </a:graphicData>
        </a:graphic>
      </p:graphicFrame>
      <p:sp>
        <p:nvSpPr>
          <p:cNvPr id="11" name="矩形 10"/>
          <p:cNvSpPr/>
          <p:nvPr/>
        </p:nvSpPr>
        <p:spPr>
          <a:xfrm>
            <a:off x="2339752" y="4394248"/>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1149968" y="4797438"/>
            <a:ext cx="141234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4860032" y="5202822"/>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3167922" y="5602304"/>
            <a:ext cx="11520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3831805" y="1226493"/>
            <a:ext cx="328097"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3989286" y="1730733"/>
            <a:ext cx="608400"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矩形 16"/>
          <p:cNvSpPr/>
          <p:nvPr/>
        </p:nvSpPr>
        <p:spPr>
          <a:xfrm>
            <a:off x="5508104" y="2290172"/>
            <a:ext cx="608400" cy="1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29561" y="1916832"/>
            <a:ext cx="8128000" cy="2895793"/>
          </a:xfrm>
          <a:prstGeom prst="rect">
            <a:avLst/>
          </a:prstGeom>
        </p:spPr>
        <p:txBody>
          <a:bodyPr>
            <a:spAutoFit/>
          </a:bodyPr>
          <a:lstStyle/>
          <a:p>
            <a:pPr>
              <a:lnSpc>
                <a:spcPct val="120000"/>
              </a:lnSpc>
            </a:pPr>
            <a:r>
              <a:rPr lang="zh-CN" altLang="zh-CN" sz="2200" dirty="0"/>
              <a:t>思考讨论如何判断社会认知因素对旅游资源分布的影响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判断的关键是正确理解什么是社会认知因素。社会认知因素即被社会各阶层人群广泛认可并积极尝试的因素</a:t>
            </a:r>
            <a:r>
              <a:rPr lang="en-US" altLang="zh-CN" sz="2200" dirty="0"/>
              <a:t>,</a:t>
            </a:r>
            <a:r>
              <a:rPr lang="zh-CN" altLang="zh-CN" sz="2200" dirty="0"/>
              <a:t>因此受社会认知因素影响的旅游资源必须具备以下特征</a:t>
            </a:r>
            <a:r>
              <a:rPr lang="en-US" altLang="zh-CN" sz="2200" dirty="0"/>
              <a:t>:</a:t>
            </a:r>
            <a:r>
              <a:rPr lang="zh-CN" altLang="zh-CN" sz="2200" dirty="0"/>
              <a:t>①时髦性</a:t>
            </a:r>
            <a:r>
              <a:rPr lang="en-US" altLang="zh-CN" sz="2200" dirty="0"/>
              <a:t>:</a:t>
            </a:r>
            <a:r>
              <a:rPr lang="zh-CN" altLang="zh-CN" sz="2200" dirty="0"/>
              <a:t>刚刚兴起</a:t>
            </a:r>
            <a:r>
              <a:rPr lang="en-US" altLang="zh-CN" sz="2200" dirty="0"/>
              <a:t>,</a:t>
            </a:r>
            <a:r>
              <a:rPr lang="zh-CN" altLang="zh-CN" sz="2200" dirty="0"/>
              <a:t>热度极高</a:t>
            </a:r>
            <a:r>
              <a:rPr lang="en-US" altLang="zh-CN" sz="2200" dirty="0"/>
              <a:t>;</a:t>
            </a:r>
            <a:r>
              <a:rPr lang="zh-CN" altLang="zh-CN" sz="2200" dirty="0"/>
              <a:t>②大众性</a:t>
            </a:r>
            <a:r>
              <a:rPr lang="en-US" altLang="zh-CN" sz="2200" dirty="0"/>
              <a:t>:</a:t>
            </a:r>
            <a:r>
              <a:rPr lang="zh-CN" altLang="zh-CN" sz="2200" dirty="0"/>
              <a:t>被大多数人所接受、认可、赞赏</a:t>
            </a:r>
            <a:r>
              <a:rPr lang="en-US" altLang="zh-CN" sz="2200" dirty="0"/>
              <a:t>;</a:t>
            </a:r>
            <a:r>
              <a:rPr lang="zh-CN" altLang="zh-CN" sz="2200" dirty="0"/>
              <a:t>③娱乐性</a:t>
            </a:r>
            <a:r>
              <a:rPr lang="en-US" altLang="zh-CN" sz="2200" dirty="0"/>
              <a:t>:</a:t>
            </a:r>
            <a:r>
              <a:rPr lang="zh-CN" altLang="zh-CN" sz="2200" dirty="0"/>
              <a:t>娱乐休闲是现代旅游的最突出特征</a:t>
            </a:r>
            <a:r>
              <a:rPr lang="en-US" altLang="zh-CN" sz="2200" dirty="0"/>
              <a:t>,</a:t>
            </a:r>
            <a:r>
              <a:rPr lang="zh-CN" altLang="zh-CN" sz="2200" dirty="0"/>
              <a:t>只有符合这一特征的旅游资源才被人们所认可。</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8194"/>
            <a:ext cx="3445174" cy="498598"/>
          </a:xfrm>
          <a:prstGeom prst="rect">
            <a:avLst/>
          </a:prstGeom>
        </p:spPr>
        <p:txBody>
          <a:bodyPr wrap="none">
            <a:spAutoFit/>
          </a:bodyPr>
          <a:lstStyle/>
          <a:p>
            <a:pPr>
              <a:lnSpc>
                <a:spcPct val="120000"/>
              </a:lnSpc>
            </a:pPr>
            <a:r>
              <a:rPr lang="zh-CN" altLang="zh-CN" sz="2200" dirty="0"/>
              <a:t>探究点一 旅游资源的</a:t>
            </a:r>
            <a:r>
              <a:rPr lang="zh-CN" altLang="zh-CN" sz="2200" dirty="0" smtClean="0"/>
              <a:t>形成</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6322" name="文档" r:id="rId3" imgW="3840480" imgH="403225" progId="Word.Document.12">
                  <p:embed/>
                </p:oleObj>
              </mc:Choice>
              <mc:Fallback>
                <p:oleObj name="文档" r:id="rId3" imgW="3840480" imgH="403225" progId="Word.Document.12">
                  <p:embed/>
                  <p:pic>
                    <p:nvPicPr>
                      <p:cNvPr id="0" name="图片 6321"/>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16832"/>
            <a:ext cx="8128000" cy="1270732"/>
          </a:xfrm>
          <a:prstGeom prst="rect">
            <a:avLst/>
          </a:prstGeom>
        </p:spPr>
        <p:txBody>
          <a:bodyPr>
            <a:spAutoFit/>
          </a:bodyPr>
          <a:lstStyle/>
          <a:p>
            <a:pPr>
              <a:lnSpc>
                <a:spcPct val="120000"/>
              </a:lnSpc>
            </a:pPr>
            <a:r>
              <a:rPr lang="zh-CN" altLang="zh-CN" sz="2200" dirty="0"/>
              <a:t>材料一　各种自然景观旅游资源都有其独特的形态和魅力</a:t>
            </a:r>
            <a:r>
              <a:rPr lang="en-US" altLang="zh-CN" sz="2200" dirty="0"/>
              <a:t>,</a:t>
            </a:r>
            <a:r>
              <a:rPr lang="zh-CN" altLang="zh-CN" sz="2200" dirty="0"/>
              <a:t>世界上的一些名山旅游资源按成因分为玄武岩山地旅游资源、花岗岩山地旅游资源、红层地貌旅游资源、喀斯特地貌旅游资源等。</a:t>
            </a:r>
          </a:p>
        </p:txBody>
      </p:sp>
      <p:graphicFrame>
        <p:nvGraphicFramePr>
          <p:cNvPr id="7" name="对象 6"/>
          <p:cNvGraphicFramePr>
            <a:graphicFrameLocks noChangeAspect="1"/>
          </p:cNvGraphicFramePr>
          <p:nvPr/>
        </p:nvGraphicFramePr>
        <p:xfrm>
          <a:off x="508000" y="2924944"/>
          <a:ext cx="8128000" cy="1704964"/>
        </p:xfrm>
        <a:graphic>
          <a:graphicData uri="http://schemas.openxmlformats.org/presentationml/2006/ole">
            <mc:AlternateContent xmlns:mc="http://schemas.openxmlformats.org/markup-compatibility/2006">
              <mc:Choice xmlns:v="urn:schemas-microsoft-com:vml" Requires="v">
                <p:oleObj spid="_x0000_s6323" name="文档" r:id="rId5" imgW="3840480" imgH="806450" progId="Word.Document.12">
                  <p:embed/>
                </p:oleObj>
              </mc:Choice>
              <mc:Fallback>
                <p:oleObj name="文档" r:id="rId5" imgW="3840480" imgH="806450" progId="Word.Document.12">
                  <p:embed/>
                  <p:pic>
                    <p:nvPicPr>
                      <p:cNvPr id="0" name="图片 6322"/>
                      <p:cNvPicPr/>
                      <p:nvPr/>
                    </p:nvPicPr>
                    <p:blipFill>
                      <a:blip r:embed="rId6"/>
                      <a:stretch>
                        <a:fillRect/>
                      </a:stretch>
                    </p:blipFill>
                    <p:spPr>
                      <a:xfrm>
                        <a:off x="508000" y="2924944"/>
                        <a:ext cx="8128000" cy="1704964"/>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1035720" y="4604356"/>
          <a:ext cx="8128000" cy="1704964"/>
        </p:xfrm>
        <a:graphic>
          <a:graphicData uri="http://schemas.openxmlformats.org/presentationml/2006/ole">
            <mc:AlternateContent xmlns:mc="http://schemas.openxmlformats.org/markup-compatibility/2006">
              <mc:Choice xmlns:v="urn:schemas-microsoft-com:vml" Requires="v">
                <p:oleObj spid="_x0000_s6324" name="文档" r:id="rId7" imgW="3840480" imgH="806450" progId="Word.Document.12">
                  <p:embed/>
                </p:oleObj>
              </mc:Choice>
              <mc:Fallback>
                <p:oleObj name="文档" r:id="rId7" imgW="3840480" imgH="806450" progId="Word.Document.12">
                  <p:embed/>
                  <p:pic>
                    <p:nvPicPr>
                      <p:cNvPr id="0" name="图片 6323"/>
                      <p:cNvPicPr/>
                      <p:nvPr/>
                    </p:nvPicPr>
                    <p:blipFill>
                      <a:blip r:embed="rId8"/>
                      <a:stretch>
                        <a:fillRect/>
                      </a:stretch>
                    </p:blipFill>
                    <p:spPr>
                      <a:xfrm>
                        <a:off x="-1035720" y="4604356"/>
                        <a:ext cx="8128000" cy="1704964"/>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1619672" y="4437112"/>
          <a:ext cx="8128000" cy="1704964"/>
        </p:xfrm>
        <a:graphic>
          <a:graphicData uri="http://schemas.openxmlformats.org/presentationml/2006/ole">
            <mc:AlternateContent xmlns:mc="http://schemas.openxmlformats.org/markup-compatibility/2006">
              <mc:Choice xmlns:v="urn:schemas-microsoft-com:vml" Requires="v">
                <p:oleObj spid="_x0000_s6325" name="文档" r:id="rId9" imgW="3840480" imgH="806450" progId="Word.Document.12">
                  <p:embed/>
                </p:oleObj>
              </mc:Choice>
              <mc:Fallback>
                <p:oleObj name="文档" r:id="rId9" imgW="3840480" imgH="806450" progId="Word.Document.12">
                  <p:embed/>
                  <p:pic>
                    <p:nvPicPr>
                      <p:cNvPr id="0" name="图片 6324"/>
                      <p:cNvPicPr/>
                      <p:nvPr/>
                    </p:nvPicPr>
                    <p:blipFill>
                      <a:blip r:embed="rId10"/>
                      <a:stretch>
                        <a:fillRect/>
                      </a:stretch>
                    </p:blipFill>
                    <p:spPr>
                      <a:xfrm>
                        <a:off x="1619672" y="4437112"/>
                        <a:ext cx="8128000" cy="1704964"/>
                      </a:xfrm>
                      <a:prstGeom prst="rect">
                        <a:avLst/>
                      </a:prstGeom>
                    </p:spPr>
                  </p:pic>
                </p:oleObj>
              </mc:Fallback>
            </mc:AlternateContent>
          </a:graphicData>
        </a:graphic>
      </p:graphicFrame>
      <p:sp>
        <p:nvSpPr>
          <p:cNvPr id="11" name="矩形 10"/>
          <p:cNvSpPr>
            <a:spLocks noChangeAspect="1"/>
          </p:cNvSpPr>
          <p:nvPr/>
        </p:nvSpPr>
        <p:spPr>
          <a:xfrm>
            <a:off x="4704247" y="5877272"/>
            <a:ext cx="1955985" cy="458202"/>
          </a:xfrm>
          <a:prstGeom prst="rect">
            <a:avLst/>
          </a:prstGeom>
        </p:spPr>
        <p:txBody>
          <a:bodyPr wrap="none">
            <a:spAutoFit/>
          </a:bodyPr>
          <a:lstStyle/>
          <a:p>
            <a:pPr>
              <a:lnSpc>
                <a:spcPct val="120000"/>
              </a:lnSpc>
            </a:pPr>
            <a:r>
              <a:rPr lang="zh-CN" altLang="zh-CN" sz="2200" dirty="0"/>
              <a:t>云南大理三</a:t>
            </a:r>
            <a:r>
              <a:rPr lang="zh-CN" altLang="zh-CN" sz="2200" dirty="0" smtClean="0"/>
              <a:t>塔</a:t>
            </a:r>
            <a:r>
              <a:rPr lang="en-US" altLang="zh-CN" sz="2200" dirty="0" smtClean="0"/>
              <a:t> </a:t>
            </a:r>
            <a:endParaRPr lang="zh-CN" altLang="zh-CN" sz="2200" dirty="0"/>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5463</Words>
  <Application>Kingsoft Office WPP</Application>
  <PresentationFormat>全屏显示(4:3)</PresentationFormat>
  <Paragraphs>495</Paragraphs>
  <Slides>44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城市剪影</vt:lpstr>
      <vt:lpstr>Word.Document.12</vt:lpstr>
      <vt:lpstr>第三节　旅游资源的形成和分布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2017-08-01T08:44:00Z</dcterms:created>
  <dcterms:modified xsi:type="dcterms:W3CDTF">2017-08-31T08:30:28Z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