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3"/>
    <p:sldId id="283" r:id="rId4"/>
    <p:sldId id="282" r:id="rId5"/>
    <p:sldId id="259" r:id="rId6"/>
    <p:sldId id="284" r:id="rId7"/>
    <p:sldId id="286" r:id="rId8"/>
    <p:sldId id="260" r:id="rId9"/>
    <p:sldId id="287" r:id="rId10"/>
    <p:sldId id="288" r:id="rId11"/>
    <p:sldId id="295" r:id="rId12"/>
    <p:sldId id="294" r:id="rId13"/>
    <p:sldId id="296" r:id="rId14"/>
    <p:sldId id="293" r:id="rId15"/>
    <p:sldId id="292" r:id="rId16"/>
    <p:sldId id="291" r:id="rId17"/>
    <p:sldId id="297" r:id="rId18"/>
    <p:sldId id="290" r:id="rId19"/>
    <p:sldId id="265" r:id="rId20"/>
    <p:sldId id="277" r:id="rId21"/>
    <p:sldId id="278" r:id="rId22"/>
    <p:sldId id="279" r:id="rId23"/>
    <p:sldId id="280" r:id="rId24"/>
    <p:sldId id="281" r:id="rId25"/>
    <p:sldId id="298" r:id="rId26"/>
    <p:sldId id="299"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9718" autoAdjust="0"/>
  </p:normalViewPr>
  <p:slideViewPr>
    <p:cSldViewPr>
      <p:cViewPr varScale="1">
        <p:scale>
          <a:sx n="102" d="100"/>
          <a:sy n="102" d="100"/>
        </p:scale>
        <p:origin x="102" y="270"/>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6.xml"/><Relationship Id="rId4" Type="http://schemas.openxmlformats.org/officeDocument/2006/relationships/image" Target="../media/image9.emf"/><Relationship Id="rId3" Type="http://schemas.openxmlformats.org/officeDocument/2006/relationships/package" Target="../embeddings/Document7.docx"/><Relationship Id="rId2" Type="http://schemas.openxmlformats.org/officeDocument/2006/relationships/slide" Target="slide18.xml"/><Relationship Id="rId1"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7.xml"/></Relationships>
</file>

<file path=ppt/slides/_rels/slide12.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6.xml"/><Relationship Id="rId6" Type="http://schemas.openxmlformats.org/officeDocument/2006/relationships/image" Target="../media/image11.emf"/><Relationship Id="rId5" Type="http://schemas.openxmlformats.org/officeDocument/2006/relationships/package" Target="../embeddings/Document9.docx"/><Relationship Id="rId4" Type="http://schemas.openxmlformats.org/officeDocument/2006/relationships/image" Target="../media/image10.emf"/><Relationship Id="rId3" Type="http://schemas.openxmlformats.org/officeDocument/2006/relationships/package" Target="../embeddings/Document8.docx"/><Relationship Id="rId2" Type="http://schemas.openxmlformats.org/officeDocument/2006/relationships/slide" Target="slide18.xml"/><Relationship Id="rId1"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7.xml"/></Relationships>
</file>

<file path=ppt/slides/_rels/slide14.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emf"/><Relationship Id="rId3" Type="http://schemas.openxmlformats.org/officeDocument/2006/relationships/package" Target="../embeddings/Document10.docx"/><Relationship Id="rId2" Type="http://schemas.openxmlformats.org/officeDocument/2006/relationships/slide" Target="slide18.xml"/><Relationship Id="rId1" Type="http://schemas.openxmlformats.org/officeDocument/2006/relationships/slide" Target="slide7.xml"/></Relationships>
</file>

<file path=ppt/slides/_rels/slide15.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6.xml"/><Relationship Id="rId4" Type="http://schemas.openxmlformats.org/officeDocument/2006/relationships/image" Target="../media/image14.emf"/><Relationship Id="rId3" Type="http://schemas.openxmlformats.org/officeDocument/2006/relationships/package" Target="../embeddings/Document11.docx"/><Relationship Id="rId2" Type="http://schemas.openxmlformats.org/officeDocument/2006/relationships/slide" Target="slide18.xml"/><Relationship Id="rId1" Type="http://schemas.openxmlformats.org/officeDocument/2006/relationships/slide" Target="slide7.xml"/></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6.xml"/><Relationship Id="rId4" Type="http://schemas.openxmlformats.org/officeDocument/2006/relationships/image" Target="../media/image15.emf"/><Relationship Id="rId3" Type="http://schemas.openxmlformats.org/officeDocument/2006/relationships/package" Target="../embeddings/Document12.docx"/><Relationship Id="rId2" Type="http://schemas.openxmlformats.org/officeDocument/2006/relationships/slide" Target="slide18.xml"/><Relationship Id="rId1"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7.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7.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7.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7.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7.xml"/></Relationships>
</file>

<file path=ppt/slides/_rels/slide23.xml.rels><?xml version="1.0" encoding="UTF-8" standalone="yes"?>
<Relationships xmlns="http://schemas.openxmlformats.org/package/2006/relationships"><Relationship Id="rId9" Type="http://schemas.openxmlformats.org/officeDocument/2006/relationships/image" Target="../media/image16.emf"/><Relationship Id="rId8" Type="http://schemas.openxmlformats.org/officeDocument/2006/relationships/package" Target="../embeddings/Document13.docx"/><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3" Type="http://schemas.openxmlformats.org/officeDocument/2006/relationships/vmlDrawing" Target="../drawings/vmlDrawing9.vml"/><Relationship Id="rId12" Type="http://schemas.openxmlformats.org/officeDocument/2006/relationships/slideLayout" Target="../slideLayouts/slideLayout6.xml"/><Relationship Id="rId11" Type="http://schemas.openxmlformats.org/officeDocument/2006/relationships/image" Target="../media/image17.emf"/><Relationship Id="rId10" Type="http://schemas.openxmlformats.org/officeDocument/2006/relationships/package" Target="../embeddings/Document14.docx"/><Relationship Id="rId1" Type="http://schemas.openxmlformats.org/officeDocument/2006/relationships/slide" Target="slide7.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7.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7.xml"/></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3.emf"/><Relationship Id="rId1" Type="http://schemas.openxmlformats.org/officeDocument/2006/relationships/package" Target="../embeddings/Document1.docx"/></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slide" Target="slide4.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image" Target="../media/image6.emf"/><Relationship Id="rId7" Type="http://schemas.openxmlformats.org/officeDocument/2006/relationships/package" Target="../embeddings/Document4.docx"/><Relationship Id="rId6" Type="http://schemas.openxmlformats.org/officeDocument/2006/relationships/image" Target="../media/image5.emf"/><Relationship Id="rId5" Type="http://schemas.openxmlformats.org/officeDocument/2006/relationships/package" Target="../embeddings/Document3.docx"/><Relationship Id="rId4" Type="http://schemas.openxmlformats.org/officeDocument/2006/relationships/image" Target="../media/image4.emf"/><Relationship Id="rId3" Type="http://schemas.openxmlformats.org/officeDocument/2006/relationships/package" Target="../embeddings/Document2.docx"/><Relationship Id="rId2" Type="http://schemas.openxmlformats.org/officeDocument/2006/relationships/slide" Target="slide18.xml"/><Relationship Id="rId10" Type="http://schemas.openxmlformats.org/officeDocument/2006/relationships/vmlDrawing" Target="../drawings/vmlDrawing2.vml"/><Relationship Id="rId1"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8.xml"/><Relationship Id="rId1" Type="http://schemas.openxmlformats.org/officeDocument/2006/relationships/slide" Target="slide7.xml"/></Relationships>
</file>

<file path=ppt/slides/_rels/slide9.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6.xml"/><Relationship Id="rId6" Type="http://schemas.openxmlformats.org/officeDocument/2006/relationships/image" Target="../media/image8.emf"/><Relationship Id="rId5" Type="http://schemas.openxmlformats.org/officeDocument/2006/relationships/package" Target="../embeddings/Document6.docx"/><Relationship Id="rId4" Type="http://schemas.openxmlformats.org/officeDocument/2006/relationships/image" Target="../media/image7.emf"/><Relationship Id="rId3" Type="http://schemas.openxmlformats.org/officeDocument/2006/relationships/package" Target="../embeddings/Document5.docx"/><Relationship Id="rId2" Type="http://schemas.openxmlformats.org/officeDocument/2006/relationships/slide" Target="slide18.xml"/><Relationship Id="rId1"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pPr>
              <a:lnSpc>
                <a:spcPct val="120000"/>
              </a:lnSpc>
            </a:pPr>
            <a:r>
              <a:rPr lang="zh-CN" altLang="zh-CN" sz="2200" dirty="0"/>
              <a:t>第二章　旅游景观的</a:t>
            </a:r>
            <a:r>
              <a:rPr lang="zh-CN" altLang="zh-CN" sz="2200" dirty="0" smtClean="0"/>
              <a:t>欣赏</a:t>
            </a:r>
            <a:endParaRPr lang="zh-CN" altLang="zh-CN" sz="2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365"/>
            <a:ext cx="8128000" cy="864467"/>
          </a:xfrm>
          <a:prstGeom prst="rect">
            <a:avLst/>
          </a:prstGeom>
        </p:spPr>
        <p:txBody>
          <a:bodyPr>
            <a:spAutoFit/>
          </a:bodyPr>
          <a:lstStyle/>
          <a:p>
            <a:pPr>
              <a:lnSpc>
                <a:spcPct val="120000"/>
              </a:lnSpc>
            </a:pPr>
            <a:r>
              <a:rPr lang="zh-CN" altLang="zh-CN" sz="2200" dirty="0"/>
              <a:t>【例</a:t>
            </a:r>
            <a:r>
              <a:rPr lang="en-US" altLang="zh-CN" sz="2200" b="1" dirty="0"/>
              <a:t>1</a:t>
            </a:r>
            <a:r>
              <a:rPr lang="zh-CN" altLang="zh-CN" sz="2200" dirty="0"/>
              <a:t>】下图是我国某区域旅游景观分布图</a:t>
            </a:r>
            <a:r>
              <a:rPr lang="en-US" altLang="zh-CN" sz="2200" dirty="0"/>
              <a:t>,</a:t>
            </a:r>
            <a:r>
              <a:rPr lang="zh-CN" altLang="zh-CN" sz="2200" dirty="0"/>
              <a:t>图中旅游景点的观赏位置对应正确的是</a:t>
            </a:r>
            <a:r>
              <a:rPr lang="en-US" altLang="zh-CN" sz="2200" dirty="0"/>
              <a:t>(</a:t>
            </a:r>
            <a:r>
              <a:rPr lang="zh-CN" altLang="zh-CN" sz="2200" dirty="0"/>
              <a:t>　　</a:t>
            </a:r>
            <a:r>
              <a:rPr lang="en-US" altLang="zh-CN" sz="2200" dirty="0"/>
              <a:t>)</a:t>
            </a:r>
            <a:endParaRPr lang="zh-CN" altLang="zh-CN" sz="2200" dirty="0"/>
          </a:p>
        </p:txBody>
      </p:sp>
      <p:graphicFrame>
        <p:nvGraphicFramePr>
          <p:cNvPr id="5" name="对象 4"/>
          <p:cNvGraphicFramePr>
            <a:graphicFrameLocks noChangeAspect="1"/>
          </p:cNvGraphicFramePr>
          <p:nvPr/>
        </p:nvGraphicFramePr>
        <p:xfrm>
          <a:off x="508000" y="1968257"/>
          <a:ext cx="8128000" cy="3837007"/>
        </p:xfrm>
        <a:graphic>
          <a:graphicData uri="http://schemas.openxmlformats.org/presentationml/2006/ole">
            <mc:AlternateContent xmlns:mc="http://schemas.openxmlformats.org/markup-compatibility/2006">
              <mc:Choice xmlns:v="urn:schemas-microsoft-com:vml" Requires="v">
                <p:oleObj spid="_x0000_s5157" name="文档" r:id="rId3" imgW="3840480" imgH="1812290" progId="Word.Document.12">
                  <p:embed/>
                </p:oleObj>
              </mc:Choice>
              <mc:Fallback>
                <p:oleObj name="文档" r:id="rId3" imgW="3840480" imgH="1812290" progId="Word.Document.12">
                  <p:embed/>
                  <p:pic>
                    <p:nvPicPr>
                      <p:cNvPr id="0" name="图片 5156"/>
                      <p:cNvPicPr/>
                      <p:nvPr/>
                    </p:nvPicPr>
                    <p:blipFill>
                      <a:blip r:embed="rId4"/>
                      <a:stretch>
                        <a:fillRect/>
                      </a:stretch>
                    </p:blipFill>
                    <p:spPr>
                      <a:xfrm>
                        <a:off x="508000" y="1968257"/>
                        <a:ext cx="8128000" cy="3837007"/>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63046"/>
            <a:ext cx="8128000" cy="3302058"/>
          </a:xfrm>
          <a:prstGeom prst="rect">
            <a:avLst/>
          </a:prstGeom>
        </p:spPr>
        <p:txBody>
          <a:bodyPr>
            <a:spAutoFit/>
          </a:bodyPr>
          <a:lstStyle/>
          <a:p>
            <a:pPr>
              <a:lnSpc>
                <a:spcPct val="120000"/>
              </a:lnSpc>
            </a:pPr>
            <a:r>
              <a:rPr lang="en-US" altLang="zh-CN" sz="2200" dirty="0"/>
              <a:t>A.</a:t>
            </a:r>
            <a:r>
              <a:rPr lang="zh-CN" altLang="zh-CN" sz="2200" dirty="0"/>
              <a:t>黄果树瀑布</a:t>
            </a:r>
            <a:r>
              <a:rPr lang="en-US" altLang="zh-CN" sz="2200" dirty="0"/>
              <a:t>——</a:t>
            </a:r>
            <a:r>
              <a:rPr lang="zh-CN" altLang="zh-CN" sz="2200" dirty="0"/>
              <a:t>置身其中</a:t>
            </a:r>
            <a:endParaRPr lang="zh-CN" altLang="zh-CN" sz="2200" dirty="0"/>
          </a:p>
          <a:p>
            <a:pPr>
              <a:lnSpc>
                <a:spcPct val="120000"/>
              </a:lnSpc>
            </a:pPr>
            <a:r>
              <a:rPr lang="en-US" altLang="zh-CN" sz="2200" dirty="0"/>
              <a:t>B.</a:t>
            </a:r>
            <a:r>
              <a:rPr lang="zh-CN" altLang="zh-CN" sz="2200" dirty="0"/>
              <a:t>长江三峡</a:t>
            </a:r>
            <a:r>
              <a:rPr lang="en-US" altLang="zh-CN" sz="2200" dirty="0"/>
              <a:t>——</a:t>
            </a:r>
            <a:r>
              <a:rPr lang="zh-CN" altLang="zh-CN" sz="2200" dirty="0"/>
              <a:t>乘船沿水路观两岸风景</a:t>
            </a:r>
            <a:endParaRPr lang="zh-CN" altLang="zh-CN" sz="2200" dirty="0"/>
          </a:p>
          <a:p>
            <a:pPr>
              <a:lnSpc>
                <a:spcPct val="120000"/>
              </a:lnSpc>
            </a:pPr>
            <a:r>
              <a:rPr lang="en-US" altLang="zh-CN" sz="2200" dirty="0"/>
              <a:t>C.</a:t>
            </a:r>
            <a:r>
              <a:rPr lang="zh-CN" altLang="zh-CN" sz="2200" dirty="0"/>
              <a:t>马王堆汉墓</a:t>
            </a:r>
            <a:r>
              <a:rPr lang="en-US" altLang="zh-CN" sz="2200" dirty="0"/>
              <a:t>——</a:t>
            </a:r>
            <a:r>
              <a:rPr lang="zh-CN" altLang="zh-CN" sz="2200" dirty="0"/>
              <a:t>适当距离仰视</a:t>
            </a:r>
            <a:endParaRPr lang="zh-CN" altLang="zh-CN" sz="2200" dirty="0"/>
          </a:p>
          <a:p>
            <a:pPr>
              <a:lnSpc>
                <a:spcPct val="120000"/>
              </a:lnSpc>
            </a:pPr>
            <a:r>
              <a:rPr lang="en-US" altLang="zh-CN" sz="2200" dirty="0"/>
              <a:t>D.</a:t>
            </a:r>
            <a:r>
              <a:rPr lang="zh-CN" altLang="zh-CN" sz="2200" dirty="0"/>
              <a:t>路南石林</a:t>
            </a:r>
            <a:r>
              <a:rPr lang="en-US" altLang="zh-CN" sz="2200" dirty="0"/>
              <a:t>——</a:t>
            </a:r>
            <a:r>
              <a:rPr lang="zh-CN" altLang="zh-CN" sz="2200" dirty="0"/>
              <a:t>适当距离远眺</a:t>
            </a:r>
            <a:endParaRPr lang="zh-CN" altLang="zh-CN" sz="2200" dirty="0"/>
          </a:p>
          <a:p>
            <a:pPr>
              <a:lnSpc>
                <a:spcPct val="120000"/>
              </a:lnSpc>
            </a:pPr>
            <a:r>
              <a:rPr lang="zh-CN" altLang="zh-CN" sz="2200" dirty="0">
                <a:solidFill>
                  <a:srgbClr val="FF0000"/>
                </a:solidFill>
              </a:rPr>
              <a:t>解析</a:t>
            </a:r>
            <a:r>
              <a:rPr lang="zh-CN" altLang="zh-CN" sz="2200" dirty="0"/>
              <a:t>瀑布景观</a:t>
            </a:r>
            <a:r>
              <a:rPr lang="en-US" altLang="zh-CN" sz="2200" dirty="0"/>
              <a:t>,</a:t>
            </a:r>
            <a:r>
              <a:rPr lang="zh-CN" altLang="zh-CN" sz="2200" dirty="0"/>
              <a:t>宜在适当距离仰视</a:t>
            </a:r>
            <a:r>
              <a:rPr lang="en-US" altLang="zh-CN" sz="2200" dirty="0"/>
              <a:t>,</a:t>
            </a:r>
            <a:r>
              <a:rPr lang="zh-CN" altLang="zh-CN" sz="2200" dirty="0"/>
              <a:t>以兼收其形、色、声、动等美感</a:t>
            </a:r>
            <a:r>
              <a:rPr lang="en-US" altLang="zh-CN" sz="2200" dirty="0"/>
              <a:t>;</a:t>
            </a:r>
            <a:r>
              <a:rPr lang="zh-CN" altLang="zh-CN" sz="2200" dirty="0"/>
              <a:t>长江三峡景观宜乘船沿水路观两岸风景</a:t>
            </a:r>
            <a:r>
              <a:rPr lang="en-US" altLang="zh-CN" sz="2200" dirty="0"/>
              <a:t>;</a:t>
            </a:r>
            <a:r>
              <a:rPr lang="zh-CN" altLang="zh-CN" sz="2200" dirty="0"/>
              <a:t>马王堆汉墓主要参观出土文物</a:t>
            </a:r>
            <a:r>
              <a:rPr lang="en-US" altLang="zh-CN" sz="2200" dirty="0"/>
              <a:t>,</a:t>
            </a:r>
            <a:r>
              <a:rPr lang="zh-CN" altLang="zh-CN" sz="2200" dirty="0"/>
              <a:t>宜近观</a:t>
            </a:r>
            <a:r>
              <a:rPr lang="en-US" altLang="zh-CN" sz="2200" dirty="0"/>
              <a:t>;</a:t>
            </a:r>
            <a:r>
              <a:rPr lang="zh-CN" altLang="zh-CN" sz="2200" dirty="0"/>
              <a:t>路南石林宜在视野开阔的制高点俯瞰。</a:t>
            </a:r>
            <a:endParaRPr lang="zh-CN" altLang="zh-CN" sz="2200" dirty="0"/>
          </a:p>
          <a:p>
            <a:pPr>
              <a:lnSpc>
                <a:spcPct val="120000"/>
              </a:lnSpc>
            </a:pPr>
            <a:r>
              <a:rPr lang="zh-CN" altLang="zh-CN" sz="2200" dirty="0">
                <a:solidFill>
                  <a:srgbClr val="FF0000"/>
                </a:solidFill>
              </a:rPr>
              <a:t>答案</a:t>
            </a:r>
            <a:r>
              <a:rPr lang="en-US" altLang="zh-CN" sz="2200" dirty="0"/>
              <a:t>B</a:t>
            </a:r>
            <a:endParaRPr lang="zh-CN" altLang="zh-CN" sz="2200"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26582"/>
            <a:ext cx="3163045" cy="458202"/>
          </a:xfrm>
          <a:prstGeom prst="rect">
            <a:avLst/>
          </a:prstGeom>
        </p:spPr>
        <p:txBody>
          <a:bodyPr wrap="none">
            <a:spAutoFit/>
          </a:bodyPr>
          <a:lstStyle/>
          <a:p>
            <a:pPr>
              <a:lnSpc>
                <a:spcPct val="120000"/>
              </a:lnSpc>
            </a:pPr>
            <a:r>
              <a:rPr lang="zh-CN" altLang="zh-CN" sz="2200" dirty="0"/>
              <a:t>探究点二 把握观赏</a:t>
            </a:r>
            <a:r>
              <a:rPr lang="zh-CN" altLang="zh-CN" sz="2200" dirty="0" smtClean="0"/>
              <a:t>时机</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508000" y="1494717"/>
          <a:ext cx="8128000" cy="854163"/>
        </p:xfrm>
        <a:graphic>
          <a:graphicData uri="http://schemas.openxmlformats.org/presentationml/2006/ole">
            <mc:AlternateContent xmlns:mc="http://schemas.openxmlformats.org/markup-compatibility/2006">
              <mc:Choice xmlns:v="urn:schemas-microsoft-com:vml" Requires="v">
                <p:oleObj spid="_x0000_s6216" name="文档" r:id="rId3" imgW="3840480" imgH="403225" progId="Word.Document.12">
                  <p:embed/>
                </p:oleObj>
              </mc:Choice>
              <mc:Fallback>
                <p:oleObj name="文档" r:id="rId3" imgW="3840480" imgH="403225" progId="Word.Document.12">
                  <p:embed/>
                  <p:pic>
                    <p:nvPicPr>
                      <p:cNvPr id="0" name="图片 6215"/>
                      <p:cNvPicPr/>
                      <p:nvPr/>
                    </p:nvPicPr>
                    <p:blipFill>
                      <a:blip r:embed="rId4"/>
                      <a:stretch>
                        <a:fillRect/>
                      </a:stretch>
                    </p:blipFill>
                    <p:spPr>
                      <a:xfrm>
                        <a:off x="508000" y="1494717"/>
                        <a:ext cx="8128000" cy="854163"/>
                      </a:xfrm>
                      <a:prstGeom prst="rect">
                        <a:avLst/>
                      </a:prstGeom>
                    </p:spPr>
                  </p:pic>
                </p:oleObj>
              </mc:Fallback>
            </mc:AlternateContent>
          </a:graphicData>
        </a:graphic>
      </p:graphicFrame>
      <p:graphicFrame>
        <p:nvGraphicFramePr>
          <p:cNvPr id="6" name="对象 5"/>
          <p:cNvGraphicFramePr>
            <a:graphicFrameLocks noChangeAspect="1"/>
          </p:cNvGraphicFramePr>
          <p:nvPr/>
        </p:nvGraphicFramePr>
        <p:xfrm>
          <a:off x="467544" y="2166019"/>
          <a:ext cx="8128000" cy="2559125"/>
        </p:xfrm>
        <a:graphic>
          <a:graphicData uri="http://schemas.openxmlformats.org/presentationml/2006/ole">
            <mc:AlternateContent xmlns:mc="http://schemas.openxmlformats.org/markup-compatibility/2006">
              <mc:Choice xmlns:v="urn:schemas-microsoft-com:vml" Requires="v">
                <p:oleObj spid="_x0000_s6217" name="文档" r:id="rId5" imgW="3840480" imgH="1208405" progId="Word.Document.12">
                  <p:embed/>
                </p:oleObj>
              </mc:Choice>
              <mc:Fallback>
                <p:oleObj name="文档" r:id="rId5" imgW="3840480" imgH="1208405" progId="Word.Document.12">
                  <p:embed/>
                  <p:pic>
                    <p:nvPicPr>
                      <p:cNvPr id="0" name="图片 6216"/>
                      <p:cNvPicPr/>
                      <p:nvPr/>
                    </p:nvPicPr>
                    <p:blipFill>
                      <a:blip r:embed="rId6"/>
                      <a:stretch>
                        <a:fillRect/>
                      </a:stretch>
                    </p:blipFill>
                    <p:spPr>
                      <a:xfrm>
                        <a:off x="467544" y="2166019"/>
                        <a:ext cx="8128000" cy="2559125"/>
                      </a:xfrm>
                      <a:prstGeom prst="rect">
                        <a:avLst/>
                      </a:prstGeom>
                    </p:spPr>
                  </p:pic>
                </p:oleObj>
              </mc:Fallback>
            </mc:AlternateContent>
          </a:graphicData>
        </a:graphic>
      </p:graphicFrame>
      <p:sp>
        <p:nvSpPr>
          <p:cNvPr id="7" name="矩形 6"/>
          <p:cNvSpPr>
            <a:spLocks noChangeAspect="1"/>
          </p:cNvSpPr>
          <p:nvPr/>
        </p:nvSpPr>
        <p:spPr>
          <a:xfrm>
            <a:off x="508000" y="4797152"/>
            <a:ext cx="8128000" cy="1676998"/>
          </a:xfrm>
          <a:prstGeom prst="rect">
            <a:avLst/>
          </a:prstGeom>
        </p:spPr>
        <p:txBody>
          <a:bodyPr>
            <a:spAutoFit/>
          </a:bodyPr>
          <a:lstStyle/>
          <a:p>
            <a:pPr>
              <a:lnSpc>
                <a:spcPct val="120000"/>
              </a:lnSpc>
            </a:pPr>
            <a:r>
              <a:rPr lang="en-US" altLang="zh-CN" sz="2200" dirty="0"/>
              <a:t>2016</a:t>
            </a:r>
            <a:r>
              <a:rPr lang="zh-CN" altLang="zh-CN" sz="2200" dirty="0"/>
              <a:t>年</a:t>
            </a:r>
            <a:r>
              <a:rPr lang="en-US" altLang="zh-CN" sz="2200" dirty="0"/>
              <a:t>9</a:t>
            </a:r>
            <a:r>
              <a:rPr lang="zh-CN" altLang="zh-CN" sz="2200" dirty="0"/>
              <a:t>月</a:t>
            </a:r>
            <a:r>
              <a:rPr lang="en-US" altLang="zh-CN" sz="2200" dirty="0"/>
              <a:t>18</a:t>
            </a:r>
            <a:r>
              <a:rPr lang="zh-CN" altLang="zh-CN" sz="2200" dirty="0"/>
              <a:t>日</a:t>
            </a:r>
            <a:r>
              <a:rPr lang="en-US" altLang="zh-CN" sz="2200" dirty="0"/>
              <a:t>,</a:t>
            </a:r>
            <a:r>
              <a:rPr lang="zh-CN" altLang="zh-CN" sz="2200" dirty="0"/>
              <a:t>农历八月十八</a:t>
            </a:r>
            <a:r>
              <a:rPr lang="en-US" altLang="zh-CN" sz="2200" dirty="0"/>
              <a:t>,</a:t>
            </a:r>
            <a:r>
              <a:rPr lang="zh-CN" altLang="zh-CN" sz="2200" dirty="0"/>
              <a:t>数十万中外游客前来观看钱塘江大潮奇观。钱塘江大潮号称</a:t>
            </a:r>
            <a:r>
              <a:rPr lang="en-US" altLang="zh-CN" sz="2200" dirty="0"/>
              <a:t>“</a:t>
            </a:r>
            <a:r>
              <a:rPr lang="zh-CN" altLang="zh-CN" sz="2200" dirty="0"/>
              <a:t>天下第一潮</a:t>
            </a:r>
            <a:r>
              <a:rPr lang="en-US" altLang="zh-CN" sz="2200" dirty="0"/>
              <a:t>”,</a:t>
            </a:r>
            <a:r>
              <a:rPr lang="zh-CN" altLang="zh-CN" sz="2200" dirty="0"/>
              <a:t>有</a:t>
            </a:r>
            <a:r>
              <a:rPr lang="en-US" altLang="zh-CN" sz="2200" dirty="0"/>
              <a:t>“</a:t>
            </a:r>
            <a:r>
              <a:rPr lang="zh-CN" altLang="zh-CN" sz="2200" dirty="0"/>
              <a:t>八月十八潮</a:t>
            </a:r>
            <a:r>
              <a:rPr lang="en-US" altLang="zh-CN" sz="2200" dirty="0"/>
              <a:t>,</a:t>
            </a:r>
            <a:r>
              <a:rPr lang="zh-CN" altLang="zh-CN" sz="2200" dirty="0"/>
              <a:t>壮观天下无</a:t>
            </a:r>
            <a:r>
              <a:rPr lang="en-US" altLang="zh-CN" sz="2200" dirty="0"/>
              <a:t>”</a:t>
            </a:r>
            <a:r>
              <a:rPr lang="zh-CN" altLang="zh-CN" sz="2200" dirty="0"/>
              <a:t>的名句。自古以来</a:t>
            </a:r>
            <a:r>
              <a:rPr lang="en-US" altLang="zh-CN" sz="2200" dirty="0"/>
              <a:t>,</a:t>
            </a:r>
            <a:r>
              <a:rPr lang="zh-CN" altLang="zh-CN" sz="2200" dirty="0"/>
              <a:t>天下奇观钱塘潮以其独特的壮美雄姿著称于世。</a:t>
            </a:r>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68387"/>
            <a:ext cx="8128000" cy="4520853"/>
          </a:xfrm>
          <a:prstGeom prst="rect">
            <a:avLst/>
          </a:prstGeom>
        </p:spPr>
        <p:txBody>
          <a:bodyPr>
            <a:spAutoFit/>
          </a:bodyPr>
          <a:lstStyle/>
          <a:p>
            <a:pPr>
              <a:lnSpc>
                <a:spcPct val="120000"/>
              </a:lnSpc>
            </a:pPr>
            <a:r>
              <a:rPr lang="en-US" altLang="zh-CN" sz="2200" dirty="0"/>
              <a:t>(1)</a:t>
            </a:r>
            <a:r>
              <a:rPr lang="zh-CN" altLang="zh-CN" sz="2200" dirty="0"/>
              <a:t>为什么钱塘江河口的潮水会特别壮观</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杭州湾为三角形海湾</a:t>
            </a:r>
            <a:r>
              <a:rPr lang="en-US" altLang="zh-CN" sz="2200" dirty="0"/>
              <a:t>,</a:t>
            </a:r>
            <a:r>
              <a:rPr lang="zh-CN" altLang="zh-CN" sz="2200" dirty="0"/>
              <a:t>口大内小。海潮涌起时</a:t>
            </a:r>
            <a:r>
              <a:rPr lang="en-US" altLang="zh-CN" sz="2200" dirty="0"/>
              <a:t>,</a:t>
            </a:r>
            <a:r>
              <a:rPr lang="zh-CN" altLang="zh-CN" sz="2200" dirty="0"/>
              <a:t>海水由外海进入湾中</a:t>
            </a:r>
            <a:r>
              <a:rPr lang="en-US" altLang="zh-CN" sz="2200" dirty="0"/>
              <a:t>,</a:t>
            </a:r>
            <a:r>
              <a:rPr lang="zh-CN" altLang="zh-CN" sz="2200" dirty="0"/>
              <a:t>潮位堆高</a:t>
            </a:r>
            <a:r>
              <a:rPr lang="en-US" altLang="zh-CN" sz="2200" dirty="0"/>
              <a:t>;</a:t>
            </a:r>
            <a:r>
              <a:rPr lang="zh-CN" altLang="zh-CN" sz="2200" dirty="0"/>
              <a:t>夏秋季节夏季风盛行</a:t>
            </a:r>
            <a:r>
              <a:rPr lang="en-US" altLang="zh-CN" sz="2200" dirty="0"/>
              <a:t>,</a:t>
            </a:r>
            <a:r>
              <a:rPr lang="zh-CN" altLang="zh-CN" sz="2200" dirty="0"/>
              <a:t>又加剧了潮势</a:t>
            </a:r>
            <a:r>
              <a:rPr lang="en-US" altLang="zh-CN" sz="2200" dirty="0"/>
              <a:t>;</a:t>
            </a:r>
            <a:r>
              <a:rPr lang="zh-CN" altLang="zh-CN" sz="2200" dirty="0"/>
              <a:t>夏秋季节钱塘江水流量大</a:t>
            </a:r>
            <a:r>
              <a:rPr lang="en-US" altLang="zh-CN" sz="2200" dirty="0"/>
              <a:t>,</a:t>
            </a:r>
            <a:r>
              <a:rPr lang="zh-CN" altLang="zh-CN" sz="2200" dirty="0"/>
              <a:t>水位高</a:t>
            </a:r>
            <a:r>
              <a:rPr lang="en-US" altLang="zh-CN" sz="2200" dirty="0"/>
              <a:t>,</a:t>
            </a:r>
            <a:r>
              <a:rPr lang="zh-CN" altLang="zh-CN" sz="2200" dirty="0"/>
              <a:t>也加剧了潮势</a:t>
            </a:r>
            <a:r>
              <a:rPr lang="en-US" altLang="zh-CN" sz="2200" dirty="0"/>
              <a:t>,</a:t>
            </a:r>
            <a:r>
              <a:rPr lang="zh-CN" altLang="zh-CN" sz="2200" dirty="0"/>
              <a:t>所以钱塘江河口的潮水会特别壮观。</a:t>
            </a:r>
            <a:endParaRPr lang="zh-CN" altLang="zh-CN" sz="2200" dirty="0"/>
          </a:p>
          <a:p>
            <a:pPr>
              <a:lnSpc>
                <a:spcPct val="120000"/>
              </a:lnSpc>
            </a:pPr>
            <a:r>
              <a:rPr lang="en-US" altLang="zh-CN" sz="2200" dirty="0"/>
              <a:t>(2)</a:t>
            </a:r>
            <a:r>
              <a:rPr lang="zh-CN" altLang="zh-CN" sz="2200" dirty="0"/>
              <a:t>何时才能观赏到最为壮观的钱塘江大潮</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每年的农历八月十八是观赏钱塘江大潮的最佳时机。此时引潮力相叠加形成大潮</a:t>
            </a:r>
            <a:r>
              <a:rPr lang="en-US" altLang="zh-CN" sz="2200" dirty="0"/>
              <a:t>,</a:t>
            </a:r>
            <a:r>
              <a:rPr lang="zh-CN" altLang="zh-CN" sz="2200" dirty="0"/>
              <a:t>强劲的夏季风可助长潮势</a:t>
            </a:r>
            <a:r>
              <a:rPr lang="en-US" altLang="zh-CN" sz="2200" dirty="0"/>
              <a:t>,</a:t>
            </a:r>
            <a:r>
              <a:rPr lang="zh-CN" altLang="zh-CN" sz="2200" dirty="0"/>
              <a:t>因此最为壮观。</a:t>
            </a:r>
            <a:endParaRPr lang="zh-CN" altLang="zh-CN" sz="2200" dirty="0"/>
          </a:p>
          <a:p>
            <a:pPr>
              <a:lnSpc>
                <a:spcPct val="120000"/>
              </a:lnSpc>
            </a:pPr>
            <a:r>
              <a:rPr lang="en-US" altLang="zh-CN" sz="2200" dirty="0"/>
              <a:t>(3)</a:t>
            </a:r>
            <a:r>
              <a:rPr lang="zh-CN" altLang="zh-CN" sz="2200" dirty="0"/>
              <a:t>钱塘江大潮在特定的时间才能达到最佳效果</a:t>
            </a:r>
            <a:r>
              <a:rPr lang="en-US" altLang="zh-CN" sz="2200" dirty="0"/>
              <a:t>,</a:t>
            </a:r>
            <a:r>
              <a:rPr lang="zh-CN" altLang="zh-CN" sz="2200" dirty="0"/>
              <a:t>说明有些旅游景观的观赏游客应该怎样才能达到最佳效果</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把握观赏时机。</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508000" y="990661"/>
          <a:ext cx="8128000" cy="854163"/>
        </p:xfrm>
        <a:graphic>
          <a:graphicData uri="http://schemas.openxmlformats.org/presentationml/2006/ole">
            <mc:AlternateContent xmlns:mc="http://schemas.openxmlformats.org/markup-compatibility/2006">
              <mc:Choice xmlns:v="urn:schemas-microsoft-com:vml" Requires="v">
                <p:oleObj spid="_x0000_s2086" name="文档" r:id="rId3" imgW="3840480" imgH="403225" progId="Word.Document.12">
                  <p:embed/>
                </p:oleObj>
              </mc:Choice>
              <mc:Fallback>
                <p:oleObj name="文档" r:id="rId3" imgW="3840480" imgH="403225" progId="Word.Document.12">
                  <p:embed/>
                  <p:pic>
                    <p:nvPicPr>
                      <p:cNvPr id="0" name="图片 2085"/>
                      <p:cNvPicPr/>
                      <p:nvPr/>
                    </p:nvPicPr>
                    <p:blipFill>
                      <a:blip r:embed="rId4"/>
                      <a:stretch>
                        <a:fillRect/>
                      </a:stretch>
                    </p:blipFill>
                    <p:spPr>
                      <a:xfrm>
                        <a:off x="508000" y="990661"/>
                        <a:ext cx="8128000" cy="854163"/>
                      </a:xfrm>
                      <a:prstGeom prst="rect">
                        <a:avLst/>
                      </a:prstGeom>
                    </p:spPr>
                  </p:pic>
                </p:oleObj>
              </mc:Fallback>
            </mc:AlternateContent>
          </a:graphicData>
        </a:graphic>
      </p:graphicFrame>
      <p:sp>
        <p:nvSpPr>
          <p:cNvPr id="5" name="矩形 4"/>
          <p:cNvSpPr>
            <a:spLocks noChangeAspect="1"/>
          </p:cNvSpPr>
          <p:nvPr/>
        </p:nvSpPr>
        <p:spPr>
          <a:xfrm>
            <a:off x="508000" y="1556792"/>
            <a:ext cx="8128000" cy="864467"/>
          </a:xfrm>
          <a:prstGeom prst="rect">
            <a:avLst/>
          </a:prstGeom>
        </p:spPr>
        <p:txBody>
          <a:bodyPr>
            <a:spAutoFit/>
          </a:bodyPr>
          <a:lstStyle/>
          <a:p>
            <a:pPr>
              <a:lnSpc>
                <a:spcPct val="120000"/>
              </a:lnSpc>
            </a:pPr>
            <a:r>
              <a:rPr lang="zh-CN" altLang="zh-CN" sz="2200" dirty="0"/>
              <a:t>旅游景观的各个要素</a:t>
            </a:r>
            <a:r>
              <a:rPr lang="en-US" altLang="zh-CN" sz="2200" dirty="0"/>
              <a:t>,</a:t>
            </a:r>
            <a:r>
              <a:rPr lang="zh-CN" altLang="zh-CN" sz="2200" dirty="0"/>
              <a:t>以多种对比组合给人以美的感受。需要把握恰当的时机</a:t>
            </a:r>
            <a:r>
              <a:rPr lang="en-US" altLang="zh-CN" sz="2200" dirty="0"/>
              <a:t>,</a:t>
            </a:r>
            <a:r>
              <a:rPr lang="zh-CN" altLang="zh-CN" sz="2200" dirty="0"/>
              <a:t>饱览旅游景观精彩的场面。</a:t>
            </a: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5335" y="2420888"/>
            <a:ext cx="4514937" cy="4032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083263"/>
          </a:xfrm>
          <a:prstGeom prst="rect">
            <a:avLst/>
          </a:prstGeom>
        </p:spPr>
        <p:txBody>
          <a:bodyPr>
            <a:spAutoFit/>
          </a:bodyPr>
          <a:lstStyle/>
          <a:p>
            <a:pPr>
              <a:lnSpc>
                <a:spcPct val="120000"/>
              </a:lnSpc>
            </a:pPr>
            <a:r>
              <a:rPr lang="zh-CN" altLang="zh-CN" sz="2200" dirty="0"/>
              <a:t>【例</a:t>
            </a:r>
            <a:r>
              <a:rPr lang="en-US" altLang="zh-CN" sz="2200" b="1" dirty="0"/>
              <a:t>2</a:t>
            </a:r>
            <a:r>
              <a:rPr lang="zh-CN" altLang="zh-CN" sz="2200" dirty="0"/>
              <a:t>】读下列材料</a:t>
            </a:r>
            <a:r>
              <a:rPr lang="en-US" altLang="zh-CN" sz="2200" dirty="0"/>
              <a:t>,</a:t>
            </a:r>
            <a:r>
              <a:rPr lang="zh-CN" altLang="zh-CN" sz="2200" dirty="0"/>
              <a:t>完成下列问题。</a:t>
            </a:r>
            <a:endParaRPr lang="zh-CN" altLang="zh-CN" sz="2200" dirty="0"/>
          </a:p>
          <a:p>
            <a:pPr>
              <a:lnSpc>
                <a:spcPct val="120000"/>
              </a:lnSpc>
            </a:pPr>
            <a:r>
              <a:rPr lang="zh-CN" altLang="zh-CN" sz="2200" dirty="0"/>
              <a:t>材料一　泰山是世界首例文化与自然双遗产</a:t>
            </a:r>
            <a:r>
              <a:rPr lang="en-US" altLang="zh-CN" sz="2200" dirty="0"/>
              <a:t>,</a:t>
            </a:r>
            <a:r>
              <a:rPr lang="zh-CN" altLang="zh-CN" sz="2200" dirty="0"/>
              <a:t>有</a:t>
            </a:r>
            <a:r>
              <a:rPr lang="en-US" altLang="zh-CN" sz="2200" dirty="0"/>
              <a:t>“</a:t>
            </a:r>
            <a:r>
              <a:rPr lang="zh-CN" altLang="zh-CN" sz="2200" dirty="0"/>
              <a:t>五岳之首</a:t>
            </a:r>
            <a:r>
              <a:rPr lang="en-US" altLang="zh-CN" sz="2200" dirty="0"/>
              <a:t>”</a:t>
            </a:r>
            <a:r>
              <a:rPr lang="zh-CN" altLang="zh-CN" sz="2200" dirty="0"/>
              <a:t>等众多称号</a:t>
            </a:r>
            <a:r>
              <a:rPr lang="en-US" altLang="zh-CN" sz="2200" dirty="0"/>
              <a:t>,</a:t>
            </a:r>
            <a:r>
              <a:rPr lang="zh-CN" altLang="zh-CN" sz="2200" dirty="0"/>
              <a:t>但它却两次和</a:t>
            </a:r>
            <a:r>
              <a:rPr lang="en-US" altLang="zh-CN" sz="2200" dirty="0"/>
              <a:t>“</a:t>
            </a:r>
            <a:r>
              <a:rPr lang="zh-CN" altLang="zh-CN" sz="2200" dirty="0"/>
              <a:t>世界地质公园</a:t>
            </a:r>
            <a:r>
              <a:rPr lang="en-US" altLang="zh-CN" sz="2200" dirty="0"/>
              <a:t>”</a:t>
            </a:r>
            <a:r>
              <a:rPr lang="zh-CN" altLang="zh-CN" sz="2200" dirty="0"/>
              <a:t>的称号无缘。直到</a:t>
            </a:r>
            <a:r>
              <a:rPr lang="en-US" altLang="zh-CN" sz="2200" dirty="0"/>
              <a:t>2006</a:t>
            </a:r>
            <a:r>
              <a:rPr lang="zh-CN" altLang="zh-CN" sz="2200" dirty="0"/>
              <a:t>年</a:t>
            </a:r>
            <a:r>
              <a:rPr lang="en-US" altLang="zh-CN" sz="2200" dirty="0"/>
              <a:t>9</a:t>
            </a:r>
            <a:r>
              <a:rPr lang="zh-CN" altLang="zh-CN" sz="2200" dirty="0"/>
              <a:t>月</a:t>
            </a:r>
            <a:r>
              <a:rPr lang="en-US" altLang="zh-CN" sz="2200" dirty="0"/>
              <a:t>18</a:t>
            </a:r>
            <a:r>
              <a:rPr lang="zh-CN" altLang="zh-CN" sz="2200" dirty="0"/>
              <a:t>日</a:t>
            </a:r>
            <a:r>
              <a:rPr lang="en-US" altLang="zh-CN" sz="2200" dirty="0"/>
              <a:t>,</a:t>
            </a:r>
            <a:r>
              <a:rPr lang="zh-CN" altLang="zh-CN" sz="2200" dirty="0"/>
              <a:t>在第二届世界地质公园大会上</a:t>
            </a:r>
            <a:r>
              <a:rPr lang="en-US" altLang="zh-CN" sz="2200" dirty="0"/>
              <a:t>,</a:t>
            </a:r>
            <a:r>
              <a:rPr lang="zh-CN" altLang="zh-CN" sz="2200" dirty="0"/>
              <a:t>泰山才正式被列入第三批</a:t>
            </a:r>
            <a:r>
              <a:rPr lang="en-US" altLang="zh-CN" sz="2200" dirty="0"/>
              <a:t>“</a:t>
            </a:r>
            <a:r>
              <a:rPr lang="zh-CN" altLang="zh-CN" sz="2200" dirty="0"/>
              <a:t>世界地质公园</a:t>
            </a:r>
            <a:r>
              <a:rPr lang="en-US" altLang="zh-CN" sz="2200" dirty="0"/>
              <a:t>”</a:t>
            </a:r>
            <a:r>
              <a:rPr lang="zh-CN" altLang="zh-CN" sz="2200" dirty="0"/>
              <a:t>。</a:t>
            </a:r>
          </a:p>
        </p:txBody>
      </p:sp>
      <p:graphicFrame>
        <p:nvGraphicFramePr>
          <p:cNvPr id="5" name="对象 4"/>
          <p:cNvGraphicFramePr>
            <a:graphicFrameLocks noChangeAspect="1"/>
          </p:cNvGraphicFramePr>
          <p:nvPr/>
        </p:nvGraphicFramePr>
        <p:xfrm>
          <a:off x="508000" y="3140968"/>
          <a:ext cx="8128000" cy="2986208"/>
        </p:xfrm>
        <a:graphic>
          <a:graphicData uri="http://schemas.openxmlformats.org/presentationml/2006/ole">
            <mc:AlternateContent xmlns:mc="http://schemas.openxmlformats.org/markup-compatibility/2006">
              <mc:Choice xmlns:v="urn:schemas-microsoft-com:vml" Requires="v">
                <p:oleObj spid="_x0000_s7204" name="文档" r:id="rId3" imgW="3840480" imgH="1409700" progId="Word.Document.12">
                  <p:embed/>
                </p:oleObj>
              </mc:Choice>
              <mc:Fallback>
                <p:oleObj name="文档" r:id="rId3" imgW="3840480" imgH="1409700" progId="Word.Document.12">
                  <p:embed/>
                  <p:pic>
                    <p:nvPicPr>
                      <p:cNvPr id="0" name="图片 7203"/>
                      <p:cNvPicPr/>
                      <p:nvPr/>
                    </p:nvPicPr>
                    <p:blipFill>
                      <a:blip r:embed="rId4"/>
                      <a:stretch>
                        <a:fillRect/>
                      </a:stretch>
                    </p:blipFill>
                    <p:spPr>
                      <a:xfrm>
                        <a:off x="508000" y="3140968"/>
                        <a:ext cx="8128000" cy="2986208"/>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8194"/>
            <a:ext cx="3648756" cy="498598"/>
          </a:xfrm>
          <a:prstGeom prst="rect">
            <a:avLst/>
          </a:prstGeom>
        </p:spPr>
        <p:txBody>
          <a:bodyPr wrap="none">
            <a:spAutoFit/>
          </a:bodyPr>
          <a:lstStyle/>
          <a:p>
            <a:pPr>
              <a:lnSpc>
                <a:spcPct val="120000"/>
              </a:lnSpc>
            </a:pPr>
            <a:r>
              <a:rPr lang="zh-CN" altLang="zh-CN" sz="2200" dirty="0"/>
              <a:t>材料二　泰山著名景观图</a:t>
            </a:r>
            <a:r>
              <a:rPr lang="zh-CN" altLang="zh-CN" sz="2200" dirty="0" smtClean="0"/>
              <a:t>。</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508000" y="1484784"/>
          <a:ext cx="8128000" cy="2559125"/>
        </p:xfrm>
        <a:graphic>
          <a:graphicData uri="http://schemas.openxmlformats.org/presentationml/2006/ole">
            <mc:AlternateContent xmlns:mc="http://schemas.openxmlformats.org/markup-compatibility/2006">
              <mc:Choice xmlns:v="urn:schemas-microsoft-com:vml" Requires="v">
                <p:oleObj spid="_x0000_s8228" name="文档" r:id="rId3" imgW="3840480" imgH="1208405" progId="Word.Document.12">
                  <p:embed/>
                </p:oleObj>
              </mc:Choice>
              <mc:Fallback>
                <p:oleObj name="文档" r:id="rId3" imgW="3840480" imgH="1208405" progId="Word.Document.12">
                  <p:embed/>
                  <p:pic>
                    <p:nvPicPr>
                      <p:cNvPr id="0" name="图片 8227"/>
                      <p:cNvPicPr/>
                      <p:nvPr/>
                    </p:nvPicPr>
                    <p:blipFill>
                      <a:blip r:embed="rId4"/>
                      <a:stretch>
                        <a:fillRect/>
                      </a:stretch>
                    </p:blipFill>
                    <p:spPr>
                      <a:xfrm>
                        <a:off x="508000" y="1484784"/>
                        <a:ext cx="8128000" cy="2559125"/>
                      </a:xfrm>
                      <a:prstGeom prst="rect">
                        <a:avLst/>
                      </a:prstGeom>
                    </p:spPr>
                  </p:pic>
                </p:oleObj>
              </mc:Fallback>
            </mc:AlternateContent>
          </a:graphicData>
        </a:graphic>
      </p:graphicFrame>
      <p:sp>
        <p:nvSpPr>
          <p:cNvPr id="6" name="矩形 5"/>
          <p:cNvSpPr>
            <a:spLocks noChangeAspect="1"/>
          </p:cNvSpPr>
          <p:nvPr/>
        </p:nvSpPr>
        <p:spPr>
          <a:xfrm>
            <a:off x="508000" y="4035816"/>
            <a:ext cx="8128000" cy="2489528"/>
          </a:xfrm>
          <a:prstGeom prst="rect">
            <a:avLst/>
          </a:prstGeom>
        </p:spPr>
        <p:txBody>
          <a:bodyPr>
            <a:spAutoFit/>
          </a:bodyPr>
          <a:lstStyle/>
          <a:p>
            <a:pPr>
              <a:lnSpc>
                <a:spcPct val="120000"/>
              </a:lnSpc>
            </a:pPr>
            <a:r>
              <a:rPr lang="en-US" altLang="zh-CN" sz="2200" dirty="0"/>
              <a:t>(1)</a:t>
            </a:r>
            <a:r>
              <a:rPr lang="zh-CN" altLang="zh-CN" sz="2200" dirty="0"/>
              <a:t>旅游者登临泰山可以观赏</a:t>
            </a:r>
            <a:r>
              <a:rPr lang="en-US" altLang="zh-CN" sz="2200" dirty="0"/>
              <a:t>“</a:t>
            </a:r>
            <a:r>
              <a:rPr lang="zh-CN" altLang="zh-CN" sz="2200" dirty="0"/>
              <a:t>云海玉盘</a:t>
            </a:r>
            <a:r>
              <a:rPr lang="en-US" altLang="zh-CN" sz="2200" dirty="0"/>
              <a:t>”“</a:t>
            </a:r>
            <a:r>
              <a:rPr lang="zh-CN" altLang="zh-CN" sz="2200" dirty="0"/>
              <a:t>黄河金带</a:t>
            </a:r>
            <a:r>
              <a:rPr lang="en-US" altLang="zh-CN" sz="2200" dirty="0"/>
              <a:t>”“</a:t>
            </a:r>
            <a:r>
              <a:rPr lang="zh-CN" altLang="zh-CN" sz="2200" dirty="0"/>
              <a:t>旭日东升</a:t>
            </a:r>
            <a:r>
              <a:rPr lang="en-US" altLang="zh-CN" sz="2200" dirty="0"/>
              <a:t>”</a:t>
            </a:r>
            <a:r>
              <a:rPr lang="zh-CN" altLang="zh-CN" sz="2200" dirty="0"/>
              <a:t>和</a:t>
            </a:r>
            <a:r>
              <a:rPr lang="en-US" altLang="zh-CN" sz="2200" dirty="0"/>
              <a:t>“</a:t>
            </a:r>
            <a:r>
              <a:rPr lang="zh-CN" altLang="zh-CN" sz="2200" dirty="0"/>
              <a:t>晚霞夕照</a:t>
            </a:r>
            <a:r>
              <a:rPr lang="en-US" altLang="zh-CN" sz="2200" dirty="0"/>
              <a:t>”</a:t>
            </a:r>
            <a:r>
              <a:rPr lang="zh-CN" altLang="zh-CN" sz="2200" dirty="0"/>
              <a:t>四大自然景观。试分析观赏</a:t>
            </a:r>
            <a:r>
              <a:rPr lang="en-US" altLang="zh-CN" sz="2200" dirty="0"/>
              <a:t>“</a:t>
            </a:r>
            <a:r>
              <a:rPr lang="zh-CN" altLang="zh-CN" sz="2200" dirty="0"/>
              <a:t>云海玉盘</a:t>
            </a:r>
            <a:r>
              <a:rPr lang="en-US" altLang="zh-CN" sz="2200" dirty="0"/>
              <a:t>”</a:t>
            </a:r>
            <a:r>
              <a:rPr lang="zh-CN" altLang="zh-CN" sz="2200" dirty="0"/>
              <a:t>的最佳季节及时机</a:t>
            </a:r>
            <a:r>
              <a:rPr lang="en-US" altLang="zh-CN" sz="2200" dirty="0"/>
              <a:t>,</a:t>
            </a:r>
            <a:r>
              <a:rPr lang="zh-CN" altLang="zh-CN" sz="2200" dirty="0"/>
              <a:t>并简要分析原因。</a:t>
            </a:r>
            <a:endParaRPr lang="zh-CN" altLang="zh-CN" sz="2200" dirty="0"/>
          </a:p>
          <a:p>
            <a:pPr>
              <a:lnSpc>
                <a:spcPct val="120000"/>
              </a:lnSpc>
            </a:pPr>
            <a:r>
              <a:rPr lang="en-US" altLang="zh-CN" sz="2200" dirty="0"/>
              <a:t>(2)</a:t>
            </a:r>
            <a:r>
              <a:rPr lang="zh-CN" altLang="zh-CN" sz="2200" dirty="0"/>
              <a:t>新疆乌鲁木齐一游客打算到泰山游览并希望能够欣赏到泰山瀑布景观</a:t>
            </a:r>
            <a:r>
              <a:rPr lang="en-US" altLang="zh-CN" sz="2200" dirty="0"/>
              <a:t>,</a:t>
            </a:r>
            <a:r>
              <a:rPr lang="zh-CN" altLang="zh-CN" sz="2200" dirty="0"/>
              <a:t>假如你是一名导游</a:t>
            </a:r>
            <a:r>
              <a:rPr lang="en-US" altLang="zh-CN" sz="2200" dirty="0"/>
              <a:t>,</a:t>
            </a:r>
            <a:r>
              <a:rPr lang="zh-CN" altLang="zh-CN" sz="2200" dirty="0"/>
              <a:t>请告诉他来泰山游览的最佳季节</a:t>
            </a:r>
            <a:r>
              <a:rPr lang="en-US" altLang="zh-CN" sz="2200" dirty="0"/>
              <a:t>,</a:t>
            </a:r>
            <a:r>
              <a:rPr lang="zh-CN" altLang="zh-CN" sz="2200" dirty="0"/>
              <a:t>并说明理由。</a:t>
            </a:r>
          </a:p>
        </p:txBody>
      </p:sp>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927118"/>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本题综合考查旅游景观欣赏、旅游景观特点及成因等知识。观赏泰山云海的最佳季节和时机是夏秋季节的雨后初晴之时</a:t>
            </a:r>
            <a:r>
              <a:rPr lang="en-US" altLang="zh-CN" sz="2200" dirty="0"/>
              <a:t>;</a:t>
            </a:r>
            <a:r>
              <a:rPr lang="zh-CN" altLang="zh-CN" sz="2200" dirty="0"/>
              <a:t>泰山瀑布景观宜在夏季欣赏</a:t>
            </a:r>
            <a:r>
              <a:rPr lang="en-US" altLang="zh-CN" sz="2200" dirty="0"/>
              <a:t>,</a:t>
            </a:r>
            <a:r>
              <a:rPr lang="zh-CN" altLang="zh-CN" sz="2200" dirty="0"/>
              <a:t>这与泰山所在地区的气候特征有关。</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观赏泰山云海的最佳季节和时机是夏秋季节的雨后初晴之时。因为夏秋季节降水较多</a:t>
            </a:r>
            <a:r>
              <a:rPr lang="en-US" altLang="zh-CN" sz="2200" dirty="0"/>
              <a:t>,</a:t>
            </a:r>
            <a:r>
              <a:rPr lang="zh-CN" altLang="zh-CN" sz="2200" dirty="0"/>
              <a:t>雨后初晴</a:t>
            </a:r>
            <a:r>
              <a:rPr lang="en-US" altLang="zh-CN" sz="2200" dirty="0"/>
              <a:t>,</a:t>
            </a:r>
            <a:r>
              <a:rPr lang="zh-CN" altLang="zh-CN" sz="2200" dirty="0"/>
              <a:t>大量水汽蒸发</a:t>
            </a:r>
            <a:r>
              <a:rPr lang="en-US" altLang="zh-CN" sz="2200" dirty="0"/>
              <a:t>,</a:t>
            </a:r>
            <a:r>
              <a:rPr lang="zh-CN" altLang="zh-CN" sz="2200" dirty="0"/>
              <a:t>容易成云致雾。</a:t>
            </a:r>
            <a:r>
              <a:rPr lang="en-US" altLang="zh-CN" sz="2200" dirty="0"/>
              <a:t>(2)</a:t>
            </a:r>
            <a:r>
              <a:rPr lang="zh-CN" altLang="zh-CN" sz="2200" dirty="0"/>
              <a:t>夏季。理由</a:t>
            </a:r>
            <a:r>
              <a:rPr lang="en-US" altLang="zh-CN" sz="2200" dirty="0"/>
              <a:t>:</a:t>
            </a:r>
            <a:r>
              <a:rPr lang="zh-CN" altLang="zh-CN" sz="2200" dirty="0"/>
              <a:t>泰山夏季森林茂密苍翠</a:t>
            </a:r>
            <a:r>
              <a:rPr lang="en-US" altLang="zh-CN" sz="2200" dirty="0"/>
              <a:t>,</a:t>
            </a:r>
            <a:r>
              <a:rPr lang="zh-CN" altLang="zh-CN" sz="2200" dirty="0"/>
              <a:t>鸟语花香</a:t>
            </a:r>
            <a:r>
              <a:rPr lang="en-US" altLang="zh-CN" sz="2200" dirty="0"/>
              <a:t>;</a:t>
            </a:r>
            <a:r>
              <a:rPr lang="zh-CN" altLang="zh-CN" sz="2200" dirty="0"/>
              <a:t>雨水多</a:t>
            </a:r>
            <a:r>
              <a:rPr lang="en-US" altLang="zh-CN" sz="2200" dirty="0"/>
              <a:t>,</a:t>
            </a:r>
            <a:r>
              <a:rPr lang="zh-CN" altLang="zh-CN" sz="2200" dirty="0"/>
              <a:t>水量充足</a:t>
            </a:r>
            <a:r>
              <a:rPr lang="en-US" altLang="zh-CN" sz="2200" dirty="0"/>
              <a:t>,</a:t>
            </a:r>
            <a:r>
              <a:rPr lang="zh-CN" altLang="zh-CN" sz="2200" dirty="0"/>
              <a:t>瀑布更加壮观</a:t>
            </a:r>
            <a:r>
              <a:rPr lang="en-US" altLang="zh-CN" sz="2200" dirty="0"/>
              <a:t>;</a:t>
            </a:r>
            <a:r>
              <a:rPr lang="zh-CN" altLang="zh-CN" sz="2200" dirty="0"/>
              <a:t>山中多云雾</a:t>
            </a:r>
            <a:r>
              <a:rPr lang="en-US" altLang="zh-CN" sz="2200" dirty="0"/>
              <a:t>,</a:t>
            </a:r>
            <a:r>
              <a:rPr lang="zh-CN" altLang="zh-CN" sz="2200" dirty="0"/>
              <a:t>景色富于变化</a:t>
            </a:r>
            <a:r>
              <a:rPr lang="en-US" altLang="zh-CN" sz="2200" dirty="0"/>
              <a:t>,</a:t>
            </a:r>
            <a:r>
              <a:rPr lang="zh-CN" altLang="zh-CN" sz="2200" dirty="0"/>
              <a:t>且兼收避暑之利。</a:t>
            </a:r>
            <a:endParaRPr lang="zh-CN" altLang="zh-CN" sz="2200" dirty="0"/>
          </a:p>
          <a:p>
            <a:pPr>
              <a:lnSpc>
                <a:spcPct val="120000"/>
              </a:lnSpc>
            </a:pPr>
            <a:r>
              <a:rPr lang="zh-CN" altLang="zh-CN" sz="2200" dirty="0"/>
              <a:t>拓展延伸夏秋季节观赏高山风景最佳</a:t>
            </a:r>
            <a:r>
              <a:rPr lang="en-US" altLang="zh-CN" sz="2200" dirty="0"/>
              <a:t>,</a:t>
            </a:r>
            <a:r>
              <a:rPr lang="zh-CN" altLang="zh-CN" sz="2200" dirty="0"/>
              <a:t>那是否说明登山要避开冬季</a:t>
            </a:r>
            <a:r>
              <a:rPr lang="en-US" altLang="zh-CN" sz="2200" dirty="0"/>
              <a:t>?</a:t>
            </a:r>
            <a:endParaRPr lang="zh-CN" altLang="zh-CN" sz="2200" dirty="0"/>
          </a:p>
          <a:p>
            <a:pPr>
              <a:lnSpc>
                <a:spcPct val="120000"/>
              </a:lnSpc>
            </a:pPr>
            <a:r>
              <a:rPr lang="zh-CN" altLang="zh-CN" sz="2200" dirty="0"/>
              <a:t>提示夏秋季节雨水多</a:t>
            </a:r>
            <a:r>
              <a:rPr lang="en-US" altLang="zh-CN" sz="2200" dirty="0"/>
              <a:t>,</a:t>
            </a:r>
            <a:r>
              <a:rPr lang="zh-CN" altLang="zh-CN" sz="2200" dirty="0"/>
              <a:t>可见山中云雾、瀑布、多彩的花草树木及鸟鸣林涧的胜景</a:t>
            </a:r>
            <a:r>
              <a:rPr lang="en-US" altLang="zh-CN" sz="2200" dirty="0"/>
              <a:t>,</a:t>
            </a:r>
            <a:r>
              <a:rPr lang="zh-CN" altLang="zh-CN" sz="2200" dirty="0"/>
              <a:t>并可兼收避暑功效</a:t>
            </a:r>
            <a:r>
              <a:rPr lang="en-US" altLang="zh-CN" sz="2200" dirty="0"/>
              <a:t>,</a:t>
            </a:r>
            <a:r>
              <a:rPr lang="zh-CN" altLang="zh-CN" sz="2200" dirty="0"/>
              <a:t>因此是观赏高山的首选季节。但是冬季登山有冬季的情趣</a:t>
            </a:r>
            <a:r>
              <a:rPr lang="en-US" altLang="zh-CN" sz="2200" dirty="0"/>
              <a:t>,</a:t>
            </a:r>
            <a:r>
              <a:rPr lang="zh-CN" altLang="zh-CN" sz="2200" dirty="0"/>
              <a:t>高山上雪压松枝</a:t>
            </a:r>
            <a:r>
              <a:rPr lang="en-US" altLang="zh-CN" sz="2200" dirty="0"/>
              <a:t>,</a:t>
            </a:r>
            <a:r>
              <a:rPr lang="zh-CN" altLang="zh-CN" sz="2200" dirty="0"/>
              <a:t>溪流冰下的胜景又是夏季所不能看到的。</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08000" y="1092441"/>
            <a:ext cx="8128000" cy="4927118"/>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下列关于审美素质的叙述</a:t>
            </a:r>
            <a:r>
              <a:rPr lang="en-US" altLang="zh-CN" sz="2200" dirty="0"/>
              <a:t>,</a:t>
            </a:r>
            <a:r>
              <a:rPr lang="zh-CN" altLang="zh-CN" sz="2200" dirty="0"/>
              <a:t>不正确的是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审美素质包括审美情趣和审美能力</a:t>
            </a:r>
            <a:endParaRPr lang="zh-CN" altLang="zh-CN" sz="2200" dirty="0"/>
          </a:p>
          <a:p>
            <a:pPr>
              <a:lnSpc>
                <a:spcPct val="120000"/>
              </a:lnSpc>
            </a:pPr>
            <a:r>
              <a:rPr lang="en-US" altLang="zh-CN" sz="2200" dirty="0"/>
              <a:t>B.</a:t>
            </a:r>
            <a:r>
              <a:rPr lang="zh-CN" altLang="zh-CN" sz="2200" dirty="0"/>
              <a:t>不断提高审美素质可以在旅游活动中获得高质量的审美享受</a:t>
            </a:r>
            <a:endParaRPr lang="zh-CN" altLang="zh-CN" sz="2200" dirty="0"/>
          </a:p>
          <a:p>
            <a:pPr>
              <a:lnSpc>
                <a:spcPct val="120000"/>
              </a:lnSpc>
            </a:pPr>
            <a:r>
              <a:rPr lang="en-US" altLang="zh-CN" sz="2200" dirty="0"/>
              <a:t>C.</a:t>
            </a:r>
            <a:r>
              <a:rPr lang="zh-CN" altLang="zh-CN" sz="2200" dirty="0"/>
              <a:t>审美能力的提高主要依赖于视觉、听觉的接受和判断能力</a:t>
            </a:r>
            <a:endParaRPr lang="zh-CN" altLang="zh-CN" sz="2200" dirty="0"/>
          </a:p>
          <a:p>
            <a:pPr>
              <a:lnSpc>
                <a:spcPct val="120000"/>
              </a:lnSpc>
            </a:pPr>
            <a:r>
              <a:rPr lang="en-US" altLang="zh-CN" sz="2200" dirty="0"/>
              <a:t>D.</a:t>
            </a:r>
            <a:r>
              <a:rPr lang="zh-CN" altLang="zh-CN" sz="2200" dirty="0"/>
              <a:t>审美创造力主要表现在意境的开拓和创设方面</a:t>
            </a:r>
            <a:endParaRPr lang="zh-CN" altLang="zh-CN" sz="2200" dirty="0"/>
          </a:p>
          <a:p>
            <a:pPr>
              <a:lnSpc>
                <a:spcPct val="120000"/>
              </a:lnSpc>
            </a:pPr>
            <a:r>
              <a:rPr lang="zh-CN" altLang="zh-CN" sz="2200" dirty="0">
                <a:solidFill>
                  <a:srgbClr val="FF0000"/>
                </a:solidFill>
              </a:rPr>
              <a:t>解析</a:t>
            </a:r>
            <a:r>
              <a:rPr lang="zh-CN" altLang="zh-CN" sz="2200" dirty="0"/>
              <a:t>审美素质包括审美情趣和审美能力。要想在旅游活动中获得高质量的审美享受</a:t>
            </a:r>
            <a:r>
              <a:rPr lang="en-US" altLang="zh-CN" sz="2200" dirty="0"/>
              <a:t>,</a:t>
            </a:r>
            <a:r>
              <a:rPr lang="zh-CN" altLang="zh-CN" sz="2200" dirty="0"/>
              <a:t>就必须在平时加强学习</a:t>
            </a:r>
            <a:r>
              <a:rPr lang="en-US" altLang="zh-CN" sz="2200" dirty="0"/>
              <a:t>,</a:t>
            </a:r>
            <a:r>
              <a:rPr lang="zh-CN" altLang="zh-CN" sz="2200" dirty="0"/>
              <a:t>逐步形成健康向上的审美情趣</a:t>
            </a:r>
            <a:r>
              <a:rPr lang="en-US" altLang="zh-CN" sz="2200" dirty="0"/>
              <a:t>,</a:t>
            </a:r>
            <a:r>
              <a:rPr lang="zh-CN" altLang="zh-CN" sz="2200" dirty="0"/>
              <a:t>不断地提高审美能力。审美能力包括审美感受力、审美理解力和审美创造力三个方面</a:t>
            </a:r>
            <a:r>
              <a:rPr lang="en-US" altLang="zh-CN" sz="2200" dirty="0"/>
              <a:t>,</a:t>
            </a:r>
            <a:r>
              <a:rPr lang="zh-CN" altLang="zh-CN" sz="2200" dirty="0"/>
              <a:t>其中审美感受力主要依赖于人的视觉和听觉的接受及判断能力</a:t>
            </a:r>
            <a:r>
              <a:rPr lang="en-US" altLang="zh-CN" sz="2200" dirty="0"/>
              <a:t>,</a:t>
            </a:r>
            <a:r>
              <a:rPr lang="zh-CN" altLang="zh-CN" sz="2200" dirty="0"/>
              <a:t>审美理解力形成和增强的主要途径是经验知识的积累</a:t>
            </a:r>
            <a:r>
              <a:rPr lang="en-US" altLang="zh-CN" sz="2200" dirty="0"/>
              <a:t>,</a:t>
            </a:r>
            <a:r>
              <a:rPr lang="zh-CN" altLang="zh-CN" sz="2200" dirty="0"/>
              <a:t>审美创造力主要是情景的升华和意境的开拓。</a:t>
            </a:r>
            <a:endParaRPr lang="zh-CN" altLang="zh-CN" sz="2200" dirty="0"/>
          </a:p>
          <a:p>
            <a:pPr>
              <a:lnSpc>
                <a:spcPct val="120000"/>
              </a:lnSpc>
            </a:pPr>
            <a:r>
              <a:rPr lang="zh-CN" altLang="zh-CN" sz="2200" dirty="0">
                <a:solidFill>
                  <a:srgbClr val="FF0000"/>
                </a:solidFill>
              </a:rPr>
              <a:t>答案</a:t>
            </a:r>
            <a:r>
              <a:rPr lang="en-US" altLang="zh-CN" sz="2200" dirty="0"/>
              <a:t>C</a:t>
            </a:r>
            <a:endParaRPr lang="zh-CN" altLang="zh-CN" sz="2200" dirty="0"/>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68387"/>
            <a:ext cx="8128000" cy="4520853"/>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关于旅游资源观赏位置的选择</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峡谷、洞、一线天等景观</a:t>
            </a:r>
            <a:r>
              <a:rPr lang="en-US" altLang="zh-CN" sz="2200" dirty="0"/>
              <a:t>,</a:t>
            </a:r>
            <a:r>
              <a:rPr lang="zh-CN" altLang="zh-CN" sz="2200" dirty="0"/>
              <a:t>宜从顶部俯视</a:t>
            </a:r>
            <a:r>
              <a:rPr lang="en-US" altLang="zh-CN" sz="2200" dirty="0"/>
              <a:t>,</a:t>
            </a:r>
            <a:r>
              <a:rPr lang="zh-CN" altLang="zh-CN" sz="2200" dirty="0"/>
              <a:t>方得其妙</a:t>
            </a:r>
            <a:endParaRPr lang="zh-CN" altLang="zh-CN" sz="2200" dirty="0"/>
          </a:p>
          <a:p>
            <a:pPr>
              <a:lnSpc>
                <a:spcPct val="120000"/>
              </a:lnSpc>
            </a:pPr>
            <a:r>
              <a:rPr lang="en-US" altLang="zh-CN" sz="2200" dirty="0"/>
              <a:t>B.</a:t>
            </a:r>
            <a:r>
              <a:rPr lang="zh-CN" altLang="zh-CN" sz="2200" dirty="0"/>
              <a:t>瀑布景观应在适当距离远望</a:t>
            </a:r>
            <a:r>
              <a:rPr lang="en-US" altLang="zh-CN" sz="2200" dirty="0"/>
              <a:t>,</a:t>
            </a:r>
            <a:r>
              <a:rPr lang="zh-CN" altLang="zh-CN" sz="2200" dirty="0"/>
              <a:t>并带有俯览之趣</a:t>
            </a:r>
            <a:endParaRPr lang="zh-CN" altLang="zh-CN" sz="2200" dirty="0"/>
          </a:p>
          <a:p>
            <a:pPr>
              <a:lnSpc>
                <a:spcPct val="120000"/>
              </a:lnSpc>
            </a:pPr>
            <a:r>
              <a:rPr lang="en-US" altLang="zh-CN" sz="2200" dirty="0"/>
              <a:t>C.</a:t>
            </a:r>
            <a:r>
              <a:rPr lang="zh-CN" altLang="zh-CN" sz="2200" dirty="0"/>
              <a:t>观赏江河湖海应在低临水面的亭台楼阁上</a:t>
            </a:r>
            <a:endParaRPr lang="zh-CN" altLang="zh-CN" sz="2200" dirty="0"/>
          </a:p>
          <a:p>
            <a:pPr>
              <a:lnSpc>
                <a:spcPct val="120000"/>
              </a:lnSpc>
            </a:pPr>
            <a:r>
              <a:rPr lang="en-US" altLang="zh-CN" sz="2200" dirty="0"/>
              <a:t>D.</a:t>
            </a:r>
            <a:r>
              <a:rPr lang="zh-CN" altLang="zh-CN" sz="2200" dirty="0"/>
              <a:t>山水组合景观</a:t>
            </a:r>
            <a:r>
              <a:rPr lang="en-US" altLang="zh-CN" sz="2200" dirty="0"/>
              <a:t>,</a:t>
            </a:r>
            <a:r>
              <a:rPr lang="zh-CN" altLang="zh-CN" sz="2200" dirty="0"/>
              <a:t>应乘船沿水路观赏</a:t>
            </a:r>
            <a:endParaRPr lang="zh-CN" altLang="zh-CN" sz="2200" dirty="0"/>
          </a:p>
          <a:p>
            <a:pPr>
              <a:lnSpc>
                <a:spcPct val="120000"/>
              </a:lnSpc>
            </a:pPr>
            <a:r>
              <a:rPr lang="zh-CN" altLang="zh-CN" sz="2200" dirty="0">
                <a:solidFill>
                  <a:srgbClr val="FF0000"/>
                </a:solidFill>
              </a:rPr>
              <a:t>解析</a:t>
            </a:r>
            <a:r>
              <a:rPr lang="zh-CN" altLang="zh-CN" sz="2200" dirty="0"/>
              <a:t>峡谷、洞、一线天之类的景观</a:t>
            </a:r>
            <a:r>
              <a:rPr lang="en-US" altLang="zh-CN" sz="2200" dirty="0"/>
              <a:t>,</a:t>
            </a:r>
            <a:r>
              <a:rPr lang="zh-CN" altLang="zh-CN" sz="2200" dirty="0"/>
              <a:t>要置身其中近观方知其妙</a:t>
            </a:r>
            <a:r>
              <a:rPr lang="en-US" altLang="zh-CN" sz="2200" dirty="0"/>
              <a:t>;</a:t>
            </a:r>
            <a:r>
              <a:rPr lang="zh-CN" altLang="zh-CN" sz="2200" dirty="0"/>
              <a:t>瀑布景观宜在适当距离仰视</a:t>
            </a:r>
            <a:r>
              <a:rPr lang="en-US" altLang="zh-CN" sz="2200" dirty="0"/>
              <a:t>,</a:t>
            </a:r>
            <a:r>
              <a:rPr lang="zh-CN" altLang="zh-CN" sz="2200" dirty="0"/>
              <a:t>以兼收其形、色、声、动等美感</a:t>
            </a:r>
            <a:r>
              <a:rPr lang="en-US" altLang="zh-CN" sz="2200" dirty="0"/>
              <a:t>;</a:t>
            </a:r>
            <a:r>
              <a:rPr lang="zh-CN" altLang="zh-CN" sz="2200" dirty="0"/>
              <a:t>观赏江河湖海应在位置较高的亭台楼阁之上</a:t>
            </a:r>
            <a:r>
              <a:rPr lang="en-US" altLang="zh-CN" sz="2200" dirty="0"/>
              <a:t>,</a:t>
            </a:r>
            <a:r>
              <a:rPr lang="zh-CN" altLang="zh-CN" sz="2200" dirty="0"/>
              <a:t>除俯览外</a:t>
            </a:r>
            <a:r>
              <a:rPr lang="en-US" altLang="zh-CN" sz="2200" dirty="0"/>
              <a:t>,</a:t>
            </a:r>
            <a:r>
              <a:rPr lang="zh-CN" altLang="zh-CN" sz="2200" dirty="0"/>
              <a:t>还带有远望的景趣</a:t>
            </a:r>
            <a:r>
              <a:rPr lang="en-US" altLang="zh-CN" sz="2200" dirty="0"/>
              <a:t>,</a:t>
            </a:r>
            <a:r>
              <a:rPr lang="zh-CN" altLang="zh-CN" sz="2200" dirty="0"/>
              <a:t>而比较小的湖沼池塘</a:t>
            </a:r>
            <a:r>
              <a:rPr lang="en-US" altLang="zh-CN" sz="2200" dirty="0"/>
              <a:t>,</a:t>
            </a:r>
            <a:r>
              <a:rPr lang="zh-CN" altLang="zh-CN" sz="2200" dirty="0"/>
              <a:t>观景地点不宜过高</a:t>
            </a:r>
            <a:r>
              <a:rPr lang="en-US" altLang="zh-CN" sz="2200" dirty="0"/>
              <a:t>,</a:t>
            </a:r>
            <a:r>
              <a:rPr lang="zh-CN" altLang="zh-CN" sz="2200" dirty="0"/>
              <a:t>因此多低临水面建亭、榭、廊等</a:t>
            </a:r>
            <a:r>
              <a:rPr lang="en-US" altLang="zh-CN" sz="2200" dirty="0"/>
              <a:t>,</a:t>
            </a:r>
            <a:r>
              <a:rPr lang="zh-CN" altLang="zh-CN" sz="2200" dirty="0"/>
              <a:t>并在水边铺小路</a:t>
            </a:r>
            <a:r>
              <a:rPr lang="en-US" altLang="zh-CN" sz="2200" dirty="0"/>
              <a:t>,</a:t>
            </a:r>
            <a:r>
              <a:rPr lang="zh-CN" altLang="zh-CN" sz="2200" dirty="0"/>
              <a:t>以供游人欣赏和休憩。</a:t>
            </a:r>
            <a:endParaRPr lang="zh-CN" altLang="zh-CN" sz="2200" dirty="0"/>
          </a:p>
          <a:p>
            <a:pPr>
              <a:lnSpc>
                <a:spcPct val="120000"/>
              </a:lnSpc>
            </a:pPr>
            <a:r>
              <a:rPr lang="zh-CN" altLang="zh-CN" sz="2200" dirty="0">
                <a:solidFill>
                  <a:srgbClr val="FF0000"/>
                </a:solidFill>
              </a:rPr>
              <a:t>答案</a:t>
            </a:r>
            <a:r>
              <a:rPr lang="en-US" altLang="zh-CN" sz="2200" dirty="0"/>
              <a:t>D</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pPr>
              <a:lnSpc>
                <a:spcPct val="120000"/>
              </a:lnSpc>
            </a:pPr>
            <a:r>
              <a:rPr lang="zh-CN" altLang="zh-CN" sz="2200" dirty="0"/>
              <a:t>第一节　旅游景观欣赏</a:t>
            </a:r>
            <a:r>
              <a:rPr lang="zh-CN" altLang="zh-CN" sz="2200" dirty="0" smtClean="0"/>
              <a:t>方法</a:t>
            </a:r>
            <a:endParaRPr lang="zh-CN" altLang="zh-CN" sz="2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554640"/>
            <a:ext cx="8128000" cy="3748719"/>
          </a:xfrm>
          <a:prstGeom prst="rect">
            <a:avLst/>
          </a:prstGeom>
        </p:spPr>
        <p:txBody>
          <a:bodyPr>
            <a:spAutoFit/>
          </a:bodyPr>
          <a:lstStyle/>
          <a:p>
            <a:pPr>
              <a:lnSpc>
                <a:spcPct val="120000"/>
              </a:lnSpc>
            </a:pPr>
            <a:r>
              <a:rPr lang="en-US" altLang="zh-CN" sz="2200" b="1" dirty="0"/>
              <a:t>3</a:t>
            </a:r>
            <a:r>
              <a:rPr lang="en-US" altLang="zh-CN" sz="2200" dirty="0"/>
              <a:t>.“</a:t>
            </a:r>
            <a:r>
              <a:rPr lang="zh-CN" altLang="zh-CN" sz="2200" dirty="0"/>
              <a:t>横看成岭侧成峰</a:t>
            </a:r>
            <a:r>
              <a:rPr lang="en-US" altLang="zh-CN" sz="2200" dirty="0"/>
              <a:t>,</a:t>
            </a:r>
            <a:r>
              <a:rPr lang="zh-CN" altLang="zh-CN" sz="2200" dirty="0"/>
              <a:t>远近高低各不同</a:t>
            </a:r>
            <a:r>
              <a:rPr lang="en-US" altLang="zh-CN" sz="2200" dirty="0"/>
              <a:t>”</a:t>
            </a:r>
            <a:r>
              <a:rPr lang="zh-CN" altLang="zh-CN" sz="2200" dirty="0"/>
              <a:t>是指</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观赏的时间不同</a:t>
            </a:r>
            <a:r>
              <a:rPr lang="en-US" altLang="zh-CN" sz="2200" dirty="0"/>
              <a:t>,</a:t>
            </a:r>
            <a:r>
              <a:rPr lang="zh-CN" altLang="zh-CN" sz="2200" dirty="0"/>
              <a:t>观赏效果不同</a:t>
            </a:r>
            <a:endParaRPr lang="zh-CN" altLang="zh-CN" sz="2200" dirty="0"/>
          </a:p>
          <a:p>
            <a:pPr>
              <a:lnSpc>
                <a:spcPct val="120000"/>
              </a:lnSpc>
            </a:pPr>
            <a:r>
              <a:rPr lang="en-US" altLang="zh-CN" sz="2200" dirty="0"/>
              <a:t>B.</a:t>
            </a:r>
            <a:r>
              <a:rPr lang="zh-CN" altLang="zh-CN" sz="2200" dirty="0"/>
              <a:t>观赏的位置不同</a:t>
            </a:r>
            <a:r>
              <a:rPr lang="en-US" altLang="zh-CN" sz="2200" dirty="0"/>
              <a:t>,</a:t>
            </a:r>
            <a:r>
              <a:rPr lang="zh-CN" altLang="zh-CN" sz="2200" dirty="0"/>
              <a:t>观赏效果不同</a:t>
            </a:r>
            <a:endParaRPr lang="zh-CN" altLang="zh-CN" sz="2200" dirty="0"/>
          </a:p>
          <a:p>
            <a:pPr>
              <a:lnSpc>
                <a:spcPct val="120000"/>
              </a:lnSpc>
            </a:pPr>
            <a:r>
              <a:rPr lang="en-US" altLang="zh-CN" sz="2200" dirty="0"/>
              <a:t>C.</a:t>
            </a:r>
            <a:r>
              <a:rPr lang="zh-CN" altLang="zh-CN" sz="2200" dirty="0"/>
              <a:t>地貌的酷似造型</a:t>
            </a:r>
            <a:r>
              <a:rPr lang="en-US" altLang="zh-CN" sz="2200" dirty="0"/>
              <a:t>,</a:t>
            </a:r>
            <a:r>
              <a:rPr lang="zh-CN" altLang="zh-CN" sz="2200" dirty="0"/>
              <a:t>观赏效果不同</a:t>
            </a:r>
            <a:endParaRPr lang="zh-CN" altLang="zh-CN" sz="2200" dirty="0"/>
          </a:p>
          <a:p>
            <a:pPr>
              <a:lnSpc>
                <a:spcPct val="120000"/>
              </a:lnSpc>
            </a:pPr>
            <a:r>
              <a:rPr lang="en-US" altLang="zh-CN" sz="2200" dirty="0"/>
              <a:t>D.</a:t>
            </a:r>
            <a:r>
              <a:rPr lang="zh-CN" altLang="zh-CN" sz="2200" dirty="0"/>
              <a:t>特定的时间</a:t>
            </a:r>
            <a:r>
              <a:rPr lang="en-US" altLang="zh-CN" sz="2200" dirty="0"/>
              <a:t>,</a:t>
            </a:r>
            <a:r>
              <a:rPr lang="zh-CN" altLang="zh-CN" sz="2200" dirty="0"/>
              <a:t>才能观赏到这样的效果</a:t>
            </a:r>
            <a:endParaRPr lang="zh-CN" altLang="zh-CN" sz="2200" dirty="0"/>
          </a:p>
          <a:p>
            <a:pPr>
              <a:lnSpc>
                <a:spcPct val="120000"/>
              </a:lnSpc>
            </a:pPr>
            <a:r>
              <a:rPr lang="zh-CN" altLang="zh-CN" sz="2200" dirty="0">
                <a:solidFill>
                  <a:srgbClr val="FF0000"/>
                </a:solidFill>
              </a:rPr>
              <a:t>解析</a:t>
            </a:r>
            <a:r>
              <a:rPr lang="zh-CN" altLang="zh-CN" sz="2200" dirty="0"/>
              <a:t>对自然景观的欣赏</a:t>
            </a:r>
            <a:r>
              <a:rPr lang="en-US" altLang="zh-CN" sz="2200" dirty="0"/>
              <a:t>,</a:t>
            </a:r>
            <a:r>
              <a:rPr lang="zh-CN" altLang="zh-CN" sz="2200" dirty="0"/>
              <a:t>由于位置不同</a:t>
            </a:r>
            <a:r>
              <a:rPr lang="en-US" altLang="zh-CN" sz="2200" dirty="0"/>
              <a:t>,</a:t>
            </a:r>
            <a:r>
              <a:rPr lang="zh-CN" altLang="zh-CN" sz="2200" dirty="0"/>
              <a:t>所产生的观赏效果也不一样</a:t>
            </a:r>
            <a:r>
              <a:rPr lang="en-US" altLang="zh-CN" sz="2200" dirty="0"/>
              <a:t>,“</a:t>
            </a:r>
            <a:r>
              <a:rPr lang="zh-CN" altLang="zh-CN" sz="2200" dirty="0"/>
              <a:t>横看成岭侧成峰</a:t>
            </a:r>
            <a:r>
              <a:rPr lang="en-US" altLang="zh-CN" sz="2200" dirty="0"/>
              <a:t>,</a:t>
            </a:r>
            <a:r>
              <a:rPr lang="zh-CN" altLang="zh-CN" sz="2200" dirty="0"/>
              <a:t>远近高低各不同</a:t>
            </a:r>
            <a:r>
              <a:rPr lang="en-US" altLang="zh-CN" sz="2200" dirty="0"/>
              <a:t>”</a:t>
            </a:r>
            <a:r>
              <a:rPr lang="zh-CN" altLang="zh-CN" sz="2200" dirty="0"/>
              <a:t>是指在不同位置观赏的效果不同。</a:t>
            </a:r>
            <a:endParaRPr lang="zh-CN" altLang="zh-CN" sz="2200" dirty="0"/>
          </a:p>
          <a:p>
            <a:pPr>
              <a:lnSpc>
                <a:spcPct val="120000"/>
              </a:lnSpc>
            </a:pPr>
            <a:r>
              <a:rPr lang="zh-CN" altLang="zh-CN" sz="2200" dirty="0">
                <a:solidFill>
                  <a:srgbClr val="FF0000"/>
                </a:solidFill>
              </a:rPr>
              <a:t>答案</a:t>
            </a:r>
            <a:r>
              <a:rPr lang="en-US" altLang="zh-CN" sz="2200" dirty="0"/>
              <a:t>B</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4154984"/>
          </a:xfrm>
          <a:prstGeom prst="rect">
            <a:avLst/>
          </a:prstGeom>
        </p:spPr>
        <p:txBody>
          <a:bodyPr>
            <a:spAutoFit/>
          </a:bodyPr>
          <a:lstStyle/>
          <a:p>
            <a:pPr>
              <a:lnSpc>
                <a:spcPct val="120000"/>
              </a:lnSpc>
            </a:pPr>
            <a:r>
              <a:rPr lang="en-US" altLang="zh-CN" sz="2200" b="1" dirty="0"/>
              <a:t>4</a:t>
            </a:r>
            <a:r>
              <a:rPr lang="en-US" altLang="zh-CN" sz="2200" dirty="0"/>
              <a:t>.</a:t>
            </a:r>
            <a:r>
              <a:rPr lang="zh-CN" altLang="zh-CN" sz="2200" dirty="0"/>
              <a:t>关于把握观赏自然美景良机的叙述</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到黄山、庐山旅游</a:t>
            </a:r>
            <a:r>
              <a:rPr lang="en-US" altLang="zh-CN" sz="2200" dirty="0"/>
              <a:t>,</a:t>
            </a:r>
            <a:r>
              <a:rPr lang="zh-CN" altLang="zh-CN" sz="2200" dirty="0"/>
              <a:t>秋季的观赏效果最佳</a:t>
            </a:r>
            <a:endParaRPr lang="zh-CN" altLang="zh-CN" sz="2200" dirty="0"/>
          </a:p>
          <a:p>
            <a:pPr>
              <a:lnSpc>
                <a:spcPct val="120000"/>
              </a:lnSpc>
            </a:pPr>
            <a:r>
              <a:rPr lang="en-US" altLang="zh-CN" sz="2200" dirty="0"/>
              <a:t>B.</a:t>
            </a:r>
            <a:r>
              <a:rPr lang="zh-CN" altLang="zh-CN" sz="2200" dirty="0"/>
              <a:t>游览海拔较高的风景名山</a:t>
            </a:r>
            <a:r>
              <a:rPr lang="en-US" altLang="zh-CN" sz="2200" dirty="0"/>
              <a:t>,</a:t>
            </a:r>
            <a:r>
              <a:rPr lang="zh-CN" altLang="zh-CN" sz="2200" dirty="0"/>
              <a:t>选择雨过天晴的时候最佳</a:t>
            </a:r>
            <a:endParaRPr lang="zh-CN" altLang="zh-CN" sz="2200" dirty="0"/>
          </a:p>
          <a:p>
            <a:pPr>
              <a:lnSpc>
                <a:spcPct val="120000"/>
              </a:lnSpc>
            </a:pPr>
            <a:r>
              <a:rPr lang="en-US" altLang="zh-CN" sz="2200" dirty="0"/>
              <a:t>C.</a:t>
            </a:r>
            <a:r>
              <a:rPr lang="zh-CN" altLang="zh-CN" sz="2200" dirty="0"/>
              <a:t>观钱塘江大潮的壮观景象</a:t>
            </a:r>
            <a:r>
              <a:rPr lang="en-US" altLang="zh-CN" sz="2200" dirty="0"/>
              <a:t>,</a:t>
            </a:r>
            <a:r>
              <a:rPr lang="zh-CN" altLang="zh-CN" sz="2200" dirty="0"/>
              <a:t>宜选择公历</a:t>
            </a:r>
            <a:r>
              <a:rPr lang="en-US" altLang="zh-CN" sz="2200" dirty="0"/>
              <a:t>8</a:t>
            </a:r>
            <a:r>
              <a:rPr lang="zh-CN" altLang="zh-CN" sz="2200" dirty="0"/>
              <a:t>月</a:t>
            </a:r>
            <a:r>
              <a:rPr lang="en-US" altLang="zh-CN" sz="2200" dirty="0"/>
              <a:t>18</a:t>
            </a:r>
            <a:r>
              <a:rPr lang="zh-CN" altLang="zh-CN" sz="2200" dirty="0"/>
              <a:t>日</a:t>
            </a:r>
            <a:endParaRPr lang="zh-CN" altLang="zh-CN" sz="2200" dirty="0"/>
          </a:p>
          <a:p>
            <a:pPr>
              <a:lnSpc>
                <a:spcPct val="120000"/>
              </a:lnSpc>
            </a:pPr>
            <a:r>
              <a:rPr lang="en-US" altLang="zh-CN" sz="2200" dirty="0"/>
              <a:t>D.</a:t>
            </a:r>
            <a:r>
              <a:rPr lang="zh-CN" altLang="zh-CN" sz="2200" dirty="0"/>
              <a:t>反映哈尔滨地方特色的自然景观</a:t>
            </a:r>
            <a:r>
              <a:rPr lang="en-US" altLang="zh-CN" sz="2200" dirty="0"/>
              <a:t>,</a:t>
            </a:r>
            <a:r>
              <a:rPr lang="zh-CN" altLang="zh-CN" sz="2200" dirty="0"/>
              <a:t>夏季的观赏效果最佳</a:t>
            </a:r>
            <a:endParaRPr lang="zh-CN" altLang="zh-CN" sz="2200" dirty="0"/>
          </a:p>
          <a:p>
            <a:pPr>
              <a:lnSpc>
                <a:spcPct val="120000"/>
              </a:lnSpc>
            </a:pPr>
            <a:r>
              <a:rPr lang="zh-CN" altLang="zh-CN" sz="2200" dirty="0">
                <a:solidFill>
                  <a:srgbClr val="FF0000"/>
                </a:solidFill>
              </a:rPr>
              <a:t>解析</a:t>
            </a:r>
            <a:r>
              <a:rPr lang="zh-CN" altLang="zh-CN" sz="2200" dirty="0"/>
              <a:t>黄山、庐山为海拔千米以上的高山</a:t>
            </a:r>
            <a:r>
              <a:rPr lang="en-US" altLang="zh-CN" sz="2200" dirty="0"/>
              <a:t>,</a:t>
            </a:r>
            <a:r>
              <a:rPr lang="zh-CN" altLang="zh-CN" sz="2200" dirty="0"/>
              <a:t>夏季雨水多</a:t>
            </a:r>
            <a:r>
              <a:rPr lang="en-US" altLang="zh-CN" sz="2200" dirty="0"/>
              <a:t>,</a:t>
            </a:r>
            <a:r>
              <a:rPr lang="zh-CN" altLang="zh-CN" sz="2200" dirty="0"/>
              <a:t>山中云雾多</a:t>
            </a:r>
            <a:r>
              <a:rPr lang="en-US" altLang="zh-CN" sz="2200" dirty="0"/>
              <a:t>,</a:t>
            </a:r>
            <a:r>
              <a:rPr lang="zh-CN" altLang="zh-CN" sz="2200" dirty="0"/>
              <a:t>景色丰富并富有变化</a:t>
            </a:r>
            <a:r>
              <a:rPr lang="en-US" altLang="zh-CN" sz="2200" dirty="0"/>
              <a:t>,</a:t>
            </a:r>
            <a:r>
              <a:rPr lang="zh-CN" altLang="zh-CN" sz="2200" dirty="0"/>
              <a:t>故夏季的观赏效果佳</a:t>
            </a:r>
            <a:r>
              <a:rPr lang="en-US" altLang="zh-CN" sz="2200" dirty="0"/>
              <a:t>;</a:t>
            </a:r>
            <a:r>
              <a:rPr lang="zh-CN" altLang="zh-CN" sz="2200" dirty="0"/>
              <a:t>由于日、地、月三者的关系</a:t>
            </a:r>
            <a:r>
              <a:rPr lang="en-US" altLang="zh-CN" sz="2200" dirty="0"/>
              <a:t>,</a:t>
            </a:r>
            <a:r>
              <a:rPr lang="zh-CN" altLang="zh-CN" sz="2200" dirty="0"/>
              <a:t>钱塘江大潮观赏的最佳时间一般为农历八月十八</a:t>
            </a:r>
            <a:r>
              <a:rPr lang="en-US" altLang="zh-CN" sz="2200" dirty="0"/>
              <a:t>;</a:t>
            </a:r>
            <a:r>
              <a:rPr lang="zh-CN" altLang="zh-CN" sz="2200" dirty="0"/>
              <a:t>哈尔滨是我国著名的冰城</a:t>
            </a:r>
            <a:r>
              <a:rPr lang="en-US" altLang="zh-CN" sz="2200" dirty="0"/>
              <a:t>,</a:t>
            </a:r>
            <a:r>
              <a:rPr lang="zh-CN" altLang="zh-CN" sz="2200" dirty="0"/>
              <a:t>冰天雪地的景色冬季观赏效果最佳。</a:t>
            </a:r>
            <a:endParaRPr lang="zh-CN" altLang="zh-CN" sz="2200" dirty="0"/>
          </a:p>
          <a:p>
            <a:pPr>
              <a:lnSpc>
                <a:spcPct val="120000"/>
              </a:lnSpc>
            </a:pPr>
            <a:r>
              <a:rPr lang="zh-CN" altLang="zh-CN" sz="2200" dirty="0">
                <a:solidFill>
                  <a:srgbClr val="FF0000"/>
                </a:solidFill>
              </a:rPr>
              <a:t>答案</a:t>
            </a:r>
            <a:r>
              <a:rPr lang="en-US" altLang="zh-CN" sz="2200" dirty="0"/>
              <a:t>B</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94170"/>
            <a:ext cx="8128000" cy="4561249"/>
          </a:xfrm>
          <a:prstGeom prst="rect">
            <a:avLst/>
          </a:prstGeom>
        </p:spPr>
        <p:txBody>
          <a:bodyPr>
            <a:spAutoFit/>
          </a:bodyPr>
          <a:lstStyle/>
          <a:p>
            <a:pPr>
              <a:lnSpc>
                <a:spcPct val="120000"/>
              </a:lnSpc>
            </a:pPr>
            <a:r>
              <a:rPr lang="en-US" altLang="zh-CN" sz="2200" b="1" dirty="0"/>
              <a:t>5</a:t>
            </a:r>
            <a:r>
              <a:rPr lang="en-US" altLang="zh-CN" sz="2200" dirty="0"/>
              <a:t>.</a:t>
            </a:r>
            <a:r>
              <a:rPr lang="zh-CN" altLang="zh-CN" sz="2200" dirty="0"/>
              <a:t>我们观赏岳阳楼</a:t>
            </a:r>
            <a:r>
              <a:rPr lang="en-US" altLang="zh-CN" sz="2200" dirty="0"/>
              <a:t>,</a:t>
            </a:r>
            <a:r>
              <a:rPr lang="zh-CN" altLang="zh-CN" sz="2200" dirty="0"/>
              <a:t>如果对范仲淹的《岳阳楼记》毫无所知</a:t>
            </a:r>
            <a:r>
              <a:rPr lang="en-US" altLang="zh-CN" sz="2200" dirty="0"/>
              <a:t>,</a:t>
            </a:r>
            <a:r>
              <a:rPr lang="zh-CN" altLang="zh-CN" sz="2200" dirty="0"/>
              <a:t>对杜甫的</a:t>
            </a:r>
            <a:r>
              <a:rPr lang="en-US" altLang="zh-CN" sz="2200" dirty="0"/>
              <a:t>“</a:t>
            </a:r>
            <a:r>
              <a:rPr lang="zh-CN" altLang="zh-CN" sz="2200" dirty="0"/>
              <a:t>吴楚东南坼</a:t>
            </a:r>
            <a:r>
              <a:rPr lang="en-US" altLang="zh-CN" sz="2200" dirty="0"/>
              <a:t>,</a:t>
            </a:r>
            <a:r>
              <a:rPr lang="zh-CN" altLang="zh-CN" sz="2200" dirty="0"/>
              <a:t>乾坤日夜浮</a:t>
            </a:r>
            <a:r>
              <a:rPr lang="en-US" altLang="zh-CN" sz="2200" dirty="0"/>
              <a:t>”</a:t>
            </a:r>
            <a:r>
              <a:rPr lang="zh-CN" altLang="zh-CN" sz="2200" dirty="0"/>
              <a:t>的诗句含义也不甚了解</a:t>
            </a:r>
            <a:r>
              <a:rPr lang="en-US" altLang="zh-CN" sz="2200" dirty="0"/>
              <a:t>,</a:t>
            </a:r>
            <a:r>
              <a:rPr lang="zh-CN" altLang="zh-CN" sz="2200" dirty="0"/>
              <a:t>就很难领略这一历史名楼的深沉博大之美。这说明在旅游景观的欣赏中</a:t>
            </a:r>
            <a:r>
              <a:rPr lang="en-US" altLang="zh-CN" sz="2200" dirty="0"/>
              <a:t>,</a:t>
            </a:r>
            <a:r>
              <a:rPr lang="zh-CN" altLang="zh-CN" sz="2200" dirty="0"/>
              <a:t>我们应该</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smtClean="0"/>
              <a:t>A</a:t>
            </a:r>
            <a:r>
              <a:rPr lang="en-US" altLang="zh-CN" sz="2200" dirty="0"/>
              <a:t>.</a:t>
            </a:r>
            <a:r>
              <a:rPr lang="zh-CN" altLang="zh-CN" sz="2200" dirty="0"/>
              <a:t>提高审美能力</a:t>
            </a:r>
            <a:r>
              <a:rPr lang="en-US" altLang="zh-CN" sz="2200" dirty="0"/>
              <a:t>	B.</a:t>
            </a:r>
            <a:r>
              <a:rPr lang="zh-CN" altLang="zh-CN" sz="2200" dirty="0"/>
              <a:t>优选欣赏角度</a:t>
            </a:r>
            <a:endParaRPr lang="zh-CN" altLang="zh-CN" sz="2200" dirty="0"/>
          </a:p>
          <a:p>
            <a:pPr>
              <a:lnSpc>
                <a:spcPct val="120000"/>
              </a:lnSpc>
            </a:pPr>
            <a:r>
              <a:rPr lang="en-US" altLang="zh-CN" sz="2200" dirty="0"/>
              <a:t>C.</a:t>
            </a:r>
            <a:r>
              <a:rPr lang="zh-CN" altLang="zh-CN" sz="2200" dirty="0"/>
              <a:t>把握观赏时机</a:t>
            </a:r>
            <a:r>
              <a:rPr lang="en-US" altLang="zh-CN" sz="2200" dirty="0"/>
              <a:t>	D.</a:t>
            </a:r>
            <a:r>
              <a:rPr lang="zh-CN" altLang="zh-CN" sz="2200" dirty="0"/>
              <a:t>品味文化内涵</a:t>
            </a:r>
            <a:endParaRPr lang="zh-CN" altLang="zh-CN" sz="2200" dirty="0"/>
          </a:p>
          <a:p>
            <a:pPr>
              <a:lnSpc>
                <a:spcPct val="120000"/>
              </a:lnSpc>
            </a:pPr>
            <a:r>
              <a:rPr lang="zh-CN" altLang="zh-CN" sz="2200" dirty="0">
                <a:solidFill>
                  <a:srgbClr val="FF0000"/>
                </a:solidFill>
              </a:rPr>
              <a:t>解析</a:t>
            </a:r>
            <a:r>
              <a:rPr lang="zh-CN" altLang="zh-CN" sz="2200" dirty="0"/>
              <a:t>本题考查旅游景观欣赏的方法。许多旅游资源拥有悠久的历史渊源和深厚的文化底蕴</a:t>
            </a:r>
            <a:r>
              <a:rPr lang="en-US" altLang="zh-CN" sz="2200" dirty="0"/>
              <a:t>,</a:t>
            </a:r>
            <a:r>
              <a:rPr lang="zh-CN" altLang="zh-CN" sz="2200" dirty="0"/>
              <a:t>文化内涵构成了内在美的核心。在欣赏这些旅游景观时</a:t>
            </a:r>
            <a:r>
              <a:rPr lang="en-US" altLang="zh-CN" sz="2200" dirty="0"/>
              <a:t>,</a:t>
            </a:r>
            <a:r>
              <a:rPr lang="zh-CN" altLang="zh-CN" sz="2200" dirty="0"/>
              <a:t>我们要了解其来龙去脉</a:t>
            </a:r>
            <a:r>
              <a:rPr lang="en-US" altLang="zh-CN" sz="2200" dirty="0"/>
              <a:t>,</a:t>
            </a:r>
            <a:r>
              <a:rPr lang="zh-CN" altLang="zh-CN" sz="2200" dirty="0"/>
              <a:t>对其进行深入分析</a:t>
            </a:r>
            <a:r>
              <a:rPr lang="en-US" altLang="zh-CN" sz="2200" dirty="0"/>
              <a:t>,</a:t>
            </a:r>
            <a:r>
              <a:rPr lang="zh-CN" altLang="zh-CN" sz="2200" dirty="0"/>
              <a:t>运用文化素养和以往经验去细心品味其文化内涵。</a:t>
            </a:r>
            <a:endParaRPr lang="zh-CN" altLang="zh-CN" sz="2200" dirty="0"/>
          </a:p>
          <a:p>
            <a:pPr>
              <a:lnSpc>
                <a:spcPct val="120000"/>
              </a:lnSpc>
            </a:pPr>
            <a:r>
              <a:rPr lang="zh-CN" altLang="zh-CN" sz="2200" dirty="0">
                <a:solidFill>
                  <a:srgbClr val="FF0000"/>
                </a:solidFill>
              </a:rPr>
              <a:t>答案</a:t>
            </a:r>
            <a:r>
              <a:rPr lang="en-US" altLang="zh-CN" sz="2200" dirty="0"/>
              <a:t>D</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864467"/>
          </a:xfrm>
          <a:prstGeom prst="rect">
            <a:avLst/>
          </a:prstGeom>
        </p:spPr>
        <p:txBody>
          <a:bodyPr>
            <a:spAutoFit/>
          </a:bodyPr>
          <a:lstStyle/>
          <a:p>
            <a:pPr>
              <a:lnSpc>
                <a:spcPct val="120000"/>
              </a:lnSpc>
            </a:pPr>
            <a:r>
              <a:rPr lang="en-US" altLang="zh-CN" sz="2200" b="1" dirty="0"/>
              <a:t>6</a:t>
            </a:r>
            <a:r>
              <a:rPr lang="en-US" altLang="zh-CN" sz="2200" dirty="0"/>
              <a:t>.</a:t>
            </a:r>
            <a:r>
              <a:rPr lang="zh-CN" altLang="zh-CN" sz="2200" dirty="0"/>
              <a:t>从地理学的角度出发</a:t>
            </a:r>
            <a:r>
              <a:rPr lang="en-US" altLang="zh-CN" sz="2200" dirty="0"/>
              <a:t>,</a:t>
            </a:r>
            <a:r>
              <a:rPr lang="zh-CN" altLang="zh-CN" sz="2200" dirty="0"/>
              <a:t>下列旅游景观应如何欣赏</a:t>
            </a:r>
            <a:r>
              <a:rPr lang="en-US" altLang="zh-CN" sz="2200" dirty="0"/>
              <a:t>?</a:t>
            </a:r>
            <a:r>
              <a:rPr lang="zh-CN" altLang="zh-CN" sz="2200" dirty="0"/>
              <a:t>思考并完成下列问题。</a:t>
            </a:r>
          </a:p>
        </p:txBody>
      </p:sp>
      <p:graphicFrame>
        <p:nvGraphicFramePr>
          <p:cNvPr id="11" name="对象 10"/>
          <p:cNvGraphicFramePr>
            <a:graphicFrameLocks noChangeAspect="1"/>
          </p:cNvGraphicFramePr>
          <p:nvPr/>
        </p:nvGraphicFramePr>
        <p:xfrm>
          <a:off x="508000" y="1945027"/>
          <a:ext cx="8128000" cy="2132045"/>
        </p:xfrm>
        <a:graphic>
          <a:graphicData uri="http://schemas.openxmlformats.org/presentationml/2006/ole">
            <mc:AlternateContent xmlns:mc="http://schemas.openxmlformats.org/markup-compatibility/2006">
              <mc:Choice xmlns:v="urn:schemas-microsoft-com:vml" Requires="v">
                <p:oleObj spid="_x0000_s9286" name="文档" r:id="rId8" imgW="3840480" imgH="1007110" progId="Word.Document.12">
                  <p:embed/>
                </p:oleObj>
              </mc:Choice>
              <mc:Fallback>
                <p:oleObj name="文档" r:id="rId8" imgW="3840480" imgH="1007110" progId="Word.Document.12">
                  <p:embed/>
                  <p:pic>
                    <p:nvPicPr>
                      <p:cNvPr id="0" name="图片 9285"/>
                      <p:cNvPicPr/>
                      <p:nvPr/>
                    </p:nvPicPr>
                    <p:blipFill>
                      <a:blip r:embed="rId9"/>
                      <a:stretch>
                        <a:fillRect/>
                      </a:stretch>
                    </p:blipFill>
                    <p:spPr>
                      <a:xfrm>
                        <a:off x="508000" y="1945027"/>
                        <a:ext cx="8128000" cy="2132045"/>
                      </a:xfrm>
                      <a:prstGeom prst="rect">
                        <a:avLst/>
                      </a:prstGeom>
                    </p:spPr>
                  </p:pic>
                </p:oleObj>
              </mc:Fallback>
            </mc:AlternateContent>
          </a:graphicData>
        </a:graphic>
      </p:graphicFrame>
      <p:graphicFrame>
        <p:nvGraphicFramePr>
          <p:cNvPr id="12" name="对象 11"/>
          <p:cNvGraphicFramePr>
            <a:graphicFrameLocks noChangeAspect="1"/>
          </p:cNvGraphicFramePr>
          <p:nvPr/>
        </p:nvGraphicFramePr>
        <p:xfrm>
          <a:off x="332432" y="4249283"/>
          <a:ext cx="8128000" cy="2132045"/>
        </p:xfrm>
        <a:graphic>
          <a:graphicData uri="http://schemas.openxmlformats.org/presentationml/2006/ole">
            <mc:AlternateContent xmlns:mc="http://schemas.openxmlformats.org/markup-compatibility/2006">
              <mc:Choice xmlns:v="urn:schemas-microsoft-com:vml" Requires="v">
                <p:oleObj spid="_x0000_s9287" name="文档" r:id="rId10" imgW="3840480" imgH="1007110" progId="Word.Document.12">
                  <p:embed/>
                </p:oleObj>
              </mc:Choice>
              <mc:Fallback>
                <p:oleObj name="文档" r:id="rId10" imgW="3840480" imgH="1007110" progId="Word.Document.12">
                  <p:embed/>
                  <p:pic>
                    <p:nvPicPr>
                      <p:cNvPr id="0" name="图片 9286"/>
                      <p:cNvPicPr/>
                      <p:nvPr/>
                    </p:nvPicPr>
                    <p:blipFill>
                      <a:blip r:embed="rId11"/>
                      <a:stretch>
                        <a:fillRect/>
                      </a:stretch>
                    </p:blipFill>
                    <p:spPr>
                      <a:xfrm>
                        <a:off x="332432" y="4249283"/>
                        <a:ext cx="8128000" cy="2132045"/>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757773"/>
            <a:ext cx="8128000" cy="3342453"/>
          </a:xfrm>
          <a:prstGeom prst="rect">
            <a:avLst/>
          </a:prstGeom>
        </p:spPr>
        <p:txBody>
          <a:bodyPr>
            <a:spAutoFit/>
          </a:bodyPr>
          <a:lstStyle/>
          <a:p>
            <a:pPr>
              <a:lnSpc>
                <a:spcPct val="120000"/>
              </a:lnSpc>
            </a:pPr>
            <a:r>
              <a:rPr lang="en-US" altLang="zh-CN" sz="2200" dirty="0"/>
              <a:t>(1)</a:t>
            </a:r>
            <a:r>
              <a:rPr lang="zh-CN" altLang="zh-CN" sz="2200" dirty="0"/>
              <a:t>为达到最佳效果</a:t>
            </a:r>
            <a:r>
              <a:rPr lang="en-US" altLang="zh-CN" sz="2200" dirty="0"/>
              <a:t>,</a:t>
            </a:r>
            <a:r>
              <a:rPr lang="zh-CN" altLang="zh-CN" sz="2200" dirty="0"/>
              <a:t>图中旅游景观的欣赏</a:t>
            </a:r>
            <a:r>
              <a:rPr lang="en-US" altLang="zh-CN" sz="2200" dirty="0"/>
              <a:t>,</a:t>
            </a:r>
            <a:r>
              <a:rPr lang="zh-CN" altLang="zh-CN" sz="2200" dirty="0"/>
              <a:t>需要置身其中近观的是</a:t>
            </a:r>
            <a:r>
              <a:rPr lang="zh-CN" altLang="zh-CN" sz="2200" u="sng" dirty="0"/>
              <a:t>　　　　</a:t>
            </a:r>
            <a:r>
              <a:rPr lang="en-US" altLang="zh-CN" sz="2200" dirty="0"/>
              <a:t>(</a:t>
            </a:r>
            <a:r>
              <a:rPr lang="zh-CN" altLang="zh-CN" sz="2200" dirty="0"/>
              <a:t>填字母</a:t>
            </a:r>
            <a:r>
              <a:rPr lang="en-US" altLang="zh-CN" sz="2200" dirty="0"/>
              <a:t>)</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为达到最佳效果</a:t>
            </a:r>
            <a:r>
              <a:rPr lang="en-US" altLang="zh-CN" sz="2200" dirty="0"/>
              <a:t>,</a:t>
            </a:r>
            <a:r>
              <a:rPr lang="zh-CN" altLang="zh-CN" sz="2200" dirty="0"/>
              <a:t>图中旅游景观的欣赏</a:t>
            </a:r>
            <a:r>
              <a:rPr lang="en-US" altLang="zh-CN" sz="2200" dirty="0"/>
              <a:t>,</a:t>
            </a:r>
            <a:r>
              <a:rPr lang="zh-CN" altLang="zh-CN" sz="2200" dirty="0"/>
              <a:t>需要在适当距离仰视</a:t>
            </a:r>
            <a:r>
              <a:rPr lang="en-US" altLang="zh-CN" sz="2200" dirty="0"/>
              <a:t>,</a:t>
            </a:r>
            <a:r>
              <a:rPr lang="zh-CN" altLang="zh-CN" sz="2200" dirty="0"/>
              <a:t>以兼收其形、色、声、动等美感的是</a:t>
            </a:r>
            <a:r>
              <a:rPr lang="en-US" altLang="zh-CN" sz="2200" u="sng" dirty="0"/>
              <a:t> </a:t>
            </a:r>
            <a:endParaRPr lang="zh-CN" altLang="zh-CN" sz="2200" dirty="0"/>
          </a:p>
          <a:p>
            <a:pPr>
              <a:lnSpc>
                <a:spcPct val="120000"/>
              </a:lnSpc>
            </a:pPr>
            <a:r>
              <a:rPr lang="en-US" altLang="zh-CN" sz="2200" dirty="0"/>
              <a:t>(</a:t>
            </a:r>
            <a:r>
              <a:rPr lang="zh-CN" altLang="zh-CN" sz="2200" dirty="0"/>
              <a:t>填字母</a:t>
            </a:r>
            <a:r>
              <a:rPr lang="en-US" altLang="zh-CN" sz="2200" dirty="0"/>
              <a:t>)</a:t>
            </a:r>
            <a:r>
              <a:rPr lang="zh-CN" altLang="zh-CN" sz="2200" dirty="0"/>
              <a:t>。</a:t>
            </a:r>
            <a:endParaRPr lang="zh-CN" altLang="zh-CN" sz="2200" dirty="0"/>
          </a:p>
          <a:p>
            <a:pPr>
              <a:lnSpc>
                <a:spcPct val="120000"/>
              </a:lnSpc>
            </a:pPr>
            <a:r>
              <a:rPr lang="en-US" altLang="zh-CN" sz="2200" dirty="0"/>
              <a:t>(3)</a:t>
            </a:r>
            <a:r>
              <a:rPr lang="zh-CN" altLang="zh-CN" sz="2200" dirty="0"/>
              <a:t>为达到最佳效果</a:t>
            </a:r>
            <a:r>
              <a:rPr lang="en-US" altLang="zh-CN" sz="2200" dirty="0"/>
              <a:t>,</a:t>
            </a:r>
            <a:r>
              <a:rPr lang="zh-CN" altLang="zh-CN" sz="2200" dirty="0"/>
              <a:t>图中旅游景观的欣赏</a:t>
            </a:r>
            <a:r>
              <a:rPr lang="en-US" altLang="zh-CN" sz="2200" dirty="0"/>
              <a:t>,</a:t>
            </a:r>
            <a:r>
              <a:rPr lang="zh-CN" altLang="zh-CN" sz="2200" dirty="0"/>
              <a:t>需要选择适当天气的是</a:t>
            </a:r>
            <a:r>
              <a:rPr lang="zh-CN" altLang="zh-CN" sz="2200" u="sng" dirty="0"/>
              <a:t>　　</a:t>
            </a:r>
            <a:r>
              <a:rPr lang="en-US" altLang="zh-CN" sz="2200" dirty="0"/>
              <a:t>(</a:t>
            </a:r>
            <a:r>
              <a:rPr lang="zh-CN" altLang="zh-CN" sz="2200" dirty="0"/>
              <a:t>填字母</a:t>
            </a:r>
            <a:r>
              <a:rPr lang="en-US" altLang="zh-CN" sz="2200" dirty="0"/>
              <a:t>);</a:t>
            </a:r>
            <a:r>
              <a:rPr lang="zh-CN" altLang="zh-CN" sz="2200" dirty="0"/>
              <a:t>需要选择适当时间的是</a:t>
            </a:r>
            <a:r>
              <a:rPr lang="zh-CN" altLang="zh-CN" sz="2200" u="sng" dirty="0"/>
              <a:t>　　</a:t>
            </a:r>
            <a:r>
              <a:rPr lang="en-US" altLang="zh-CN" sz="2200" dirty="0"/>
              <a:t>(</a:t>
            </a:r>
            <a:r>
              <a:rPr lang="zh-CN" altLang="zh-CN" sz="2200" dirty="0"/>
              <a:t>填字母</a:t>
            </a:r>
            <a:r>
              <a:rPr lang="en-US" altLang="zh-CN" sz="2200" dirty="0"/>
              <a:t>),</a:t>
            </a:r>
            <a:r>
              <a:rPr lang="zh-CN" altLang="zh-CN" sz="2200" dirty="0"/>
              <a:t>这个时间是每年的</a:t>
            </a:r>
            <a:r>
              <a:rPr lang="zh-CN" altLang="zh-CN" sz="2200" u="sng" dirty="0"/>
              <a:t>　</a:t>
            </a:r>
            <a:r>
              <a:rPr lang="zh-CN" altLang="zh-CN" sz="2200" dirty="0"/>
              <a:t>。</a:t>
            </a:r>
            <a:r>
              <a:rPr lang="en-US" altLang="zh-CN" sz="2200" dirty="0"/>
              <a:t> </a:t>
            </a:r>
            <a:endParaRPr lang="zh-CN" altLang="zh-CN" sz="22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2060848"/>
            <a:ext cx="8128000" cy="2936188"/>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不同景观需要不同的欣赏要求才能达到最佳效果</a:t>
            </a:r>
            <a:r>
              <a:rPr lang="en-US" altLang="zh-CN" sz="2200" dirty="0"/>
              <a:t>,</a:t>
            </a:r>
            <a:r>
              <a:rPr lang="zh-CN" altLang="zh-CN" sz="2200" dirty="0"/>
              <a:t>观赏钱塘江大潮要选择高潮位和东南风盛行时</a:t>
            </a:r>
            <a:r>
              <a:rPr lang="en-US" altLang="zh-CN" sz="2200" dirty="0"/>
              <a:t>(</a:t>
            </a:r>
            <a:r>
              <a:rPr lang="zh-CN" altLang="zh-CN" sz="2200" dirty="0"/>
              <a:t>农历八月十八前后</a:t>
            </a:r>
            <a:r>
              <a:rPr lang="en-US" altLang="zh-CN" sz="2200" dirty="0"/>
              <a:t>)</a:t>
            </a:r>
            <a:r>
              <a:rPr lang="zh-CN" altLang="zh-CN" sz="2200" dirty="0"/>
              <a:t>才能达到最佳效果</a:t>
            </a:r>
            <a:r>
              <a:rPr lang="en-US" altLang="zh-CN" sz="2200" dirty="0"/>
              <a:t>;</a:t>
            </a:r>
            <a:r>
              <a:rPr lang="zh-CN" altLang="zh-CN" sz="2200" dirty="0"/>
              <a:t>黄果树瀑布宜选择适当距离仰视</a:t>
            </a:r>
            <a:r>
              <a:rPr lang="en-US" altLang="zh-CN" sz="2200" dirty="0"/>
              <a:t>,</a:t>
            </a:r>
            <a:r>
              <a:rPr lang="zh-CN" altLang="zh-CN" sz="2200" dirty="0"/>
              <a:t>感受其自然美</a:t>
            </a:r>
            <a:r>
              <a:rPr lang="en-US" altLang="zh-CN" sz="2200" dirty="0"/>
              <a:t>;</a:t>
            </a:r>
            <a:r>
              <a:rPr lang="zh-CN" altLang="zh-CN" sz="2200" dirty="0"/>
              <a:t>松花江雾凇需要一定的天气条件</a:t>
            </a:r>
            <a:r>
              <a:rPr lang="en-US" altLang="zh-CN" sz="2200" dirty="0"/>
              <a:t>;</a:t>
            </a:r>
            <a:r>
              <a:rPr lang="zh-CN" altLang="zh-CN" sz="2200" dirty="0"/>
              <a:t>一线天需置身其中</a:t>
            </a:r>
            <a:r>
              <a:rPr lang="en-US" altLang="zh-CN" sz="2200" dirty="0"/>
              <a:t>,</a:t>
            </a:r>
            <a:r>
              <a:rPr lang="zh-CN" altLang="zh-CN" sz="2200" dirty="0"/>
              <a:t>方可体验其奇观。</a:t>
            </a:r>
            <a:endParaRPr lang="zh-CN" altLang="zh-CN" sz="2200" dirty="0"/>
          </a:p>
          <a:p>
            <a:pPr>
              <a:lnSpc>
                <a:spcPct val="120000"/>
              </a:lnSpc>
            </a:pPr>
            <a:r>
              <a:rPr lang="zh-CN" altLang="zh-CN" sz="2200" dirty="0">
                <a:solidFill>
                  <a:srgbClr val="FF0000"/>
                </a:solidFill>
              </a:rPr>
              <a:t>答案</a:t>
            </a:r>
            <a:r>
              <a:rPr lang="en-US" altLang="zh-CN" sz="2200" dirty="0"/>
              <a:t>(1)D</a:t>
            </a:r>
            <a:endParaRPr lang="zh-CN" altLang="zh-CN" sz="2200" dirty="0"/>
          </a:p>
          <a:p>
            <a:pPr>
              <a:lnSpc>
                <a:spcPct val="120000"/>
              </a:lnSpc>
            </a:pPr>
            <a:r>
              <a:rPr lang="en-US" altLang="zh-CN" sz="2200" dirty="0"/>
              <a:t>(2)B</a:t>
            </a:r>
            <a:endParaRPr lang="zh-CN" altLang="zh-CN" sz="2200" dirty="0"/>
          </a:p>
          <a:p>
            <a:pPr>
              <a:lnSpc>
                <a:spcPct val="120000"/>
              </a:lnSpc>
            </a:pPr>
            <a:r>
              <a:rPr lang="en-US" altLang="zh-CN" sz="2200" dirty="0"/>
              <a:t>(3)C</a:t>
            </a:r>
            <a:r>
              <a:rPr lang="zh-CN" altLang="zh-CN" sz="2200" dirty="0"/>
              <a:t>　</a:t>
            </a:r>
            <a:r>
              <a:rPr lang="en-US" altLang="zh-CN" sz="2200" dirty="0"/>
              <a:t>A</a:t>
            </a:r>
            <a:r>
              <a:rPr lang="zh-CN" altLang="zh-CN" sz="2200" dirty="0"/>
              <a:t>　农历八月十八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539552" y="980728"/>
          <a:ext cx="8183563" cy="5700712"/>
        </p:xfrm>
        <a:graphic>
          <a:graphicData uri="http://schemas.openxmlformats.org/presentationml/2006/ole">
            <mc:AlternateContent xmlns:mc="http://schemas.openxmlformats.org/markup-compatibility/2006">
              <mc:Choice xmlns:v="urn:schemas-microsoft-com:vml" Requires="v">
                <p:oleObj spid="_x0000_s1061" name="文档" r:id="rId1" imgW="5003165" imgH="3491865" progId="Word.Document.12">
                  <p:embed/>
                </p:oleObj>
              </mc:Choice>
              <mc:Fallback>
                <p:oleObj name="文档" r:id="rId1" imgW="5003165" imgH="3491865" progId="Word.Document.12">
                  <p:embed/>
                  <p:pic>
                    <p:nvPicPr>
                      <p:cNvPr id="0" name="图片 1060"/>
                      <p:cNvPicPr/>
                      <p:nvPr/>
                    </p:nvPicPr>
                    <p:blipFill>
                      <a:blip r:embed="rId2"/>
                      <a:stretch>
                        <a:fillRect/>
                      </a:stretch>
                    </p:blipFill>
                    <p:spPr>
                      <a:xfrm>
                        <a:off x="539552" y="980728"/>
                        <a:ext cx="8183563" cy="5700712"/>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5" name="矩形 4"/>
          <p:cNvSpPr>
            <a:spLocks noChangeAspect="1"/>
          </p:cNvSpPr>
          <p:nvPr/>
        </p:nvSpPr>
        <p:spPr>
          <a:xfrm>
            <a:off x="508000" y="1068387"/>
            <a:ext cx="8128000" cy="4520853"/>
          </a:xfrm>
          <a:prstGeom prst="rect">
            <a:avLst/>
          </a:prstGeom>
        </p:spPr>
        <p:txBody>
          <a:bodyPr>
            <a:spAutoFit/>
          </a:bodyPr>
          <a:lstStyle/>
          <a:p>
            <a:pPr>
              <a:lnSpc>
                <a:spcPct val="120000"/>
              </a:lnSpc>
            </a:pPr>
            <a:r>
              <a:rPr lang="zh-CN" altLang="zh-CN" sz="2200" dirty="0"/>
              <a:t>一、旅游景观欣赏概述</a:t>
            </a:r>
            <a:endParaRPr lang="zh-CN" altLang="zh-CN" sz="2200" dirty="0"/>
          </a:p>
          <a:p>
            <a:pPr>
              <a:lnSpc>
                <a:spcPct val="120000"/>
              </a:lnSpc>
            </a:pPr>
            <a:r>
              <a:rPr lang="en-US" altLang="zh-CN" sz="2200" b="1" dirty="0"/>
              <a:t>1</a:t>
            </a:r>
            <a:r>
              <a:rPr lang="en-US" altLang="zh-CN" sz="2200" dirty="0"/>
              <a:t>.</a:t>
            </a:r>
            <a:r>
              <a:rPr lang="zh-CN" altLang="zh-CN" sz="2200" dirty="0"/>
              <a:t>定义</a:t>
            </a:r>
            <a:r>
              <a:rPr lang="en-US" altLang="zh-CN" sz="2200" dirty="0"/>
              <a:t>:</a:t>
            </a:r>
            <a:r>
              <a:rPr lang="zh-CN" altLang="zh-CN" sz="2200" dirty="0"/>
              <a:t>游客从旅游资源中获取高质量</a:t>
            </a:r>
            <a:r>
              <a:rPr lang="zh-CN" altLang="zh-CN" sz="2200" u="sng" dirty="0">
                <a:solidFill>
                  <a:srgbClr val="FF0000"/>
                </a:solidFill>
                <a:uFill>
                  <a:solidFill>
                    <a:schemeClr val="tx1"/>
                  </a:solidFill>
                </a:uFill>
              </a:rPr>
              <a:t>美感</a:t>
            </a:r>
            <a:r>
              <a:rPr lang="zh-CN" altLang="zh-CN" sz="2200" dirty="0"/>
              <a:t>的过程</a:t>
            </a:r>
            <a:r>
              <a:rPr lang="en-US" altLang="zh-CN" sz="2200" dirty="0"/>
              <a:t>,</a:t>
            </a:r>
            <a:r>
              <a:rPr lang="zh-CN" altLang="zh-CN" sz="2200" dirty="0"/>
              <a:t>或者是在旅游过程中获得良好的</a:t>
            </a:r>
            <a:r>
              <a:rPr lang="zh-CN" altLang="zh-CN" sz="2200" u="sng" dirty="0">
                <a:solidFill>
                  <a:srgbClr val="FF0000"/>
                </a:solidFill>
                <a:uFill>
                  <a:solidFill>
                    <a:schemeClr val="tx1"/>
                  </a:solidFill>
                </a:uFill>
              </a:rPr>
              <a:t>审美感受</a:t>
            </a:r>
            <a:r>
              <a:rPr lang="zh-CN" altLang="zh-CN" sz="2200" dirty="0"/>
              <a:t>的过程。</a:t>
            </a:r>
            <a:endParaRPr lang="zh-CN" altLang="zh-CN" sz="2200" dirty="0"/>
          </a:p>
          <a:p>
            <a:pPr>
              <a:lnSpc>
                <a:spcPct val="120000"/>
              </a:lnSpc>
            </a:pPr>
            <a:r>
              <a:rPr lang="en-US" altLang="zh-CN" sz="2200" b="1" dirty="0"/>
              <a:t>2</a:t>
            </a:r>
            <a:r>
              <a:rPr lang="en-US" altLang="zh-CN" sz="2200" dirty="0"/>
              <a:t>.</a:t>
            </a:r>
            <a:r>
              <a:rPr lang="zh-CN" altLang="zh-CN" sz="2200" dirty="0"/>
              <a:t>层次。</a:t>
            </a:r>
            <a:endParaRPr lang="zh-CN" altLang="zh-CN" sz="2200" dirty="0"/>
          </a:p>
          <a:p>
            <a:pPr>
              <a:lnSpc>
                <a:spcPct val="120000"/>
              </a:lnSpc>
            </a:pPr>
            <a:r>
              <a:rPr lang="zh-CN" altLang="zh-CN" sz="2200" dirty="0"/>
              <a:t>对审美对象</a:t>
            </a:r>
            <a:r>
              <a:rPr lang="en-US" altLang="zh-CN" sz="2200" dirty="0"/>
              <a:t>,</a:t>
            </a:r>
            <a:r>
              <a:rPr lang="zh-CN" altLang="zh-CN" sz="2200" dirty="0"/>
              <a:t>即旅游</a:t>
            </a:r>
            <a:br>
              <a:rPr lang="en-US" altLang="zh-CN" sz="2200" dirty="0"/>
            </a:br>
            <a:r>
              <a:rPr lang="zh-CN" altLang="zh-CN" sz="2200" dirty="0"/>
              <a:t>景观的</a:t>
            </a:r>
            <a:r>
              <a:rPr lang="zh-CN" altLang="zh-CN" sz="2200" u="sng" dirty="0">
                <a:solidFill>
                  <a:srgbClr val="FF0000"/>
                </a:solidFill>
                <a:uFill>
                  <a:solidFill>
                    <a:schemeClr val="tx1"/>
                  </a:solidFill>
                </a:uFill>
              </a:rPr>
              <a:t>感受</a:t>
            </a:r>
            <a:r>
              <a:rPr lang="zh-CN" altLang="zh-CN" sz="2200" dirty="0"/>
              <a:t>和</a:t>
            </a:r>
            <a:r>
              <a:rPr lang="zh-CN" altLang="zh-CN" sz="2200" u="sng" dirty="0">
                <a:solidFill>
                  <a:srgbClr val="FF0000"/>
                </a:solidFill>
                <a:uFill>
                  <a:solidFill>
                    <a:schemeClr val="tx1"/>
                  </a:solidFill>
                </a:uFill>
              </a:rPr>
              <a:t>知觉</a:t>
            </a:r>
            <a:r>
              <a:rPr lang="en-US" altLang="zh-CN" sz="2200" dirty="0"/>
              <a:t>→</a:t>
            </a:r>
            <a:r>
              <a:rPr lang="zh-CN" altLang="zh-CN" sz="2200" dirty="0"/>
              <a:t>激发愉悦的</a:t>
            </a:r>
            <a:r>
              <a:rPr lang="zh-CN" altLang="zh-CN" sz="2200" u="sng" dirty="0">
                <a:solidFill>
                  <a:srgbClr val="FF0000"/>
                </a:solidFill>
                <a:uFill>
                  <a:solidFill>
                    <a:schemeClr val="tx1"/>
                  </a:solidFill>
                </a:uFill>
              </a:rPr>
              <a:t>想象</a:t>
            </a:r>
            <a:r>
              <a:rPr lang="zh-CN" altLang="zh-CN" sz="2200" dirty="0"/>
              <a:t>和美好</a:t>
            </a:r>
            <a:br>
              <a:rPr lang="en-US" altLang="zh-CN" sz="2200" dirty="0"/>
            </a:br>
            <a:r>
              <a:rPr lang="zh-CN" altLang="zh-CN" sz="2200" dirty="0"/>
              <a:t>的</a:t>
            </a:r>
            <a:r>
              <a:rPr lang="zh-CN" altLang="zh-CN" sz="2200" u="sng" dirty="0">
                <a:solidFill>
                  <a:srgbClr val="FF0000"/>
                </a:solidFill>
                <a:uFill>
                  <a:solidFill>
                    <a:schemeClr val="tx1"/>
                  </a:solidFill>
                </a:uFill>
              </a:rPr>
              <a:t>情感</a:t>
            </a:r>
            <a:r>
              <a:rPr lang="en-US" altLang="zh-CN" sz="2200" dirty="0"/>
              <a:t>,</a:t>
            </a:r>
            <a:r>
              <a:rPr lang="zh-CN" altLang="zh-CN" sz="2200" dirty="0"/>
              <a:t>得到</a:t>
            </a:r>
            <a:r>
              <a:rPr lang="zh-CN" altLang="zh-CN" sz="2200" u="sng" dirty="0">
                <a:solidFill>
                  <a:srgbClr val="FF0000"/>
                </a:solidFill>
                <a:uFill>
                  <a:solidFill>
                    <a:schemeClr val="tx1"/>
                  </a:solidFill>
                </a:uFill>
              </a:rPr>
              <a:t>审美</a:t>
            </a:r>
            <a:r>
              <a:rPr lang="zh-CN" altLang="zh-CN" sz="2200" dirty="0"/>
              <a:t>的享受</a:t>
            </a:r>
            <a:endParaRPr lang="zh-CN" altLang="zh-CN" sz="2200" dirty="0"/>
          </a:p>
          <a:p>
            <a:pPr>
              <a:lnSpc>
                <a:spcPct val="120000"/>
              </a:lnSpc>
            </a:pPr>
            <a:r>
              <a:rPr lang="zh-CN" altLang="zh-CN" sz="2200" dirty="0"/>
              <a:t>二、旅游景观欣赏的方法</a:t>
            </a:r>
            <a:endParaRPr lang="zh-CN" altLang="zh-CN" sz="2200" dirty="0"/>
          </a:p>
          <a:p>
            <a:pPr>
              <a:lnSpc>
                <a:spcPct val="120000"/>
              </a:lnSpc>
            </a:pPr>
            <a:r>
              <a:rPr lang="en-US" altLang="zh-CN" sz="2200" b="1" dirty="0"/>
              <a:t>1</a:t>
            </a:r>
            <a:r>
              <a:rPr lang="en-US" altLang="zh-CN" sz="2200" dirty="0"/>
              <a:t>.</a:t>
            </a:r>
            <a:r>
              <a:rPr lang="zh-CN" altLang="zh-CN" sz="2200" dirty="0"/>
              <a:t>培养审美情趣。</a:t>
            </a:r>
            <a:endParaRPr lang="zh-CN" altLang="zh-CN" sz="2200" dirty="0"/>
          </a:p>
          <a:p>
            <a:pPr>
              <a:lnSpc>
                <a:spcPct val="120000"/>
              </a:lnSpc>
            </a:pPr>
            <a:r>
              <a:rPr lang="en-US" altLang="zh-CN" sz="2200" dirty="0"/>
              <a:t>(1)</a:t>
            </a:r>
            <a:r>
              <a:rPr lang="zh-CN" altLang="zh-CN" sz="2200" dirty="0"/>
              <a:t>审美情趣是人类的基本欲望</a:t>
            </a:r>
            <a:r>
              <a:rPr lang="en-US" altLang="zh-CN" sz="2200" dirty="0"/>
              <a:t>——</a:t>
            </a:r>
            <a:r>
              <a:rPr lang="zh-CN" altLang="zh-CN" sz="2200" u="sng" dirty="0">
                <a:solidFill>
                  <a:srgbClr val="FF0000"/>
                </a:solidFill>
                <a:uFill>
                  <a:solidFill>
                    <a:schemeClr val="tx1"/>
                  </a:solidFill>
                </a:uFill>
              </a:rPr>
              <a:t>学习欲望</a:t>
            </a:r>
            <a:r>
              <a:rPr lang="zh-CN" altLang="zh-CN" sz="2200" dirty="0"/>
              <a:t>的重要组成部分。</a:t>
            </a:r>
            <a:endParaRPr lang="zh-CN" altLang="zh-CN" sz="2200" dirty="0"/>
          </a:p>
          <a:p>
            <a:pPr>
              <a:lnSpc>
                <a:spcPct val="120000"/>
              </a:lnSpc>
            </a:pPr>
            <a:r>
              <a:rPr lang="en-US" altLang="zh-CN" sz="2200" dirty="0"/>
              <a:t>(2)</a:t>
            </a:r>
            <a:r>
              <a:rPr lang="zh-CN" altLang="zh-CN" sz="2200" dirty="0"/>
              <a:t>欣赏旅游景观是满足人的</a:t>
            </a:r>
            <a:r>
              <a:rPr lang="zh-CN" altLang="zh-CN" sz="2200" u="sng" dirty="0">
                <a:solidFill>
                  <a:srgbClr val="FF0000"/>
                </a:solidFill>
                <a:uFill>
                  <a:solidFill>
                    <a:schemeClr val="tx1"/>
                  </a:solidFill>
                </a:uFill>
              </a:rPr>
              <a:t>好奇心</a:t>
            </a:r>
            <a:r>
              <a:rPr lang="zh-CN" altLang="zh-CN" sz="2200" dirty="0"/>
              <a:t>的一种方式</a:t>
            </a:r>
            <a:r>
              <a:rPr lang="zh-CN" altLang="zh-CN" sz="2200" dirty="0" smtClean="0"/>
              <a:t>。</a:t>
            </a:r>
            <a:endParaRPr lang="zh-CN" altLang="zh-CN" sz="2200" dirty="0"/>
          </a:p>
        </p:txBody>
      </p:sp>
      <p:sp>
        <p:nvSpPr>
          <p:cNvPr id="6" name="矩形 5"/>
          <p:cNvSpPr/>
          <p:nvPr/>
        </p:nvSpPr>
        <p:spPr>
          <a:xfrm>
            <a:off x="5062661" y="1567959"/>
            <a:ext cx="630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543999" y="1963400"/>
            <a:ext cx="1163905"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1422437" y="3178135"/>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264099" y="3178352"/>
            <a:ext cx="57970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4499992" y="3178135"/>
            <a:ext cx="629283"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893329" y="3576017"/>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2060687" y="3576207"/>
            <a:ext cx="60144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4814633" y="4787774"/>
            <a:ext cx="115994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p:cNvSpPr/>
          <p:nvPr/>
        </p:nvSpPr>
        <p:spPr>
          <a:xfrm>
            <a:off x="4035862" y="5186275"/>
            <a:ext cx="8316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8128000" cy="4927118"/>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提高审美能力。</a:t>
            </a:r>
            <a:endParaRPr lang="zh-CN" altLang="zh-CN" sz="2200" dirty="0"/>
          </a:p>
          <a:p>
            <a:pPr>
              <a:lnSpc>
                <a:spcPct val="120000"/>
              </a:lnSpc>
            </a:pPr>
            <a:r>
              <a:rPr lang="en-US" altLang="zh-CN" sz="2200" dirty="0"/>
              <a:t>(1)</a:t>
            </a:r>
            <a:r>
              <a:rPr lang="zh-CN" altLang="zh-CN" sz="2200" dirty="0"/>
              <a:t>审美能力内涵</a:t>
            </a:r>
            <a:r>
              <a:rPr lang="en-US" altLang="zh-CN" sz="2200" dirty="0"/>
              <a:t>:</a:t>
            </a:r>
            <a:r>
              <a:rPr lang="zh-CN" altLang="zh-CN" sz="2200" dirty="0"/>
              <a:t>包括</a:t>
            </a:r>
            <a:r>
              <a:rPr lang="zh-CN" altLang="zh-CN" sz="2200" u="sng" dirty="0">
                <a:solidFill>
                  <a:srgbClr val="FF0000"/>
                </a:solidFill>
                <a:uFill>
                  <a:solidFill>
                    <a:schemeClr val="tx1"/>
                  </a:solidFill>
                </a:uFill>
              </a:rPr>
              <a:t>感受力</a:t>
            </a:r>
            <a:r>
              <a:rPr lang="zh-CN" altLang="zh-CN" sz="2200" dirty="0"/>
              <a:t>、理解力和</a:t>
            </a:r>
            <a:r>
              <a:rPr lang="zh-CN" altLang="zh-CN" sz="2200" u="sng" dirty="0">
                <a:solidFill>
                  <a:srgbClr val="FF0000"/>
                </a:solidFill>
                <a:uFill>
                  <a:solidFill>
                    <a:schemeClr val="tx1"/>
                  </a:solidFill>
                </a:uFill>
              </a:rPr>
              <a:t>创造力</a:t>
            </a:r>
            <a:r>
              <a:rPr lang="zh-CN" altLang="zh-CN" sz="2200" dirty="0"/>
              <a:t>。</a:t>
            </a:r>
            <a:endParaRPr lang="zh-CN" altLang="zh-CN" sz="2200" dirty="0"/>
          </a:p>
          <a:p>
            <a:pPr>
              <a:lnSpc>
                <a:spcPct val="120000"/>
              </a:lnSpc>
            </a:pPr>
            <a:r>
              <a:rPr lang="en-US" altLang="zh-CN" sz="2200" dirty="0"/>
              <a:t>(2)</a:t>
            </a:r>
            <a:r>
              <a:rPr lang="zh-CN" altLang="zh-CN" sz="2200" dirty="0"/>
              <a:t>感受力和理解力的提升需要</a:t>
            </a:r>
            <a:r>
              <a:rPr lang="zh-CN" altLang="zh-CN" sz="2200" u="sng" dirty="0">
                <a:solidFill>
                  <a:srgbClr val="FF0000"/>
                </a:solidFill>
                <a:uFill>
                  <a:solidFill>
                    <a:schemeClr val="tx1"/>
                  </a:solidFill>
                </a:uFill>
              </a:rPr>
              <a:t>主观经验</a:t>
            </a:r>
            <a:r>
              <a:rPr lang="zh-CN" altLang="zh-CN" sz="2200" dirty="0"/>
              <a:t>的积累</a:t>
            </a:r>
            <a:r>
              <a:rPr lang="en-US" altLang="zh-CN" sz="2200" dirty="0"/>
              <a:t>,</a:t>
            </a:r>
            <a:r>
              <a:rPr lang="zh-CN" altLang="zh-CN" sz="2200" dirty="0"/>
              <a:t>更需要有足够的</a:t>
            </a:r>
            <a:r>
              <a:rPr lang="zh-CN" altLang="zh-CN" sz="2200" u="sng" dirty="0">
                <a:solidFill>
                  <a:srgbClr val="FF0000"/>
                </a:solidFill>
                <a:uFill>
                  <a:solidFill>
                    <a:schemeClr val="tx1"/>
                  </a:solidFill>
                </a:uFill>
              </a:rPr>
              <a:t>知识</a:t>
            </a:r>
            <a:r>
              <a:rPr lang="zh-CN" altLang="zh-CN" sz="2200" dirty="0"/>
              <a:t>积累。</a:t>
            </a:r>
            <a:endParaRPr lang="zh-CN" altLang="zh-CN" sz="2200" dirty="0"/>
          </a:p>
          <a:p>
            <a:pPr>
              <a:lnSpc>
                <a:spcPct val="120000"/>
              </a:lnSpc>
            </a:pPr>
            <a:r>
              <a:rPr lang="en-US" altLang="zh-CN" sz="2200" b="1" dirty="0"/>
              <a:t>3</a:t>
            </a:r>
            <a:r>
              <a:rPr lang="en-US" altLang="zh-CN" sz="2200" dirty="0"/>
              <a:t>.</a:t>
            </a:r>
            <a:r>
              <a:rPr lang="zh-CN" altLang="zh-CN" sz="2200" dirty="0"/>
              <a:t>优选欣赏角度。</a:t>
            </a:r>
            <a:endParaRPr lang="zh-CN" altLang="zh-CN" sz="2200" dirty="0"/>
          </a:p>
          <a:p>
            <a:pPr>
              <a:lnSpc>
                <a:spcPct val="120000"/>
              </a:lnSpc>
            </a:pPr>
            <a:r>
              <a:rPr lang="en-US" altLang="zh-CN" sz="2200" dirty="0"/>
              <a:t>(1)</a:t>
            </a:r>
            <a:r>
              <a:rPr lang="zh-CN" altLang="zh-CN" sz="2200" dirty="0"/>
              <a:t>要求</a:t>
            </a:r>
            <a:r>
              <a:rPr lang="en-US" altLang="zh-CN" sz="2200" dirty="0"/>
              <a:t>:</a:t>
            </a:r>
            <a:r>
              <a:rPr lang="zh-CN" altLang="zh-CN" sz="2200" dirty="0"/>
              <a:t>因地制宜</a:t>
            </a:r>
            <a:r>
              <a:rPr lang="en-US" altLang="zh-CN" sz="2200" dirty="0"/>
              <a:t>,</a:t>
            </a:r>
            <a:r>
              <a:rPr lang="zh-CN" altLang="zh-CN" sz="2200" dirty="0"/>
              <a:t>抓住</a:t>
            </a:r>
            <a:r>
              <a:rPr lang="zh-CN" altLang="zh-CN" sz="2200" u="sng" dirty="0">
                <a:solidFill>
                  <a:srgbClr val="FF0000"/>
                </a:solidFill>
                <a:uFill>
                  <a:solidFill>
                    <a:schemeClr val="tx1"/>
                  </a:solidFill>
                </a:uFill>
              </a:rPr>
              <a:t>要点</a:t>
            </a:r>
            <a:r>
              <a:rPr lang="en-US" altLang="zh-CN" sz="2200" dirty="0"/>
              <a:t>,</a:t>
            </a:r>
            <a:r>
              <a:rPr lang="zh-CN" altLang="zh-CN" sz="2200" dirty="0"/>
              <a:t>有所侧重。</a:t>
            </a:r>
            <a:endParaRPr lang="zh-CN" altLang="zh-CN" sz="2200" dirty="0"/>
          </a:p>
          <a:p>
            <a:pPr>
              <a:lnSpc>
                <a:spcPct val="120000"/>
              </a:lnSpc>
            </a:pPr>
            <a:r>
              <a:rPr lang="en-US" altLang="zh-CN" sz="2200" dirty="0"/>
              <a:t>(2)</a:t>
            </a:r>
            <a:r>
              <a:rPr lang="zh-CN" altLang="zh-CN" sz="2200" dirty="0"/>
              <a:t>原因。</a:t>
            </a:r>
            <a:endParaRPr lang="zh-CN" altLang="zh-CN" sz="2200" dirty="0"/>
          </a:p>
          <a:p>
            <a:pPr>
              <a:lnSpc>
                <a:spcPct val="120000"/>
              </a:lnSpc>
            </a:pPr>
            <a:r>
              <a:rPr lang="zh-CN" altLang="zh-CN" sz="2200" dirty="0"/>
              <a:t>①旅游景观有各自的</a:t>
            </a:r>
            <a:r>
              <a:rPr lang="zh-CN" altLang="zh-CN" sz="2200" u="sng" dirty="0">
                <a:solidFill>
                  <a:srgbClr val="FF0000"/>
                </a:solidFill>
                <a:uFill>
                  <a:solidFill>
                    <a:schemeClr val="tx1"/>
                  </a:solidFill>
                </a:uFill>
              </a:rPr>
              <a:t>自然</a:t>
            </a:r>
            <a:r>
              <a:rPr lang="zh-CN" altLang="zh-CN" sz="2200" dirty="0"/>
              <a:t>属性和</a:t>
            </a:r>
            <a:r>
              <a:rPr lang="zh-CN" altLang="zh-CN" sz="2200" u="sng" dirty="0">
                <a:solidFill>
                  <a:srgbClr val="FF0000"/>
                </a:solidFill>
                <a:uFill>
                  <a:solidFill>
                    <a:schemeClr val="tx1"/>
                  </a:solidFill>
                </a:uFill>
              </a:rPr>
              <a:t>文化</a:t>
            </a:r>
            <a:r>
              <a:rPr lang="zh-CN" altLang="zh-CN" sz="2200" dirty="0"/>
              <a:t>属性。</a:t>
            </a:r>
            <a:endParaRPr lang="zh-CN" altLang="zh-CN" sz="2200" dirty="0"/>
          </a:p>
          <a:p>
            <a:pPr>
              <a:lnSpc>
                <a:spcPct val="120000"/>
              </a:lnSpc>
            </a:pPr>
            <a:r>
              <a:rPr lang="zh-CN" altLang="zh-CN" sz="2200" dirty="0"/>
              <a:t>②旅游资源的</a:t>
            </a:r>
            <a:r>
              <a:rPr lang="zh-CN" altLang="zh-CN" sz="2200" u="sng" dirty="0">
                <a:solidFill>
                  <a:srgbClr val="FF0000"/>
                </a:solidFill>
                <a:uFill>
                  <a:solidFill>
                    <a:schemeClr val="tx1"/>
                  </a:solidFill>
                </a:uFill>
              </a:rPr>
              <a:t>景象组合</a:t>
            </a:r>
            <a:r>
              <a:rPr lang="zh-CN" altLang="zh-CN" sz="2200" dirty="0"/>
              <a:t>特征</a:t>
            </a:r>
            <a:r>
              <a:rPr lang="en-US" altLang="zh-CN" sz="2200" dirty="0"/>
              <a:t>,</a:t>
            </a:r>
            <a:r>
              <a:rPr lang="zh-CN" altLang="zh-CN" sz="2200" dirty="0"/>
              <a:t>决定了欣赏角度不同</a:t>
            </a:r>
            <a:r>
              <a:rPr lang="en-US" altLang="zh-CN" sz="2200" dirty="0"/>
              <a:t>,</a:t>
            </a:r>
            <a:r>
              <a:rPr lang="zh-CN" altLang="zh-CN" sz="2200" dirty="0"/>
              <a:t>得到的</a:t>
            </a:r>
            <a:r>
              <a:rPr lang="zh-CN" altLang="zh-CN" sz="2200" u="sng" dirty="0">
                <a:solidFill>
                  <a:srgbClr val="FF0000"/>
                </a:solidFill>
                <a:uFill>
                  <a:solidFill>
                    <a:schemeClr val="tx1"/>
                  </a:solidFill>
                </a:uFill>
              </a:rPr>
              <a:t>审美感受</a:t>
            </a:r>
            <a:r>
              <a:rPr lang="zh-CN" altLang="zh-CN" sz="2200" dirty="0"/>
              <a:t>不同。</a:t>
            </a:r>
            <a:endParaRPr lang="zh-CN" altLang="zh-CN" sz="2200" dirty="0"/>
          </a:p>
          <a:p>
            <a:pPr>
              <a:lnSpc>
                <a:spcPct val="120000"/>
              </a:lnSpc>
            </a:pPr>
            <a:r>
              <a:rPr lang="zh-CN" altLang="zh-CN" sz="2200" dirty="0"/>
              <a:t>③大多数旅游景观是</a:t>
            </a:r>
            <a:r>
              <a:rPr lang="zh-CN" altLang="zh-CN" sz="2200" u="sng" dirty="0">
                <a:solidFill>
                  <a:srgbClr val="FF0000"/>
                </a:solidFill>
                <a:uFill>
                  <a:solidFill>
                    <a:schemeClr val="tx1"/>
                  </a:solidFill>
                </a:uFill>
              </a:rPr>
              <a:t>立体</a:t>
            </a:r>
            <a:r>
              <a:rPr lang="zh-CN" altLang="zh-CN" sz="2200" dirty="0"/>
              <a:t>和多层面的</a:t>
            </a:r>
            <a:r>
              <a:rPr lang="en-US" altLang="zh-CN" sz="2200" dirty="0"/>
              <a:t>,</a:t>
            </a:r>
            <a:r>
              <a:rPr lang="zh-CN" altLang="zh-CN" sz="2200" dirty="0"/>
              <a:t>应选择最佳的</a:t>
            </a:r>
            <a:r>
              <a:rPr lang="zh-CN" altLang="zh-CN" sz="2200" u="sng" dirty="0">
                <a:solidFill>
                  <a:srgbClr val="FF0000"/>
                </a:solidFill>
                <a:uFill>
                  <a:solidFill>
                    <a:schemeClr val="tx1"/>
                  </a:solidFill>
                </a:uFill>
              </a:rPr>
              <a:t>观测角度</a:t>
            </a:r>
            <a:r>
              <a:rPr lang="en-US" altLang="zh-CN" sz="2200" dirty="0"/>
              <a:t>,</a:t>
            </a:r>
            <a:r>
              <a:rPr lang="zh-CN" altLang="zh-CN" sz="2200" dirty="0"/>
              <a:t>方可感受其外表之美和内在魅力。</a:t>
            </a:r>
          </a:p>
        </p:txBody>
      </p:sp>
      <p:sp>
        <p:nvSpPr>
          <p:cNvPr id="5" name="矩形 4"/>
          <p:cNvSpPr/>
          <p:nvPr/>
        </p:nvSpPr>
        <p:spPr>
          <a:xfrm>
            <a:off x="3251971" y="1547072"/>
            <a:ext cx="84805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5508105" y="1541725"/>
            <a:ext cx="83856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4271325" y="1946063"/>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428788" y="2348895"/>
            <a:ext cx="72008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3298024" y="3162677"/>
            <a:ext cx="612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3113828" y="3956783"/>
            <a:ext cx="576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4515924" y="3955689"/>
            <a:ext cx="576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2269341" y="4365330"/>
            <a:ext cx="11232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7488424" y="4365330"/>
            <a:ext cx="900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p:cNvSpPr/>
          <p:nvPr/>
        </p:nvSpPr>
        <p:spPr>
          <a:xfrm>
            <a:off x="611560" y="4767285"/>
            <a:ext cx="26440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p:nvSpPr>
        <p:spPr>
          <a:xfrm>
            <a:off x="3102390" y="5172836"/>
            <a:ext cx="576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6805962" y="5167893"/>
            <a:ext cx="1152128"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hidden"/>
                                      </p:to>
                                    </p:set>
                                  </p:childTnLst>
                                </p:cTn>
                              </p:par>
                              <p:par>
                                <p:cTn id="39" presetID="1" presetClass="exit"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8128000" cy="4114588"/>
          </a:xfrm>
          <a:prstGeom prst="rect">
            <a:avLst/>
          </a:prstGeom>
        </p:spPr>
        <p:txBody>
          <a:bodyPr>
            <a:spAutoFit/>
          </a:bodyPr>
          <a:lstStyle/>
          <a:p>
            <a:pPr>
              <a:lnSpc>
                <a:spcPct val="120000"/>
              </a:lnSpc>
            </a:pPr>
            <a:r>
              <a:rPr lang="en-US" altLang="zh-CN" sz="2200" b="1" dirty="0"/>
              <a:t>4</a:t>
            </a:r>
            <a:r>
              <a:rPr lang="en-US" altLang="zh-CN" sz="2200" dirty="0"/>
              <a:t>.</a:t>
            </a:r>
            <a:r>
              <a:rPr lang="zh-CN" altLang="zh-CN" sz="2200" dirty="0"/>
              <a:t>把握观赏时机。</a:t>
            </a:r>
            <a:endParaRPr lang="zh-CN" altLang="zh-CN" sz="2200" dirty="0"/>
          </a:p>
          <a:p>
            <a:pPr>
              <a:lnSpc>
                <a:spcPct val="120000"/>
              </a:lnSpc>
            </a:pPr>
            <a:r>
              <a:rPr lang="en-US" altLang="zh-CN" sz="2200" dirty="0"/>
              <a:t>(1)</a:t>
            </a:r>
            <a:r>
              <a:rPr lang="zh-CN" altLang="zh-CN" sz="2200" dirty="0"/>
              <a:t>原因</a:t>
            </a:r>
            <a:r>
              <a:rPr lang="en-US" altLang="zh-CN" sz="2200" dirty="0"/>
              <a:t>:</a:t>
            </a:r>
            <a:r>
              <a:rPr lang="zh-CN" altLang="zh-CN" sz="2200" dirty="0"/>
              <a:t>景观的各个要素</a:t>
            </a:r>
            <a:r>
              <a:rPr lang="en-US" altLang="zh-CN" sz="2200" dirty="0"/>
              <a:t>,</a:t>
            </a:r>
            <a:r>
              <a:rPr lang="zh-CN" altLang="zh-CN" sz="2200" dirty="0"/>
              <a:t>以</a:t>
            </a:r>
            <a:r>
              <a:rPr lang="zh-CN" altLang="zh-CN" sz="2200" u="sng" dirty="0">
                <a:solidFill>
                  <a:srgbClr val="FF0000"/>
                </a:solidFill>
                <a:uFill>
                  <a:solidFill>
                    <a:schemeClr val="tx1"/>
                  </a:solidFill>
                </a:uFill>
              </a:rPr>
              <a:t>多种对比组合</a:t>
            </a:r>
            <a:r>
              <a:rPr lang="zh-CN" altLang="zh-CN" sz="2200" dirty="0"/>
              <a:t>产生美感。</a:t>
            </a:r>
            <a:endParaRPr lang="zh-CN" altLang="zh-CN" sz="2200" dirty="0"/>
          </a:p>
          <a:p>
            <a:pPr>
              <a:lnSpc>
                <a:spcPct val="120000"/>
              </a:lnSpc>
            </a:pPr>
            <a:r>
              <a:rPr lang="en-US" altLang="zh-CN" sz="2200" dirty="0"/>
              <a:t>(2)</a:t>
            </a:r>
            <a:r>
              <a:rPr lang="zh-CN" altLang="zh-CN" sz="2200" dirty="0"/>
              <a:t>最主要表现</a:t>
            </a:r>
            <a:r>
              <a:rPr lang="en-US" altLang="zh-CN" sz="2200" dirty="0"/>
              <a:t>:</a:t>
            </a:r>
            <a:r>
              <a:rPr lang="zh-CN" altLang="zh-CN" sz="2200" u="sng" dirty="0">
                <a:solidFill>
                  <a:srgbClr val="FF0000"/>
                </a:solidFill>
                <a:uFill>
                  <a:solidFill>
                    <a:schemeClr val="tx1"/>
                  </a:solidFill>
                </a:uFill>
              </a:rPr>
              <a:t>动与静</a:t>
            </a:r>
            <a:r>
              <a:rPr lang="zh-CN" altLang="zh-CN" sz="2200" dirty="0"/>
              <a:t>的对比</a:t>
            </a:r>
            <a:r>
              <a:rPr lang="en-US" altLang="zh-CN" sz="2200" dirty="0"/>
              <a:t>,</a:t>
            </a:r>
            <a:r>
              <a:rPr lang="zh-CN" altLang="zh-CN" sz="2200" dirty="0"/>
              <a:t>张与弛的对比</a:t>
            </a:r>
            <a:r>
              <a:rPr lang="en-US" altLang="zh-CN" sz="2200" dirty="0"/>
              <a:t>,</a:t>
            </a:r>
            <a:r>
              <a:rPr lang="zh-CN" altLang="zh-CN" sz="2200" u="sng" dirty="0">
                <a:solidFill>
                  <a:srgbClr val="FF0000"/>
                </a:solidFill>
                <a:uFill>
                  <a:solidFill>
                    <a:schemeClr val="tx1"/>
                  </a:solidFill>
                </a:uFill>
              </a:rPr>
              <a:t>稳定与变幻</a:t>
            </a:r>
            <a:r>
              <a:rPr lang="zh-CN" altLang="zh-CN" sz="2200" dirty="0"/>
              <a:t>的对比等。</a:t>
            </a:r>
            <a:endParaRPr lang="zh-CN" altLang="zh-CN" sz="2200" dirty="0"/>
          </a:p>
          <a:p>
            <a:pPr>
              <a:lnSpc>
                <a:spcPct val="120000"/>
              </a:lnSpc>
            </a:pPr>
            <a:r>
              <a:rPr lang="en-US" altLang="zh-CN" sz="2200" b="1" dirty="0"/>
              <a:t>5</a:t>
            </a:r>
            <a:r>
              <a:rPr lang="en-US" altLang="zh-CN" sz="2200" dirty="0"/>
              <a:t>.</a:t>
            </a:r>
            <a:r>
              <a:rPr lang="zh-CN" altLang="zh-CN" sz="2200" dirty="0"/>
              <a:t>品味文化内涵。</a:t>
            </a:r>
            <a:endParaRPr lang="zh-CN" altLang="zh-CN" sz="2200" dirty="0"/>
          </a:p>
          <a:p>
            <a:pPr>
              <a:lnSpc>
                <a:spcPct val="120000"/>
              </a:lnSpc>
            </a:pPr>
            <a:r>
              <a:rPr lang="en-US" altLang="zh-CN" sz="2200" dirty="0"/>
              <a:t>(1)</a:t>
            </a:r>
            <a:r>
              <a:rPr lang="zh-CN" altLang="zh-CN" sz="2200" dirty="0"/>
              <a:t>原因</a:t>
            </a:r>
            <a:r>
              <a:rPr lang="en-US" altLang="zh-CN" sz="2200" dirty="0"/>
              <a:t>:</a:t>
            </a:r>
            <a:r>
              <a:rPr lang="zh-CN" altLang="zh-CN" sz="2200" dirty="0"/>
              <a:t>文化内涵构成了许多旅游资源</a:t>
            </a:r>
            <a:r>
              <a:rPr lang="zh-CN" altLang="zh-CN" sz="2200" u="sng" dirty="0">
                <a:solidFill>
                  <a:srgbClr val="FF0000"/>
                </a:solidFill>
                <a:uFill>
                  <a:solidFill>
                    <a:schemeClr val="tx1"/>
                  </a:solidFill>
                </a:uFill>
              </a:rPr>
              <a:t>内在美</a:t>
            </a:r>
            <a:r>
              <a:rPr lang="zh-CN" altLang="zh-CN" sz="2200" dirty="0"/>
              <a:t>的核心。</a:t>
            </a:r>
            <a:endParaRPr lang="zh-CN" altLang="zh-CN" sz="2200" dirty="0"/>
          </a:p>
          <a:p>
            <a:pPr>
              <a:lnSpc>
                <a:spcPct val="120000"/>
              </a:lnSpc>
            </a:pPr>
            <a:r>
              <a:rPr lang="en-US" altLang="zh-CN" sz="2200" dirty="0"/>
              <a:t>(2)</a:t>
            </a:r>
            <a:r>
              <a:rPr lang="zh-CN" altLang="zh-CN" sz="2200" dirty="0"/>
              <a:t>方法</a:t>
            </a:r>
            <a:r>
              <a:rPr lang="en-US" altLang="zh-CN" sz="2200" dirty="0"/>
              <a:t>:</a:t>
            </a:r>
            <a:r>
              <a:rPr lang="zh-CN" altLang="zh-CN" sz="2200" dirty="0"/>
              <a:t>要了解其</a:t>
            </a:r>
            <a:r>
              <a:rPr lang="zh-CN" altLang="zh-CN" sz="2200" u="sng" dirty="0">
                <a:solidFill>
                  <a:srgbClr val="FF0000"/>
                </a:solidFill>
                <a:uFill>
                  <a:solidFill>
                    <a:schemeClr val="tx1"/>
                  </a:solidFill>
                </a:uFill>
              </a:rPr>
              <a:t>来龙去脉</a:t>
            </a:r>
            <a:r>
              <a:rPr lang="en-US" altLang="zh-CN" sz="2200" dirty="0"/>
              <a:t>,</a:t>
            </a:r>
            <a:r>
              <a:rPr lang="zh-CN" altLang="zh-CN" sz="2200" dirty="0"/>
              <a:t>对其深入分析</a:t>
            </a:r>
            <a:r>
              <a:rPr lang="en-US" altLang="zh-CN" sz="2200" dirty="0"/>
              <a:t>,</a:t>
            </a:r>
            <a:r>
              <a:rPr lang="zh-CN" altLang="zh-CN" sz="2200" dirty="0"/>
              <a:t>运用</a:t>
            </a:r>
            <a:r>
              <a:rPr lang="zh-CN" altLang="zh-CN" sz="2200" u="sng" dirty="0">
                <a:solidFill>
                  <a:srgbClr val="FF0000"/>
                </a:solidFill>
                <a:uFill>
                  <a:solidFill>
                    <a:schemeClr val="tx1"/>
                  </a:solidFill>
                </a:uFill>
              </a:rPr>
              <a:t>文化素养</a:t>
            </a:r>
            <a:r>
              <a:rPr lang="zh-CN" altLang="zh-CN" sz="2200" dirty="0"/>
              <a:t>和以往经验去细心品味。</a:t>
            </a:r>
            <a:endParaRPr lang="zh-CN" altLang="zh-CN" sz="2200" dirty="0"/>
          </a:p>
          <a:p>
            <a:pPr>
              <a:lnSpc>
                <a:spcPct val="120000"/>
              </a:lnSpc>
            </a:pPr>
            <a:r>
              <a:rPr lang="zh-CN" altLang="zh-CN" sz="2200" dirty="0"/>
              <a:t>思考讨论怎样提高审美能力</a:t>
            </a:r>
            <a:r>
              <a:rPr lang="en-US" altLang="zh-CN" sz="2200" dirty="0"/>
              <a:t>?</a:t>
            </a:r>
            <a:endParaRPr lang="zh-CN" altLang="zh-CN" sz="2200" dirty="0"/>
          </a:p>
          <a:p>
            <a:pPr>
              <a:lnSpc>
                <a:spcPct val="120000"/>
              </a:lnSpc>
            </a:pPr>
            <a:r>
              <a:rPr lang="zh-CN" altLang="zh-CN" sz="2200" dirty="0">
                <a:solidFill>
                  <a:srgbClr val="FF0000"/>
                </a:solidFill>
                <a:uFill>
                  <a:solidFill>
                    <a:schemeClr val="tx1"/>
                  </a:solidFill>
                </a:uFill>
              </a:rPr>
              <a:t>提示</a:t>
            </a:r>
            <a:r>
              <a:rPr lang="zh-CN" altLang="zh-CN" sz="2200" dirty="0"/>
              <a:t>知识积累加经验积累。旅游前需要查阅资料</a:t>
            </a:r>
            <a:r>
              <a:rPr lang="en-US" altLang="zh-CN" sz="2200" dirty="0"/>
              <a:t>,</a:t>
            </a:r>
            <a:r>
              <a:rPr lang="zh-CN" altLang="zh-CN" sz="2200" dirty="0"/>
              <a:t>了解旅游景点的相关知识。</a:t>
            </a:r>
          </a:p>
        </p:txBody>
      </p:sp>
      <p:sp>
        <p:nvSpPr>
          <p:cNvPr id="5" name="矩形 4"/>
          <p:cNvSpPr/>
          <p:nvPr/>
        </p:nvSpPr>
        <p:spPr>
          <a:xfrm>
            <a:off x="3854412" y="1542323"/>
            <a:ext cx="1728192"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2411760" y="1946219"/>
            <a:ext cx="86409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5935288" y="1952495"/>
            <a:ext cx="1368152"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5190888" y="2751947"/>
            <a:ext cx="864096"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2656968" y="3155763"/>
            <a:ext cx="1170000"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6187316" y="3155763"/>
            <a:ext cx="1141200" cy="280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26582"/>
            <a:ext cx="3163045" cy="458202"/>
          </a:xfrm>
          <a:prstGeom prst="rect">
            <a:avLst/>
          </a:prstGeom>
        </p:spPr>
        <p:txBody>
          <a:bodyPr wrap="none">
            <a:spAutoFit/>
          </a:bodyPr>
          <a:lstStyle/>
          <a:p>
            <a:pPr>
              <a:lnSpc>
                <a:spcPct val="120000"/>
              </a:lnSpc>
            </a:pPr>
            <a:r>
              <a:rPr lang="zh-CN" altLang="zh-CN" sz="2200" dirty="0"/>
              <a:t>探究点一 优选欣赏</a:t>
            </a:r>
            <a:r>
              <a:rPr lang="zh-CN" altLang="zh-CN" sz="2200" dirty="0" smtClean="0"/>
              <a:t>角度</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508000" y="1278693"/>
          <a:ext cx="8128000" cy="854163"/>
        </p:xfrm>
        <a:graphic>
          <a:graphicData uri="http://schemas.openxmlformats.org/presentationml/2006/ole">
            <mc:AlternateContent xmlns:mc="http://schemas.openxmlformats.org/markup-compatibility/2006">
              <mc:Choice xmlns:v="urn:schemas-microsoft-com:vml" Requires="v">
                <p:oleObj spid="_x0000_s3179" name="文档" r:id="rId3" imgW="3840480" imgH="403225" progId="Word.Document.12">
                  <p:embed/>
                </p:oleObj>
              </mc:Choice>
              <mc:Fallback>
                <p:oleObj name="文档" r:id="rId3" imgW="3840480" imgH="403225" progId="Word.Document.12">
                  <p:embed/>
                  <p:pic>
                    <p:nvPicPr>
                      <p:cNvPr id="0" name="图片 3178"/>
                      <p:cNvPicPr/>
                      <p:nvPr/>
                    </p:nvPicPr>
                    <p:blipFill>
                      <a:blip r:embed="rId4"/>
                      <a:stretch>
                        <a:fillRect/>
                      </a:stretch>
                    </p:blipFill>
                    <p:spPr>
                      <a:xfrm>
                        <a:off x="508000" y="1278693"/>
                        <a:ext cx="8128000" cy="854163"/>
                      </a:xfrm>
                      <a:prstGeom prst="rect">
                        <a:avLst/>
                      </a:prstGeom>
                    </p:spPr>
                  </p:pic>
                </p:oleObj>
              </mc:Fallback>
            </mc:AlternateContent>
          </a:graphicData>
        </a:graphic>
      </p:graphicFrame>
      <p:sp>
        <p:nvSpPr>
          <p:cNvPr id="7" name="矩形 6"/>
          <p:cNvSpPr>
            <a:spLocks noChangeAspect="1"/>
          </p:cNvSpPr>
          <p:nvPr/>
        </p:nvSpPr>
        <p:spPr>
          <a:xfrm>
            <a:off x="508000" y="1844824"/>
            <a:ext cx="8128000" cy="966755"/>
          </a:xfrm>
          <a:prstGeom prst="rect">
            <a:avLst/>
          </a:prstGeom>
        </p:spPr>
        <p:txBody>
          <a:bodyPr wrap="none">
            <a:spAutoFit/>
          </a:bodyPr>
          <a:lstStyle/>
          <a:p>
            <a:pPr>
              <a:lnSpc>
                <a:spcPct val="120000"/>
              </a:lnSpc>
            </a:pPr>
            <a:r>
              <a:rPr lang="zh-CN" altLang="zh-CN" sz="2200" dirty="0"/>
              <a:t>材料　多姿多彩的旅游资源。</a:t>
            </a:r>
          </a:p>
        </p:txBody>
      </p:sp>
      <p:graphicFrame>
        <p:nvGraphicFramePr>
          <p:cNvPr id="8" name="对象 7"/>
          <p:cNvGraphicFramePr>
            <a:graphicFrameLocks noChangeAspect="1"/>
          </p:cNvGraphicFramePr>
          <p:nvPr/>
        </p:nvGraphicFramePr>
        <p:xfrm>
          <a:off x="508000" y="2305067"/>
          <a:ext cx="8128000" cy="2132045"/>
        </p:xfrm>
        <a:graphic>
          <a:graphicData uri="http://schemas.openxmlformats.org/presentationml/2006/ole">
            <mc:AlternateContent xmlns:mc="http://schemas.openxmlformats.org/markup-compatibility/2006">
              <mc:Choice xmlns:v="urn:schemas-microsoft-com:vml" Requires="v">
                <p:oleObj spid="_x0000_s3180" name="文档" r:id="rId5" imgW="3840480" imgH="1007110" progId="Word.Document.12">
                  <p:embed/>
                </p:oleObj>
              </mc:Choice>
              <mc:Fallback>
                <p:oleObj name="文档" r:id="rId5" imgW="3840480" imgH="1007110" progId="Word.Document.12">
                  <p:embed/>
                  <p:pic>
                    <p:nvPicPr>
                      <p:cNvPr id="0" name="图片 3179"/>
                      <p:cNvPicPr/>
                      <p:nvPr/>
                    </p:nvPicPr>
                    <p:blipFill>
                      <a:blip r:embed="rId6"/>
                      <a:stretch>
                        <a:fillRect/>
                      </a:stretch>
                    </p:blipFill>
                    <p:spPr>
                      <a:xfrm>
                        <a:off x="508000" y="2305067"/>
                        <a:ext cx="8128000" cy="2132045"/>
                      </a:xfrm>
                      <a:prstGeom prst="rect">
                        <a:avLst/>
                      </a:prstGeom>
                    </p:spPr>
                  </p:pic>
                </p:oleObj>
              </mc:Fallback>
            </mc:AlternateContent>
          </a:graphicData>
        </a:graphic>
      </p:graphicFrame>
      <p:graphicFrame>
        <p:nvGraphicFramePr>
          <p:cNvPr id="9" name="对象 8"/>
          <p:cNvGraphicFramePr>
            <a:graphicFrameLocks noChangeAspect="1"/>
          </p:cNvGraphicFramePr>
          <p:nvPr/>
        </p:nvGraphicFramePr>
        <p:xfrm>
          <a:off x="508000" y="4393299"/>
          <a:ext cx="8128000" cy="2132045"/>
        </p:xfrm>
        <a:graphic>
          <a:graphicData uri="http://schemas.openxmlformats.org/presentationml/2006/ole">
            <mc:AlternateContent xmlns:mc="http://schemas.openxmlformats.org/markup-compatibility/2006">
              <mc:Choice xmlns:v="urn:schemas-microsoft-com:vml" Requires="v">
                <p:oleObj spid="_x0000_s3181" name="文档" r:id="rId7" imgW="3840480" imgH="1007110" progId="Word.Document.12">
                  <p:embed/>
                </p:oleObj>
              </mc:Choice>
              <mc:Fallback>
                <p:oleObj name="文档" r:id="rId7" imgW="3840480" imgH="1007110" progId="Word.Document.12">
                  <p:embed/>
                  <p:pic>
                    <p:nvPicPr>
                      <p:cNvPr id="0" name="图片 3180"/>
                      <p:cNvPicPr/>
                      <p:nvPr/>
                    </p:nvPicPr>
                    <p:blipFill>
                      <a:blip r:embed="rId8"/>
                      <a:stretch>
                        <a:fillRect/>
                      </a:stretch>
                    </p:blipFill>
                    <p:spPr>
                      <a:xfrm>
                        <a:off x="508000" y="4393299"/>
                        <a:ext cx="8128000" cy="2132045"/>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6" name="矩形 5"/>
          <p:cNvSpPr>
            <a:spLocks noChangeAspect="1"/>
          </p:cNvSpPr>
          <p:nvPr/>
        </p:nvSpPr>
        <p:spPr>
          <a:xfrm>
            <a:off x="508000" y="1052736"/>
            <a:ext cx="8128000" cy="4520853"/>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上面几幅图所示的景观应怎样观赏才能达到最佳效果</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①梯田景观</a:t>
            </a:r>
            <a:r>
              <a:rPr lang="en-US" altLang="zh-CN" sz="2200" dirty="0"/>
              <a:t>——</a:t>
            </a:r>
            <a:r>
              <a:rPr lang="zh-CN" altLang="zh-CN" sz="2200" dirty="0"/>
              <a:t>远眺</a:t>
            </a:r>
            <a:r>
              <a:rPr lang="en-US" altLang="zh-CN" sz="2200" dirty="0"/>
              <a:t>;</a:t>
            </a:r>
            <a:r>
              <a:rPr lang="zh-CN" altLang="zh-CN" sz="2200" dirty="0"/>
              <a:t>②桂林骆驼峰</a:t>
            </a:r>
            <a:r>
              <a:rPr lang="en-US" altLang="zh-CN" sz="2200" dirty="0"/>
              <a:t>——</a:t>
            </a:r>
            <a:r>
              <a:rPr lang="zh-CN" altLang="zh-CN" sz="2200" dirty="0"/>
              <a:t>特定地点观赏</a:t>
            </a:r>
            <a:r>
              <a:rPr lang="en-US" altLang="zh-CN" sz="2200" dirty="0"/>
              <a:t>;</a:t>
            </a:r>
            <a:r>
              <a:rPr lang="zh-CN" altLang="zh-CN" sz="2200" dirty="0"/>
              <a:t>③雁荡一线天</a:t>
            </a:r>
            <a:r>
              <a:rPr lang="en-US" altLang="zh-CN" sz="2200" dirty="0"/>
              <a:t>——</a:t>
            </a:r>
            <a:r>
              <a:rPr lang="zh-CN" altLang="zh-CN" sz="2200" dirty="0"/>
              <a:t>置身其中仰视</a:t>
            </a:r>
            <a:r>
              <a:rPr lang="en-US" altLang="zh-CN" sz="2200" dirty="0"/>
              <a:t>;</a:t>
            </a:r>
            <a:r>
              <a:rPr lang="zh-CN" altLang="zh-CN" sz="2200" dirty="0"/>
              <a:t>④丽江黑龙潭</a:t>
            </a:r>
            <a:r>
              <a:rPr lang="en-US" altLang="zh-CN" sz="2200" dirty="0"/>
              <a:t>——</a:t>
            </a:r>
            <a:r>
              <a:rPr lang="zh-CN" altLang="zh-CN" sz="2200" dirty="0"/>
              <a:t>近看</a:t>
            </a:r>
            <a:r>
              <a:rPr lang="en-US" altLang="zh-CN" sz="2200" dirty="0"/>
              <a:t>,</a:t>
            </a:r>
            <a:r>
              <a:rPr lang="zh-CN" altLang="zh-CN" sz="2200" dirty="0"/>
              <a:t>临廊、榭观水中倒影</a:t>
            </a:r>
            <a:r>
              <a:rPr lang="en-US" altLang="zh-CN" sz="2200" dirty="0"/>
              <a:t>,</a:t>
            </a:r>
            <a:r>
              <a:rPr lang="zh-CN" altLang="zh-CN" sz="2200" dirty="0"/>
              <a:t>体验天地之美。</a:t>
            </a:r>
            <a:endParaRPr lang="zh-CN" altLang="zh-CN" sz="2200" dirty="0"/>
          </a:p>
          <a:p>
            <a:pPr>
              <a:lnSpc>
                <a:spcPct val="120000"/>
              </a:lnSpc>
            </a:pPr>
            <a:r>
              <a:rPr lang="en-US" altLang="zh-CN" sz="2200" dirty="0"/>
              <a:t>(2)</a:t>
            </a:r>
            <a:r>
              <a:rPr lang="zh-CN" altLang="zh-CN" sz="2200" dirty="0"/>
              <a:t>由上面几幅图可以看出</a:t>
            </a:r>
            <a:r>
              <a:rPr lang="en-US" altLang="zh-CN" sz="2200" dirty="0"/>
              <a:t>,</a:t>
            </a:r>
            <a:r>
              <a:rPr lang="zh-CN" altLang="zh-CN" sz="2200" dirty="0"/>
              <a:t>不同的旅游资源在观赏的过程中应选择不同的角度进行</a:t>
            </a:r>
            <a:r>
              <a:rPr lang="en-US" altLang="zh-CN" sz="2200" dirty="0"/>
              <a:t>,</a:t>
            </a:r>
            <a:r>
              <a:rPr lang="zh-CN" altLang="zh-CN" sz="2200" dirty="0"/>
              <a:t>为什么</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①旅游景观有各自的自然属性和文化属性。②旅游资源的景象组合特征</a:t>
            </a:r>
            <a:r>
              <a:rPr lang="en-US" altLang="zh-CN" sz="2200" dirty="0"/>
              <a:t>,</a:t>
            </a:r>
            <a:r>
              <a:rPr lang="zh-CN" altLang="zh-CN" sz="2200" dirty="0"/>
              <a:t>决定了欣赏角度不同</a:t>
            </a:r>
            <a:r>
              <a:rPr lang="en-US" altLang="zh-CN" sz="2200" dirty="0"/>
              <a:t>,</a:t>
            </a:r>
            <a:r>
              <a:rPr lang="zh-CN" altLang="zh-CN" sz="2200" dirty="0"/>
              <a:t>得到的审美感受不同。③大多数旅游景观是立体和多层面的</a:t>
            </a:r>
            <a:r>
              <a:rPr lang="en-US" altLang="zh-CN" sz="2200" dirty="0"/>
              <a:t>,</a:t>
            </a:r>
            <a:r>
              <a:rPr lang="zh-CN" altLang="zh-CN" sz="2200" dirty="0"/>
              <a:t>应选择最佳的观测角度</a:t>
            </a:r>
            <a:r>
              <a:rPr lang="en-US" altLang="zh-CN" sz="2200" dirty="0"/>
              <a:t>,</a:t>
            </a:r>
            <a:r>
              <a:rPr lang="zh-CN" altLang="zh-CN" sz="2200" dirty="0"/>
              <a:t>方可感受其外表之美和内在魅力。</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508000" y="990661"/>
          <a:ext cx="8128000" cy="854163"/>
        </p:xfrm>
        <a:graphic>
          <a:graphicData uri="http://schemas.openxmlformats.org/presentationml/2006/ole">
            <mc:AlternateContent xmlns:mc="http://schemas.openxmlformats.org/markup-compatibility/2006">
              <mc:Choice xmlns:v="urn:schemas-microsoft-com:vml" Requires="v">
                <p:oleObj spid="_x0000_s4168" name="文档" r:id="rId3" imgW="3840480" imgH="403860" progId="Word.Document.12">
                  <p:embed/>
                </p:oleObj>
              </mc:Choice>
              <mc:Fallback>
                <p:oleObj name="文档" r:id="rId3" imgW="3840480" imgH="403860" progId="Word.Document.12">
                  <p:embed/>
                  <p:pic>
                    <p:nvPicPr>
                      <p:cNvPr id="0" name="图片 4167"/>
                      <p:cNvPicPr/>
                      <p:nvPr/>
                    </p:nvPicPr>
                    <p:blipFill>
                      <a:blip r:embed="rId4"/>
                      <a:stretch>
                        <a:fillRect/>
                      </a:stretch>
                    </p:blipFill>
                    <p:spPr>
                      <a:xfrm>
                        <a:off x="508000" y="990661"/>
                        <a:ext cx="8128000" cy="854163"/>
                      </a:xfrm>
                      <a:prstGeom prst="rect">
                        <a:avLst/>
                      </a:prstGeom>
                    </p:spPr>
                  </p:pic>
                </p:oleObj>
              </mc:Fallback>
            </mc:AlternateContent>
          </a:graphicData>
        </a:graphic>
      </p:graphicFrame>
      <p:sp>
        <p:nvSpPr>
          <p:cNvPr id="5" name="矩形 4"/>
          <p:cNvSpPr>
            <a:spLocks noChangeAspect="1"/>
          </p:cNvSpPr>
          <p:nvPr/>
        </p:nvSpPr>
        <p:spPr>
          <a:xfrm>
            <a:off x="508000" y="1412776"/>
            <a:ext cx="1955985" cy="498598"/>
          </a:xfrm>
          <a:prstGeom prst="rect">
            <a:avLst/>
          </a:prstGeom>
        </p:spPr>
        <p:txBody>
          <a:bodyPr wrap="none">
            <a:spAutoFit/>
          </a:bodyPr>
          <a:lstStyle/>
          <a:p>
            <a:pPr>
              <a:lnSpc>
                <a:spcPct val="120000"/>
              </a:lnSpc>
            </a:pPr>
            <a:r>
              <a:rPr lang="zh-CN" altLang="zh-CN" sz="2200" dirty="0"/>
              <a:t>优选欣赏</a:t>
            </a:r>
            <a:r>
              <a:rPr lang="zh-CN" altLang="zh-CN" sz="2200" dirty="0" smtClean="0"/>
              <a:t>角度</a:t>
            </a:r>
            <a:r>
              <a:rPr lang="en-US" altLang="zh-CN" sz="2200" dirty="0" smtClean="0"/>
              <a:t> </a:t>
            </a:r>
            <a:endParaRPr lang="zh-CN" altLang="zh-CN" sz="2200" dirty="0"/>
          </a:p>
        </p:txBody>
      </p:sp>
      <p:graphicFrame>
        <p:nvGraphicFramePr>
          <p:cNvPr id="7" name="对象 6"/>
          <p:cNvGraphicFramePr>
            <a:graphicFrameLocks noChangeAspect="1"/>
          </p:cNvGraphicFramePr>
          <p:nvPr/>
        </p:nvGraphicFramePr>
        <p:xfrm>
          <a:off x="508000" y="1916832"/>
          <a:ext cx="8128000" cy="4863718"/>
        </p:xfrm>
        <a:graphic>
          <a:graphicData uri="http://schemas.openxmlformats.org/presentationml/2006/ole">
            <mc:AlternateContent xmlns:mc="http://schemas.openxmlformats.org/markup-compatibility/2006">
              <mc:Choice xmlns:v="urn:schemas-microsoft-com:vml" Requires="v">
                <p:oleObj spid="_x0000_s4169" name="文档" r:id="rId5" imgW="3949700" imgH="2360930" progId="Word.Document.12">
                  <p:embed/>
                </p:oleObj>
              </mc:Choice>
              <mc:Fallback>
                <p:oleObj name="文档" r:id="rId5" imgW="3949700" imgH="2360930" progId="Word.Document.12">
                  <p:embed/>
                  <p:pic>
                    <p:nvPicPr>
                      <p:cNvPr id="0" name="图片 4168"/>
                      <p:cNvPicPr/>
                      <p:nvPr/>
                    </p:nvPicPr>
                    <p:blipFill>
                      <a:blip r:embed="rId6"/>
                      <a:stretch>
                        <a:fillRect/>
                      </a:stretch>
                    </p:blipFill>
                    <p:spPr>
                      <a:xfrm>
                        <a:off x="508000" y="1916832"/>
                        <a:ext cx="8128000" cy="4863718"/>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金牌学案模板</Template>
  <TotalTime>0</TotalTime>
  <Words>3786</Words>
  <Application>Kingsoft Office WPP</Application>
  <PresentationFormat>全屏显示(4:3)</PresentationFormat>
  <Paragraphs>307</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城市剪影</vt:lpstr>
      <vt:lpstr>Word.Document.12</vt:lpstr>
      <vt:lpstr>第二章　旅游景观的欣赏</vt:lpstr>
      <vt:lpstr>第一节　旅游景观欣赏方法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2017-08-02T00:09:00Z</dcterms:created>
  <dcterms:modified xsi:type="dcterms:W3CDTF">2017-08-31T08:34:06Z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地理备课大师【全免费】</vt:lpwstr>
  </property>
</Properties>
</file>