
<file path=[Content_Types].xml><?xml version="1.0" encoding="utf-8"?>
<Types xmlns="http://schemas.openxmlformats.org/package/2006/content-types">
  <Default Extension="jpeg" ContentType="image/jpeg"/>
  <Default Extension="vml" ContentType="application/vnd.openxmlformats-officedocument.vmlDrawing"/>
  <Default Extension="docx" ContentType="application/vnd.openxmlformats-officedocument.wordprocessingml.document"/>
  <Default Extension="emf" ContentType="image/x-emf"/>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83" r:id="rId3"/>
    <p:sldId id="282" r:id="rId4"/>
    <p:sldId id="287" r:id="rId5"/>
    <p:sldId id="259" r:id="rId6"/>
    <p:sldId id="286" r:id="rId7"/>
    <p:sldId id="285" r:id="rId8"/>
    <p:sldId id="284" r:id="rId9"/>
    <p:sldId id="288" r:id="rId10"/>
    <p:sldId id="260" r:id="rId11"/>
    <p:sldId id="289" r:id="rId12"/>
    <p:sldId id="299" r:id="rId13"/>
    <p:sldId id="298" r:id="rId14"/>
    <p:sldId id="297" r:id="rId15"/>
    <p:sldId id="296" r:id="rId16"/>
    <p:sldId id="295" r:id="rId17"/>
    <p:sldId id="294" r:id="rId18"/>
    <p:sldId id="303" r:id="rId19"/>
    <p:sldId id="304" r:id="rId20"/>
    <p:sldId id="308" r:id="rId21"/>
    <p:sldId id="307" r:id="rId22"/>
    <p:sldId id="306" r:id="rId23"/>
    <p:sldId id="305" r:id="rId24"/>
    <p:sldId id="302" r:id="rId25"/>
    <p:sldId id="301" r:id="rId26"/>
    <p:sldId id="300" r:id="rId27"/>
    <p:sldId id="309" r:id="rId28"/>
    <p:sldId id="293" r:id="rId29"/>
    <p:sldId id="292" r:id="rId30"/>
    <p:sldId id="314" r:id="rId31"/>
    <p:sldId id="313" r:id="rId32"/>
    <p:sldId id="312" r:id="rId33"/>
    <p:sldId id="315" r:id="rId34"/>
    <p:sldId id="291" r:id="rId35"/>
    <p:sldId id="310" r:id="rId36"/>
    <p:sldId id="290" r:id="rId37"/>
    <p:sldId id="311" r:id="rId38"/>
    <p:sldId id="316" r:id="rId39"/>
    <p:sldId id="265" r:id="rId40"/>
    <p:sldId id="277" r:id="rId41"/>
    <p:sldId id="278" r:id="rId42"/>
    <p:sldId id="279" r:id="rId43"/>
    <p:sldId id="280" r:id="rId44"/>
    <p:sldId id="281" r:id="rId45"/>
    <p:sldId id="317" r:id="rId46"/>
    <p:sldId id="319" r:id="rId47"/>
    <p:sldId id="320" r:id="rId48"/>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Arial" charset="0"/>
        <a:ea typeface="宋体" charset="-122"/>
        <a:cs typeface="+mn-cs"/>
      </a:defRPr>
    </a:lvl1pPr>
    <a:lvl2pPr marL="457200" algn="l" rtl="0" fontAlgn="base">
      <a:spcBef>
        <a:spcPct val="0"/>
      </a:spcBef>
      <a:spcAft>
        <a:spcPct val="0"/>
      </a:spcAft>
      <a:defRPr kern="1200">
        <a:solidFill>
          <a:schemeClr val="tx1"/>
        </a:solidFill>
        <a:latin typeface="Arial" charset="0"/>
        <a:ea typeface="宋体" charset="-122"/>
        <a:cs typeface="+mn-cs"/>
      </a:defRPr>
    </a:lvl2pPr>
    <a:lvl3pPr marL="914400" algn="l" rtl="0" fontAlgn="base">
      <a:spcBef>
        <a:spcPct val="0"/>
      </a:spcBef>
      <a:spcAft>
        <a:spcPct val="0"/>
      </a:spcAft>
      <a:defRPr kern="1200">
        <a:solidFill>
          <a:schemeClr val="tx1"/>
        </a:solidFill>
        <a:latin typeface="Arial" charset="0"/>
        <a:ea typeface="宋体" charset="-122"/>
        <a:cs typeface="+mn-cs"/>
      </a:defRPr>
    </a:lvl3pPr>
    <a:lvl4pPr marL="1371600" algn="l" rtl="0" fontAlgn="base">
      <a:spcBef>
        <a:spcPct val="0"/>
      </a:spcBef>
      <a:spcAft>
        <a:spcPct val="0"/>
      </a:spcAft>
      <a:defRPr kern="1200">
        <a:solidFill>
          <a:schemeClr val="tx1"/>
        </a:solidFill>
        <a:latin typeface="Arial" charset="0"/>
        <a:ea typeface="宋体" charset="-122"/>
        <a:cs typeface="+mn-cs"/>
      </a:defRPr>
    </a:lvl4pPr>
    <a:lvl5pPr marL="1828800" algn="l" rtl="0" fontAlgn="base">
      <a:spcBef>
        <a:spcPct val="0"/>
      </a:spcBef>
      <a:spcAft>
        <a:spcPct val="0"/>
      </a:spcAft>
      <a:defRPr kern="1200">
        <a:solidFill>
          <a:schemeClr val="tx1"/>
        </a:solidFill>
        <a:latin typeface="Arial" charset="0"/>
        <a:ea typeface="宋体" charset="-122"/>
        <a:cs typeface="+mn-cs"/>
      </a:defRPr>
    </a:lvl5pPr>
    <a:lvl6pPr marL="2286000" algn="l" defTabSz="914400" rtl="0" eaLnBrk="1" latinLnBrk="0" hangingPunct="1">
      <a:defRPr kern="1200">
        <a:solidFill>
          <a:schemeClr val="tx1"/>
        </a:solidFill>
        <a:latin typeface="Arial" charset="0"/>
        <a:ea typeface="宋体" charset="-122"/>
        <a:cs typeface="+mn-cs"/>
      </a:defRPr>
    </a:lvl6pPr>
    <a:lvl7pPr marL="2743200" algn="l" defTabSz="914400" rtl="0" eaLnBrk="1" latinLnBrk="0" hangingPunct="1">
      <a:defRPr kern="1200">
        <a:solidFill>
          <a:schemeClr val="tx1"/>
        </a:solidFill>
        <a:latin typeface="Arial" charset="0"/>
        <a:ea typeface="宋体" charset="-122"/>
        <a:cs typeface="+mn-cs"/>
      </a:defRPr>
    </a:lvl7pPr>
    <a:lvl8pPr marL="3200400" algn="l" defTabSz="914400" rtl="0" eaLnBrk="1" latinLnBrk="0" hangingPunct="1">
      <a:defRPr kern="1200">
        <a:solidFill>
          <a:schemeClr val="tx1"/>
        </a:solidFill>
        <a:latin typeface="Arial" charset="0"/>
        <a:ea typeface="宋体" charset="-122"/>
        <a:cs typeface="+mn-cs"/>
      </a:defRPr>
    </a:lvl8pPr>
    <a:lvl9pPr marL="3657600" algn="l" defTabSz="914400" rtl="0" eaLnBrk="1" latinLnBrk="0" hangingPunct="1">
      <a:defRPr kern="1200">
        <a:solidFill>
          <a:schemeClr val="tx1"/>
        </a:solidFill>
        <a:latin typeface="Arial" charset="0"/>
        <a:ea typeface="宋体"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0082C6"/>
    <a:srgbClr val="F20000"/>
    <a:srgbClr val="35378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7015" autoAdjust="0"/>
    <p:restoredTop sz="94660" autoAdjust="0"/>
  </p:normalViewPr>
  <p:slideViewPr>
    <p:cSldViewPr>
      <p:cViewPr varScale="1">
        <p:scale>
          <a:sx n="102" d="100"/>
          <a:sy n="102" d="100"/>
        </p:scale>
        <p:origin x="102" y="270"/>
      </p:cViewPr>
      <p:guideLst>
        <p:guide orient="horz" pos="2160"/>
        <p:guide pos="5239"/>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1" Type="http://schemas.openxmlformats.org/officeDocument/2006/relationships/tableStyles" Target="tableStyles.xml"/><Relationship Id="rId50" Type="http://schemas.openxmlformats.org/officeDocument/2006/relationships/viewProps" Target="viewProps.xml"/><Relationship Id="rId5" Type="http://schemas.openxmlformats.org/officeDocument/2006/relationships/slide" Target="slides/slide3.xml"/><Relationship Id="rId49" Type="http://schemas.openxmlformats.org/officeDocument/2006/relationships/presProps" Target="presProps.xml"/><Relationship Id="rId48" Type="http://schemas.openxmlformats.org/officeDocument/2006/relationships/slide" Target="slides/slide46.xml"/><Relationship Id="rId47" Type="http://schemas.openxmlformats.org/officeDocument/2006/relationships/slide" Target="slides/slide45.xml"/><Relationship Id="rId46" Type="http://schemas.openxmlformats.org/officeDocument/2006/relationships/slide" Target="slides/slide44.xml"/><Relationship Id="rId45" Type="http://schemas.openxmlformats.org/officeDocument/2006/relationships/slide" Target="slides/slide43.xml"/><Relationship Id="rId44" Type="http://schemas.openxmlformats.org/officeDocument/2006/relationships/slide" Target="slides/slide42.xml"/><Relationship Id="rId43" Type="http://schemas.openxmlformats.org/officeDocument/2006/relationships/slide" Target="slides/slide41.xml"/><Relationship Id="rId42" Type="http://schemas.openxmlformats.org/officeDocument/2006/relationships/slide" Target="slides/slide40.xml"/><Relationship Id="rId41" Type="http://schemas.openxmlformats.org/officeDocument/2006/relationships/slide" Target="slides/slide39.xml"/><Relationship Id="rId40" Type="http://schemas.openxmlformats.org/officeDocument/2006/relationships/slide" Target="slides/slide38.xml"/><Relationship Id="rId4" Type="http://schemas.openxmlformats.org/officeDocument/2006/relationships/slide" Target="slides/slide2.xml"/><Relationship Id="rId39" Type="http://schemas.openxmlformats.org/officeDocument/2006/relationships/slide" Target="slides/slide37.xml"/><Relationship Id="rId38" Type="http://schemas.openxmlformats.org/officeDocument/2006/relationships/slide" Target="slides/slide36.xml"/><Relationship Id="rId37" Type="http://schemas.openxmlformats.org/officeDocument/2006/relationships/slide" Target="slides/slide35.xml"/><Relationship Id="rId36" Type="http://schemas.openxmlformats.org/officeDocument/2006/relationships/slide" Target="slides/slide34.xml"/><Relationship Id="rId35" Type="http://schemas.openxmlformats.org/officeDocument/2006/relationships/slide" Target="slides/slide33.xml"/><Relationship Id="rId34" Type="http://schemas.openxmlformats.org/officeDocument/2006/relationships/slide" Target="slides/slide32.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e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14.e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15.emf"/></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16.emf"/></Relationships>
</file>

<file path=ppt/drawings/_rels/vmlDrawing13.vml.rels><?xml version="1.0" encoding="UTF-8" standalone="yes"?>
<Relationships xmlns="http://schemas.openxmlformats.org/package/2006/relationships"><Relationship Id="rId2" Type="http://schemas.openxmlformats.org/officeDocument/2006/relationships/image" Target="../media/image18.emf"/><Relationship Id="rId1" Type="http://schemas.openxmlformats.org/officeDocument/2006/relationships/image" Target="../media/image17.emf"/></Relationships>
</file>

<file path=ppt/drawings/_rels/vmlDrawing14.vml.rels><?xml version="1.0" encoding="UTF-8" standalone="yes"?>
<Relationships xmlns="http://schemas.openxmlformats.org/package/2006/relationships"><Relationship Id="rId2" Type="http://schemas.openxmlformats.org/officeDocument/2006/relationships/image" Target="../media/image20.emf"/><Relationship Id="rId1" Type="http://schemas.openxmlformats.org/officeDocument/2006/relationships/image" Target="../media/image19.emf"/></Relationships>
</file>

<file path=ppt/drawings/_rels/vmlDrawing15.vml.rels><?xml version="1.0" encoding="UTF-8" standalone="yes"?>
<Relationships xmlns="http://schemas.openxmlformats.org/package/2006/relationships"><Relationship Id="rId1" Type="http://schemas.openxmlformats.org/officeDocument/2006/relationships/image" Target="../media/image22.emf"/></Relationships>
</file>

<file path=ppt/drawings/_rels/vmlDrawing16.vml.rels><?xml version="1.0" encoding="UTF-8" standalone="yes"?>
<Relationships xmlns="http://schemas.openxmlformats.org/package/2006/relationships"><Relationship Id="rId2" Type="http://schemas.openxmlformats.org/officeDocument/2006/relationships/image" Target="../media/image24.emf"/><Relationship Id="rId1" Type="http://schemas.openxmlformats.org/officeDocument/2006/relationships/image" Target="../media/image23.emf"/></Relationships>
</file>

<file path=ppt/drawings/_rels/vmlDrawing17.vml.rels><?xml version="1.0" encoding="UTF-8" standalone="yes"?>
<Relationships xmlns="http://schemas.openxmlformats.org/package/2006/relationships"><Relationship Id="rId2" Type="http://schemas.openxmlformats.org/officeDocument/2006/relationships/image" Target="../media/image26.emf"/><Relationship Id="rId1" Type="http://schemas.openxmlformats.org/officeDocument/2006/relationships/image" Target="../media/image25.emf"/></Relationships>
</file>

<file path=ppt/drawings/_rels/vmlDrawing18.vml.rels><?xml version="1.0" encoding="UTF-8" standalone="yes"?>
<Relationships xmlns="http://schemas.openxmlformats.org/package/2006/relationships"><Relationship Id="rId1" Type="http://schemas.openxmlformats.org/officeDocument/2006/relationships/image" Target="../media/image27.emf"/></Relationships>
</file>

<file path=ppt/drawings/_rels/vmlDrawing19.vml.rels><?xml version="1.0" encoding="UTF-8" standalone="yes"?>
<Relationships xmlns="http://schemas.openxmlformats.org/package/2006/relationships"><Relationship Id="rId3" Type="http://schemas.openxmlformats.org/officeDocument/2006/relationships/image" Target="../media/image30.emf"/><Relationship Id="rId2" Type="http://schemas.openxmlformats.org/officeDocument/2006/relationships/image" Target="../media/image29.emf"/><Relationship Id="rId1" Type="http://schemas.openxmlformats.org/officeDocument/2006/relationships/image" Target="../media/image28.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20.vml.rels><?xml version="1.0" encoding="UTF-8" standalone="yes"?>
<Relationships xmlns="http://schemas.openxmlformats.org/package/2006/relationships"><Relationship Id="rId2" Type="http://schemas.openxmlformats.org/officeDocument/2006/relationships/image" Target="../media/image32.emf"/><Relationship Id="rId1" Type="http://schemas.openxmlformats.org/officeDocument/2006/relationships/image" Target="../media/image31.emf"/></Relationships>
</file>

<file path=ppt/drawings/_rels/vmlDrawing21.vml.rels><?xml version="1.0" encoding="UTF-8" standalone="yes"?>
<Relationships xmlns="http://schemas.openxmlformats.org/package/2006/relationships"><Relationship Id="rId1" Type="http://schemas.openxmlformats.org/officeDocument/2006/relationships/image" Target="../media/image35.emf"/></Relationships>
</file>

<file path=ppt/drawings/_rels/vmlDrawing22.vml.rels><?xml version="1.0" encoding="UTF-8" standalone="yes"?>
<Relationships xmlns="http://schemas.openxmlformats.org/package/2006/relationships"><Relationship Id="rId1" Type="http://schemas.openxmlformats.org/officeDocument/2006/relationships/image" Target="../media/image36.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6.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7.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7.v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image" Target="../media/image9.emf"/></Relationships>
</file>

<file path=ppt/drawings/_rels/vmlDrawing8.vml.rels><?xml version="1.0" encoding="UTF-8" standalone="yes"?>
<Relationships xmlns="http://schemas.openxmlformats.org/package/2006/relationships"><Relationship Id="rId2" Type="http://schemas.openxmlformats.org/officeDocument/2006/relationships/image" Target="../media/image12.emf"/><Relationship Id="rId1" Type="http://schemas.openxmlformats.org/officeDocument/2006/relationships/image" Target="../media/image11.e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13.emf"/></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showMasterPhAnim="0" showMasterSp="0">
  <p:cSld name="标题幻灯片">
    <p:bg>
      <p:bgPr>
        <a:solidFill>
          <a:schemeClr val="bg1">
            <a:alpha val="100000"/>
          </a:schemeClr>
        </a:solidFill>
        <a:effectLst/>
      </p:bgPr>
    </p:bg>
    <p:spTree>
      <p:nvGrpSpPr>
        <p:cNvPr id="1" name=""/>
        <p:cNvGrpSpPr/>
        <p:nvPr/>
      </p:nvGrpSpPr>
      <p:grpSpPr/>
      <p:pic>
        <p:nvPicPr>
          <p:cNvPr id="2050" name="图片 2049" descr="2副本"/>
          <p:cNvPicPr>
            <a:picLocks noChangeAspect="1"/>
          </p:cNvPicPr>
          <p:nvPr/>
        </p:nvPicPr>
        <p:blipFill>
          <a:blip r:embed="rId2"/>
          <a:stretch>
            <a:fillRect/>
          </a:stretch>
        </p:blipFill>
        <p:spPr>
          <a:xfrm>
            <a:off x="0" y="0"/>
            <a:ext cx="9144000" cy="6858000"/>
          </a:xfrm>
          <a:prstGeom prst="rect">
            <a:avLst/>
          </a:prstGeom>
          <a:noFill/>
          <a:ln w="9525">
            <a:noFill/>
            <a:miter/>
          </a:ln>
        </p:spPr>
      </p:pic>
      <p:sp>
        <p:nvSpPr>
          <p:cNvPr id="2051" name="标题 2050"/>
          <p:cNvSpPr>
            <a:spLocks noGrp="1"/>
          </p:cNvSpPr>
          <p:nvPr>
            <p:ph type="ctrTitle"/>
          </p:nvPr>
        </p:nvSpPr>
        <p:spPr>
          <a:xfrm>
            <a:off x="685800" y="2130425"/>
            <a:ext cx="7772400" cy="1470025"/>
          </a:xfrm>
          <a:prstGeom prst="rect">
            <a:avLst/>
          </a:prstGeom>
          <a:noFill/>
          <a:ln w="9525">
            <a:noFill/>
            <a:miter/>
          </a:ln>
        </p:spPr>
        <p:txBody>
          <a:bodyPr anchor="ctr"/>
          <a:lstStyle>
            <a:lvl1pPr lvl="0">
              <a:defRPr kern="1200"/>
            </a:lvl1pPr>
          </a:lstStyle>
          <a:p>
            <a:pPr lvl="0"/>
            <a:r>
              <a:rPr lang="zh-CN" altLang="en-US"/>
              <a:t>单击此处编辑母版标题样式</a:t>
            </a:r>
            <a:endParaRPr lang="zh-CN" altLang="en-US"/>
          </a:p>
        </p:txBody>
      </p:sp>
      <p:sp>
        <p:nvSpPr>
          <p:cNvPr id="2052" name="副标题 2051"/>
          <p:cNvSpPr>
            <a:spLocks noGrp="1"/>
          </p:cNvSpPr>
          <p:nvPr>
            <p:ph type="subTitle" idx="1"/>
          </p:nvPr>
        </p:nvSpPr>
        <p:spPr>
          <a:xfrm>
            <a:off x="1371600" y="3886200"/>
            <a:ext cx="6400800" cy="1752600"/>
          </a:xfrm>
          <a:prstGeom prst="rect">
            <a:avLst/>
          </a:prstGeom>
          <a:noFill/>
          <a:ln w="9525">
            <a:noFill/>
            <a:miter/>
          </a:ln>
        </p:spPr>
        <p:txBody>
          <a:bodyPr anchor="t"/>
          <a:lstStyle>
            <a:lvl1pPr marL="0" lvl="0" indent="0" algn="l">
              <a:buNone/>
              <a:defRPr kern="1200"/>
            </a:lvl1pPr>
            <a:lvl2pPr marL="457200" lvl="1" indent="-457200" algn="ctr">
              <a:buNone/>
              <a:defRPr kern="1200"/>
            </a:lvl2pPr>
            <a:lvl3pPr marL="914400" lvl="2" indent="-914400" algn="ctr">
              <a:buNone/>
              <a:defRPr kern="1200"/>
            </a:lvl3pPr>
            <a:lvl4pPr marL="1371600" lvl="3" indent="-1371600" algn="ctr">
              <a:buNone/>
              <a:defRPr kern="1200"/>
            </a:lvl4pPr>
            <a:lvl5pPr marL="1828800" lvl="4" indent="-1828800" algn="ctr">
              <a:buNone/>
              <a:defRPr kern="1200"/>
            </a:lvl5pPr>
          </a:lstStyle>
          <a:p>
            <a:pPr lvl="0"/>
            <a:r>
              <a:rPr lang="zh-CN" altLang="en-US"/>
              <a:t>单击此处编辑母版副标题样式</a:t>
            </a:r>
            <a:endParaRPr lang="zh-CN" altLang="en-US"/>
          </a:p>
        </p:txBody>
      </p:sp>
      <p:sp>
        <p:nvSpPr>
          <p:cNvPr id="2053" name="日期占位符 2052"/>
          <p:cNvSpPr>
            <a:spLocks noGrp="1"/>
          </p:cNvSpPr>
          <p:nvPr>
            <p:ph type="dt" sz="half" idx="2"/>
          </p:nvPr>
        </p:nvSpPr>
        <p:spPr>
          <a:xfrm>
            <a:off x="457200" y="6245225"/>
            <a:ext cx="2133600" cy="476250"/>
          </a:xfrm>
          <a:prstGeom prst="rect">
            <a:avLst/>
          </a:prstGeom>
          <a:noFill/>
          <a:ln w="9525">
            <a:noFill/>
            <a:miter/>
          </a:ln>
        </p:spPr>
        <p:txBody>
          <a:bodyPr anchor="t"/>
          <a:p>
            <a:endParaRPr lang="zh-CN" altLang="en-US" dirty="0"/>
          </a:p>
        </p:txBody>
      </p:sp>
      <p:sp>
        <p:nvSpPr>
          <p:cNvPr id="2054" name="页脚占位符 2053"/>
          <p:cNvSpPr>
            <a:spLocks noGrp="1"/>
          </p:cNvSpPr>
          <p:nvPr>
            <p:ph type="ftr" sz="quarter" idx="3"/>
          </p:nvPr>
        </p:nvSpPr>
        <p:spPr>
          <a:xfrm>
            <a:off x="3124200" y="6245225"/>
            <a:ext cx="2895600" cy="476250"/>
          </a:xfrm>
          <a:prstGeom prst="rect">
            <a:avLst/>
          </a:prstGeom>
          <a:noFill/>
          <a:ln w="9525">
            <a:noFill/>
            <a:miter/>
          </a:ln>
        </p:spPr>
        <p:txBody>
          <a:bodyPr anchor="t"/>
          <a:p>
            <a:endParaRPr lang="zh-CN" altLang="en-US" dirty="0"/>
          </a:p>
        </p:txBody>
      </p:sp>
      <p:sp>
        <p:nvSpPr>
          <p:cNvPr id="2055" name="灯片编号占位符 2054"/>
          <p:cNvSpPr>
            <a:spLocks noGrp="1"/>
          </p:cNvSpPr>
          <p:nvPr>
            <p:ph type="sldNum" sz="quarter" idx="4"/>
          </p:nvPr>
        </p:nvSpPr>
        <p:spPr>
          <a:xfrm>
            <a:off x="6553200" y="6245225"/>
            <a:ext cx="2133600" cy="476250"/>
          </a:xfrm>
          <a:prstGeom prst="rect">
            <a:avLst/>
          </a:prstGeom>
          <a:noFill/>
          <a:ln w="9525">
            <a:noFill/>
            <a:miter/>
          </a:ln>
        </p:spPr>
        <p:txBody>
          <a:bodyPr anchor="t"/>
          <a:p>
            <a:fld id="{9A0DB2DC-4C9A-4742-B13C-FB6460FD3503}" type="slidenum">
              <a:rPr lang="zh-CN"/>
            </a:fld>
            <a:endParaRPr lang="zh-CN"/>
          </a:p>
        </p:txBody>
      </p:sp>
    </p:spTree>
  </p:cSld>
  <p:clrMapOvr>
    <a:masterClrMapping/>
  </p:clrMapOvr>
  <p:hf sldNum="0"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a:p>
        </p:txBody>
      </p:sp>
      <p:sp>
        <p:nvSpPr>
          <p:cNvPr id="5" name="页脚占位符 4"/>
          <p:cNvSpPr>
            <a:spLocks noGrp="1"/>
          </p:cNvSpPr>
          <p:nvPr>
            <p:ph type="ftr" sz="quarter" idx="11"/>
          </p:nvPr>
        </p:nvSpPr>
        <p:spPr/>
        <p:txBody>
          <a:bodyPr/>
          <a:lstStyle/>
          <a:p>
            <a:pPr lvl="0"/>
            <a:endParaRPr lang="zh-CN"/>
          </a:p>
        </p:txBody>
      </p:sp>
      <p:sp>
        <p:nvSpPr>
          <p:cNvPr id="6" name="灯片编号占位符 5"/>
          <p:cNvSpPr>
            <a:spLocks noGrp="1"/>
          </p:cNvSpPr>
          <p:nvPr>
            <p:ph type="sldNum" sz="quarter" idx="12"/>
          </p:nvPr>
        </p:nvSpPr>
        <p:spPr/>
        <p:txBody>
          <a:bodyPr/>
          <a:lstStyle/>
          <a:p>
            <a:pPr lvl="0"/>
            <a:fld id="{9A0DB2DC-4C9A-4742-B13C-FB6460FD3503}" type="slidenum">
              <a:rPr lang="zh-CN"/>
            </a:fld>
            <a:endParaRPr lang="zh-CN"/>
          </a:p>
        </p:txBody>
      </p:sp>
    </p:spTree>
  </p:cSld>
  <p:clrMapOvr>
    <a:masterClrMapping/>
  </p:clrMapOvr>
  <p:hf sldNum="0"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406400"/>
            <a:ext cx="2057400" cy="572135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406400"/>
            <a:ext cx="6052930" cy="5721350"/>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a:defRPr/>
            </a:pPr>
            <a:fld id="{52EEE0CC-3638-4F4A-9C98-BE97961DBD24}" type="datetimeFigureOut">
              <a:rPr lang="zh-CN" altLang="en-US"/>
            </a:fld>
            <a:endParaRPr lang="zh-CN" altLang="en-US"/>
          </a:p>
        </p:txBody>
      </p:sp>
      <p:sp>
        <p:nvSpPr>
          <p:cNvPr id="5" name="页脚占位符 4"/>
          <p:cNvSpPr>
            <a:spLocks noGrp="1"/>
          </p:cNvSpPr>
          <p:nvPr>
            <p:ph type="ftr" sz="quarter" idx="11"/>
          </p:nvPr>
        </p:nvSpPr>
        <p:spPr/>
        <p:txBody>
          <a:bodyPr/>
          <a:lstStyle/>
          <a:p>
            <a:pPr>
              <a:defRPr/>
            </a:pPr>
            <a:endParaRPr lang="zh-CN" altLang="en-US"/>
          </a:p>
        </p:txBody>
      </p:sp>
      <p:sp>
        <p:nvSpPr>
          <p:cNvPr id="6" name="灯片编号占位符 5"/>
          <p:cNvSpPr>
            <a:spLocks noGrp="1"/>
          </p:cNvSpPr>
          <p:nvPr>
            <p:ph type="sldNum" sz="quarter" idx="12"/>
          </p:nvPr>
        </p:nvSpPr>
        <p:spPr/>
        <p:txBody>
          <a:bodyPr/>
          <a:lstStyle/>
          <a:p>
            <a:pPr>
              <a:defRPr/>
            </a:pPr>
            <a:fld id="{9D41DC22-96CA-4535-B6F6-D051893B881B}" type="slidenum">
              <a:rPr lang="zh-CN" altLang="en-US"/>
            </a:fld>
            <a:endParaRPr lang="zh-CN" altLang="en-US"/>
          </a:p>
        </p:txBody>
      </p:sp>
    </p:spTree>
  </p:cSld>
  <p:clrMapOvr>
    <a:masterClrMapping/>
  </p:clrMapOvr>
  <p:hf sldNum="0"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节标题">
    <p:spTree>
      <p:nvGrpSpPr>
        <p:cNvPr id="1" name=""/>
        <p:cNvGrpSpPr/>
        <p:nvPr/>
      </p:nvGrpSpPr>
      <p:grpSpPr>
        <a:xfrm>
          <a:off x="0" y="0"/>
          <a:ext cx="0" cy="0"/>
          <a:chOff x="0" y="0"/>
          <a:chExt cx="0" cy="0"/>
        </a:xfrm>
      </p:grpSpPr>
      <p:sp>
        <p:nvSpPr>
          <p:cNvPr id="7" name="标题 1"/>
          <p:cNvSpPr>
            <a:spLocks noGrp="1"/>
          </p:cNvSpPr>
          <p:nvPr>
            <p:ph type="title"/>
          </p:nvPr>
        </p:nvSpPr>
        <p:spPr>
          <a:xfrm>
            <a:off x="0" y="3078286"/>
            <a:ext cx="9144000" cy="566738"/>
          </a:xfrm>
          <a:prstGeom prst="rect">
            <a:avLst/>
          </a:prstGeom>
        </p:spPr>
        <p:txBody>
          <a:bodyPr anchor="b"/>
          <a:lstStyle>
            <a:lvl1pPr algn="ctr">
              <a:defRPr sz="4000" b="1">
                <a:solidFill>
                  <a:schemeClr val="tx1"/>
                </a:solidFill>
              </a:defRPr>
            </a:lvl1pPr>
          </a:lstStyle>
          <a:p>
            <a:r>
              <a:rPr lang="zh-CN" altLang="en-US" smtClean="0"/>
              <a:t>单击此处编辑母版标题样式</a:t>
            </a:r>
            <a:endParaRPr lang="zh-CN" altLang="en-US" dirty="0"/>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a:p>
        </p:txBody>
      </p:sp>
      <p:sp>
        <p:nvSpPr>
          <p:cNvPr id="5" name="页脚占位符 4"/>
          <p:cNvSpPr>
            <a:spLocks noGrp="1"/>
          </p:cNvSpPr>
          <p:nvPr>
            <p:ph type="ftr" sz="quarter" idx="11"/>
          </p:nvPr>
        </p:nvSpPr>
        <p:spPr/>
        <p:txBody>
          <a:bodyPr/>
          <a:lstStyle/>
          <a:p>
            <a:pPr lvl="0"/>
            <a:endParaRPr lang="zh-CN"/>
          </a:p>
        </p:txBody>
      </p:sp>
      <p:sp>
        <p:nvSpPr>
          <p:cNvPr id="6" name="灯片编号占位符 5"/>
          <p:cNvSpPr>
            <a:spLocks noGrp="1"/>
          </p:cNvSpPr>
          <p:nvPr>
            <p:ph type="sldNum" sz="quarter" idx="12"/>
          </p:nvPr>
        </p:nvSpPr>
        <p:spPr/>
        <p:txBody>
          <a:bodyPr/>
          <a:lstStyle/>
          <a:p>
            <a:pPr lvl="0"/>
            <a:fld id="{9A0DB2DC-4C9A-4742-B13C-FB6460FD3503}" type="slidenum">
              <a:rPr lang="zh-CN"/>
            </a:fld>
            <a:endParaRPr lang="zh-CN"/>
          </a:p>
        </p:txBody>
      </p:sp>
    </p:spTree>
  </p:cSld>
  <p:clrMapOvr>
    <a:masterClrMapping/>
  </p:clrMapOvr>
  <p:hf sldNum="0"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pPr lvl="0"/>
            <a:endParaRPr lang="zh-CN" altLang="en-US"/>
          </a:p>
        </p:txBody>
      </p:sp>
      <p:sp>
        <p:nvSpPr>
          <p:cNvPr id="5" name="页脚占位符 4"/>
          <p:cNvSpPr>
            <a:spLocks noGrp="1"/>
          </p:cNvSpPr>
          <p:nvPr>
            <p:ph type="ftr" sz="quarter" idx="11"/>
          </p:nvPr>
        </p:nvSpPr>
        <p:spPr/>
        <p:txBody>
          <a:bodyPr/>
          <a:lstStyle/>
          <a:p>
            <a:pPr lvl="0"/>
            <a:endParaRPr lang="zh-CN"/>
          </a:p>
        </p:txBody>
      </p:sp>
      <p:sp>
        <p:nvSpPr>
          <p:cNvPr id="6" name="灯片编号占位符 5"/>
          <p:cNvSpPr>
            <a:spLocks noGrp="1"/>
          </p:cNvSpPr>
          <p:nvPr>
            <p:ph type="sldNum" sz="quarter" idx="12"/>
          </p:nvPr>
        </p:nvSpPr>
        <p:spPr/>
        <p:txBody>
          <a:bodyPr/>
          <a:lstStyle/>
          <a:p>
            <a:pPr lvl="0"/>
            <a:fld id="{9A0DB2DC-4C9A-4742-B13C-FB6460FD3503}" type="slidenum">
              <a:rPr lang="zh-CN"/>
            </a:fld>
            <a:endParaRPr lang="zh-CN"/>
          </a:p>
        </p:txBody>
      </p:sp>
    </p:spTree>
  </p:cSld>
  <p:clrMapOvr>
    <a:masterClrMapping/>
  </p:clrMapOvr>
  <p:hf sldNum="0"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412875"/>
            <a:ext cx="4032504" cy="4714875"/>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54296" y="1412875"/>
            <a:ext cx="4032504" cy="4714875"/>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lvl="0"/>
            <a:endParaRPr lang="zh-CN" altLang="en-US"/>
          </a:p>
        </p:txBody>
      </p:sp>
      <p:sp>
        <p:nvSpPr>
          <p:cNvPr id="6" name="页脚占位符 5"/>
          <p:cNvSpPr>
            <a:spLocks noGrp="1"/>
          </p:cNvSpPr>
          <p:nvPr>
            <p:ph type="ftr" sz="quarter" idx="11"/>
          </p:nvPr>
        </p:nvSpPr>
        <p:spPr/>
        <p:txBody>
          <a:bodyPr/>
          <a:lstStyle/>
          <a:p>
            <a:pPr lvl="0"/>
            <a:endParaRPr lang="zh-CN"/>
          </a:p>
        </p:txBody>
      </p:sp>
      <p:sp>
        <p:nvSpPr>
          <p:cNvPr id="7" name="灯片编号占位符 6"/>
          <p:cNvSpPr>
            <a:spLocks noGrp="1"/>
          </p:cNvSpPr>
          <p:nvPr>
            <p:ph type="sldNum" sz="quarter" idx="12"/>
          </p:nvPr>
        </p:nvSpPr>
        <p:spPr/>
        <p:txBody>
          <a:bodyPr/>
          <a:lstStyle/>
          <a:p>
            <a:pPr lvl="0"/>
            <a:fld id="{9A0DB2DC-4C9A-4742-B13C-FB6460FD3503}" type="slidenum">
              <a:rPr lang="zh-CN"/>
            </a:fld>
            <a:endParaRPr lang="zh-CN"/>
          </a:p>
        </p:txBody>
      </p:sp>
    </p:spTree>
  </p:cSld>
  <p:clrMapOvr>
    <a:masterClrMapping/>
  </p:clrMapOvr>
  <p:hf sldNum="0"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9841"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4" name="内容占位符 3"/>
          <p:cNvSpPr>
            <a:spLocks noGrp="1"/>
          </p:cNvSpPr>
          <p:nvPr>
            <p:ph sz="half" idx="2"/>
          </p:nvPr>
        </p:nvSpPr>
        <p:spPr>
          <a:xfrm>
            <a:off x="629841" y="2505075"/>
            <a:ext cx="3868340"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29150"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6" name="内容占位符 5"/>
          <p:cNvSpPr>
            <a:spLocks noGrp="1"/>
          </p:cNvSpPr>
          <p:nvPr>
            <p:ph sz="quarter" idx="4"/>
          </p:nvPr>
        </p:nvSpPr>
        <p:spPr>
          <a:xfrm>
            <a:off x="4629150" y="2505075"/>
            <a:ext cx="3887391"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lvl="0"/>
            <a:endParaRPr lang="zh-CN" altLang="en-US"/>
          </a:p>
        </p:txBody>
      </p:sp>
      <p:sp>
        <p:nvSpPr>
          <p:cNvPr id="8" name="页脚占位符 7"/>
          <p:cNvSpPr>
            <a:spLocks noGrp="1"/>
          </p:cNvSpPr>
          <p:nvPr>
            <p:ph type="ftr" sz="quarter" idx="11"/>
          </p:nvPr>
        </p:nvSpPr>
        <p:spPr/>
        <p:txBody>
          <a:bodyPr/>
          <a:lstStyle/>
          <a:p>
            <a:pPr lvl="0"/>
            <a:endParaRPr lang="zh-CN"/>
          </a:p>
        </p:txBody>
      </p:sp>
      <p:sp>
        <p:nvSpPr>
          <p:cNvPr id="9" name="灯片编号占位符 8"/>
          <p:cNvSpPr>
            <a:spLocks noGrp="1"/>
          </p:cNvSpPr>
          <p:nvPr>
            <p:ph type="sldNum" sz="quarter" idx="12"/>
          </p:nvPr>
        </p:nvSpPr>
        <p:spPr/>
        <p:txBody>
          <a:bodyPr/>
          <a:lstStyle/>
          <a:p>
            <a:pPr lvl="0"/>
            <a:fld id="{9A0DB2DC-4C9A-4742-B13C-FB6460FD3503}" type="slidenum">
              <a:rPr lang="zh-CN"/>
            </a:fld>
            <a:endParaRPr lang="zh-CN"/>
          </a:p>
        </p:txBody>
      </p:sp>
    </p:spTree>
  </p:cSld>
  <p:clrMapOvr>
    <a:masterClrMapping/>
  </p:clrMapOvr>
  <p:hf sldNum="0"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lvl="0"/>
            <a:endParaRPr lang="zh-CN" altLang="en-US"/>
          </a:p>
        </p:txBody>
      </p:sp>
      <p:sp>
        <p:nvSpPr>
          <p:cNvPr id="4" name="页脚占位符 3"/>
          <p:cNvSpPr>
            <a:spLocks noGrp="1"/>
          </p:cNvSpPr>
          <p:nvPr>
            <p:ph type="ftr" sz="quarter" idx="11"/>
          </p:nvPr>
        </p:nvSpPr>
        <p:spPr/>
        <p:txBody>
          <a:bodyPr/>
          <a:lstStyle/>
          <a:p>
            <a:pPr lvl="0"/>
            <a:endParaRPr lang="zh-CN"/>
          </a:p>
        </p:txBody>
      </p:sp>
      <p:sp>
        <p:nvSpPr>
          <p:cNvPr id="5" name="灯片编号占位符 4"/>
          <p:cNvSpPr>
            <a:spLocks noGrp="1"/>
          </p:cNvSpPr>
          <p:nvPr>
            <p:ph type="sldNum" sz="quarter" idx="12"/>
          </p:nvPr>
        </p:nvSpPr>
        <p:spPr/>
        <p:txBody>
          <a:bodyPr/>
          <a:lstStyle/>
          <a:p>
            <a:pPr lvl="0"/>
            <a:fld id="{9A0DB2DC-4C9A-4742-B13C-FB6460FD3503}" type="slidenum">
              <a:rPr lang="zh-CN"/>
            </a:fld>
            <a:endParaRPr lang="zh-CN"/>
          </a:p>
        </p:txBody>
      </p:sp>
    </p:spTree>
  </p:cSld>
  <p:clrMapOvr>
    <a:masterClrMapping/>
  </p:clrMapOvr>
  <p:hf sldNum="0"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a:defRPr/>
            </a:pPr>
            <a:fld id="{0CCB2824-0940-41DE-88B8-4BE58EB1F117}" type="datetimeFigureOut">
              <a:rPr lang="zh-CN" altLang="en-US"/>
            </a:fld>
            <a:endParaRPr lang="zh-CN" altLang="en-US"/>
          </a:p>
        </p:txBody>
      </p:sp>
      <p:sp>
        <p:nvSpPr>
          <p:cNvPr id="3" name="页脚占位符 2"/>
          <p:cNvSpPr>
            <a:spLocks noGrp="1"/>
          </p:cNvSpPr>
          <p:nvPr>
            <p:ph type="ftr" sz="quarter" idx="11"/>
          </p:nvPr>
        </p:nvSpPr>
        <p:spPr/>
        <p:txBody>
          <a:bodyPr/>
          <a:lstStyle/>
          <a:p>
            <a:pPr lvl="0"/>
            <a:endParaRPr lang="zh-CN"/>
          </a:p>
        </p:txBody>
      </p:sp>
      <p:sp>
        <p:nvSpPr>
          <p:cNvPr id="4" name="灯片编号占位符 3"/>
          <p:cNvSpPr>
            <a:spLocks noGrp="1"/>
          </p:cNvSpPr>
          <p:nvPr>
            <p:ph type="sldNum" sz="quarter" idx="12"/>
          </p:nvPr>
        </p:nvSpPr>
        <p:spPr/>
        <p:txBody>
          <a:bodyPr/>
          <a:lstStyle/>
          <a:p>
            <a:pPr>
              <a:defRPr/>
            </a:pPr>
            <a:fld id="{D005C15E-2595-4E0B-BB86-EE8BF1B28374}" type="slidenum">
              <a:rPr lang="zh-CN" altLang="en-US"/>
            </a:fld>
            <a:endParaRPr lang="zh-CN" altLang="en-US"/>
          </a:p>
        </p:txBody>
      </p:sp>
    </p:spTree>
  </p:cSld>
  <p:clrMapOvr>
    <a:masterClrMapping/>
  </p:clrMapOvr>
  <p:hf sldNum="0"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pPr lvl="0"/>
            <a:endParaRPr lang="zh-CN" altLang="en-US"/>
          </a:p>
        </p:txBody>
      </p:sp>
      <p:sp>
        <p:nvSpPr>
          <p:cNvPr id="6" name="页脚占位符 5"/>
          <p:cNvSpPr>
            <a:spLocks noGrp="1"/>
          </p:cNvSpPr>
          <p:nvPr>
            <p:ph type="ftr" sz="quarter" idx="11"/>
          </p:nvPr>
        </p:nvSpPr>
        <p:spPr/>
        <p:txBody>
          <a:bodyPr/>
          <a:lstStyle/>
          <a:p>
            <a:pPr lvl="0"/>
            <a:endParaRPr lang="zh-CN"/>
          </a:p>
        </p:txBody>
      </p:sp>
      <p:sp>
        <p:nvSpPr>
          <p:cNvPr id="7" name="灯片编号占位符 6"/>
          <p:cNvSpPr>
            <a:spLocks noGrp="1"/>
          </p:cNvSpPr>
          <p:nvPr>
            <p:ph type="sldNum" sz="quarter" idx="12"/>
          </p:nvPr>
        </p:nvSpPr>
        <p:spPr/>
        <p:txBody>
          <a:bodyPr/>
          <a:lstStyle/>
          <a:p>
            <a:pPr lvl="0"/>
            <a:fld id="{9A0DB2DC-4C9A-4742-B13C-FB6460FD3503}" type="slidenum">
              <a:rPr lang="zh-CN"/>
            </a:fld>
            <a:endParaRPr lang="zh-CN"/>
          </a:p>
        </p:txBody>
      </p:sp>
    </p:spTree>
  </p:cSld>
  <p:clrMapOvr>
    <a:masterClrMapping/>
  </p:clrMapOvr>
  <p:hf sldNum="0"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391" y="987425"/>
            <a:ext cx="462915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pPr>
              <a:defRPr/>
            </a:pPr>
            <a:fld id="{39B22C42-7695-40B1-8403-BF80393CDB01}" type="datetimeFigureOut">
              <a:rPr lang="zh-CN" altLang="en-US"/>
            </a:fld>
            <a:endParaRPr lang="zh-CN" altLang="en-US"/>
          </a:p>
        </p:txBody>
      </p:sp>
      <p:sp>
        <p:nvSpPr>
          <p:cNvPr id="6" name="页脚占位符 5"/>
          <p:cNvSpPr>
            <a:spLocks noGrp="1"/>
          </p:cNvSpPr>
          <p:nvPr>
            <p:ph type="ftr" sz="quarter" idx="11"/>
          </p:nvPr>
        </p:nvSpPr>
        <p:spPr/>
        <p:txBody>
          <a:bodyPr/>
          <a:lstStyle/>
          <a:p>
            <a:pPr>
              <a:defRPr/>
            </a:pPr>
            <a:endParaRPr lang="zh-CN" altLang="en-US"/>
          </a:p>
        </p:txBody>
      </p:sp>
      <p:sp>
        <p:nvSpPr>
          <p:cNvPr id="7" name="灯片编号占位符 6"/>
          <p:cNvSpPr>
            <a:spLocks noGrp="1"/>
          </p:cNvSpPr>
          <p:nvPr>
            <p:ph type="sldNum" sz="quarter" idx="12"/>
          </p:nvPr>
        </p:nvSpPr>
        <p:spPr/>
        <p:txBody>
          <a:bodyPr/>
          <a:lstStyle/>
          <a:p>
            <a:pPr>
              <a:defRPr/>
            </a:pPr>
            <a:fld id="{7EA5276A-390C-4DFE-8576-6A85E317E850}" type="slidenum">
              <a:rPr lang="zh-CN" altLang="en-US"/>
            </a:fld>
            <a:endParaRPr lang="zh-CN" altLang="en-US"/>
          </a:p>
        </p:txBody>
      </p:sp>
    </p:spTree>
  </p:cSld>
  <p:clrMapOvr>
    <a:masterClrMapping/>
  </p:clrMapOvr>
  <p:hf sldNum="0" hdr="0" ftr="0" dt="0"/>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4" Type="http://schemas.openxmlformats.org/officeDocument/2006/relationships/theme" Target="../theme/theme1.xml"/><Relationship Id="rId13" Type="http://schemas.openxmlformats.org/officeDocument/2006/relationships/image" Target="../media/image2.jpeg"/><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alpha val="100000"/>
          </a:schemeClr>
        </a:solidFill>
        <a:effectLst/>
      </p:bgPr>
    </p:bg>
    <p:spTree>
      <p:nvGrpSpPr>
        <p:cNvPr id="1" name=""/>
        <p:cNvGrpSpPr/>
        <p:nvPr/>
      </p:nvGrpSpPr>
      <p:grpSpPr/>
      <p:pic>
        <p:nvPicPr>
          <p:cNvPr id="1026" name="图片 1025" descr="2-2副本"/>
          <p:cNvPicPr>
            <a:picLocks noChangeAspect="1"/>
          </p:cNvPicPr>
          <p:nvPr/>
        </p:nvPicPr>
        <p:blipFill>
          <a:blip r:embed="rId13"/>
          <a:stretch>
            <a:fillRect/>
          </a:stretch>
        </p:blipFill>
        <p:spPr>
          <a:xfrm>
            <a:off x="0" y="0"/>
            <a:ext cx="9144000" cy="6858000"/>
          </a:xfrm>
          <a:prstGeom prst="rect">
            <a:avLst/>
          </a:prstGeom>
          <a:noFill/>
          <a:ln w="9525">
            <a:noFill/>
            <a:miter/>
          </a:ln>
        </p:spPr>
      </p:pic>
      <p:sp>
        <p:nvSpPr>
          <p:cNvPr id="1027" name="标题 1026"/>
          <p:cNvSpPr>
            <a:spLocks noGrp="1"/>
          </p:cNvSpPr>
          <p:nvPr>
            <p:ph type="title"/>
          </p:nvPr>
        </p:nvSpPr>
        <p:spPr>
          <a:xfrm>
            <a:off x="457200" y="406400"/>
            <a:ext cx="8229600" cy="863600"/>
          </a:xfrm>
          <a:prstGeom prst="rect">
            <a:avLst/>
          </a:prstGeom>
          <a:noFill/>
          <a:ln w="9525">
            <a:noFill/>
            <a:miter/>
          </a:ln>
        </p:spPr>
        <p:txBody>
          <a:bodyPr anchor="ctr"/>
          <a:p>
            <a:pPr lvl="0"/>
            <a:r>
              <a:rPr lang="zh-CN" altLang="en-US"/>
              <a:t>单击此处编辑母版标题样式</a:t>
            </a:r>
            <a:endParaRPr lang="zh-CN" altLang="en-US"/>
          </a:p>
        </p:txBody>
      </p:sp>
      <p:sp>
        <p:nvSpPr>
          <p:cNvPr id="1028" name="文本占位符 1027"/>
          <p:cNvSpPr>
            <a:spLocks noGrp="1"/>
          </p:cNvSpPr>
          <p:nvPr>
            <p:ph type="body" idx="1"/>
          </p:nvPr>
        </p:nvSpPr>
        <p:spPr>
          <a:xfrm>
            <a:off x="457200" y="1412875"/>
            <a:ext cx="8229600" cy="4714875"/>
          </a:xfrm>
          <a:prstGeom prst="rect">
            <a:avLst/>
          </a:prstGeom>
          <a:noFill/>
          <a:ln w="9525">
            <a:noFill/>
            <a:miter/>
          </a:ln>
        </p:spPr>
        <p:txBody>
          <a:bodyPr/>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1029" name="日期占位符 1028"/>
          <p:cNvSpPr>
            <a:spLocks noGrp="1"/>
          </p:cNvSpPr>
          <p:nvPr>
            <p:ph type="dt" sz="half" idx="2"/>
          </p:nvPr>
        </p:nvSpPr>
        <p:spPr>
          <a:xfrm>
            <a:off x="457200" y="6245225"/>
            <a:ext cx="2133600" cy="476250"/>
          </a:xfrm>
          <a:prstGeom prst="rect">
            <a:avLst/>
          </a:prstGeom>
          <a:noFill/>
          <a:ln w="9525">
            <a:noFill/>
            <a:miter/>
          </a:ln>
        </p:spPr>
        <p:txBody>
          <a:bodyPr/>
          <a:lstStyle>
            <a:lvl1pPr>
              <a:defRPr sz="1400"/>
            </a:lvl1pPr>
          </a:lstStyle>
          <a:p>
            <a:pPr lvl="0"/>
            <a:endParaRPr lang="zh-CN" altLang="en-US"/>
          </a:p>
        </p:txBody>
      </p:sp>
      <p:sp>
        <p:nvSpPr>
          <p:cNvPr id="1030" name="页脚占位符 1029"/>
          <p:cNvSpPr>
            <a:spLocks noGrp="1"/>
          </p:cNvSpPr>
          <p:nvPr>
            <p:ph type="ftr" sz="quarter" idx="3"/>
          </p:nvPr>
        </p:nvSpPr>
        <p:spPr>
          <a:xfrm>
            <a:off x="3124200" y="6245225"/>
            <a:ext cx="2895600" cy="476250"/>
          </a:xfrm>
          <a:prstGeom prst="rect">
            <a:avLst/>
          </a:prstGeom>
          <a:noFill/>
          <a:ln w="9525">
            <a:noFill/>
            <a:miter/>
          </a:ln>
        </p:spPr>
        <p:txBody>
          <a:bodyPr/>
          <a:lstStyle>
            <a:lvl1pPr algn="ctr">
              <a:defRPr sz="1400"/>
            </a:lvl1pPr>
          </a:lstStyle>
          <a:p>
            <a:pPr lvl="0"/>
            <a:endParaRPr lang="zh-CN"/>
          </a:p>
        </p:txBody>
      </p:sp>
      <p:sp>
        <p:nvSpPr>
          <p:cNvPr id="1031" name="灯片编号占位符 1030"/>
          <p:cNvSpPr>
            <a:spLocks noGrp="1"/>
          </p:cNvSpPr>
          <p:nvPr>
            <p:ph type="sldNum" sz="quarter" idx="4"/>
          </p:nvPr>
        </p:nvSpPr>
        <p:spPr>
          <a:xfrm>
            <a:off x="6553200" y="6245225"/>
            <a:ext cx="2133600" cy="476250"/>
          </a:xfrm>
          <a:prstGeom prst="rect">
            <a:avLst/>
          </a:prstGeom>
          <a:noFill/>
          <a:ln w="9525">
            <a:noFill/>
            <a:miter/>
          </a:ln>
        </p:spPr>
        <p:txBody>
          <a:bodyPr/>
          <a:lstStyle>
            <a:lvl1pPr algn="r">
              <a:defRPr sz="1400"/>
            </a:lvl1pPr>
          </a:lstStyle>
          <a:p>
            <a:pPr lvl="0"/>
            <a:fld id="{9A0DB2DC-4C9A-4742-B13C-FB6460FD3503}" type="slidenum">
              <a:rPr lang="zh-CN"/>
            </a:fld>
            <a:endParaRPr lang="zh-CN"/>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hf sldNum="0" hdr="0" ftr="0" dt="0"/>
  <p:txStyles>
    <p:titleStyle>
      <a:lvl1pPr marL="0" lvl="0" indent="0" algn="l" defTabSz="914400" eaLnBrk="1" fontAlgn="base" latinLnBrk="0" hangingPunct="1">
        <a:lnSpc>
          <a:spcPct val="100000"/>
        </a:lnSpc>
        <a:spcBef>
          <a:spcPct val="0"/>
        </a:spcBef>
        <a:spcAft>
          <a:spcPct val="0"/>
        </a:spcAft>
        <a:buClr>
          <a:srgbClr val="000000"/>
        </a:buClr>
        <a:buNone/>
        <a:defRPr sz="3600" b="0" i="0" u="none" kern="1200" baseline="0">
          <a:solidFill>
            <a:schemeClr val="tx2"/>
          </a:solidFill>
          <a:latin typeface="+mj-lt"/>
          <a:ea typeface="+mj-ea"/>
          <a:cs typeface="+mj-cs"/>
        </a:defRPr>
      </a:lvl1pPr>
    </p:titleStyle>
    <p:bodyStyle>
      <a:lvl1pPr marL="342900" lvl="0" indent="-342900" algn="l" defTabSz="914400" eaLnBrk="1" fontAlgn="base" latinLnBrk="0" hangingPunct="1">
        <a:lnSpc>
          <a:spcPct val="100000"/>
        </a:lnSpc>
        <a:spcBef>
          <a:spcPct val="20000"/>
        </a:spcBef>
        <a:spcAft>
          <a:spcPct val="0"/>
        </a:spcAft>
        <a:buChar char="•"/>
        <a:defRPr sz="2800" b="0" i="0" u="none" kern="1200" baseline="0">
          <a:solidFill>
            <a:schemeClr val="tx1"/>
          </a:solidFill>
          <a:latin typeface="+mn-lt"/>
          <a:ea typeface="+mn-ea"/>
          <a:cs typeface="+mn-cs"/>
        </a:defRPr>
      </a:lvl1pPr>
      <a:lvl2pPr marL="742950" lvl="1" indent="-285750" algn="l" defTabSz="914400" eaLnBrk="1" fontAlgn="base" latinLnBrk="0" hangingPunct="1">
        <a:lnSpc>
          <a:spcPct val="100000"/>
        </a:lnSpc>
        <a:spcBef>
          <a:spcPct val="20000"/>
        </a:spcBef>
        <a:spcAft>
          <a:spcPct val="0"/>
        </a:spcAft>
        <a:buChar char="–"/>
        <a:defRPr sz="2400" b="0" i="0" u="none" kern="1200" baseline="0">
          <a:solidFill>
            <a:schemeClr val="tx1"/>
          </a:solidFill>
          <a:latin typeface="+mn-lt"/>
          <a:ea typeface="+mn-ea"/>
          <a:cs typeface="+mn-cs"/>
        </a:defRPr>
      </a:lvl2pPr>
      <a:lvl3pPr marL="1143000" lvl="2"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3pPr>
      <a:lvl4pPr marL="1600200" lvl="3" indent="-228600" algn="l" defTabSz="914400" eaLnBrk="1" fontAlgn="base" latinLnBrk="0" hangingPunct="1">
        <a:lnSpc>
          <a:spcPct val="100000"/>
        </a:lnSpc>
        <a:spcBef>
          <a:spcPct val="20000"/>
        </a:spcBef>
        <a:spcAft>
          <a:spcPct val="0"/>
        </a:spcAft>
        <a:buChar char="–"/>
        <a:defRPr sz="1800" b="0" i="0" u="none" kern="1200" baseline="0">
          <a:solidFill>
            <a:schemeClr val="tx1"/>
          </a:solidFill>
          <a:latin typeface="+mn-lt"/>
          <a:ea typeface="+mn-ea"/>
          <a:cs typeface="+mn-cs"/>
        </a:defRPr>
      </a:lvl4pPr>
      <a:lvl5pPr marL="2057400" lvl="4" indent="-228600" algn="l" defTabSz="914400" eaLnBrk="1" fontAlgn="base" latinLnBrk="0" hangingPunct="1">
        <a:lnSpc>
          <a:spcPct val="100000"/>
        </a:lnSpc>
        <a:spcBef>
          <a:spcPct val="20000"/>
        </a:spcBef>
        <a:spcAft>
          <a:spcPct val="0"/>
        </a:spcAft>
        <a:buChar char="»"/>
        <a:defRPr sz="1800" b="0" i="0" u="none" kern="1200" baseline="0">
          <a:solidFill>
            <a:schemeClr val="tx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har char="»"/>
        <a:defRPr sz="18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har char="»"/>
        <a:defRPr sz="18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har char="»"/>
        <a:defRPr sz="18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har char="»"/>
        <a:defRPr sz="1800" b="0" i="0" u="none" kern="1200" baseline="0">
          <a:solidFill>
            <a:schemeClr val="tx1"/>
          </a:solidFill>
          <a:latin typeface="+mn-lt"/>
          <a:ea typeface="+mn-ea"/>
          <a:cs typeface="+mn-cs"/>
        </a:defRPr>
      </a:lvl9pPr>
    </p:bodyStyle>
    <p:other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2pPr>
      <a:lvl3pPr marL="914400" lvl="2"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3pPr>
      <a:lvl4pPr marL="1371600" lvl="3"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4pPr>
      <a:lvl5pPr marL="1828800" lvl="4"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5pPr>
      <a:lvl6pPr marL="2286000" lvl="5"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6pPr>
      <a:lvl7pPr marL="2743200" lvl="6"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7pPr>
      <a:lvl8pPr marL="3200400" lvl="7"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8pPr>
      <a:lvl9pPr marL="3657600" lvl="8"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slide" Target="slide38.xml"/><Relationship Id="rId1" Type="http://schemas.openxmlformats.org/officeDocument/2006/relationships/slide" Target="slide9.xml"/></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slide" Target="slide38.xml"/><Relationship Id="rId1" Type="http://schemas.openxmlformats.org/officeDocument/2006/relationships/slide" Target="slide9.xml"/></Relationships>
</file>

<file path=ppt/slides/_rels/slide12.xml.rels><?xml version="1.0" encoding="UTF-8" standalone="yes"?>
<Relationships xmlns="http://schemas.openxmlformats.org/package/2006/relationships"><Relationship Id="rId8" Type="http://schemas.openxmlformats.org/officeDocument/2006/relationships/vmlDrawing" Target="../drawings/vmlDrawing8.vml"/><Relationship Id="rId7" Type="http://schemas.openxmlformats.org/officeDocument/2006/relationships/slideLayout" Target="../slideLayouts/slideLayout6.xml"/><Relationship Id="rId6" Type="http://schemas.openxmlformats.org/officeDocument/2006/relationships/image" Target="../media/image12.emf"/><Relationship Id="rId5" Type="http://schemas.openxmlformats.org/officeDocument/2006/relationships/package" Target="../embeddings/Document10.docx"/><Relationship Id="rId4" Type="http://schemas.openxmlformats.org/officeDocument/2006/relationships/image" Target="../media/image11.emf"/><Relationship Id="rId3" Type="http://schemas.openxmlformats.org/officeDocument/2006/relationships/package" Target="../embeddings/Document9.docx"/><Relationship Id="rId2" Type="http://schemas.openxmlformats.org/officeDocument/2006/relationships/slide" Target="slide38.xml"/><Relationship Id="rId1" Type="http://schemas.openxmlformats.org/officeDocument/2006/relationships/slide" Target="slide9.xml"/></Relationships>
</file>

<file path=ppt/slides/_rels/slide13.xml.rels><?xml version="1.0" encoding="UTF-8" standalone="yes"?>
<Relationships xmlns="http://schemas.openxmlformats.org/package/2006/relationships"><Relationship Id="rId6" Type="http://schemas.openxmlformats.org/officeDocument/2006/relationships/vmlDrawing" Target="../drawings/vmlDrawing9.vml"/><Relationship Id="rId5" Type="http://schemas.openxmlformats.org/officeDocument/2006/relationships/slideLayout" Target="../slideLayouts/slideLayout6.xml"/><Relationship Id="rId4" Type="http://schemas.openxmlformats.org/officeDocument/2006/relationships/image" Target="../media/image13.emf"/><Relationship Id="rId3" Type="http://schemas.openxmlformats.org/officeDocument/2006/relationships/package" Target="../embeddings/Document11.docx"/><Relationship Id="rId2" Type="http://schemas.openxmlformats.org/officeDocument/2006/relationships/slide" Target="slide38.xml"/><Relationship Id="rId1" Type="http://schemas.openxmlformats.org/officeDocument/2006/relationships/slide" Target="slide9.xml"/></Relationships>
</file>

<file path=ppt/slides/_rels/slide14.xml.rels><?xml version="1.0" encoding="UTF-8" standalone="yes"?>
<Relationships xmlns="http://schemas.openxmlformats.org/package/2006/relationships"><Relationship Id="rId6" Type="http://schemas.openxmlformats.org/officeDocument/2006/relationships/vmlDrawing" Target="../drawings/vmlDrawing10.vml"/><Relationship Id="rId5" Type="http://schemas.openxmlformats.org/officeDocument/2006/relationships/slideLayout" Target="../slideLayouts/slideLayout6.xml"/><Relationship Id="rId4" Type="http://schemas.openxmlformats.org/officeDocument/2006/relationships/image" Target="../media/image14.emf"/><Relationship Id="rId3" Type="http://schemas.openxmlformats.org/officeDocument/2006/relationships/package" Target="../embeddings/Document12.docx"/><Relationship Id="rId2" Type="http://schemas.openxmlformats.org/officeDocument/2006/relationships/slide" Target="slide38.xml"/><Relationship Id="rId1" Type="http://schemas.openxmlformats.org/officeDocument/2006/relationships/slide" Target="slide9.xml"/></Relationships>
</file>

<file path=ppt/slides/_rels/slide15.xml.rels><?xml version="1.0" encoding="UTF-8" standalone="yes"?>
<Relationships xmlns="http://schemas.openxmlformats.org/package/2006/relationships"><Relationship Id="rId6" Type="http://schemas.openxmlformats.org/officeDocument/2006/relationships/vmlDrawing" Target="../drawings/vmlDrawing11.vml"/><Relationship Id="rId5" Type="http://schemas.openxmlformats.org/officeDocument/2006/relationships/slideLayout" Target="../slideLayouts/slideLayout6.xml"/><Relationship Id="rId4" Type="http://schemas.openxmlformats.org/officeDocument/2006/relationships/image" Target="../media/image15.emf"/><Relationship Id="rId3" Type="http://schemas.openxmlformats.org/officeDocument/2006/relationships/package" Target="../embeddings/Document13.docx"/><Relationship Id="rId2" Type="http://schemas.openxmlformats.org/officeDocument/2006/relationships/slide" Target="slide38.xml"/><Relationship Id="rId1" Type="http://schemas.openxmlformats.org/officeDocument/2006/relationships/slide" Target="slide9.xml"/></Relationships>
</file>

<file path=ppt/slides/_rels/slide16.xml.rels><?xml version="1.0" encoding="UTF-8" standalone="yes"?>
<Relationships xmlns="http://schemas.openxmlformats.org/package/2006/relationships"><Relationship Id="rId6" Type="http://schemas.openxmlformats.org/officeDocument/2006/relationships/vmlDrawing" Target="../drawings/vmlDrawing12.vml"/><Relationship Id="rId5" Type="http://schemas.openxmlformats.org/officeDocument/2006/relationships/slideLayout" Target="../slideLayouts/slideLayout6.xml"/><Relationship Id="rId4" Type="http://schemas.openxmlformats.org/officeDocument/2006/relationships/image" Target="../media/image16.emf"/><Relationship Id="rId3" Type="http://schemas.openxmlformats.org/officeDocument/2006/relationships/package" Target="../embeddings/Document14.docx"/><Relationship Id="rId2" Type="http://schemas.openxmlformats.org/officeDocument/2006/relationships/slide" Target="slide38.xml"/><Relationship Id="rId1" Type="http://schemas.openxmlformats.org/officeDocument/2006/relationships/slide" Target="slide9.xml"/></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slide" Target="slide38.xml"/><Relationship Id="rId1" Type="http://schemas.openxmlformats.org/officeDocument/2006/relationships/slide" Target="slide9.xml"/></Relationships>
</file>

<file path=ppt/slides/_rels/slide18.xml.rels><?xml version="1.0" encoding="UTF-8" standalone="yes"?>
<Relationships xmlns="http://schemas.openxmlformats.org/package/2006/relationships"><Relationship Id="rId8" Type="http://schemas.openxmlformats.org/officeDocument/2006/relationships/vmlDrawing" Target="../drawings/vmlDrawing13.vml"/><Relationship Id="rId7" Type="http://schemas.openxmlformats.org/officeDocument/2006/relationships/slideLayout" Target="../slideLayouts/slideLayout6.xml"/><Relationship Id="rId6" Type="http://schemas.openxmlformats.org/officeDocument/2006/relationships/image" Target="../media/image18.emf"/><Relationship Id="rId5" Type="http://schemas.openxmlformats.org/officeDocument/2006/relationships/package" Target="../embeddings/Document16.docx"/><Relationship Id="rId4" Type="http://schemas.openxmlformats.org/officeDocument/2006/relationships/image" Target="../media/image17.emf"/><Relationship Id="rId3" Type="http://schemas.openxmlformats.org/officeDocument/2006/relationships/package" Target="../embeddings/Document15.docx"/><Relationship Id="rId2" Type="http://schemas.openxmlformats.org/officeDocument/2006/relationships/slide" Target="slide38.xml"/><Relationship Id="rId1" Type="http://schemas.openxmlformats.org/officeDocument/2006/relationships/slide" Target="slide9.xml"/></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slide" Target="slide38.xml"/><Relationship Id="rId1" Type="http://schemas.openxmlformats.org/officeDocument/2006/relationships/slide" Target="slide9.xml"/></Relationships>
</file>

<file path=ppt/slides/_rels/slide2.xml.rels><?xml version="1.0" encoding="UTF-8" standalone="yes"?>
<Relationships xmlns="http://schemas.openxmlformats.org/package/2006/relationships"><Relationship Id="rId4" Type="http://schemas.openxmlformats.org/officeDocument/2006/relationships/vmlDrawing" Target="../drawings/vmlDrawing1.vml"/><Relationship Id="rId3" Type="http://schemas.openxmlformats.org/officeDocument/2006/relationships/slideLayout" Target="../slideLayouts/slideLayout12.xml"/><Relationship Id="rId2" Type="http://schemas.openxmlformats.org/officeDocument/2006/relationships/image" Target="../media/image3.emf"/><Relationship Id="rId1" Type="http://schemas.openxmlformats.org/officeDocument/2006/relationships/package" Target="../embeddings/Document1.docx"/></Relationships>
</file>

<file path=ppt/slides/_rels/slide20.xml.rels><?xml version="1.0" encoding="UTF-8" standalone="yes"?>
<Relationships xmlns="http://schemas.openxmlformats.org/package/2006/relationships"><Relationship Id="rId8" Type="http://schemas.openxmlformats.org/officeDocument/2006/relationships/vmlDrawing" Target="../drawings/vmlDrawing14.vml"/><Relationship Id="rId7" Type="http://schemas.openxmlformats.org/officeDocument/2006/relationships/slideLayout" Target="../slideLayouts/slideLayout6.xml"/><Relationship Id="rId6" Type="http://schemas.openxmlformats.org/officeDocument/2006/relationships/image" Target="../media/image20.emf"/><Relationship Id="rId5" Type="http://schemas.openxmlformats.org/officeDocument/2006/relationships/package" Target="../embeddings/Document18.docx"/><Relationship Id="rId4" Type="http://schemas.openxmlformats.org/officeDocument/2006/relationships/image" Target="../media/image19.emf"/><Relationship Id="rId3" Type="http://schemas.openxmlformats.org/officeDocument/2006/relationships/package" Target="../embeddings/Document17.docx"/><Relationship Id="rId2" Type="http://schemas.openxmlformats.org/officeDocument/2006/relationships/slide" Target="slide38.xml"/><Relationship Id="rId1" Type="http://schemas.openxmlformats.org/officeDocument/2006/relationships/slide" Target="slide9.xml"/></Relationships>
</file>

<file path=ppt/slides/_rels/slide21.xml.rels><?xml version="1.0" encoding="UTF-8" standalone="yes"?>
<Relationships xmlns="http://schemas.openxmlformats.org/package/2006/relationships"><Relationship Id="rId4" Type="http://schemas.openxmlformats.org/officeDocument/2006/relationships/slideLayout" Target="../slideLayouts/slideLayout6.xml"/><Relationship Id="rId3" Type="http://schemas.openxmlformats.org/officeDocument/2006/relationships/image" Target="../media/image21.png"/><Relationship Id="rId2" Type="http://schemas.openxmlformats.org/officeDocument/2006/relationships/slide" Target="slide38.xml"/><Relationship Id="rId1" Type="http://schemas.openxmlformats.org/officeDocument/2006/relationships/slide" Target="slide9.xml"/></Relationships>
</file>

<file path=ppt/slides/_rels/slide22.xml.rels><?xml version="1.0" encoding="UTF-8" standalone="yes"?>
<Relationships xmlns="http://schemas.openxmlformats.org/package/2006/relationships"><Relationship Id="rId6" Type="http://schemas.openxmlformats.org/officeDocument/2006/relationships/vmlDrawing" Target="../drawings/vmlDrawing15.vml"/><Relationship Id="rId5" Type="http://schemas.openxmlformats.org/officeDocument/2006/relationships/slideLayout" Target="../slideLayouts/slideLayout6.xml"/><Relationship Id="rId4" Type="http://schemas.openxmlformats.org/officeDocument/2006/relationships/image" Target="../media/image22.emf"/><Relationship Id="rId3" Type="http://schemas.openxmlformats.org/officeDocument/2006/relationships/package" Target="../embeddings/Document19.docx"/><Relationship Id="rId2" Type="http://schemas.openxmlformats.org/officeDocument/2006/relationships/slide" Target="slide38.xml"/><Relationship Id="rId1" Type="http://schemas.openxmlformats.org/officeDocument/2006/relationships/slide" Target="slide9.xml"/></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slide" Target="slide38.xml"/><Relationship Id="rId1" Type="http://schemas.openxmlformats.org/officeDocument/2006/relationships/slide" Target="slide9.xml"/></Relationships>
</file>

<file path=ppt/slides/_rels/slide24.xml.rels><?xml version="1.0" encoding="UTF-8" standalone="yes"?>
<Relationships xmlns="http://schemas.openxmlformats.org/package/2006/relationships"><Relationship Id="rId8" Type="http://schemas.openxmlformats.org/officeDocument/2006/relationships/vmlDrawing" Target="../drawings/vmlDrawing16.vml"/><Relationship Id="rId7" Type="http://schemas.openxmlformats.org/officeDocument/2006/relationships/slideLayout" Target="../slideLayouts/slideLayout6.xml"/><Relationship Id="rId6" Type="http://schemas.openxmlformats.org/officeDocument/2006/relationships/image" Target="../media/image24.emf"/><Relationship Id="rId5" Type="http://schemas.openxmlformats.org/officeDocument/2006/relationships/package" Target="../embeddings/Document21.docx"/><Relationship Id="rId4" Type="http://schemas.openxmlformats.org/officeDocument/2006/relationships/image" Target="../media/image23.emf"/><Relationship Id="rId3" Type="http://schemas.openxmlformats.org/officeDocument/2006/relationships/package" Target="../embeddings/Document20.docx"/><Relationship Id="rId2" Type="http://schemas.openxmlformats.org/officeDocument/2006/relationships/slide" Target="slide38.xml"/><Relationship Id="rId1" Type="http://schemas.openxmlformats.org/officeDocument/2006/relationships/slide" Target="slide9.xml"/></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slide" Target="slide38.xml"/><Relationship Id="rId1" Type="http://schemas.openxmlformats.org/officeDocument/2006/relationships/slide" Target="slide9.xml"/></Relationships>
</file>

<file path=ppt/slides/_rels/slide26.xml.rels><?xml version="1.0" encoding="UTF-8" standalone="yes"?>
<Relationships xmlns="http://schemas.openxmlformats.org/package/2006/relationships"><Relationship Id="rId8" Type="http://schemas.openxmlformats.org/officeDocument/2006/relationships/vmlDrawing" Target="../drawings/vmlDrawing17.vml"/><Relationship Id="rId7" Type="http://schemas.openxmlformats.org/officeDocument/2006/relationships/slideLayout" Target="../slideLayouts/slideLayout6.xml"/><Relationship Id="rId6" Type="http://schemas.openxmlformats.org/officeDocument/2006/relationships/image" Target="../media/image26.emf"/><Relationship Id="rId5" Type="http://schemas.openxmlformats.org/officeDocument/2006/relationships/package" Target="../embeddings/Document23.docx"/><Relationship Id="rId4" Type="http://schemas.openxmlformats.org/officeDocument/2006/relationships/image" Target="../media/image25.emf"/><Relationship Id="rId3" Type="http://schemas.openxmlformats.org/officeDocument/2006/relationships/package" Target="../embeddings/Document22.docx"/><Relationship Id="rId2" Type="http://schemas.openxmlformats.org/officeDocument/2006/relationships/slide" Target="slide38.xml"/><Relationship Id="rId1" Type="http://schemas.openxmlformats.org/officeDocument/2006/relationships/slide" Target="slide9.xml"/></Relationships>
</file>

<file path=ppt/slides/_rels/slide27.xml.rels><?xml version="1.0" encoding="UTF-8" standalone="yes"?>
<Relationships xmlns="http://schemas.openxmlformats.org/package/2006/relationships"><Relationship Id="rId6" Type="http://schemas.openxmlformats.org/officeDocument/2006/relationships/vmlDrawing" Target="../drawings/vmlDrawing18.vml"/><Relationship Id="rId5" Type="http://schemas.openxmlformats.org/officeDocument/2006/relationships/slideLayout" Target="../slideLayouts/slideLayout6.xml"/><Relationship Id="rId4" Type="http://schemas.openxmlformats.org/officeDocument/2006/relationships/image" Target="../media/image27.emf"/><Relationship Id="rId3" Type="http://schemas.openxmlformats.org/officeDocument/2006/relationships/package" Target="../embeddings/Document24.docx"/><Relationship Id="rId2" Type="http://schemas.openxmlformats.org/officeDocument/2006/relationships/slide" Target="slide38.xml"/><Relationship Id="rId1" Type="http://schemas.openxmlformats.org/officeDocument/2006/relationships/slide" Target="slide9.xml"/></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slide" Target="slide38.xml"/><Relationship Id="rId1" Type="http://schemas.openxmlformats.org/officeDocument/2006/relationships/slide" Target="slide9.xml"/></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slide" Target="slide38.xml"/><Relationship Id="rId1" Type="http://schemas.openxmlformats.org/officeDocument/2006/relationships/slide" Target="slide9.xml"/></Relationships>
</file>

<file path=ppt/slides/_rels/slide3.xml.rels><?xml version="1.0" encoding="UTF-8" standalone="yes"?>
<Relationships xmlns="http://schemas.openxmlformats.org/package/2006/relationships"><Relationship Id="rId5" Type="http://schemas.openxmlformats.org/officeDocument/2006/relationships/vmlDrawing" Target="../drawings/vmlDrawing2.vml"/><Relationship Id="rId4" Type="http://schemas.openxmlformats.org/officeDocument/2006/relationships/slideLayout" Target="../slideLayouts/slideLayout4.xml"/><Relationship Id="rId3" Type="http://schemas.openxmlformats.org/officeDocument/2006/relationships/image" Target="../media/image4.emf"/><Relationship Id="rId2" Type="http://schemas.openxmlformats.org/officeDocument/2006/relationships/package" Target="../embeddings/Document2.docx"/><Relationship Id="rId1" Type="http://schemas.openxmlformats.org/officeDocument/2006/relationships/slide" Target="slide4.xml"/></Relationships>
</file>

<file path=ppt/slides/_rels/slide30.xml.rels><?xml version="1.0" encoding="UTF-8" standalone="yes"?>
<Relationships xmlns="http://schemas.openxmlformats.org/package/2006/relationships"><Relationship Id="rId9" Type="http://schemas.openxmlformats.org/officeDocument/2006/relationships/slideLayout" Target="../slideLayouts/slideLayout6.xml"/><Relationship Id="rId8" Type="http://schemas.openxmlformats.org/officeDocument/2006/relationships/image" Target="../media/image30.emf"/><Relationship Id="rId7" Type="http://schemas.openxmlformats.org/officeDocument/2006/relationships/package" Target="../embeddings/Document27.docx"/><Relationship Id="rId6" Type="http://schemas.openxmlformats.org/officeDocument/2006/relationships/image" Target="../media/image29.emf"/><Relationship Id="rId5" Type="http://schemas.openxmlformats.org/officeDocument/2006/relationships/package" Target="../embeddings/Document26.docx"/><Relationship Id="rId4" Type="http://schemas.openxmlformats.org/officeDocument/2006/relationships/image" Target="../media/image28.emf"/><Relationship Id="rId3" Type="http://schemas.openxmlformats.org/officeDocument/2006/relationships/package" Target="../embeddings/Document25.docx"/><Relationship Id="rId2" Type="http://schemas.openxmlformats.org/officeDocument/2006/relationships/slide" Target="slide38.xml"/><Relationship Id="rId10" Type="http://schemas.openxmlformats.org/officeDocument/2006/relationships/vmlDrawing" Target="../drawings/vmlDrawing19.vml"/><Relationship Id="rId1" Type="http://schemas.openxmlformats.org/officeDocument/2006/relationships/slide" Target="slide9.xml"/></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slide" Target="slide38.xml"/><Relationship Id="rId1" Type="http://schemas.openxmlformats.org/officeDocument/2006/relationships/slide" Target="slide9.xml"/></Relationships>
</file>

<file path=ppt/slides/_rels/slide32.xml.rels><?xml version="1.0" encoding="UTF-8" standalone="yes"?>
<Relationships xmlns="http://schemas.openxmlformats.org/package/2006/relationships"><Relationship Id="rId8" Type="http://schemas.openxmlformats.org/officeDocument/2006/relationships/vmlDrawing" Target="../drawings/vmlDrawing20.vml"/><Relationship Id="rId7" Type="http://schemas.openxmlformats.org/officeDocument/2006/relationships/slideLayout" Target="../slideLayouts/slideLayout6.xml"/><Relationship Id="rId6" Type="http://schemas.openxmlformats.org/officeDocument/2006/relationships/image" Target="../media/image32.emf"/><Relationship Id="rId5" Type="http://schemas.openxmlformats.org/officeDocument/2006/relationships/package" Target="../embeddings/Document29.docx"/><Relationship Id="rId4" Type="http://schemas.openxmlformats.org/officeDocument/2006/relationships/image" Target="../media/image31.emf"/><Relationship Id="rId3" Type="http://schemas.openxmlformats.org/officeDocument/2006/relationships/package" Target="../embeddings/Document28.docx"/><Relationship Id="rId2" Type="http://schemas.openxmlformats.org/officeDocument/2006/relationships/slide" Target="slide38.xml"/><Relationship Id="rId1" Type="http://schemas.openxmlformats.org/officeDocument/2006/relationships/slide" Target="slide9.xml"/></Relationships>
</file>

<file path=ppt/slides/_rels/slide33.xml.rels><?xml version="1.0" encoding="UTF-8" standalone="yes"?>
<Relationships xmlns="http://schemas.openxmlformats.org/package/2006/relationships"><Relationship Id="rId4" Type="http://schemas.openxmlformats.org/officeDocument/2006/relationships/slideLayout" Target="../slideLayouts/slideLayout6.xml"/><Relationship Id="rId3" Type="http://schemas.openxmlformats.org/officeDocument/2006/relationships/image" Target="../media/image33.png"/><Relationship Id="rId2" Type="http://schemas.openxmlformats.org/officeDocument/2006/relationships/slide" Target="slide38.xml"/><Relationship Id="rId1" Type="http://schemas.openxmlformats.org/officeDocument/2006/relationships/slide" Target="slide9.xml"/></Relationships>
</file>

<file path=ppt/slides/_rels/slide34.xml.rels><?xml version="1.0" encoding="UTF-8" standalone="yes"?>
<Relationships xmlns="http://schemas.openxmlformats.org/package/2006/relationships"><Relationship Id="rId4" Type="http://schemas.openxmlformats.org/officeDocument/2006/relationships/slideLayout" Target="../slideLayouts/slideLayout6.xml"/><Relationship Id="rId3" Type="http://schemas.openxmlformats.org/officeDocument/2006/relationships/image" Target="../media/image34.png"/><Relationship Id="rId2" Type="http://schemas.openxmlformats.org/officeDocument/2006/relationships/slide" Target="slide38.xml"/><Relationship Id="rId1" Type="http://schemas.openxmlformats.org/officeDocument/2006/relationships/slide" Target="slide9.xml"/></Relationships>
</file>

<file path=ppt/slides/_rels/slide35.xml.rels><?xml version="1.0" encoding="UTF-8" standalone="yes"?>
<Relationships xmlns="http://schemas.openxmlformats.org/package/2006/relationships"><Relationship Id="rId6" Type="http://schemas.openxmlformats.org/officeDocument/2006/relationships/vmlDrawing" Target="../drawings/vmlDrawing21.vml"/><Relationship Id="rId5" Type="http://schemas.openxmlformats.org/officeDocument/2006/relationships/slideLayout" Target="../slideLayouts/slideLayout6.xml"/><Relationship Id="rId4" Type="http://schemas.openxmlformats.org/officeDocument/2006/relationships/image" Target="../media/image35.emf"/><Relationship Id="rId3" Type="http://schemas.openxmlformats.org/officeDocument/2006/relationships/package" Target="../embeddings/Document30.docx"/><Relationship Id="rId2" Type="http://schemas.openxmlformats.org/officeDocument/2006/relationships/slide" Target="slide38.xml"/><Relationship Id="rId1" Type="http://schemas.openxmlformats.org/officeDocument/2006/relationships/slide" Target="slide9.xml"/></Relationships>
</file>

<file path=ppt/slides/_rels/slide3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slide" Target="slide38.xml"/><Relationship Id="rId1" Type="http://schemas.openxmlformats.org/officeDocument/2006/relationships/slide" Target="slide9.xml"/></Relationships>
</file>

<file path=ppt/slides/_rels/slide3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slide" Target="slide38.xml"/><Relationship Id="rId1" Type="http://schemas.openxmlformats.org/officeDocument/2006/relationships/slide" Target="slide9.xml"/></Relationships>
</file>

<file path=ppt/slides/_rels/slide38.xml.rels><?xml version="1.0" encoding="UTF-8" standalone="yes"?>
<Relationships xmlns="http://schemas.openxmlformats.org/package/2006/relationships"><Relationship Id="rId9" Type="http://schemas.openxmlformats.org/officeDocument/2006/relationships/slide" Target="slide45.xml"/><Relationship Id="rId8" Type="http://schemas.openxmlformats.org/officeDocument/2006/relationships/slide" Target="slide44.xml"/><Relationship Id="rId7" Type="http://schemas.openxmlformats.org/officeDocument/2006/relationships/slide" Target="slide43.xml"/><Relationship Id="rId6" Type="http://schemas.openxmlformats.org/officeDocument/2006/relationships/slide" Target="slide42.xml"/><Relationship Id="rId5" Type="http://schemas.openxmlformats.org/officeDocument/2006/relationships/slide" Target="slide41.xml"/><Relationship Id="rId4" Type="http://schemas.openxmlformats.org/officeDocument/2006/relationships/slide" Target="slide40.xml"/><Relationship Id="rId3" Type="http://schemas.openxmlformats.org/officeDocument/2006/relationships/slide" Target="slide39.xml"/><Relationship Id="rId2" Type="http://schemas.openxmlformats.org/officeDocument/2006/relationships/slide" Target="slide38.xml"/><Relationship Id="rId10" Type="http://schemas.openxmlformats.org/officeDocument/2006/relationships/slideLayout" Target="../slideLayouts/slideLayout6.xml"/><Relationship Id="rId1" Type="http://schemas.openxmlformats.org/officeDocument/2006/relationships/slide" Target="slide9.xml"/></Relationships>
</file>

<file path=ppt/slides/_rels/slide39.xml.rels><?xml version="1.0" encoding="UTF-8" standalone="yes"?>
<Relationships xmlns="http://schemas.openxmlformats.org/package/2006/relationships"><Relationship Id="rId9" Type="http://schemas.openxmlformats.org/officeDocument/2006/relationships/slide" Target="slide45.xml"/><Relationship Id="rId8" Type="http://schemas.openxmlformats.org/officeDocument/2006/relationships/slide" Target="slide44.xml"/><Relationship Id="rId7" Type="http://schemas.openxmlformats.org/officeDocument/2006/relationships/slide" Target="slide43.xml"/><Relationship Id="rId6" Type="http://schemas.openxmlformats.org/officeDocument/2006/relationships/slide" Target="slide42.xml"/><Relationship Id="rId5" Type="http://schemas.openxmlformats.org/officeDocument/2006/relationships/slide" Target="slide41.xml"/><Relationship Id="rId4" Type="http://schemas.openxmlformats.org/officeDocument/2006/relationships/slide" Target="slide40.xml"/><Relationship Id="rId3" Type="http://schemas.openxmlformats.org/officeDocument/2006/relationships/slide" Target="slide39.xml"/><Relationship Id="rId2" Type="http://schemas.openxmlformats.org/officeDocument/2006/relationships/slide" Target="slide38.xml"/><Relationship Id="rId10" Type="http://schemas.openxmlformats.org/officeDocument/2006/relationships/slideLayout" Target="../slideLayouts/slideLayout6.xml"/><Relationship Id="rId1" Type="http://schemas.openxmlformats.org/officeDocument/2006/relationships/slide" Target="slide9.xml"/></Relationships>
</file>

<file path=ppt/slides/_rels/slide4.xml.rels><?xml version="1.0" encoding="UTF-8" standalone="yes"?>
<Relationships xmlns="http://schemas.openxmlformats.org/package/2006/relationships"><Relationship Id="rId5" Type="http://schemas.openxmlformats.org/officeDocument/2006/relationships/vmlDrawing" Target="../drawings/vmlDrawing3.vml"/><Relationship Id="rId4" Type="http://schemas.openxmlformats.org/officeDocument/2006/relationships/slideLayout" Target="../slideLayouts/slideLayout4.xml"/><Relationship Id="rId3" Type="http://schemas.openxmlformats.org/officeDocument/2006/relationships/image" Target="../media/image5.emf"/><Relationship Id="rId2" Type="http://schemas.openxmlformats.org/officeDocument/2006/relationships/package" Target="../embeddings/Document3.docx"/><Relationship Id="rId1" Type="http://schemas.openxmlformats.org/officeDocument/2006/relationships/slide" Target="slide4.xml"/></Relationships>
</file>

<file path=ppt/slides/_rels/slide40.xml.rels><?xml version="1.0" encoding="UTF-8" standalone="yes"?>
<Relationships xmlns="http://schemas.openxmlformats.org/package/2006/relationships"><Relationship Id="rId9" Type="http://schemas.openxmlformats.org/officeDocument/2006/relationships/slide" Target="slide45.xml"/><Relationship Id="rId8" Type="http://schemas.openxmlformats.org/officeDocument/2006/relationships/slide" Target="slide44.xml"/><Relationship Id="rId7" Type="http://schemas.openxmlformats.org/officeDocument/2006/relationships/slide" Target="slide43.xml"/><Relationship Id="rId6" Type="http://schemas.openxmlformats.org/officeDocument/2006/relationships/slide" Target="slide42.xml"/><Relationship Id="rId5" Type="http://schemas.openxmlformats.org/officeDocument/2006/relationships/slide" Target="slide41.xml"/><Relationship Id="rId4" Type="http://schemas.openxmlformats.org/officeDocument/2006/relationships/slide" Target="slide40.xml"/><Relationship Id="rId3" Type="http://schemas.openxmlformats.org/officeDocument/2006/relationships/slide" Target="slide39.xml"/><Relationship Id="rId2" Type="http://schemas.openxmlformats.org/officeDocument/2006/relationships/slide" Target="slide38.xml"/><Relationship Id="rId10" Type="http://schemas.openxmlformats.org/officeDocument/2006/relationships/slideLayout" Target="../slideLayouts/slideLayout6.xml"/><Relationship Id="rId1" Type="http://schemas.openxmlformats.org/officeDocument/2006/relationships/slide" Target="slide9.xml"/></Relationships>
</file>

<file path=ppt/slides/_rels/slide41.xml.rels><?xml version="1.0" encoding="UTF-8" standalone="yes"?>
<Relationships xmlns="http://schemas.openxmlformats.org/package/2006/relationships"><Relationship Id="rId9" Type="http://schemas.openxmlformats.org/officeDocument/2006/relationships/slide" Target="slide45.xml"/><Relationship Id="rId8" Type="http://schemas.openxmlformats.org/officeDocument/2006/relationships/slide" Target="slide44.xml"/><Relationship Id="rId7" Type="http://schemas.openxmlformats.org/officeDocument/2006/relationships/slide" Target="slide43.xml"/><Relationship Id="rId6" Type="http://schemas.openxmlformats.org/officeDocument/2006/relationships/slide" Target="slide42.xml"/><Relationship Id="rId5" Type="http://schemas.openxmlformats.org/officeDocument/2006/relationships/slide" Target="slide41.xml"/><Relationship Id="rId4" Type="http://schemas.openxmlformats.org/officeDocument/2006/relationships/slide" Target="slide40.xml"/><Relationship Id="rId3" Type="http://schemas.openxmlformats.org/officeDocument/2006/relationships/slide" Target="slide39.xml"/><Relationship Id="rId2" Type="http://schemas.openxmlformats.org/officeDocument/2006/relationships/slide" Target="slide38.xml"/><Relationship Id="rId10" Type="http://schemas.openxmlformats.org/officeDocument/2006/relationships/slideLayout" Target="../slideLayouts/slideLayout6.xml"/><Relationship Id="rId1" Type="http://schemas.openxmlformats.org/officeDocument/2006/relationships/slide" Target="slide9.xml"/></Relationships>
</file>

<file path=ppt/slides/_rels/slide42.xml.rels><?xml version="1.0" encoding="UTF-8" standalone="yes"?>
<Relationships xmlns="http://schemas.openxmlformats.org/package/2006/relationships"><Relationship Id="rId9" Type="http://schemas.openxmlformats.org/officeDocument/2006/relationships/slide" Target="slide45.xml"/><Relationship Id="rId8" Type="http://schemas.openxmlformats.org/officeDocument/2006/relationships/slide" Target="slide44.xml"/><Relationship Id="rId7" Type="http://schemas.openxmlformats.org/officeDocument/2006/relationships/slide" Target="slide43.xml"/><Relationship Id="rId6" Type="http://schemas.openxmlformats.org/officeDocument/2006/relationships/slide" Target="slide42.xml"/><Relationship Id="rId5" Type="http://schemas.openxmlformats.org/officeDocument/2006/relationships/slide" Target="slide41.xml"/><Relationship Id="rId4" Type="http://schemas.openxmlformats.org/officeDocument/2006/relationships/slide" Target="slide40.xml"/><Relationship Id="rId3" Type="http://schemas.openxmlformats.org/officeDocument/2006/relationships/slide" Target="slide39.xml"/><Relationship Id="rId2" Type="http://schemas.openxmlformats.org/officeDocument/2006/relationships/slide" Target="slide38.xml"/><Relationship Id="rId10" Type="http://schemas.openxmlformats.org/officeDocument/2006/relationships/slideLayout" Target="../slideLayouts/slideLayout6.xml"/><Relationship Id="rId1" Type="http://schemas.openxmlformats.org/officeDocument/2006/relationships/slide" Target="slide9.xml"/></Relationships>
</file>

<file path=ppt/slides/_rels/slide43.xml.rels><?xml version="1.0" encoding="UTF-8" standalone="yes"?>
<Relationships xmlns="http://schemas.openxmlformats.org/package/2006/relationships"><Relationship Id="rId9" Type="http://schemas.openxmlformats.org/officeDocument/2006/relationships/slide" Target="slide45.xml"/><Relationship Id="rId8" Type="http://schemas.openxmlformats.org/officeDocument/2006/relationships/slide" Target="slide44.xml"/><Relationship Id="rId7" Type="http://schemas.openxmlformats.org/officeDocument/2006/relationships/slide" Target="slide43.xml"/><Relationship Id="rId6" Type="http://schemas.openxmlformats.org/officeDocument/2006/relationships/slide" Target="slide42.xml"/><Relationship Id="rId5" Type="http://schemas.openxmlformats.org/officeDocument/2006/relationships/slide" Target="slide41.xml"/><Relationship Id="rId4" Type="http://schemas.openxmlformats.org/officeDocument/2006/relationships/slide" Target="slide40.xml"/><Relationship Id="rId3" Type="http://schemas.openxmlformats.org/officeDocument/2006/relationships/slide" Target="slide39.xml"/><Relationship Id="rId2" Type="http://schemas.openxmlformats.org/officeDocument/2006/relationships/slide" Target="slide38.xml"/><Relationship Id="rId10" Type="http://schemas.openxmlformats.org/officeDocument/2006/relationships/slideLayout" Target="../slideLayouts/slideLayout6.xml"/><Relationship Id="rId1" Type="http://schemas.openxmlformats.org/officeDocument/2006/relationships/slide" Target="slide9.xml"/></Relationships>
</file>

<file path=ppt/slides/_rels/slide44.xml.rels><?xml version="1.0" encoding="UTF-8" standalone="yes"?>
<Relationships xmlns="http://schemas.openxmlformats.org/package/2006/relationships"><Relationship Id="rId9" Type="http://schemas.openxmlformats.org/officeDocument/2006/relationships/slideLayout" Target="../slideLayouts/slideLayout6.xml"/><Relationship Id="rId8" Type="http://schemas.openxmlformats.org/officeDocument/2006/relationships/slide" Target="slide45.xml"/><Relationship Id="rId7" Type="http://schemas.openxmlformats.org/officeDocument/2006/relationships/slide" Target="slide43.xml"/><Relationship Id="rId6" Type="http://schemas.openxmlformats.org/officeDocument/2006/relationships/slide" Target="slide42.xml"/><Relationship Id="rId5" Type="http://schemas.openxmlformats.org/officeDocument/2006/relationships/slide" Target="slide41.xml"/><Relationship Id="rId4" Type="http://schemas.openxmlformats.org/officeDocument/2006/relationships/slide" Target="slide40.xml"/><Relationship Id="rId3" Type="http://schemas.openxmlformats.org/officeDocument/2006/relationships/slide" Target="slide39.xml"/><Relationship Id="rId2" Type="http://schemas.openxmlformats.org/officeDocument/2006/relationships/slide" Target="slide38.xml"/><Relationship Id="rId1" Type="http://schemas.openxmlformats.org/officeDocument/2006/relationships/slide" Target="slide9.xml"/></Relationships>
</file>

<file path=ppt/slides/_rels/slide45.xml.rels><?xml version="1.0" encoding="UTF-8" standalone="yes"?>
<Relationships xmlns="http://schemas.openxmlformats.org/package/2006/relationships"><Relationship Id="rId9" Type="http://schemas.openxmlformats.org/officeDocument/2006/relationships/package" Target="../embeddings/Document31.docx"/><Relationship Id="rId8" Type="http://schemas.openxmlformats.org/officeDocument/2006/relationships/slide" Target="slide44.xml"/><Relationship Id="rId7" Type="http://schemas.openxmlformats.org/officeDocument/2006/relationships/slide" Target="slide43.xml"/><Relationship Id="rId6" Type="http://schemas.openxmlformats.org/officeDocument/2006/relationships/slide" Target="slide42.xml"/><Relationship Id="rId5" Type="http://schemas.openxmlformats.org/officeDocument/2006/relationships/slide" Target="slide41.xml"/><Relationship Id="rId4" Type="http://schemas.openxmlformats.org/officeDocument/2006/relationships/slide" Target="slide40.xml"/><Relationship Id="rId3" Type="http://schemas.openxmlformats.org/officeDocument/2006/relationships/slide" Target="slide39.xml"/><Relationship Id="rId2" Type="http://schemas.openxmlformats.org/officeDocument/2006/relationships/slide" Target="slide38.xml"/><Relationship Id="rId12" Type="http://schemas.openxmlformats.org/officeDocument/2006/relationships/vmlDrawing" Target="../drawings/vmlDrawing22.vml"/><Relationship Id="rId11" Type="http://schemas.openxmlformats.org/officeDocument/2006/relationships/slideLayout" Target="../slideLayouts/slideLayout6.xml"/><Relationship Id="rId10" Type="http://schemas.openxmlformats.org/officeDocument/2006/relationships/image" Target="../media/image36.emf"/><Relationship Id="rId1" Type="http://schemas.openxmlformats.org/officeDocument/2006/relationships/slide" Target="slide9.xml"/></Relationships>
</file>

<file path=ppt/slides/_rels/slide46.xml.rels><?xml version="1.0" encoding="UTF-8" standalone="yes"?>
<Relationships xmlns="http://schemas.openxmlformats.org/package/2006/relationships"><Relationship Id="rId9" Type="http://schemas.openxmlformats.org/officeDocument/2006/relationships/slideLayout" Target="../slideLayouts/slideLayout6.xml"/><Relationship Id="rId8" Type="http://schemas.openxmlformats.org/officeDocument/2006/relationships/slide" Target="slide44.xml"/><Relationship Id="rId7" Type="http://schemas.openxmlformats.org/officeDocument/2006/relationships/slide" Target="slide43.xml"/><Relationship Id="rId6" Type="http://schemas.openxmlformats.org/officeDocument/2006/relationships/slide" Target="slide42.xml"/><Relationship Id="rId5" Type="http://schemas.openxmlformats.org/officeDocument/2006/relationships/slide" Target="slide41.xml"/><Relationship Id="rId4" Type="http://schemas.openxmlformats.org/officeDocument/2006/relationships/slide" Target="slide40.xml"/><Relationship Id="rId3" Type="http://schemas.openxmlformats.org/officeDocument/2006/relationships/slide" Target="slide39.xml"/><Relationship Id="rId2" Type="http://schemas.openxmlformats.org/officeDocument/2006/relationships/slide" Target="slide38.xml"/><Relationship Id="rId1" Type="http://schemas.openxmlformats.org/officeDocument/2006/relationships/slide" Target="slide9.xml"/></Relationships>
</file>

<file path=ppt/slides/_rels/slide5.xml.rels><?xml version="1.0" encoding="UTF-8" standalone="yes"?>
<Relationships xmlns="http://schemas.openxmlformats.org/package/2006/relationships"><Relationship Id="rId5" Type="http://schemas.openxmlformats.org/officeDocument/2006/relationships/vmlDrawing" Target="../drawings/vmlDrawing4.vml"/><Relationship Id="rId4" Type="http://schemas.openxmlformats.org/officeDocument/2006/relationships/slideLayout" Target="../slideLayouts/slideLayout4.xml"/><Relationship Id="rId3" Type="http://schemas.openxmlformats.org/officeDocument/2006/relationships/image" Target="../media/image6.emf"/><Relationship Id="rId2" Type="http://schemas.openxmlformats.org/officeDocument/2006/relationships/package" Target="../embeddings/Document4.docx"/><Relationship Id="rId1" Type="http://schemas.openxmlformats.org/officeDocument/2006/relationships/slide" Target="slide4.xml"/></Relationships>
</file>

<file path=ppt/slides/_rels/slide6.xml.rels><?xml version="1.0" encoding="UTF-8" standalone="yes"?>
<Relationships xmlns="http://schemas.openxmlformats.org/package/2006/relationships"><Relationship Id="rId5" Type="http://schemas.openxmlformats.org/officeDocument/2006/relationships/vmlDrawing" Target="../drawings/vmlDrawing5.vml"/><Relationship Id="rId4" Type="http://schemas.openxmlformats.org/officeDocument/2006/relationships/slideLayout" Target="../slideLayouts/slideLayout4.xml"/><Relationship Id="rId3" Type="http://schemas.openxmlformats.org/officeDocument/2006/relationships/image" Target="../media/image7.emf"/><Relationship Id="rId2" Type="http://schemas.openxmlformats.org/officeDocument/2006/relationships/package" Target="../embeddings/Document5.docx"/><Relationship Id="rId1" Type="http://schemas.openxmlformats.org/officeDocument/2006/relationships/slide" Target="slide4.xml"/></Relationships>
</file>

<file path=ppt/slides/_rels/slide7.xml.rels><?xml version="1.0" encoding="UTF-8" standalone="yes"?>
<Relationships xmlns="http://schemas.openxmlformats.org/package/2006/relationships"><Relationship Id="rId5" Type="http://schemas.openxmlformats.org/officeDocument/2006/relationships/vmlDrawing" Target="../drawings/vmlDrawing6.vml"/><Relationship Id="rId4" Type="http://schemas.openxmlformats.org/officeDocument/2006/relationships/slideLayout" Target="../slideLayouts/slideLayout4.xml"/><Relationship Id="rId3" Type="http://schemas.openxmlformats.org/officeDocument/2006/relationships/image" Target="../media/image8.emf"/><Relationship Id="rId2" Type="http://schemas.openxmlformats.org/officeDocument/2006/relationships/package" Target="../embeddings/Document6.docx"/><Relationship Id="rId1" Type="http://schemas.openxmlformats.org/officeDocument/2006/relationships/slide" Target="slide4.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slide" Target="slide4.xml"/></Relationships>
</file>

<file path=ppt/slides/_rels/slide9.xml.rels><?xml version="1.0" encoding="UTF-8" standalone="yes"?>
<Relationships xmlns="http://schemas.openxmlformats.org/package/2006/relationships"><Relationship Id="rId8" Type="http://schemas.openxmlformats.org/officeDocument/2006/relationships/vmlDrawing" Target="../drawings/vmlDrawing7.vml"/><Relationship Id="rId7" Type="http://schemas.openxmlformats.org/officeDocument/2006/relationships/slideLayout" Target="../slideLayouts/slideLayout6.xml"/><Relationship Id="rId6" Type="http://schemas.openxmlformats.org/officeDocument/2006/relationships/image" Target="../media/image10.emf"/><Relationship Id="rId5" Type="http://schemas.openxmlformats.org/officeDocument/2006/relationships/package" Target="../embeddings/Document8.docx"/><Relationship Id="rId4" Type="http://schemas.openxmlformats.org/officeDocument/2006/relationships/image" Target="../media/image9.emf"/><Relationship Id="rId3" Type="http://schemas.openxmlformats.org/officeDocument/2006/relationships/package" Target="../embeddings/Document7.docx"/><Relationship Id="rId2" Type="http://schemas.openxmlformats.org/officeDocument/2006/relationships/slide" Target="slide38.xml"/><Relationship Id="rId1" Type="http://schemas.openxmlformats.org/officeDocument/2006/relationships/slide" Target="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noChangeAspect="1"/>
          </p:cNvSpPr>
          <p:nvPr>
            <p:ph type="title"/>
          </p:nvPr>
        </p:nvSpPr>
        <p:spPr>
          <a:xfrm>
            <a:off x="508000" y="3272631"/>
            <a:ext cx="8128000" cy="566738"/>
          </a:xfrm>
        </p:spPr>
        <p:txBody>
          <a:bodyPr/>
          <a:lstStyle/>
          <a:p>
            <a:pPr>
              <a:lnSpc>
                <a:spcPct val="120000"/>
              </a:lnSpc>
            </a:pPr>
            <a:r>
              <a:rPr lang="zh-CN" altLang="zh-CN" sz="2200" dirty="0"/>
              <a:t>第三节　国外名景</a:t>
            </a:r>
            <a:r>
              <a:rPr lang="zh-CN" altLang="zh-CN" sz="2200" dirty="0" smtClean="0"/>
              <a:t>欣赏</a:t>
            </a:r>
            <a:endParaRPr lang="zh-CN" altLang="zh-CN" sz="2200"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问题导学</a:t>
            </a:r>
            <a:endParaRPr lang="zh-CN" altLang="en-US" sz="1400" dirty="0">
              <a:solidFill>
                <a:schemeClr val="accent5">
                  <a:lumMod val="20000"/>
                  <a:lumOff val="80000"/>
                </a:schemeClr>
              </a:solidFill>
            </a:endParaRPr>
          </a:p>
        </p:txBody>
      </p:sp>
      <p:sp>
        <p:nvSpPr>
          <p:cNvPr id="3" name="矩形 2">
            <a:hlinkClick r:id="rId2"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smtClean="0"/>
              <a:t>当堂检测</a:t>
            </a:r>
            <a:endParaRPr lang="zh-CN" altLang="en-US" sz="1400" dirty="0">
              <a:solidFill>
                <a:schemeClr val="accent4">
                  <a:lumMod val="20000"/>
                  <a:lumOff val="80000"/>
                </a:schemeClr>
              </a:solidFill>
            </a:endParaRPr>
          </a:p>
        </p:txBody>
      </p:sp>
      <p:sp>
        <p:nvSpPr>
          <p:cNvPr id="9" name="矩形 8"/>
          <p:cNvSpPr>
            <a:spLocks noChangeAspect="1"/>
          </p:cNvSpPr>
          <p:nvPr/>
        </p:nvSpPr>
        <p:spPr>
          <a:xfrm>
            <a:off x="508000" y="1052736"/>
            <a:ext cx="8128000" cy="3708323"/>
          </a:xfrm>
          <a:prstGeom prst="rect">
            <a:avLst/>
          </a:prstGeom>
        </p:spPr>
        <p:txBody>
          <a:bodyPr>
            <a:spAutoFit/>
          </a:bodyPr>
          <a:lstStyle/>
          <a:p>
            <a:pPr>
              <a:lnSpc>
                <a:spcPct val="120000"/>
              </a:lnSpc>
            </a:pPr>
            <a:r>
              <a:rPr lang="zh-CN" altLang="zh-CN" sz="2200" dirty="0"/>
              <a:t>结合材料探究</a:t>
            </a:r>
            <a:r>
              <a:rPr lang="en-US" altLang="zh-CN" sz="2200" dirty="0"/>
              <a:t>:</a:t>
            </a:r>
            <a:endParaRPr lang="zh-CN" altLang="zh-CN" sz="2200" dirty="0"/>
          </a:p>
          <a:p>
            <a:pPr>
              <a:lnSpc>
                <a:spcPct val="120000"/>
              </a:lnSpc>
            </a:pPr>
            <a:r>
              <a:rPr lang="en-US" altLang="zh-CN" sz="2200" dirty="0"/>
              <a:t>(1)</a:t>
            </a:r>
            <a:r>
              <a:rPr lang="zh-CN" altLang="zh-CN" sz="2200" dirty="0"/>
              <a:t>为什么亚洲拥有丰富的旅游资源</a:t>
            </a:r>
            <a:r>
              <a:rPr lang="en-US" altLang="zh-CN" sz="2200" dirty="0"/>
              <a:t>?</a:t>
            </a:r>
            <a:endParaRPr lang="zh-CN" altLang="zh-CN" sz="2200" dirty="0"/>
          </a:p>
          <a:p>
            <a:pPr>
              <a:lnSpc>
                <a:spcPct val="120000"/>
              </a:lnSpc>
            </a:pPr>
            <a:r>
              <a:rPr lang="zh-CN" altLang="zh-CN" sz="2200" dirty="0">
                <a:solidFill>
                  <a:srgbClr val="FF0000"/>
                </a:solidFill>
              </a:rPr>
              <a:t>提示</a:t>
            </a:r>
            <a:r>
              <a:rPr lang="zh-CN" altLang="zh-CN" sz="2200" dirty="0"/>
              <a:t>①亚洲是地球上面积最大的大洲</a:t>
            </a:r>
            <a:r>
              <a:rPr lang="en-US" altLang="zh-CN" sz="2200" dirty="0"/>
              <a:t>,</a:t>
            </a:r>
            <a:r>
              <a:rPr lang="zh-CN" altLang="zh-CN" sz="2200" dirty="0"/>
              <a:t>东部与西部、南部与北部之间存在着巨大的地理差异</a:t>
            </a:r>
            <a:r>
              <a:rPr lang="en-US" altLang="zh-CN" sz="2200" dirty="0"/>
              <a:t>,</a:t>
            </a:r>
            <a:r>
              <a:rPr lang="zh-CN" altLang="zh-CN" sz="2200" dirty="0"/>
              <a:t>为旅游业的发展提供了广阔的空间。②景观多样性也形成了丰富多彩的自然景观旅游资源。③亚洲开发历史悠久</a:t>
            </a:r>
            <a:r>
              <a:rPr lang="en-US" altLang="zh-CN" sz="2200" dirty="0"/>
              <a:t>,</a:t>
            </a:r>
            <a:r>
              <a:rPr lang="zh-CN" altLang="zh-CN" sz="2200" dirty="0"/>
              <a:t>文化底蕴深厚</a:t>
            </a:r>
            <a:r>
              <a:rPr lang="en-US" altLang="zh-CN" sz="2200" dirty="0"/>
              <a:t>,</a:t>
            </a:r>
            <a:r>
              <a:rPr lang="zh-CN" altLang="zh-CN" sz="2200" dirty="0"/>
              <a:t>又是基督教、佛教和伊斯兰教的发源地</a:t>
            </a:r>
            <a:r>
              <a:rPr lang="en-US" altLang="zh-CN" sz="2200" dirty="0"/>
              <a:t>,</a:t>
            </a:r>
            <a:r>
              <a:rPr lang="zh-CN" altLang="zh-CN" sz="2200" dirty="0"/>
              <a:t>加之黄河流域、印度河流域、两河流域是世界文明的主要发祥地</a:t>
            </a:r>
            <a:r>
              <a:rPr lang="en-US" altLang="zh-CN" sz="2200" dirty="0"/>
              <a:t>,</a:t>
            </a:r>
            <a:r>
              <a:rPr lang="zh-CN" altLang="zh-CN" sz="2200" dirty="0"/>
              <a:t>有众多的人类文化遗存</a:t>
            </a:r>
            <a:r>
              <a:rPr lang="en-US" altLang="zh-CN" sz="2200" dirty="0"/>
              <a:t>;</a:t>
            </a:r>
            <a:r>
              <a:rPr lang="zh-CN" altLang="zh-CN" sz="2200" dirty="0"/>
              <a:t>亚洲人口众多</a:t>
            </a:r>
            <a:r>
              <a:rPr lang="en-US" altLang="zh-CN" sz="2200" dirty="0"/>
              <a:t>,</a:t>
            </a:r>
            <a:r>
              <a:rPr lang="zh-CN" altLang="zh-CN" sz="2200" dirty="0"/>
              <a:t>民族和语言构成复杂</a:t>
            </a:r>
            <a:r>
              <a:rPr lang="en-US" altLang="zh-CN" sz="2200" dirty="0"/>
              <a:t>,</a:t>
            </a:r>
            <a:r>
              <a:rPr lang="zh-CN" altLang="zh-CN" sz="2200" dirty="0"/>
              <a:t>风土民情多种多样</a:t>
            </a:r>
            <a:r>
              <a:rPr lang="en-US" altLang="zh-CN" sz="2200" dirty="0"/>
              <a:t>,</a:t>
            </a:r>
            <a:r>
              <a:rPr lang="zh-CN" altLang="zh-CN" sz="2200" dirty="0"/>
              <a:t>所以文化景观旅游资源丰富。</a:t>
            </a:r>
          </a:p>
        </p:txBody>
      </p:sp>
    </p:spTree>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问题导学</a:t>
            </a:r>
            <a:endParaRPr lang="zh-CN" altLang="en-US" sz="1400" dirty="0">
              <a:solidFill>
                <a:schemeClr val="accent5">
                  <a:lumMod val="20000"/>
                  <a:lumOff val="80000"/>
                </a:schemeClr>
              </a:solidFill>
            </a:endParaRPr>
          </a:p>
        </p:txBody>
      </p:sp>
      <p:sp>
        <p:nvSpPr>
          <p:cNvPr id="3" name="矩形 2">
            <a:hlinkClick r:id="rId2"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smtClean="0"/>
              <a:t>当堂检测</a:t>
            </a:r>
            <a:endParaRPr lang="zh-CN" altLang="en-US" sz="1400" dirty="0">
              <a:solidFill>
                <a:schemeClr val="accent4">
                  <a:lumMod val="20000"/>
                  <a:lumOff val="80000"/>
                </a:schemeClr>
              </a:solidFill>
            </a:endParaRPr>
          </a:p>
        </p:txBody>
      </p:sp>
      <p:sp>
        <p:nvSpPr>
          <p:cNvPr id="5" name="矩形 4"/>
          <p:cNvSpPr>
            <a:spLocks noChangeAspect="1"/>
          </p:cNvSpPr>
          <p:nvPr/>
        </p:nvSpPr>
        <p:spPr>
          <a:xfrm>
            <a:off x="508000" y="1057705"/>
            <a:ext cx="8128000" cy="2083263"/>
          </a:xfrm>
          <a:prstGeom prst="rect">
            <a:avLst/>
          </a:prstGeom>
        </p:spPr>
        <p:txBody>
          <a:bodyPr>
            <a:spAutoFit/>
          </a:bodyPr>
          <a:lstStyle/>
          <a:p>
            <a:pPr>
              <a:lnSpc>
                <a:spcPct val="120000"/>
              </a:lnSpc>
            </a:pPr>
            <a:r>
              <a:rPr lang="en-US" altLang="zh-CN" sz="2200" dirty="0"/>
              <a:t>(2)</a:t>
            </a:r>
            <a:r>
              <a:rPr lang="zh-CN" altLang="zh-CN" sz="2200" dirty="0"/>
              <a:t>泰姬陵位于哪个国家</a:t>
            </a:r>
            <a:r>
              <a:rPr lang="en-US" altLang="zh-CN" sz="2200" dirty="0"/>
              <a:t>?</a:t>
            </a:r>
            <a:r>
              <a:rPr lang="zh-CN" altLang="zh-CN" sz="2200" dirty="0"/>
              <a:t>是哪种宗教艺术的代表</a:t>
            </a:r>
            <a:r>
              <a:rPr lang="en-US" altLang="zh-CN" sz="2200" dirty="0"/>
              <a:t>?</a:t>
            </a:r>
            <a:r>
              <a:rPr lang="zh-CN" altLang="zh-CN" sz="2200" dirty="0"/>
              <a:t>修建泰姬陵所用的岩石属于三大类岩石中的哪一类</a:t>
            </a:r>
            <a:r>
              <a:rPr lang="en-US" altLang="zh-CN" sz="2200" dirty="0"/>
              <a:t>?</a:t>
            </a:r>
            <a:endParaRPr lang="zh-CN" altLang="zh-CN" sz="2200" dirty="0"/>
          </a:p>
          <a:p>
            <a:pPr>
              <a:lnSpc>
                <a:spcPct val="120000"/>
              </a:lnSpc>
            </a:pPr>
            <a:r>
              <a:rPr lang="zh-CN" altLang="zh-CN" sz="2200" dirty="0">
                <a:solidFill>
                  <a:srgbClr val="FF0000"/>
                </a:solidFill>
              </a:rPr>
              <a:t>提示</a:t>
            </a:r>
            <a:r>
              <a:rPr lang="zh-CN" altLang="zh-CN" sz="2200" dirty="0"/>
              <a:t>泰姬陵位于印度</a:t>
            </a:r>
            <a:r>
              <a:rPr lang="en-US" altLang="zh-CN" sz="2200" dirty="0"/>
              <a:t>,</a:t>
            </a:r>
            <a:r>
              <a:rPr lang="zh-CN" altLang="zh-CN" sz="2200" dirty="0"/>
              <a:t>是伊斯兰教建筑艺术的代表。修建泰姬陵所用的岩石为大理石</a:t>
            </a:r>
            <a:r>
              <a:rPr lang="en-US" altLang="zh-CN" sz="2200" dirty="0"/>
              <a:t>,</a:t>
            </a:r>
            <a:r>
              <a:rPr lang="zh-CN" altLang="zh-CN" sz="2200" dirty="0"/>
              <a:t>是由石灰岩变质而形成的</a:t>
            </a:r>
            <a:r>
              <a:rPr lang="en-US" altLang="zh-CN" sz="2200" dirty="0"/>
              <a:t>,</a:t>
            </a:r>
            <a:r>
              <a:rPr lang="zh-CN" altLang="zh-CN" sz="2200" dirty="0"/>
              <a:t>属于三大类岩石中的变质岩。</a:t>
            </a:r>
          </a:p>
        </p:txBody>
      </p:sp>
    </p:spTree>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问题导学</a:t>
            </a:r>
            <a:endParaRPr lang="zh-CN" altLang="en-US" sz="1400" dirty="0">
              <a:solidFill>
                <a:schemeClr val="accent5">
                  <a:lumMod val="20000"/>
                  <a:lumOff val="80000"/>
                </a:schemeClr>
              </a:solidFill>
            </a:endParaRPr>
          </a:p>
        </p:txBody>
      </p:sp>
      <p:sp>
        <p:nvSpPr>
          <p:cNvPr id="3" name="矩形 2">
            <a:hlinkClick r:id="rId2"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smtClean="0"/>
              <a:t>当堂检测</a:t>
            </a:r>
            <a:endParaRPr lang="zh-CN" altLang="en-US" sz="1400" dirty="0">
              <a:solidFill>
                <a:schemeClr val="accent4">
                  <a:lumMod val="20000"/>
                  <a:lumOff val="80000"/>
                </a:schemeClr>
              </a:solidFill>
            </a:endParaRPr>
          </a:p>
        </p:txBody>
      </p:sp>
      <p:graphicFrame>
        <p:nvGraphicFramePr>
          <p:cNvPr id="5" name="对象 4"/>
          <p:cNvGraphicFramePr>
            <a:graphicFrameLocks noChangeAspect="1"/>
          </p:cNvGraphicFramePr>
          <p:nvPr/>
        </p:nvGraphicFramePr>
        <p:xfrm>
          <a:off x="508000" y="980728"/>
          <a:ext cx="8128000" cy="854163"/>
        </p:xfrm>
        <a:graphic>
          <a:graphicData uri="http://schemas.openxmlformats.org/presentationml/2006/ole">
            <mc:AlternateContent xmlns:mc="http://schemas.openxmlformats.org/markup-compatibility/2006">
              <mc:Choice xmlns:v="urn:schemas-microsoft-com:vml" Requires="v">
                <p:oleObj spid="_x0000_s8242" name="文档" r:id="rId3" imgW="3840480" imgH="403225" progId="Word.Document.12">
                  <p:embed/>
                </p:oleObj>
              </mc:Choice>
              <mc:Fallback>
                <p:oleObj name="文档" r:id="rId3" imgW="3840480" imgH="403225" progId="Word.Document.12">
                  <p:embed/>
                  <p:pic>
                    <p:nvPicPr>
                      <p:cNvPr id="0" name="图片 8241"/>
                      <p:cNvPicPr/>
                      <p:nvPr/>
                    </p:nvPicPr>
                    <p:blipFill>
                      <a:blip r:embed="rId4"/>
                      <a:stretch>
                        <a:fillRect/>
                      </a:stretch>
                    </p:blipFill>
                    <p:spPr>
                      <a:xfrm>
                        <a:off x="508000" y="980728"/>
                        <a:ext cx="8128000" cy="854163"/>
                      </a:xfrm>
                      <a:prstGeom prst="rect">
                        <a:avLst/>
                      </a:prstGeom>
                    </p:spPr>
                  </p:pic>
                </p:oleObj>
              </mc:Fallback>
            </mc:AlternateContent>
          </a:graphicData>
        </a:graphic>
      </p:graphicFrame>
      <p:sp>
        <p:nvSpPr>
          <p:cNvPr id="6" name="矩形 5"/>
          <p:cNvSpPr>
            <a:spLocks noChangeAspect="1"/>
          </p:cNvSpPr>
          <p:nvPr/>
        </p:nvSpPr>
        <p:spPr>
          <a:xfrm>
            <a:off x="508000" y="1530638"/>
            <a:ext cx="3602268" cy="458202"/>
          </a:xfrm>
          <a:prstGeom prst="rect">
            <a:avLst/>
          </a:prstGeom>
        </p:spPr>
        <p:txBody>
          <a:bodyPr wrap="none">
            <a:spAutoFit/>
          </a:bodyPr>
          <a:lstStyle/>
          <a:p>
            <a:pPr>
              <a:lnSpc>
                <a:spcPct val="120000"/>
              </a:lnSpc>
            </a:pPr>
            <a:r>
              <a:rPr lang="en-US" altLang="zh-CN" sz="2200" b="1" dirty="0"/>
              <a:t>1</a:t>
            </a:r>
            <a:r>
              <a:rPr lang="en-US" altLang="zh-CN" sz="2200" dirty="0"/>
              <a:t>.</a:t>
            </a:r>
            <a:r>
              <a:rPr lang="zh-CN" altLang="zh-CN" sz="2200" dirty="0"/>
              <a:t>亚洲旅游资源丰富的</a:t>
            </a:r>
            <a:r>
              <a:rPr lang="zh-CN" altLang="zh-CN" sz="2200" dirty="0" smtClean="0"/>
              <a:t>原因</a:t>
            </a:r>
            <a:r>
              <a:rPr lang="en-US" altLang="zh-CN" sz="2200" dirty="0" smtClean="0"/>
              <a:t> </a:t>
            </a:r>
            <a:endParaRPr lang="zh-CN" altLang="zh-CN" sz="2200" dirty="0"/>
          </a:p>
        </p:txBody>
      </p:sp>
      <p:graphicFrame>
        <p:nvGraphicFramePr>
          <p:cNvPr id="7" name="对象 6"/>
          <p:cNvGraphicFramePr>
            <a:graphicFrameLocks noChangeAspect="1"/>
          </p:cNvGraphicFramePr>
          <p:nvPr/>
        </p:nvGraphicFramePr>
        <p:xfrm>
          <a:off x="508000" y="2060848"/>
          <a:ext cx="8128000" cy="2986208"/>
        </p:xfrm>
        <a:graphic>
          <a:graphicData uri="http://schemas.openxmlformats.org/presentationml/2006/ole">
            <mc:AlternateContent xmlns:mc="http://schemas.openxmlformats.org/markup-compatibility/2006">
              <mc:Choice xmlns:v="urn:schemas-microsoft-com:vml" Requires="v">
                <p:oleObj spid="_x0000_s8243" name="文档" r:id="rId5" imgW="3840480" imgH="1409700" progId="Word.Document.12">
                  <p:embed/>
                </p:oleObj>
              </mc:Choice>
              <mc:Fallback>
                <p:oleObj name="文档" r:id="rId5" imgW="3840480" imgH="1409700" progId="Word.Document.12">
                  <p:embed/>
                  <p:pic>
                    <p:nvPicPr>
                      <p:cNvPr id="0" name="图片 8242"/>
                      <p:cNvPicPr/>
                      <p:nvPr/>
                    </p:nvPicPr>
                    <p:blipFill>
                      <a:blip r:embed="rId6"/>
                      <a:stretch>
                        <a:fillRect/>
                      </a:stretch>
                    </p:blipFill>
                    <p:spPr>
                      <a:xfrm>
                        <a:off x="508000" y="2060848"/>
                        <a:ext cx="8128000" cy="2986208"/>
                      </a:xfrm>
                      <a:prstGeom prst="rect">
                        <a:avLst/>
                      </a:prstGeom>
                    </p:spPr>
                  </p:pic>
                </p:oleObj>
              </mc:Fallback>
            </mc:AlternateContent>
          </a:graphicData>
        </a:graphic>
      </p:graphicFrame>
    </p:spTree>
  </p:cSld>
  <p:clrMapOvr>
    <a:masterClrMapping/>
  </p:clrMapOvr>
  <p:transition spd="slow">
    <p:cove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问题导学</a:t>
            </a:r>
            <a:endParaRPr lang="zh-CN" altLang="en-US" sz="1400" dirty="0">
              <a:solidFill>
                <a:schemeClr val="accent5">
                  <a:lumMod val="20000"/>
                  <a:lumOff val="80000"/>
                </a:schemeClr>
              </a:solidFill>
            </a:endParaRPr>
          </a:p>
        </p:txBody>
      </p:sp>
      <p:sp>
        <p:nvSpPr>
          <p:cNvPr id="3" name="矩形 2">
            <a:hlinkClick r:id="rId2"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smtClean="0"/>
              <a:t>当堂检测</a:t>
            </a:r>
            <a:endParaRPr lang="zh-CN" altLang="en-US" sz="1400" dirty="0">
              <a:solidFill>
                <a:schemeClr val="accent4">
                  <a:lumMod val="20000"/>
                  <a:lumOff val="80000"/>
                </a:schemeClr>
              </a:solidFill>
            </a:endParaRPr>
          </a:p>
        </p:txBody>
      </p:sp>
      <p:sp>
        <p:nvSpPr>
          <p:cNvPr id="4" name="矩形 3"/>
          <p:cNvSpPr>
            <a:spLocks noChangeAspect="1"/>
          </p:cNvSpPr>
          <p:nvPr/>
        </p:nvSpPr>
        <p:spPr>
          <a:xfrm>
            <a:off x="508000" y="1052736"/>
            <a:ext cx="8128000" cy="2083263"/>
          </a:xfrm>
          <a:prstGeom prst="rect">
            <a:avLst/>
          </a:prstGeom>
        </p:spPr>
        <p:txBody>
          <a:bodyPr>
            <a:spAutoFit/>
          </a:bodyPr>
          <a:lstStyle/>
          <a:p>
            <a:pPr>
              <a:lnSpc>
                <a:spcPct val="120000"/>
              </a:lnSpc>
            </a:pPr>
            <a:r>
              <a:rPr lang="en-US" altLang="zh-CN" sz="2200" b="1" dirty="0"/>
              <a:t>2</a:t>
            </a:r>
            <a:r>
              <a:rPr lang="en-US" altLang="zh-CN" sz="2200" dirty="0"/>
              <a:t>.</a:t>
            </a:r>
            <a:r>
              <a:rPr lang="zh-CN" altLang="zh-CN" sz="2200" dirty="0"/>
              <a:t>亚洲主要名景</a:t>
            </a:r>
            <a:endParaRPr lang="zh-CN" altLang="zh-CN" sz="2200" dirty="0"/>
          </a:p>
          <a:p>
            <a:pPr>
              <a:lnSpc>
                <a:spcPct val="120000"/>
              </a:lnSpc>
            </a:pPr>
            <a:r>
              <a:rPr lang="en-US" altLang="zh-CN" sz="2200" dirty="0"/>
              <a:t>(1)</a:t>
            </a:r>
            <a:r>
              <a:rPr lang="zh-CN" altLang="zh-CN" sz="2200" dirty="0"/>
              <a:t>印度泰姬陵。</a:t>
            </a:r>
            <a:endParaRPr lang="zh-CN" altLang="zh-CN" sz="2200" dirty="0"/>
          </a:p>
          <a:p>
            <a:pPr>
              <a:lnSpc>
                <a:spcPct val="120000"/>
              </a:lnSpc>
            </a:pPr>
            <a:r>
              <a:rPr lang="zh-CN" altLang="zh-CN" sz="2200" dirty="0"/>
              <a:t>印度泰姬陵是世界遗产中令人赞叹的经典杰作</a:t>
            </a:r>
            <a:r>
              <a:rPr lang="en-US" altLang="zh-CN" sz="2200" dirty="0"/>
              <a:t>,</a:t>
            </a:r>
            <a:r>
              <a:rPr lang="zh-CN" altLang="zh-CN" sz="2200" dirty="0"/>
              <a:t>它是一座巨大的陵墓清真寺。印度泰姬陵的历史由来、建筑材料、建筑结构、景观特色如下表所示。</a:t>
            </a:r>
          </a:p>
        </p:txBody>
      </p:sp>
      <p:graphicFrame>
        <p:nvGraphicFramePr>
          <p:cNvPr id="5" name="对象 4"/>
          <p:cNvGraphicFramePr>
            <a:graphicFrameLocks noChangeAspect="1"/>
          </p:cNvGraphicFramePr>
          <p:nvPr/>
        </p:nvGraphicFramePr>
        <p:xfrm>
          <a:off x="508000" y="3382030"/>
          <a:ext cx="8128000" cy="3071306"/>
        </p:xfrm>
        <a:graphic>
          <a:graphicData uri="http://schemas.openxmlformats.org/presentationml/2006/ole">
            <mc:AlternateContent xmlns:mc="http://schemas.openxmlformats.org/markup-compatibility/2006">
              <mc:Choice xmlns:v="urn:schemas-microsoft-com:vml" Requires="v">
                <p:oleObj spid="_x0000_s9242" name="文档" r:id="rId3" imgW="3949700" imgH="1492250" progId="Word.Document.12">
                  <p:embed/>
                </p:oleObj>
              </mc:Choice>
              <mc:Fallback>
                <p:oleObj name="文档" r:id="rId3" imgW="3949700" imgH="1492250" progId="Word.Document.12">
                  <p:embed/>
                  <p:pic>
                    <p:nvPicPr>
                      <p:cNvPr id="0" name="图片 9241"/>
                      <p:cNvPicPr/>
                      <p:nvPr/>
                    </p:nvPicPr>
                    <p:blipFill>
                      <a:blip r:embed="rId4"/>
                      <a:stretch>
                        <a:fillRect/>
                      </a:stretch>
                    </p:blipFill>
                    <p:spPr>
                      <a:xfrm>
                        <a:off x="508000" y="3382030"/>
                        <a:ext cx="8128000" cy="3071306"/>
                      </a:xfrm>
                      <a:prstGeom prst="rect">
                        <a:avLst/>
                      </a:prstGeom>
                    </p:spPr>
                  </p:pic>
                </p:oleObj>
              </mc:Fallback>
            </mc:AlternateContent>
          </a:graphicData>
        </a:graphic>
      </p:graphicFrame>
    </p:spTree>
  </p:cSld>
  <p:clrMapOvr>
    <a:masterClrMapping/>
  </p:clrMapOvr>
  <p:transition spd="slow">
    <p:cove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问题导学</a:t>
            </a:r>
            <a:endParaRPr lang="zh-CN" altLang="en-US" sz="1400" dirty="0">
              <a:solidFill>
                <a:schemeClr val="accent5">
                  <a:lumMod val="20000"/>
                  <a:lumOff val="80000"/>
                </a:schemeClr>
              </a:solidFill>
            </a:endParaRPr>
          </a:p>
        </p:txBody>
      </p:sp>
      <p:sp>
        <p:nvSpPr>
          <p:cNvPr id="3" name="矩形 2">
            <a:hlinkClick r:id="rId2"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smtClean="0"/>
              <a:t>当堂检测</a:t>
            </a:r>
            <a:endParaRPr lang="zh-CN" altLang="en-US" sz="1400" dirty="0">
              <a:solidFill>
                <a:schemeClr val="accent4">
                  <a:lumMod val="20000"/>
                  <a:lumOff val="80000"/>
                </a:schemeClr>
              </a:solidFill>
            </a:endParaRPr>
          </a:p>
        </p:txBody>
      </p:sp>
      <p:graphicFrame>
        <p:nvGraphicFramePr>
          <p:cNvPr id="4" name="对象 3"/>
          <p:cNvGraphicFramePr>
            <a:graphicFrameLocks noChangeAspect="1"/>
          </p:cNvGraphicFramePr>
          <p:nvPr/>
        </p:nvGraphicFramePr>
        <p:xfrm>
          <a:off x="508000" y="1497935"/>
          <a:ext cx="8128000" cy="4811385"/>
        </p:xfrm>
        <a:graphic>
          <a:graphicData uri="http://schemas.openxmlformats.org/presentationml/2006/ole">
            <mc:AlternateContent xmlns:mc="http://schemas.openxmlformats.org/markup-compatibility/2006">
              <mc:Choice xmlns:v="urn:schemas-microsoft-com:vml" Requires="v">
                <p:oleObj spid="_x0000_s10266" name="文档" r:id="rId3" imgW="3949700" imgH="2335530" progId="Word.Document.12">
                  <p:embed/>
                </p:oleObj>
              </mc:Choice>
              <mc:Fallback>
                <p:oleObj name="文档" r:id="rId3" imgW="3949700" imgH="2335530" progId="Word.Document.12">
                  <p:embed/>
                  <p:pic>
                    <p:nvPicPr>
                      <p:cNvPr id="0" name="图片 10265"/>
                      <p:cNvPicPr/>
                      <p:nvPr/>
                    </p:nvPicPr>
                    <p:blipFill>
                      <a:blip r:embed="rId4"/>
                      <a:stretch>
                        <a:fillRect/>
                      </a:stretch>
                    </p:blipFill>
                    <p:spPr>
                      <a:xfrm>
                        <a:off x="508000" y="1497935"/>
                        <a:ext cx="8128000" cy="4811385"/>
                      </a:xfrm>
                      <a:prstGeom prst="rect">
                        <a:avLst/>
                      </a:prstGeom>
                    </p:spPr>
                  </p:pic>
                </p:oleObj>
              </mc:Fallback>
            </mc:AlternateContent>
          </a:graphicData>
        </a:graphic>
      </p:graphicFrame>
    </p:spTree>
  </p:cSld>
  <p:clrMapOvr>
    <a:masterClrMapping/>
  </p:clrMapOvr>
  <p:transition spd="slow">
    <p:cove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问题导学</a:t>
            </a:r>
            <a:endParaRPr lang="zh-CN" altLang="en-US" sz="1400" dirty="0">
              <a:solidFill>
                <a:schemeClr val="accent5">
                  <a:lumMod val="20000"/>
                  <a:lumOff val="80000"/>
                </a:schemeClr>
              </a:solidFill>
            </a:endParaRPr>
          </a:p>
        </p:txBody>
      </p:sp>
      <p:sp>
        <p:nvSpPr>
          <p:cNvPr id="3" name="矩形 2">
            <a:hlinkClick r:id="rId2"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smtClean="0"/>
              <a:t>当堂检测</a:t>
            </a:r>
            <a:endParaRPr lang="zh-CN" altLang="en-US" sz="1400" dirty="0">
              <a:solidFill>
                <a:schemeClr val="accent4">
                  <a:lumMod val="20000"/>
                  <a:lumOff val="80000"/>
                </a:schemeClr>
              </a:solidFill>
            </a:endParaRPr>
          </a:p>
        </p:txBody>
      </p:sp>
      <p:sp>
        <p:nvSpPr>
          <p:cNvPr id="4" name="矩形 3"/>
          <p:cNvSpPr>
            <a:spLocks noChangeAspect="1"/>
          </p:cNvSpPr>
          <p:nvPr/>
        </p:nvSpPr>
        <p:spPr>
          <a:xfrm>
            <a:off x="508000" y="1052736"/>
            <a:ext cx="3995004" cy="458202"/>
          </a:xfrm>
          <a:prstGeom prst="rect">
            <a:avLst/>
          </a:prstGeom>
        </p:spPr>
        <p:txBody>
          <a:bodyPr wrap="none">
            <a:spAutoFit/>
          </a:bodyPr>
          <a:lstStyle/>
          <a:p>
            <a:pPr>
              <a:lnSpc>
                <a:spcPct val="120000"/>
              </a:lnSpc>
            </a:pPr>
            <a:r>
              <a:rPr lang="en-US" altLang="zh-CN" sz="2200" dirty="0"/>
              <a:t>(2)</a:t>
            </a:r>
            <a:r>
              <a:rPr lang="zh-CN" altLang="zh-CN" sz="2200" dirty="0"/>
              <a:t>吴哥窟和特洛伊考古遗址</a:t>
            </a:r>
            <a:r>
              <a:rPr lang="zh-CN" altLang="zh-CN" sz="2200" dirty="0" smtClean="0"/>
              <a:t>。</a:t>
            </a:r>
            <a:r>
              <a:rPr lang="en-US" altLang="zh-CN" sz="2200" dirty="0" smtClean="0"/>
              <a:t> </a:t>
            </a:r>
            <a:endParaRPr lang="zh-CN" altLang="zh-CN" sz="2200" dirty="0"/>
          </a:p>
        </p:txBody>
      </p:sp>
      <p:graphicFrame>
        <p:nvGraphicFramePr>
          <p:cNvPr id="6" name="对象 5"/>
          <p:cNvGraphicFramePr>
            <a:graphicFrameLocks noChangeAspect="1"/>
          </p:cNvGraphicFramePr>
          <p:nvPr/>
        </p:nvGraphicFramePr>
        <p:xfrm>
          <a:off x="1497013" y="1511300"/>
          <a:ext cx="6432550" cy="5715000"/>
        </p:xfrm>
        <a:graphic>
          <a:graphicData uri="http://schemas.openxmlformats.org/presentationml/2006/ole">
            <mc:AlternateContent xmlns:mc="http://schemas.openxmlformats.org/markup-compatibility/2006">
              <mc:Choice xmlns:v="urn:schemas-microsoft-com:vml" Requires="v">
                <p:oleObj spid="_x0000_s11290" name="文档" r:id="rId3" imgW="3949700" imgH="3505200" progId="Word.Document.12">
                  <p:embed/>
                </p:oleObj>
              </mc:Choice>
              <mc:Fallback>
                <p:oleObj name="文档" r:id="rId3" imgW="3949700" imgH="3505200" progId="Word.Document.12">
                  <p:embed/>
                  <p:pic>
                    <p:nvPicPr>
                      <p:cNvPr id="0" name="图片 11289"/>
                      <p:cNvPicPr/>
                      <p:nvPr/>
                    </p:nvPicPr>
                    <p:blipFill>
                      <a:blip r:embed="rId4"/>
                      <a:stretch>
                        <a:fillRect/>
                      </a:stretch>
                    </p:blipFill>
                    <p:spPr>
                      <a:xfrm>
                        <a:off x="1497013" y="1511300"/>
                        <a:ext cx="6432550" cy="5715000"/>
                      </a:xfrm>
                      <a:prstGeom prst="rect">
                        <a:avLst/>
                      </a:prstGeom>
                    </p:spPr>
                  </p:pic>
                </p:oleObj>
              </mc:Fallback>
            </mc:AlternateContent>
          </a:graphicData>
        </a:graphic>
      </p:graphicFrame>
    </p:spTree>
  </p:cSld>
  <p:clrMapOvr>
    <a:masterClrMapping/>
  </p:clrMapOvr>
  <p:transition spd="slow">
    <p:cove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问题导学</a:t>
            </a:r>
            <a:endParaRPr lang="zh-CN" altLang="en-US" sz="1400" dirty="0">
              <a:solidFill>
                <a:schemeClr val="accent5">
                  <a:lumMod val="20000"/>
                  <a:lumOff val="80000"/>
                </a:schemeClr>
              </a:solidFill>
            </a:endParaRPr>
          </a:p>
        </p:txBody>
      </p:sp>
      <p:sp>
        <p:nvSpPr>
          <p:cNvPr id="3" name="矩形 2">
            <a:hlinkClick r:id="rId2"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smtClean="0"/>
              <a:t>当堂检测</a:t>
            </a:r>
            <a:endParaRPr lang="zh-CN" altLang="en-US" sz="1400" dirty="0">
              <a:solidFill>
                <a:schemeClr val="accent4">
                  <a:lumMod val="20000"/>
                  <a:lumOff val="80000"/>
                </a:schemeClr>
              </a:solidFill>
            </a:endParaRPr>
          </a:p>
        </p:txBody>
      </p:sp>
      <p:sp>
        <p:nvSpPr>
          <p:cNvPr id="4" name="矩形 3"/>
          <p:cNvSpPr>
            <a:spLocks noChangeAspect="1"/>
          </p:cNvSpPr>
          <p:nvPr/>
        </p:nvSpPr>
        <p:spPr>
          <a:xfrm>
            <a:off x="508000" y="1052736"/>
            <a:ext cx="5937844" cy="458202"/>
          </a:xfrm>
          <a:prstGeom prst="rect">
            <a:avLst/>
          </a:prstGeom>
        </p:spPr>
        <p:txBody>
          <a:bodyPr wrap="none">
            <a:spAutoFit/>
          </a:bodyPr>
          <a:lstStyle/>
          <a:p>
            <a:pPr>
              <a:lnSpc>
                <a:spcPct val="120000"/>
              </a:lnSpc>
            </a:pPr>
            <a:r>
              <a:rPr lang="zh-CN" altLang="zh-CN" sz="2200" dirty="0"/>
              <a:t>【例</a:t>
            </a:r>
            <a:r>
              <a:rPr lang="en-US" altLang="zh-CN" sz="2200" b="1" dirty="0"/>
              <a:t>1</a:t>
            </a:r>
            <a:r>
              <a:rPr lang="zh-CN" altLang="zh-CN" sz="2200" dirty="0"/>
              <a:t>】 读某著名旅游景观图</a:t>
            </a:r>
            <a:r>
              <a:rPr lang="en-US" altLang="zh-CN" sz="2200" dirty="0"/>
              <a:t>,</a:t>
            </a:r>
            <a:r>
              <a:rPr lang="zh-CN" altLang="zh-CN" sz="2200" dirty="0"/>
              <a:t>完成下列问题</a:t>
            </a:r>
            <a:r>
              <a:rPr lang="zh-CN" altLang="zh-CN" sz="2200" dirty="0" smtClean="0"/>
              <a:t>。</a:t>
            </a:r>
            <a:r>
              <a:rPr lang="en-US" altLang="zh-CN" sz="2200" dirty="0" smtClean="0"/>
              <a:t> </a:t>
            </a:r>
            <a:endParaRPr lang="zh-CN" altLang="zh-CN" sz="2200" dirty="0"/>
          </a:p>
        </p:txBody>
      </p:sp>
      <p:graphicFrame>
        <p:nvGraphicFramePr>
          <p:cNvPr id="5" name="对象 4"/>
          <p:cNvGraphicFramePr>
            <a:graphicFrameLocks noChangeAspect="1"/>
          </p:cNvGraphicFramePr>
          <p:nvPr/>
        </p:nvGraphicFramePr>
        <p:xfrm>
          <a:off x="508000" y="1700808"/>
          <a:ext cx="8128000" cy="2132045"/>
        </p:xfrm>
        <a:graphic>
          <a:graphicData uri="http://schemas.openxmlformats.org/presentationml/2006/ole">
            <mc:AlternateContent xmlns:mc="http://schemas.openxmlformats.org/markup-compatibility/2006">
              <mc:Choice xmlns:v="urn:schemas-microsoft-com:vml" Requires="v">
                <p:oleObj spid="_x0000_s12314" name="文档" r:id="rId3" imgW="3840480" imgH="1007110" progId="Word.Document.12">
                  <p:embed/>
                </p:oleObj>
              </mc:Choice>
              <mc:Fallback>
                <p:oleObj name="文档" r:id="rId3" imgW="3840480" imgH="1007110" progId="Word.Document.12">
                  <p:embed/>
                  <p:pic>
                    <p:nvPicPr>
                      <p:cNvPr id="0" name="图片 12313"/>
                      <p:cNvPicPr/>
                      <p:nvPr/>
                    </p:nvPicPr>
                    <p:blipFill>
                      <a:blip r:embed="rId4"/>
                      <a:stretch>
                        <a:fillRect/>
                      </a:stretch>
                    </p:blipFill>
                    <p:spPr>
                      <a:xfrm>
                        <a:off x="508000" y="1700808"/>
                        <a:ext cx="8128000" cy="2132045"/>
                      </a:xfrm>
                      <a:prstGeom prst="rect">
                        <a:avLst/>
                      </a:prstGeom>
                    </p:spPr>
                  </p:pic>
                </p:oleObj>
              </mc:Fallback>
            </mc:AlternateContent>
          </a:graphicData>
        </a:graphic>
      </p:graphicFrame>
      <p:sp>
        <p:nvSpPr>
          <p:cNvPr id="6" name="矩形 5"/>
          <p:cNvSpPr>
            <a:spLocks noChangeAspect="1"/>
          </p:cNvSpPr>
          <p:nvPr/>
        </p:nvSpPr>
        <p:spPr>
          <a:xfrm>
            <a:off x="508000" y="3984250"/>
            <a:ext cx="8128000" cy="1676998"/>
          </a:xfrm>
          <a:prstGeom prst="rect">
            <a:avLst/>
          </a:prstGeom>
        </p:spPr>
        <p:txBody>
          <a:bodyPr>
            <a:spAutoFit/>
          </a:bodyPr>
          <a:lstStyle/>
          <a:p>
            <a:pPr>
              <a:lnSpc>
                <a:spcPct val="120000"/>
              </a:lnSpc>
            </a:pPr>
            <a:r>
              <a:rPr lang="en-US" altLang="zh-CN" sz="2200" dirty="0"/>
              <a:t>(1)</a:t>
            </a:r>
            <a:r>
              <a:rPr lang="zh-CN" altLang="zh-CN" sz="2200" dirty="0"/>
              <a:t>该图所示的建筑是</a:t>
            </a:r>
            <a:r>
              <a:rPr lang="zh-CN" altLang="zh-CN" sz="2200" u="sng" dirty="0"/>
              <a:t>　　　　</a:t>
            </a:r>
            <a:r>
              <a:rPr lang="zh-CN" altLang="zh-CN" sz="2200" dirty="0"/>
              <a:t>。它是由白色</a:t>
            </a:r>
            <a:r>
              <a:rPr lang="zh-CN" altLang="zh-CN" sz="2200" u="sng" dirty="0"/>
              <a:t>　　　　</a:t>
            </a:r>
            <a:r>
              <a:rPr lang="zh-CN" altLang="zh-CN" sz="2200" dirty="0"/>
              <a:t>石建成的巨大陵墓清真寺</a:t>
            </a:r>
            <a:r>
              <a:rPr lang="en-US" altLang="zh-CN" sz="2200" dirty="0"/>
              <a:t>,</a:t>
            </a:r>
            <a:r>
              <a:rPr lang="zh-CN" altLang="zh-CN" sz="2200" dirty="0"/>
              <a:t>位于</a:t>
            </a:r>
            <a:r>
              <a:rPr lang="zh-CN" altLang="zh-CN" sz="2200" u="sng" dirty="0"/>
              <a:t>　　　　</a:t>
            </a:r>
            <a:r>
              <a:rPr lang="en-US" altLang="zh-CN" sz="2200" dirty="0"/>
              <a:t>(</a:t>
            </a:r>
            <a:r>
              <a:rPr lang="zh-CN" altLang="zh-CN" sz="2200" dirty="0"/>
              <a:t>国家</a:t>
            </a:r>
            <a:r>
              <a:rPr lang="en-US" altLang="zh-CN" sz="2200" dirty="0"/>
              <a:t>)</a:t>
            </a:r>
            <a:r>
              <a:rPr lang="zh-CN" altLang="zh-CN" sz="2200" dirty="0"/>
              <a:t>北部。</a:t>
            </a:r>
            <a:r>
              <a:rPr lang="en-US" altLang="zh-CN" sz="2200" dirty="0"/>
              <a:t> </a:t>
            </a:r>
            <a:endParaRPr lang="zh-CN" altLang="zh-CN" sz="2200" dirty="0"/>
          </a:p>
          <a:p>
            <a:pPr>
              <a:lnSpc>
                <a:spcPct val="120000"/>
              </a:lnSpc>
            </a:pPr>
            <a:r>
              <a:rPr lang="en-US" altLang="zh-CN" sz="2200" dirty="0"/>
              <a:t>(2)</a:t>
            </a:r>
            <a:r>
              <a:rPr lang="zh-CN" altLang="zh-CN" sz="2200" dirty="0"/>
              <a:t>该建筑是</a:t>
            </a:r>
            <a:r>
              <a:rPr lang="zh-CN" altLang="zh-CN" sz="2200" u="sng" dirty="0"/>
              <a:t>　　　　</a:t>
            </a:r>
            <a:r>
              <a:rPr lang="zh-CN" altLang="zh-CN" sz="2200" dirty="0"/>
              <a:t>皇帝沙贾汗为纪念他的爱妃而建。</a:t>
            </a:r>
            <a:r>
              <a:rPr lang="en-US" altLang="zh-CN" sz="2200" dirty="0"/>
              <a:t> </a:t>
            </a:r>
            <a:endParaRPr lang="zh-CN" altLang="zh-CN" sz="2200" dirty="0"/>
          </a:p>
          <a:p>
            <a:pPr>
              <a:lnSpc>
                <a:spcPct val="120000"/>
              </a:lnSpc>
            </a:pPr>
            <a:r>
              <a:rPr lang="en-US" altLang="zh-CN" sz="2200" dirty="0"/>
              <a:t>(3)</a:t>
            </a:r>
            <a:r>
              <a:rPr lang="zh-CN" altLang="zh-CN" sz="2200" dirty="0"/>
              <a:t>简述该建筑的结构和风格。</a:t>
            </a:r>
          </a:p>
        </p:txBody>
      </p:sp>
    </p:spTree>
  </p:cSld>
  <p:clrMapOvr>
    <a:masterClrMapping/>
  </p:clrMapOvr>
  <p:transition spd="slow">
    <p:cove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问题导学</a:t>
            </a:r>
            <a:endParaRPr lang="zh-CN" altLang="en-US" sz="1400" dirty="0">
              <a:solidFill>
                <a:schemeClr val="accent5">
                  <a:lumMod val="20000"/>
                  <a:lumOff val="80000"/>
                </a:schemeClr>
              </a:solidFill>
            </a:endParaRPr>
          </a:p>
        </p:txBody>
      </p:sp>
      <p:sp>
        <p:nvSpPr>
          <p:cNvPr id="3" name="矩形 2">
            <a:hlinkClick r:id="rId2"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smtClean="0"/>
              <a:t>当堂检测</a:t>
            </a:r>
            <a:endParaRPr lang="zh-CN" altLang="en-US" sz="1400" dirty="0">
              <a:solidFill>
                <a:schemeClr val="accent4">
                  <a:lumMod val="20000"/>
                  <a:lumOff val="80000"/>
                </a:schemeClr>
              </a:solidFill>
            </a:endParaRPr>
          </a:p>
        </p:txBody>
      </p:sp>
      <p:sp>
        <p:nvSpPr>
          <p:cNvPr id="4" name="矩形 3"/>
          <p:cNvSpPr>
            <a:spLocks noChangeAspect="1"/>
          </p:cNvSpPr>
          <p:nvPr/>
        </p:nvSpPr>
        <p:spPr>
          <a:xfrm>
            <a:off x="508000" y="1052736"/>
            <a:ext cx="8128000" cy="4520853"/>
          </a:xfrm>
          <a:prstGeom prst="rect">
            <a:avLst/>
          </a:prstGeom>
        </p:spPr>
        <p:txBody>
          <a:bodyPr>
            <a:spAutoFit/>
          </a:bodyPr>
          <a:lstStyle/>
          <a:p>
            <a:pPr>
              <a:lnSpc>
                <a:spcPct val="120000"/>
              </a:lnSpc>
            </a:pPr>
            <a:r>
              <a:rPr lang="zh-CN" altLang="zh-CN" sz="2200" dirty="0">
                <a:solidFill>
                  <a:srgbClr val="FF0000"/>
                </a:solidFill>
              </a:rPr>
              <a:t>解析</a:t>
            </a:r>
            <a:r>
              <a:rPr lang="zh-CN" altLang="zh-CN" sz="2200" dirty="0"/>
              <a:t>泰姬陵是一座由白色大理石建成的巨大的陵墓清真寺</a:t>
            </a:r>
            <a:r>
              <a:rPr lang="en-US" altLang="zh-CN" sz="2200" dirty="0"/>
              <a:t>,</a:t>
            </a:r>
            <a:r>
              <a:rPr lang="zh-CN" altLang="zh-CN" sz="2200" dirty="0"/>
              <a:t>是莫卧儿皇帝沙贾汗为纪念他的爱妃蒙泰姬而建的。泰姬陵墙上镶嵌着成千上万的宝石</a:t>
            </a:r>
            <a:r>
              <a:rPr lang="en-US" altLang="zh-CN" sz="2200" dirty="0"/>
              <a:t>,</a:t>
            </a:r>
            <a:r>
              <a:rPr lang="zh-CN" altLang="zh-CN" sz="2200" dirty="0"/>
              <a:t>中央覆盖着一个直径约为</a:t>
            </a:r>
            <a:r>
              <a:rPr lang="en-US" altLang="zh-CN" sz="2200" dirty="0"/>
              <a:t>18</a:t>
            </a:r>
            <a:r>
              <a:rPr lang="zh-CN" altLang="zh-CN" sz="2200" dirty="0"/>
              <a:t>米的穹隆圆顶</a:t>
            </a:r>
            <a:r>
              <a:rPr lang="en-US" altLang="zh-CN" sz="2200" dirty="0"/>
              <a:t>,</a:t>
            </a:r>
            <a:r>
              <a:rPr lang="zh-CN" altLang="zh-CN" sz="2200" dirty="0"/>
              <a:t>四角有四座</a:t>
            </a:r>
            <a:r>
              <a:rPr lang="en-US" altLang="zh-CN" sz="2200" dirty="0"/>
              <a:t>41</a:t>
            </a:r>
            <a:r>
              <a:rPr lang="zh-CN" altLang="zh-CN" sz="2200" dirty="0"/>
              <a:t>米高的尖塔</a:t>
            </a:r>
            <a:r>
              <a:rPr lang="en-US" altLang="zh-CN" sz="2200" dirty="0"/>
              <a:t>,</a:t>
            </a:r>
            <a:r>
              <a:rPr lang="zh-CN" altLang="zh-CN" sz="2200" dirty="0"/>
              <a:t>左右各有一座清真寺翼殿</a:t>
            </a:r>
            <a:r>
              <a:rPr lang="en-US" altLang="zh-CN" sz="2200" dirty="0"/>
              <a:t>,</a:t>
            </a:r>
            <a:r>
              <a:rPr lang="zh-CN" altLang="zh-CN" sz="2200" dirty="0"/>
              <a:t>前有花园及水池。泰姬陵是印度穆斯林艺术的瑰宝。</a:t>
            </a:r>
            <a:endParaRPr lang="zh-CN" altLang="zh-CN" sz="2200" dirty="0"/>
          </a:p>
          <a:p>
            <a:pPr>
              <a:lnSpc>
                <a:spcPct val="120000"/>
              </a:lnSpc>
            </a:pPr>
            <a:r>
              <a:rPr lang="zh-CN" altLang="zh-CN" sz="2200" dirty="0">
                <a:solidFill>
                  <a:srgbClr val="FF0000"/>
                </a:solidFill>
              </a:rPr>
              <a:t>答案</a:t>
            </a:r>
            <a:r>
              <a:rPr lang="en-US" altLang="zh-CN" sz="2200" dirty="0"/>
              <a:t>(1)</a:t>
            </a:r>
            <a:r>
              <a:rPr lang="zh-CN" altLang="zh-CN" sz="2200" dirty="0"/>
              <a:t>泰姬陵　大理　印度</a:t>
            </a:r>
            <a:endParaRPr lang="zh-CN" altLang="zh-CN" sz="2200" dirty="0"/>
          </a:p>
          <a:p>
            <a:pPr>
              <a:lnSpc>
                <a:spcPct val="120000"/>
              </a:lnSpc>
            </a:pPr>
            <a:r>
              <a:rPr lang="en-US" altLang="zh-CN" sz="2200" dirty="0"/>
              <a:t>(2)</a:t>
            </a:r>
            <a:r>
              <a:rPr lang="zh-CN" altLang="zh-CN" sz="2200" dirty="0"/>
              <a:t>莫卧儿</a:t>
            </a:r>
            <a:endParaRPr lang="zh-CN" altLang="zh-CN" sz="2200" dirty="0"/>
          </a:p>
          <a:p>
            <a:pPr>
              <a:lnSpc>
                <a:spcPct val="120000"/>
              </a:lnSpc>
            </a:pPr>
            <a:r>
              <a:rPr lang="en-US" altLang="zh-CN" sz="2200" dirty="0"/>
              <a:t>(3)</a:t>
            </a:r>
            <a:r>
              <a:rPr lang="zh-CN" altLang="zh-CN" sz="2200" dirty="0"/>
              <a:t>泰姬陵墙上镶嵌着成千上万的宝石</a:t>
            </a:r>
            <a:r>
              <a:rPr lang="en-US" altLang="zh-CN" sz="2200" dirty="0"/>
              <a:t>,</a:t>
            </a:r>
            <a:r>
              <a:rPr lang="zh-CN" altLang="zh-CN" sz="2200" dirty="0"/>
              <a:t>中央覆盖着一个直径约</a:t>
            </a:r>
            <a:r>
              <a:rPr lang="en-US" altLang="zh-CN" sz="2200" dirty="0"/>
              <a:t>18</a:t>
            </a:r>
            <a:r>
              <a:rPr lang="zh-CN" altLang="zh-CN" sz="2200" dirty="0"/>
              <a:t>米的穹隆圆顶</a:t>
            </a:r>
            <a:r>
              <a:rPr lang="en-US" altLang="zh-CN" sz="2200" dirty="0"/>
              <a:t>,</a:t>
            </a:r>
            <a:r>
              <a:rPr lang="zh-CN" altLang="zh-CN" sz="2200" dirty="0"/>
              <a:t>四角有四座</a:t>
            </a:r>
            <a:r>
              <a:rPr lang="en-US" altLang="zh-CN" sz="2200" dirty="0"/>
              <a:t>41</a:t>
            </a:r>
            <a:r>
              <a:rPr lang="zh-CN" altLang="zh-CN" sz="2200" dirty="0"/>
              <a:t>米高的尖塔</a:t>
            </a:r>
            <a:r>
              <a:rPr lang="en-US" altLang="zh-CN" sz="2200" dirty="0"/>
              <a:t>,</a:t>
            </a:r>
            <a:r>
              <a:rPr lang="zh-CN" altLang="zh-CN" sz="2200" dirty="0"/>
              <a:t>左右各有一座清真寺翼殿</a:t>
            </a:r>
            <a:r>
              <a:rPr lang="en-US" altLang="zh-CN" sz="2200" dirty="0"/>
              <a:t>,</a:t>
            </a:r>
            <a:r>
              <a:rPr lang="zh-CN" altLang="zh-CN" sz="2200" dirty="0"/>
              <a:t>前有花园及水池。泰姬陵代表了莫卧儿建筑成就的高峰</a:t>
            </a:r>
            <a:r>
              <a:rPr lang="en-US" altLang="zh-CN" sz="2200" dirty="0"/>
              <a:t>,</a:t>
            </a:r>
            <a:r>
              <a:rPr lang="zh-CN" altLang="zh-CN" sz="2200" dirty="0"/>
              <a:t>是印度穆斯林艺术的瑰宝</a:t>
            </a:r>
            <a:r>
              <a:rPr lang="en-US" altLang="zh-CN" sz="2200" dirty="0"/>
              <a:t>,</a:t>
            </a:r>
            <a:r>
              <a:rPr lang="zh-CN" altLang="zh-CN" sz="2200" dirty="0"/>
              <a:t>是世界遗产中令世人赞叹的经典杰作。</a:t>
            </a:r>
          </a:p>
        </p:txBody>
      </p:sp>
    </p:spTree>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4">
                                            <p:txEl>
                                              <p:pRg st="2" end="2"/>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问题导学</a:t>
            </a:r>
            <a:endParaRPr lang="zh-CN" altLang="en-US" sz="1400" dirty="0">
              <a:solidFill>
                <a:schemeClr val="accent5">
                  <a:lumMod val="20000"/>
                  <a:lumOff val="80000"/>
                </a:schemeClr>
              </a:solidFill>
            </a:endParaRPr>
          </a:p>
        </p:txBody>
      </p:sp>
      <p:sp>
        <p:nvSpPr>
          <p:cNvPr id="3" name="矩形 2">
            <a:hlinkClick r:id="rId2"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smtClean="0"/>
              <a:t>当堂检测</a:t>
            </a:r>
            <a:endParaRPr lang="zh-CN" altLang="en-US" sz="1400" dirty="0">
              <a:solidFill>
                <a:schemeClr val="accent4">
                  <a:lumMod val="20000"/>
                  <a:lumOff val="80000"/>
                </a:schemeClr>
              </a:solidFill>
            </a:endParaRPr>
          </a:p>
        </p:txBody>
      </p:sp>
      <p:sp>
        <p:nvSpPr>
          <p:cNvPr id="4" name="矩形 3"/>
          <p:cNvSpPr>
            <a:spLocks noChangeAspect="1"/>
          </p:cNvSpPr>
          <p:nvPr/>
        </p:nvSpPr>
        <p:spPr>
          <a:xfrm>
            <a:off x="508000" y="1052736"/>
            <a:ext cx="8128000" cy="498598"/>
          </a:xfrm>
          <a:prstGeom prst="rect">
            <a:avLst/>
          </a:prstGeom>
        </p:spPr>
        <p:txBody>
          <a:bodyPr>
            <a:spAutoFit/>
          </a:bodyPr>
          <a:lstStyle/>
          <a:p>
            <a:pPr>
              <a:lnSpc>
                <a:spcPct val="120000"/>
              </a:lnSpc>
            </a:pPr>
            <a:r>
              <a:rPr lang="zh-CN" altLang="zh-CN" sz="2200" dirty="0"/>
              <a:t>探究点二 非洲</a:t>
            </a:r>
            <a:r>
              <a:rPr lang="zh-CN" altLang="zh-CN" sz="2200" dirty="0" smtClean="0"/>
              <a:t>名胜</a:t>
            </a:r>
            <a:r>
              <a:rPr lang="en-US" altLang="zh-CN" sz="2200" dirty="0"/>
              <a:t> </a:t>
            </a:r>
            <a:endParaRPr lang="zh-CN" altLang="zh-CN" sz="2200" dirty="0"/>
          </a:p>
        </p:txBody>
      </p:sp>
      <p:graphicFrame>
        <p:nvGraphicFramePr>
          <p:cNvPr id="5" name="对象 4"/>
          <p:cNvGraphicFramePr>
            <a:graphicFrameLocks noChangeAspect="1"/>
          </p:cNvGraphicFramePr>
          <p:nvPr/>
        </p:nvGraphicFramePr>
        <p:xfrm>
          <a:off x="508000" y="1268760"/>
          <a:ext cx="8128000" cy="854163"/>
        </p:xfrm>
        <a:graphic>
          <a:graphicData uri="http://schemas.openxmlformats.org/presentationml/2006/ole">
            <mc:AlternateContent xmlns:mc="http://schemas.openxmlformats.org/markup-compatibility/2006">
              <mc:Choice xmlns:v="urn:schemas-microsoft-com:vml" Requires="v">
                <p:oleObj spid="_x0000_s13362" name="文档" r:id="rId3" imgW="3840480" imgH="403225" progId="Word.Document.12">
                  <p:embed/>
                </p:oleObj>
              </mc:Choice>
              <mc:Fallback>
                <p:oleObj name="文档" r:id="rId3" imgW="3840480" imgH="403225" progId="Word.Document.12">
                  <p:embed/>
                  <p:pic>
                    <p:nvPicPr>
                      <p:cNvPr id="0" name="图片 13361"/>
                      <p:cNvPicPr/>
                      <p:nvPr/>
                    </p:nvPicPr>
                    <p:blipFill>
                      <a:blip r:embed="rId4"/>
                      <a:stretch>
                        <a:fillRect/>
                      </a:stretch>
                    </p:blipFill>
                    <p:spPr>
                      <a:xfrm>
                        <a:off x="508000" y="1268760"/>
                        <a:ext cx="8128000" cy="854163"/>
                      </a:xfrm>
                      <a:prstGeom prst="rect">
                        <a:avLst/>
                      </a:prstGeom>
                    </p:spPr>
                  </p:pic>
                </p:oleObj>
              </mc:Fallback>
            </mc:AlternateContent>
          </a:graphicData>
        </a:graphic>
      </p:graphicFrame>
      <p:sp>
        <p:nvSpPr>
          <p:cNvPr id="6" name="矩形 5"/>
          <p:cNvSpPr>
            <a:spLocks noChangeAspect="1"/>
          </p:cNvSpPr>
          <p:nvPr/>
        </p:nvSpPr>
        <p:spPr>
          <a:xfrm>
            <a:off x="508000" y="1844824"/>
            <a:ext cx="8128000" cy="1676998"/>
          </a:xfrm>
          <a:prstGeom prst="rect">
            <a:avLst/>
          </a:prstGeom>
        </p:spPr>
        <p:txBody>
          <a:bodyPr>
            <a:spAutoFit/>
          </a:bodyPr>
          <a:lstStyle/>
          <a:p>
            <a:pPr>
              <a:lnSpc>
                <a:spcPct val="120000"/>
              </a:lnSpc>
            </a:pPr>
            <a:r>
              <a:rPr lang="zh-CN" altLang="zh-CN" sz="2200" dirty="0"/>
              <a:t>非洲地域广阔</a:t>
            </a:r>
            <a:r>
              <a:rPr lang="en-US" altLang="zh-CN" sz="2200" dirty="0"/>
              <a:t>,</a:t>
            </a:r>
            <a:r>
              <a:rPr lang="zh-CN" altLang="zh-CN" sz="2200" dirty="0"/>
              <a:t>拥有悠久的历史、古老的历史文化沉淀</a:t>
            </a:r>
            <a:r>
              <a:rPr lang="en-US" altLang="zh-CN" sz="2200" dirty="0"/>
              <a:t>,</a:t>
            </a:r>
            <a:r>
              <a:rPr lang="zh-CN" altLang="zh-CN" sz="2200" dirty="0"/>
              <a:t>形成了非洲独特的风俗文化传统。</a:t>
            </a:r>
            <a:r>
              <a:rPr lang="en-US" altLang="zh-CN" sz="2200" dirty="0"/>
              <a:t>50</a:t>
            </a:r>
            <a:r>
              <a:rPr lang="zh-CN" altLang="zh-CN" sz="2200" dirty="0"/>
              <a:t>多个国家和地区都有着特殊而迷人的旅游资源</a:t>
            </a:r>
            <a:r>
              <a:rPr lang="en-US" altLang="zh-CN" sz="2200" dirty="0"/>
              <a:t>,</a:t>
            </a:r>
            <a:r>
              <a:rPr lang="zh-CN" altLang="zh-CN" sz="2200" dirty="0"/>
              <a:t>自然景观随处可以入画</a:t>
            </a:r>
            <a:r>
              <a:rPr lang="en-US" altLang="zh-CN" sz="2200" dirty="0"/>
              <a:t>,</a:t>
            </a:r>
            <a:r>
              <a:rPr lang="zh-CN" altLang="zh-CN" sz="2200" dirty="0"/>
              <a:t>人文圣地源远流长。北部奇美的沙漠风情</a:t>
            </a:r>
            <a:r>
              <a:rPr lang="en-US" altLang="zh-CN" sz="2200" dirty="0"/>
              <a:t>,</a:t>
            </a:r>
            <a:r>
              <a:rPr lang="zh-CN" altLang="zh-CN" sz="2200" dirty="0"/>
              <a:t>南部狂野的大自然</a:t>
            </a:r>
            <a:r>
              <a:rPr lang="en-US" altLang="zh-CN" sz="2200" dirty="0"/>
              <a:t>,</a:t>
            </a:r>
            <a:r>
              <a:rPr lang="zh-CN" altLang="zh-CN" sz="2200" dirty="0"/>
              <a:t>引发世界各地旅游者的旅游热情。</a:t>
            </a:r>
          </a:p>
        </p:txBody>
      </p:sp>
      <p:graphicFrame>
        <p:nvGraphicFramePr>
          <p:cNvPr id="7" name="对象 6"/>
          <p:cNvGraphicFramePr>
            <a:graphicFrameLocks noChangeAspect="1"/>
          </p:cNvGraphicFramePr>
          <p:nvPr/>
        </p:nvGraphicFramePr>
        <p:xfrm>
          <a:off x="508000" y="3673219"/>
          <a:ext cx="8128000" cy="2132045"/>
        </p:xfrm>
        <a:graphic>
          <a:graphicData uri="http://schemas.openxmlformats.org/presentationml/2006/ole">
            <mc:AlternateContent xmlns:mc="http://schemas.openxmlformats.org/markup-compatibility/2006">
              <mc:Choice xmlns:v="urn:schemas-microsoft-com:vml" Requires="v">
                <p:oleObj spid="_x0000_s13363" name="文档" r:id="rId5" imgW="3840480" imgH="1007110" progId="Word.Document.12">
                  <p:embed/>
                </p:oleObj>
              </mc:Choice>
              <mc:Fallback>
                <p:oleObj name="文档" r:id="rId5" imgW="3840480" imgH="1007110" progId="Word.Document.12">
                  <p:embed/>
                  <p:pic>
                    <p:nvPicPr>
                      <p:cNvPr id="0" name="图片 13362"/>
                      <p:cNvPicPr/>
                      <p:nvPr/>
                    </p:nvPicPr>
                    <p:blipFill>
                      <a:blip r:embed="rId6"/>
                      <a:stretch>
                        <a:fillRect/>
                      </a:stretch>
                    </p:blipFill>
                    <p:spPr>
                      <a:xfrm>
                        <a:off x="508000" y="3673219"/>
                        <a:ext cx="8128000" cy="2132045"/>
                      </a:xfrm>
                      <a:prstGeom prst="rect">
                        <a:avLst/>
                      </a:prstGeom>
                    </p:spPr>
                  </p:pic>
                </p:oleObj>
              </mc:Fallback>
            </mc:AlternateContent>
          </a:graphicData>
        </a:graphic>
      </p:graphicFrame>
    </p:spTree>
  </p:cSld>
  <p:clrMapOvr>
    <a:masterClrMapping/>
  </p:clrMapOvr>
  <p:transition spd="slow">
    <p:cove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问题导学</a:t>
            </a:r>
            <a:endParaRPr lang="zh-CN" altLang="en-US" sz="1400" dirty="0">
              <a:solidFill>
                <a:schemeClr val="accent5">
                  <a:lumMod val="20000"/>
                  <a:lumOff val="80000"/>
                </a:schemeClr>
              </a:solidFill>
            </a:endParaRPr>
          </a:p>
        </p:txBody>
      </p:sp>
      <p:sp>
        <p:nvSpPr>
          <p:cNvPr id="3" name="矩形 2">
            <a:hlinkClick r:id="rId2"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smtClean="0"/>
              <a:t>当堂检测</a:t>
            </a:r>
            <a:endParaRPr lang="zh-CN" altLang="en-US" sz="1400" dirty="0">
              <a:solidFill>
                <a:schemeClr val="accent4">
                  <a:lumMod val="20000"/>
                  <a:lumOff val="80000"/>
                </a:schemeClr>
              </a:solidFill>
            </a:endParaRPr>
          </a:p>
        </p:txBody>
      </p:sp>
      <p:sp>
        <p:nvSpPr>
          <p:cNvPr id="4" name="矩形 3"/>
          <p:cNvSpPr>
            <a:spLocks noChangeAspect="1"/>
          </p:cNvSpPr>
          <p:nvPr/>
        </p:nvSpPr>
        <p:spPr>
          <a:xfrm>
            <a:off x="508000" y="1052736"/>
            <a:ext cx="8128000" cy="2529923"/>
          </a:xfrm>
          <a:prstGeom prst="rect">
            <a:avLst/>
          </a:prstGeom>
        </p:spPr>
        <p:txBody>
          <a:bodyPr>
            <a:spAutoFit/>
          </a:bodyPr>
          <a:lstStyle/>
          <a:p>
            <a:pPr>
              <a:lnSpc>
                <a:spcPct val="120000"/>
              </a:lnSpc>
            </a:pPr>
            <a:r>
              <a:rPr lang="zh-CN" altLang="zh-CN" sz="2200" dirty="0"/>
              <a:t>结合材料探究</a:t>
            </a:r>
            <a:r>
              <a:rPr lang="en-US" altLang="zh-CN" sz="2200" dirty="0"/>
              <a:t>:</a:t>
            </a:r>
            <a:endParaRPr lang="zh-CN" altLang="zh-CN" sz="2200" dirty="0"/>
          </a:p>
          <a:p>
            <a:pPr>
              <a:lnSpc>
                <a:spcPct val="120000"/>
              </a:lnSpc>
            </a:pPr>
            <a:r>
              <a:rPr lang="en-US" altLang="zh-CN" sz="2200" dirty="0"/>
              <a:t>(1)</a:t>
            </a:r>
            <a:r>
              <a:rPr lang="zh-CN" altLang="zh-CN" sz="2200" dirty="0"/>
              <a:t>非洲的自然景观旅游资源以哪些较为著名</a:t>
            </a:r>
            <a:r>
              <a:rPr lang="en-US" altLang="zh-CN" sz="2200" dirty="0"/>
              <a:t>?</a:t>
            </a:r>
            <a:endParaRPr lang="zh-CN" altLang="zh-CN" sz="2200" dirty="0"/>
          </a:p>
          <a:p>
            <a:pPr>
              <a:lnSpc>
                <a:spcPct val="120000"/>
              </a:lnSpc>
            </a:pPr>
            <a:r>
              <a:rPr lang="zh-CN" altLang="zh-CN" sz="2200" dirty="0">
                <a:solidFill>
                  <a:srgbClr val="FF0000"/>
                </a:solidFill>
              </a:rPr>
              <a:t>提示</a:t>
            </a:r>
            <a:r>
              <a:rPr lang="zh-CN" altLang="zh-CN" sz="2200" dirty="0"/>
              <a:t>辽阔的热带草原及草原上众多的动物</a:t>
            </a:r>
            <a:r>
              <a:rPr lang="en-US" altLang="zh-CN" sz="2200" dirty="0"/>
              <a:t>;</a:t>
            </a:r>
            <a:r>
              <a:rPr lang="zh-CN" altLang="zh-CN" sz="2200" dirty="0"/>
              <a:t>乞力马扎罗山、东非大裂谷等。</a:t>
            </a:r>
            <a:endParaRPr lang="zh-CN" altLang="zh-CN" sz="2200" dirty="0"/>
          </a:p>
          <a:p>
            <a:pPr>
              <a:lnSpc>
                <a:spcPct val="120000"/>
              </a:lnSpc>
            </a:pPr>
            <a:r>
              <a:rPr lang="en-US" altLang="zh-CN" sz="2200" dirty="0"/>
              <a:t>(2)</a:t>
            </a:r>
            <a:r>
              <a:rPr lang="zh-CN" altLang="zh-CN" sz="2200" dirty="0"/>
              <a:t>非洲有哪些重要的文化景观旅游资源</a:t>
            </a:r>
            <a:r>
              <a:rPr lang="en-US" altLang="zh-CN" sz="2200" dirty="0"/>
              <a:t>?</a:t>
            </a:r>
            <a:endParaRPr lang="zh-CN" altLang="zh-CN" sz="2200" dirty="0"/>
          </a:p>
          <a:p>
            <a:pPr>
              <a:lnSpc>
                <a:spcPct val="120000"/>
              </a:lnSpc>
            </a:pPr>
            <a:r>
              <a:rPr lang="zh-CN" altLang="zh-CN" sz="2200" dirty="0">
                <a:solidFill>
                  <a:srgbClr val="FF0000"/>
                </a:solidFill>
              </a:rPr>
              <a:t>提示</a:t>
            </a:r>
            <a:r>
              <a:rPr lang="zh-CN" altLang="zh-CN" sz="2200" dirty="0"/>
              <a:t>孟斐斯古城、埃及金字塔、狮身人面像等。</a:t>
            </a:r>
          </a:p>
        </p:txBody>
      </p:sp>
    </p:spTree>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zh-CN" dirty="0"/>
          </a:p>
        </p:txBody>
      </p:sp>
      <p:graphicFrame>
        <p:nvGraphicFramePr>
          <p:cNvPr id="4" name="对象 3"/>
          <p:cNvGraphicFramePr>
            <a:graphicFrameLocks noChangeAspect="1"/>
          </p:cNvGraphicFramePr>
          <p:nvPr/>
        </p:nvGraphicFramePr>
        <p:xfrm>
          <a:off x="1477399" y="954360"/>
          <a:ext cx="6189203" cy="5715000"/>
        </p:xfrm>
        <a:graphic>
          <a:graphicData uri="http://schemas.openxmlformats.org/presentationml/2006/ole">
            <mc:AlternateContent xmlns:mc="http://schemas.openxmlformats.org/markup-compatibility/2006">
              <mc:Choice xmlns:v="urn:schemas-microsoft-com:vml" Requires="v">
                <p:oleObj spid="_x0000_s1050" name="文档" r:id="rId1" imgW="4002405" imgH="3694430" progId="Word.Document.12">
                  <p:embed/>
                </p:oleObj>
              </mc:Choice>
              <mc:Fallback>
                <p:oleObj name="文档" r:id="rId1" imgW="4002405" imgH="3694430" progId="Word.Document.12">
                  <p:embed/>
                  <p:pic>
                    <p:nvPicPr>
                      <p:cNvPr id="0" name="图片 1049"/>
                      <p:cNvPicPr/>
                      <p:nvPr/>
                    </p:nvPicPr>
                    <p:blipFill>
                      <a:blip r:embed="rId2"/>
                      <a:stretch>
                        <a:fillRect/>
                      </a:stretch>
                    </p:blipFill>
                    <p:spPr>
                      <a:xfrm>
                        <a:off x="1477399" y="954360"/>
                        <a:ext cx="6189203" cy="5715000"/>
                      </a:xfrm>
                      <a:prstGeom prst="rect">
                        <a:avLst/>
                      </a:prstGeom>
                    </p:spPr>
                  </p:pic>
                </p:oleObj>
              </mc:Fallback>
            </mc:AlternateContent>
          </a:graphicData>
        </a:graphic>
      </p:graphicFrame>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问题导学</a:t>
            </a:r>
            <a:endParaRPr lang="zh-CN" altLang="en-US" sz="1400" dirty="0">
              <a:solidFill>
                <a:schemeClr val="accent5">
                  <a:lumMod val="20000"/>
                  <a:lumOff val="80000"/>
                </a:schemeClr>
              </a:solidFill>
            </a:endParaRPr>
          </a:p>
        </p:txBody>
      </p:sp>
      <p:sp>
        <p:nvSpPr>
          <p:cNvPr id="3" name="矩形 2">
            <a:hlinkClick r:id="rId2"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smtClean="0"/>
              <a:t>当堂检测</a:t>
            </a:r>
            <a:endParaRPr lang="zh-CN" altLang="en-US" sz="1400" dirty="0">
              <a:solidFill>
                <a:schemeClr val="accent4">
                  <a:lumMod val="20000"/>
                  <a:lumOff val="80000"/>
                </a:schemeClr>
              </a:solidFill>
            </a:endParaRPr>
          </a:p>
        </p:txBody>
      </p:sp>
      <p:graphicFrame>
        <p:nvGraphicFramePr>
          <p:cNvPr id="4" name="对象 3"/>
          <p:cNvGraphicFramePr>
            <a:graphicFrameLocks noChangeAspect="1"/>
          </p:cNvGraphicFramePr>
          <p:nvPr/>
        </p:nvGraphicFramePr>
        <p:xfrm>
          <a:off x="508000" y="980728"/>
          <a:ext cx="8128000" cy="854163"/>
        </p:xfrm>
        <a:graphic>
          <a:graphicData uri="http://schemas.openxmlformats.org/presentationml/2006/ole">
            <mc:AlternateContent xmlns:mc="http://schemas.openxmlformats.org/markup-compatibility/2006">
              <mc:Choice xmlns:v="urn:schemas-microsoft-com:vml" Requires="v">
                <p:oleObj spid="_x0000_s14387" name="文档" r:id="rId3" imgW="3840480" imgH="403225" progId="Word.Document.12">
                  <p:embed/>
                </p:oleObj>
              </mc:Choice>
              <mc:Fallback>
                <p:oleObj name="文档" r:id="rId3" imgW="3840480" imgH="403225" progId="Word.Document.12">
                  <p:embed/>
                  <p:pic>
                    <p:nvPicPr>
                      <p:cNvPr id="0" name="图片 14386"/>
                      <p:cNvPicPr/>
                      <p:nvPr/>
                    </p:nvPicPr>
                    <p:blipFill>
                      <a:blip r:embed="rId4"/>
                      <a:stretch>
                        <a:fillRect/>
                      </a:stretch>
                    </p:blipFill>
                    <p:spPr>
                      <a:xfrm>
                        <a:off x="508000" y="980728"/>
                        <a:ext cx="8128000" cy="854163"/>
                      </a:xfrm>
                      <a:prstGeom prst="rect">
                        <a:avLst/>
                      </a:prstGeom>
                    </p:spPr>
                  </p:pic>
                </p:oleObj>
              </mc:Fallback>
            </mc:AlternateContent>
          </a:graphicData>
        </a:graphic>
      </p:graphicFrame>
      <p:sp>
        <p:nvSpPr>
          <p:cNvPr id="5" name="矩形 4"/>
          <p:cNvSpPr>
            <a:spLocks noChangeAspect="1"/>
          </p:cNvSpPr>
          <p:nvPr/>
        </p:nvSpPr>
        <p:spPr>
          <a:xfrm>
            <a:off x="508000" y="1568971"/>
            <a:ext cx="1345240" cy="458202"/>
          </a:xfrm>
          <a:prstGeom prst="rect">
            <a:avLst/>
          </a:prstGeom>
        </p:spPr>
        <p:txBody>
          <a:bodyPr wrap="none">
            <a:spAutoFit/>
          </a:bodyPr>
          <a:lstStyle/>
          <a:p>
            <a:pPr>
              <a:lnSpc>
                <a:spcPct val="120000"/>
              </a:lnSpc>
            </a:pPr>
            <a:r>
              <a:rPr lang="en-US" altLang="zh-CN" sz="2200" b="1" dirty="0"/>
              <a:t>1</a:t>
            </a:r>
            <a:r>
              <a:rPr lang="en-US" altLang="zh-CN" sz="2200" dirty="0"/>
              <a:t>.</a:t>
            </a:r>
            <a:r>
              <a:rPr lang="zh-CN" altLang="zh-CN" sz="2200" dirty="0" smtClean="0"/>
              <a:t>金字塔</a:t>
            </a:r>
            <a:r>
              <a:rPr lang="en-US" altLang="zh-CN" sz="2200" dirty="0" smtClean="0"/>
              <a:t> </a:t>
            </a:r>
            <a:endParaRPr lang="zh-CN" altLang="zh-CN" sz="2200" dirty="0"/>
          </a:p>
        </p:txBody>
      </p:sp>
      <p:graphicFrame>
        <p:nvGraphicFramePr>
          <p:cNvPr id="6" name="对象 5"/>
          <p:cNvGraphicFramePr>
            <a:graphicFrameLocks noChangeAspect="1"/>
          </p:cNvGraphicFramePr>
          <p:nvPr/>
        </p:nvGraphicFramePr>
        <p:xfrm>
          <a:off x="508000" y="2181688"/>
          <a:ext cx="8128000" cy="4343656"/>
        </p:xfrm>
        <a:graphic>
          <a:graphicData uri="http://schemas.openxmlformats.org/presentationml/2006/ole">
            <mc:AlternateContent xmlns:mc="http://schemas.openxmlformats.org/markup-compatibility/2006">
              <mc:Choice xmlns:v="urn:schemas-microsoft-com:vml" Requires="v">
                <p:oleObj spid="_x0000_s14388" name="文档" r:id="rId5" imgW="3949700" imgH="2109470" progId="Word.Document.12">
                  <p:embed/>
                </p:oleObj>
              </mc:Choice>
              <mc:Fallback>
                <p:oleObj name="文档" r:id="rId5" imgW="3949700" imgH="2109470" progId="Word.Document.12">
                  <p:embed/>
                  <p:pic>
                    <p:nvPicPr>
                      <p:cNvPr id="0" name="图片 14387"/>
                      <p:cNvPicPr/>
                      <p:nvPr/>
                    </p:nvPicPr>
                    <p:blipFill>
                      <a:blip r:embed="rId6"/>
                      <a:stretch>
                        <a:fillRect/>
                      </a:stretch>
                    </p:blipFill>
                    <p:spPr>
                      <a:xfrm>
                        <a:off x="508000" y="2181688"/>
                        <a:ext cx="8128000" cy="4343656"/>
                      </a:xfrm>
                      <a:prstGeom prst="rect">
                        <a:avLst/>
                      </a:prstGeom>
                    </p:spPr>
                  </p:pic>
                </p:oleObj>
              </mc:Fallback>
            </mc:AlternateContent>
          </a:graphicData>
        </a:graphic>
      </p:graphicFrame>
    </p:spTree>
  </p:cSld>
  <p:clrMapOvr>
    <a:masterClrMapping/>
  </p:clrMapOvr>
  <p:transition spd="slow">
    <p:cove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问题导学</a:t>
            </a:r>
            <a:endParaRPr lang="zh-CN" altLang="en-US" sz="1400" dirty="0">
              <a:solidFill>
                <a:schemeClr val="accent5">
                  <a:lumMod val="20000"/>
                  <a:lumOff val="80000"/>
                </a:schemeClr>
              </a:solidFill>
            </a:endParaRPr>
          </a:p>
        </p:txBody>
      </p:sp>
      <p:sp>
        <p:nvSpPr>
          <p:cNvPr id="3" name="矩形 2">
            <a:hlinkClick r:id="rId2"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smtClean="0"/>
              <a:t>当堂检测</a:t>
            </a:r>
            <a:endParaRPr lang="zh-CN" altLang="en-US" sz="1400" dirty="0">
              <a:solidFill>
                <a:schemeClr val="accent4">
                  <a:lumMod val="20000"/>
                  <a:lumOff val="80000"/>
                </a:schemeClr>
              </a:solidFill>
            </a:endParaRPr>
          </a:p>
        </p:txBody>
      </p:sp>
      <p:sp>
        <p:nvSpPr>
          <p:cNvPr id="4" name="矩形 3"/>
          <p:cNvSpPr>
            <a:spLocks noChangeAspect="1"/>
          </p:cNvSpPr>
          <p:nvPr/>
        </p:nvSpPr>
        <p:spPr>
          <a:xfrm>
            <a:off x="508000" y="1052736"/>
            <a:ext cx="4166525" cy="458202"/>
          </a:xfrm>
          <a:prstGeom prst="rect">
            <a:avLst/>
          </a:prstGeom>
        </p:spPr>
        <p:txBody>
          <a:bodyPr wrap="none">
            <a:spAutoFit/>
          </a:bodyPr>
          <a:lstStyle/>
          <a:p>
            <a:pPr>
              <a:lnSpc>
                <a:spcPct val="120000"/>
              </a:lnSpc>
            </a:pPr>
            <a:r>
              <a:rPr lang="en-US" altLang="zh-CN" sz="2200" b="1" dirty="0"/>
              <a:t>2</a:t>
            </a:r>
            <a:r>
              <a:rPr lang="en-US" altLang="zh-CN" sz="2200" dirty="0"/>
              <a:t>.</a:t>
            </a:r>
            <a:r>
              <a:rPr lang="zh-CN" altLang="zh-CN" sz="2200" dirty="0"/>
              <a:t>东非大裂谷与肯尼亚</a:t>
            </a:r>
            <a:r>
              <a:rPr lang="zh-CN" altLang="zh-CN" sz="2200" dirty="0" smtClean="0"/>
              <a:t>国家公园</a:t>
            </a:r>
            <a:r>
              <a:rPr lang="en-US" altLang="zh-CN" sz="2200" dirty="0" smtClean="0"/>
              <a:t> </a:t>
            </a:r>
            <a:endParaRPr lang="zh-CN" altLang="zh-CN" sz="2200" dirty="0"/>
          </a:p>
        </p:txBody>
      </p:sp>
      <p:pic>
        <p:nvPicPr>
          <p:cNvPr id="1536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3768" y="1628800"/>
            <a:ext cx="8376704" cy="42823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cove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问题导学</a:t>
            </a:r>
            <a:endParaRPr lang="zh-CN" altLang="en-US" sz="1400" dirty="0">
              <a:solidFill>
                <a:schemeClr val="accent5">
                  <a:lumMod val="20000"/>
                  <a:lumOff val="80000"/>
                </a:schemeClr>
              </a:solidFill>
            </a:endParaRPr>
          </a:p>
        </p:txBody>
      </p:sp>
      <p:sp>
        <p:nvSpPr>
          <p:cNvPr id="3" name="矩形 2">
            <a:hlinkClick r:id="rId2"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smtClean="0"/>
              <a:t>当堂检测</a:t>
            </a:r>
            <a:endParaRPr lang="zh-CN" altLang="en-US" sz="1400" dirty="0">
              <a:solidFill>
                <a:schemeClr val="accent4">
                  <a:lumMod val="20000"/>
                  <a:lumOff val="80000"/>
                </a:schemeClr>
              </a:solidFill>
            </a:endParaRPr>
          </a:p>
        </p:txBody>
      </p:sp>
      <p:sp>
        <p:nvSpPr>
          <p:cNvPr id="4" name="矩形 3"/>
          <p:cNvSpPr>
            <a:spLocks noChangeAspect="1"/>
          </p:cNvSpPr>
          <p:nvPr/>
        </p:nvSpPr>
        <p:spPr>
          <a:xfrm>
            <a:off x="508000" y="1052736"/>
            <a:ext cx="8128000" cy="5373779"/>
          </a:xfrm>
          <a:prstGeom prst="rect">
            <a:avLst/>
          </a:prstGeom>
        </p:spPr>
        <p:txBody>
          <a:bodyPr>
            <a:spAutoFit/>
          </a:bodyPr>
          <a:lstStyle/>
          <a:p>
            <a:pPr>
              <a:lnSpc>
                <a:spcPct val="120000"/>
              </a:lnSpc>
            </a:pPr>
            <a:r>
              <a:rPr lang="zh-CN" altLang="zh-CN" sz="2200" dirty="0"/>
              <a:t>【例</a:t>
            </a:r>
            <a:r>
              <a:rPr lang="en-US" altLang="zh-CN" sz="2200" b="1" dirty="0"/>
              <a:t>2</a:t>
            </a:r>
            <a:r>
              <a:rPr lang="zh-CN" altLang="zh-CN" sz="2200" dirty="0"/>
              <a:t>】读埃及金字塔及狮身人面像图</a:t>
            </a:r>
            <a:r>
              <a:rPr lang="en-US" altLang="zh-CN" sz="2200" dirty="0"/>
              <a:t>,</a:t>
            </a:r>
            <a:r>
              <a:rPr lang="zh-CN" altLang="zh-CN" sz="2200" dirty="0"/>
              <a:t>完成下列问题。</a:t>
            </a:r>
            <a:endParaRPr lang="zh-CN" altLang="zh-CN" sz="2200" dirty="0"/>
          </a:p>
          <a:p>
            <a:pPr>
              <a:lnSpc>
                <a:spcPct val="120000"/>
              </a:lnSpc>
            </a:pPr>
            <a:endParaRPr lang="en-US" altLang="zh-CN" sz="2200" dirty="0" smtClean="0"/>
          </a:p>
          <a:p>
            <a:pPr>
              <a:lnSpc>
                <a:spcPct val="120000"/>
              </a:lnSpc>
            </a:pPr>
            <a:endParaRPr lang="en-US" altLang="zh-CN" sz="2200" dirty="0"/>
          </a:p>
          <a:p>
            <a:pPr>
              <a:lnSpc>
                <a:spcPct val="120000"/>
              </a:lnSpc>
            </a:pPr>
            <a:endParaRPr lang="en-US" altLang="zh-CN" sz="2200" dirty="0" smtClean="0"/>
          </a:p>
          <a:p>
            <a:pPr>
              <a:lnSpc>
                <a:spcPct val="120000"/>
              </a:lnSpc>
            </a:pPr>
            <a:endParaRPr lang="en-US" altLang="zh-CN" sz="2200" dirty="0"/>
          </a:p>
          <a:p>
            <a:pPr>
              <a:lnSpc>
                <a:spcPct val="120000"/>
              </a:lnSpc>
            </a:pPr>
            <a:r>
              <a:rPr lang="en-US" altLang="zh-CN" sz="2200" dirty="0" smtClean="0"/>
              <a:t>(</a:t>
            </a:r>
            <a:r>
              <a:rPr lang="en-US" altLang="zh-CN" sz="2200" dirty="0"/>
              <a:t>1)</a:t>
            </a:r>
            <a:r>
              <a:rPr lang="zh-CN" altLang="zh-CN" sz="2200" dirty="0"/>
              <a:t>图中主体画面景观属于 </a:t>
            </a:r>
            <a:r>
              <a:rPr lang="en-US" altLang="zh-CN" sz="2200" dirty="0"/>
              <a:t>(</a:t>
            </a:r>
            <a:r>
              <a:rPr lang="zh-CN" altLang="zh-CN" sz="2200" dirty="0"/>
              <a:t>　　</a:t>
            </a:r>
            <a:r>
              <a:rPr lang="en-US" altLang="zh-CN" sz="2200" dirty="0"/>
              <a:t>)</a:t>
            </a:r>
            <a:endParaRPr lang="zh-CN" altLang="zh-CN" sz="2200" dirty="0"/>
          </a:p>
          <a:p>
            <a:pPr>
              <a:lnSpc>
                <a:spcPct val="120000"/>
              </a:lnSpc>
            </a:pPr>
            <a:r>
              <a:rPr lang="en-US" altLang="zh-CN" sz="2200" dirty="0"/>
              <a:t>A.</a:t>
            </a:r>
            <a:r>
              <a:rPr lang="zh-CN" altLang="zh-CN" sz="2200" dirty="0"/>
              <a:t>地质地貌类</a:t>
            </a:r>
            <a:r>
              <a:rPr lang="en-US" altLang="zh-CN" sz="2200" dirty="0"/>
              <a:t>	</a:t>
            </a:r>
            <a:endParaRPr lang="zh-CN" altLang="zh-CN" sz="2200" dirty="0"/>
          </a:p>
          <a:p>
            <a:pPr>
              <a:lnSpc>
                <a:spcPct val="120000"/>
              </a:lnSpc>
            </a:pPr>
            <a:r>
              <a:rPr lang="en-US" altLang="zh-CN" sz="2200" dirty="0"/>
              <a:t>B.</a:t>
            </a:r>
            <a:r>
              <a:rPr lang="zh-CN" altLang="zh-CN" sz="2200" dirty="0"/>
              <a:t>生物景观类</a:t>
            </a:r>
            <a:endParaRPr lang="zh-CN" altLang="zh-CN" sz="2200" dirty="0"/>
          </a:p>
          <a:p>
            <a:pPr>
              <a:lnSpc>
                <a:spcPct val="120000"/>
              </a:lnSpc>
            </a:pPr>
            <a:r>
              <a:rPr lang="en-US" altLang="zh-CN" sz="2200" dirty="0"/>
              <a:t>C.</a:t>
            </a:r>
            <a:r>
              <a:rPr lang="zh-CN" altLang="zh-CN" sz="2200" dirty="0"/>
              <a:t>具有历史文化意义的古代遗存</a:t>
            </a:r>
            <a:r>
              <a:rPr lang="en-US" altLang="zh-CN" sz="2200" dirty="0"/>
              <a:t>	</a:t>
            </a:r>
            <a:endParaRPr lang="zh-CN" altLang="zh-CN" sz="2200" dirty="0"/>
          </a:p>
          <a:p>
            <a:pPr>
              <a:lnSpc>
                <a:spcPct val="120000"/>
              </a:lnSpc>
            </a:pPr>
            <a:r>
              <a:rPr lang="en-US" altLang="zh-CN" sz="2200" dirty="0"/>
              <a:t>D.</a:t>
            </a:r>
            <a:r>
              <a:rPr lang="zh-CN" altLang="zh-CN" sz="2200" dirty="0"/>
              <a:t>宗教文化景观</a:t>
            </a:r>
            <a:endParaRPr lang="zh-CN" altLang="zh-CN" sz="2200" dirty="0"/>
          </a:p>
          <a:p>
            <a:pPr>
              <a:lnSpc>
                <a:spcPct val="120000"/>
              </a:lnSpc>
            </a:pPr>
            <a:r>
              <a:rPr lang="en-US" altLang="zh-CN" sz="2200" dirty="0"/>
              <a:t>(2)</a:t>
            </a:r>
            <a:r>
              <a:rPr lang="zh-CN" altLang="zh-CN" sz="2200" dirty="0"/>
              <a:t>该景观破损严重</a:t>
            </a:r>
            <a:r>
              <a:rPr lang="en-US" altLang="zh-CN" sz="2200" dirty="0"/>
              <a:t>,</a:t>
            </a:r>
            <a:r>
              <a:rPr lang="zh-CN" altLang="zh-CN" sz="2200" dirty="0"/>
              <a:t>这主要是由下列哪种作用造成的</a:t>
            </a:r>
            <a:r>
              <a:rPr lang="en-US" altLang="zh-CN" sz="2200" dirty="0"/>
              <a:t>?(</a:t>
            </a:r>
            <a:r>
              <a:rPr lang="zh-CN" altLang="zh-CN" sz="2200" dirty="0"/>
              <a:t>　　</a:t>
            </a:r>
            <a:r>
              <a:rPr lang="en-US" altLang="zh-CN" sz="2200" dirty="0"/>
              <a:t>)</a:t>
            </a:r>
            <a:endParaRPr lang="zh-CN" altLang="zh-CN" sz="2200" dirty="0"/>
          </a:p>
          <a:p>
            <a:pPr>
              <a:lnSpc>
                <a:spcPct val="120000"/>
              </a:lnSpc>
            </a:pPr>
            <a:r>
              <a:rPr lang="en-US" altLang="zh-CN" sz="2200" dirty="0"/>
              <a:t>A.</a:t>
            </a:r>
            <a:r>
              <a:rPr lang="zh-CN" altLang="zh-CN" sz="2200" dirty="0"/>
              <a:t>流水侵蚀作用　　　　</a:t>
            </a:r>
            <a:r>
              <a:rPr lang="en-US" altLang="zh-CN" sz="2200" dirty="0"/>
              <a:t>B.</a:t>
            </a:r>
            <a:r>
              <a:rPr lang="zh-CN" altLang="zh-CN" sz="2200" dirty="0"/>
              <a:t>风力侵蚀作用</a:t>
            </a:r>
            <a:endParaRPr lang="zh-CN" altLang="zh-CN" sz="2200" dirty="0"/>
          </a:p>
          <a:p>
            <a:pPr>
              <a:lnSpc>
                <a:spcPct val="120000"/>
              </a:lnSpc>
            </a:pPr>
            <a:r>
              <a:rPr lang="en-US" altLang="zh-CN" sz="2200" dirty="0"/>
              <a:t>C.</a:t>
            </a:r>
            <a:r>
              <a:rPr lang="zh-CN" altLang="zh-CN" sz="2200" dirty="0"/>
              <a:t>海浪侵蚀作用</a:t>
            </a:r>
            <a:r>
              <a:rPr lang="en-US" altLang="zh-CN" sz="2200" dirty="0"/>
              <a:t>	</a:t>
            </a:r>
            <a:r>
              <a:rPr lang="en-US" altLang="zh-CN" sz="2200" dirty="0" smtClean="0"/>
              <a:t>    D</a:t>
            </a:r>
            <a:r>
              <a:rPr lang="en-US" altLang="zh-CN" sz="2200" dirty="0"/>
              <a:t>.</a:t>
            </a:r>
            <a:r>
              <a:rPr lang="zh-CN" altLang="zh-CN" sz="2200" dirty="0"/>
              <a:t>冰川侵蚀作用</a:t>
            </a:r>
          </a:p>
        </p:txBody>
      </p:sp>
      <p:graphicFrame>
        <p:nvGraphicFramePr>
          <p:cNvPr id="6" name="对象 5"/>
          <p:cNvGraphicFramePr>
            <a:graphicFrameLocks noChangeAspect="1"/>
          </p:cNvGraphicFramePr>
          <p:nvPr/>
        </p:nvGraphicFramePr>
        <p:xfrm>
          <a:off x="508000" y="1508012"/>
          <a:ext cx="8128000" cy="1704964"/>
        </p:xfrm>
        <a:graphic>
          <a:graphicData uri="http://schemas.openxmlformats.org/presentationml/2006/ole">
            <mc:AlternateContent xmlns:mc="http://schemas.openxmlformats.org/markup-compatibility/2006">
              <mc:Choice xmlns:v="urn:schemas-microsoft-com:vml" Requires="v">
                <p:oleObj spid="_x0000_s16410" name="文档" r:id="rId3" imgW="3840480" imgH="806450" progId="Word.Document.12">
                  <p:embed/>
                </p:oleObj>
              </mc:Choice>
              <mc:Fallback>
                <p:oleObj name="文档" r:id="rId3" imgW="3840480" imgH="806450" progId="Word.Document.12">
                  <p:embed/>
                  <p:pic>
                    <p:nvPicPr>
                      <p:cNvPr id="0" name="图片 16409"/>
                      <p:cNvPicPr/>
                      <p:nvPr/>
                    </p:nvPicPr>
                    <p:blipFill>
                      <a:blip r:embed="rId4"/>
                      <a:stretch>
                        <a:fillRect/>
                      </a:stretch>
                    </p:blipFill>
                    <p:spPr>
                      <a:xfrm>
                        <a:off x="508000" y="1508012"/>
                        <a:ext cx="8128000" cy="1704964"/>
                      </a:xfrm>
                      <a:prstGeom prst="rect">
                        <a:avLst/>
                      </a:prstGeom>
                    </p:spPr>
                  </p:pic>
                </p:oleObj>
              </mc:Fallback>
            </mc:AlternateContent>
          </a:graphicData>
        </a:graphic>
      </p:graphicFrame>
    </p:spTree>
  </p:cSld>
  <p:clrMapOvr>
    <a:masterClrMapping/>
  </p:clrMapOvr>
  <p:transition spd="slow">
    <p:cove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问题导学</a:t>
            </a:r>
            <a:endParaRPr lang="zh-CN" altLang="en-US" sz="1400" dirty="0">
              <a:solidFill>
                <a:schemeClr val="accent5">
                  <a:lumMod val="20000"/>
                  <a:lumOff val="80000"/>
                </a:schemeClr>
              </a:solidFill>
            </a:endParaRPr>
          </a:p>
        </p:txBody>
      </p:sp>
      <p:sp>
        <p:nvSpPr>
          <p:cNvPr id="3" name="矩形 2">
            <a:hlinkClick r:id="rId2"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smtClean="0"/>
              <a:t>当堂检测</a:t>
            </a:r>
            <a:endParaRPr lang="zh-CN" altLang="en-US" sz="1400" dirty="0">
              <a:solidFill>
                <a:schemeClr val="accent4">
                  <a:lumMod val="20000"/>
                  <a:lumOff val="80000"/>
                </a:schemeClr>
              </a:solidFill>
            </a:endParaRPr>
          </a:p>
        </p:txBody>
      </p:sp>
      <p:sp>
        <p:nvSpPr>
          <p:cNvPr id="4" name="矩形 3"/>
          <p:cNvSpPr>
            <a:spLocks noChangeAspect="1"/>
          </p:cNvSpPr>
          <p:nvPr/>
        </p:nvSpPr>
        <p:spPr>
          <a:xfrm>
            <a:off x="508000" y="1052736"/>
            <a:ext cx="8128000" cy="2123658"/>
          </a:xfrm>
          <a:prstGeom prst="rect">
            <a:avLst/>
          </a:prstGeom>
        </p:spPr>
        <p:txBody>
          <a:bodyPr>
            <a:spAutoFit/>
          </a:bodyPr>
          <a:lstStyle/>
          <a:p>
            <a:pPr>
              <a:lnSpc>
                <a:spcPct val="120000"/>
              </a:lnSpc>
            </a:pPr>
            <a:r>
              <a:rPr lang="zh-CN" altLang="zh-CN" sz="2200" dirty="0">
                <a:solidFill>
                  <a:srgbClr val="FF0000"/>
                </a:solidFill>
              </a:rPr>
              <a:t>解析</a:t>
            </a:r>
            <a:r>
              <a:rPr lang="zh-CN" altLang="zh-CN" sz="2200" dirty="0"/>
              <a:t>图中主体画面是金字塔和狮身人面像</a:t>
            </a:r>
            <a:r>
              <a:rPr lang="en-US" altLang="zh-CN" sz="2200" dirty="0"/>
              <a:t>,</a:t>
            </a:r>
            <a:r>
              <a:rPr lang="zh-CN" altLang="zh-CN" sz="2200" dirty="0"/>
              <a:t>属于具有历史文化意义的古代遗存。因埃及大部分地处热带沙漠地区</a:t>
            </a:r>
            <a:r>
              <a:rPr lang="en-US" altLang="zh-CN" sz="2200" dirty="0"/>
              <a:t>,</a:t>
            </a:r>
            <a:r>
              <a:rPr lang="zh-CN" altLang="zh-CN" sz="2200" dirty="0"/>
              <a:t>所以金字塔及狮身人面像破损严重的原因主要是风力侵蚀作用。</a:t>
            </a:r>
            <a:endParaRPr lang="zh-CN" altLang="zh-CN" sz="2200" dirty="0"/>
          </a:p>
          <a:p>
            <a:pPr>
              <a:lnSpc>
                <a:spcPct val="120000"/>
              </a:lnSpc>
            </a:pPr>
            <a:r>
              <a:rPr lang="zh-CN" altLang="zh-CN" sz="2200" dirty="0">
                <a:solidFill>
                  <a:srgbClr val="FF0000"/>
                </a:solidFill>
              </a:rPr>
              <a:t>答案</a:t>
            </a:r>
            <a:r>
              <a:rPr lang="en-US" altLang="zh-CN" sz="2200" dirty="0"/>
              <a:t>(1)C</a:t>
            </a:r>
            <a:r>
              <a:rPr lang="zh-CN" altLang="zh-CN" sz="2200" dirty="0"/>
              <a:t>　</a:t>
            </a:r>
            <a:r>
              <a:rPr lang="en-US" altLang="zh-CN" sz="2200" dirty="0"/>
              <a:t>(2)B</a:t>
            </a:r>
            <a:endParaRPr lang="zh-CN" altLang="zh-CN" sz="2200" dirty="0"/>
          </a:p>
          <a:p>
            <a:pPr>
              <a:lnSpc>
                <a:spcPct val="120000"/>
              </a:lnSpc>
            </a:pPr>
            <a:r>
              <a:rPr lang="en-US" altLang="zh-CN" sz="2200" dirty="0"/>
              <a:t> </a:t>
            </a:r>
            <a:endParaRPr lang="zh-CN" altLang="zh-CN" sz="2200" dirty="0"/>
          </a:p>
        </p:txBody>
      </p:sp>
    </p:spTree>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问题导学</a:t>
            </a:r>
            <a:endParaRPr lang="zh-CN" altLang="en-US" sz="1400" dirty="0">
              <a:solidFill>
                <a:schemeClr val="accent5">
                  <a:lumMod val="20000"/>
                  <a:lumOff val="80000"/>
                </a:schemeClr>
              </a:solidFill>
            </a:endParaRPr>
          </a:p>
        </p:txBody>
      </p:sp>
      <p:sp>
        <p:nvSpPr>
          <p:cNvPr id="3" name="矩形 2">
            <a:hlinkClick r:id="rId2"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smtClean="0"/>
              <a:t>当堂检测</a:t>
            </a:r>
            <a:endParaRPr lang="zh-CN" altLang="en-US" sz="1400" dirty="0">
              <a:solidFill>
                <a:schemeClr val="accent4">
                  <a:lumMod val="20000"/>
                  <a:lumOff val="80000"/>
                </a:schemeClr>
              </a:solidFill>
            </a:endParaRPr>
          </a:p>
        </p:txBody>
      </p:sp>
      <p:sp>
        <p:nvSpPr>
          <p:cNvPr id="4" name="矩形 3"/>
          <p:cNvSpPr>
            <a:spLocks noChangeAspect="1"/>
          </p:cNvSpPr>
          <p:nvPr/>
        </p:nvSpPr>
        <p:spPr>
          <a:xfrm>
            <a:off x="508000" y="1052736"/>
            <a:ext cx="8128000" cy="1207414"/>
          </a:xfrm>
          <a:prstGeom prst="rect">
            <a:avLst/>
          </a:prstGeom>
        </p:spPr>
        <p:txBody>
          <a:bodyPr wrap="none">
            <a:spAutoFit/>
          </a:bodyPr>
          <a:lstStyle/>
          <a:p>
            <a:pPr>
              <a:lnSpc>
                <a:spcPct val="120000"/>
              </a:lnSpc>
            </a:pPr>
            <a:r>
              <a:rPr lang="zh-CN" altLang="zh-CN" sz="2200" dirty="0"/>
              <a:t>探究点三 欧洲旅游景区</a:t>
            </a:r>
          </a:p>
        </p:txBody>
      </p:sp>
      <p:graphicFrame>
        <p:nvGraphicFramePr>
          <p:cNvPr id="5" name="对象 4"/>
          <p:cNvGraphicFramePr>
            <a:graphicFrameLocks noChangeAspect="1"/>
          </p:cNvGraphicFramePr>
          <p:nvPr/>
        </p:nvGraphicFramePr>
        <p:xfrm>
          <a:off x="508000" y="1340768"/>
          <a:ext cx="8128000" cy="854163"/>
        </p:xfrm>
        <a:graphic>
          <a:graphicData uri="http://schemas.openxmlformats.org/presentationml/2006/ole">
            <mc:AlternateContent xmlns:mc="http://schemas.openxmlformats.org/markup-compatibility/2006">
              <mc:Choice xmlns:v="urn:schemas-microsoft-com:vml" Requires="v">
                <p:oleObj spid="_x0000_s17458" name="文档" r:id="rId3" imgW="3840480" imgH="403225" progId="Word.Document.12">
                  <p:embed/>
                </p:oleObj>
              </mc:Choice>
              <mc:Fallback>
                <p:oleObj name="文档" r:id="rId3" imgW="3840480" imgH="403225" progId="Word.Document.12">
                  <p:embed/>
                  <p:pic>
                    <p:nvPicPr>
                      <p:cNvPr id="0" name="图片 17457"/>
                      <p:cNvPicPr/>
                      <p:nvPr/>
                    </p:nvPicPr>
                    <p:blipFill>
                      <a:blip r:embed="rId4"/>
                      <a:stretch>
                        <a:fillRect/>
                      </a:stretch>
                    </p:blipFill>
                    <p:spPr>
                      <a:xfrm>
                        <a:off x="508000" y="1340768"/>
                        <a:ext cx="8128000" cy="854163"/>
                      </a:xfrm>
                      <a:prstGeom prst="rect">
                        <a:avLst/>
                      </a:prstGeom>
                    </p:spPr>
                  </p:pic>
                </p:oleObj>
              </mc:Fallback>
            </mc:AlternateContent>
          </a:graphicData>
        </a:graphic>
      </p:graphicFrame>
      <p:sp>
        <p:nvSpPr>
          <p:cNvPr id="6" name="矩形 5"/>
          <p:cNvSpPr>
            <a:spLocks noChangeAspect="1"/>
          </p:cNvSpPr>
          <p:nvPr/>
        </p:nvSpPr>
        <p:spPr>
          <a:xfrm>
            <a:off x="508000" y="1921801"/>
            <a:ext cx="8128000" cy="2083263"/>
          </a:xfrm>
          <a:prstGeom prst="rect">
            <a:avLst/>
          </a:prstGeom>
        </p:spPr>
        <p:txBody>
          <a:bodyPr>
            <a:spAutoFit/>
          </a:bodyPr>
          <a:lstStyle/>
          <a:p>
            <a:pPr>
              <a:lnSpc>
                <a:spcPct val="120000"/>
              </a:lnSpc>
            </a:pPr>
            <a:r>
              <a:rPr lang="zh-CN" altLang="zh-CN" sz="2200" dirty="0"/>
              <a:t>白雪皑皑的阿尔卑斯山、湖水清澈湛蓝的日内瓦湖、阳光明媚的地中海海岸、音乐国度奥地利蓝色的多瑙河、西班牙惊心动魄的斗牛比赛、阿尔卑斯山亮丽雪景照耀下的瑞士小城及精美绝伦的钟表</a:t>
            </a:r>
            <a:r>
              <a:rPr lang="en-US" altLang="zh-CN" sz="2200" dirty="0"/>
              <a:t>,</a:t>
            </a:r>
            <a:r>
              <a:rPr lang="zh-CN" altLang="zh-CN" sz="2200" dirty="0"/>
              <a:t>以及拜占庭风格、罗马式风格、哥特式风格各异的建筑等等</a:t>
            </a:r>
            <a:r>
              <a:rPr lang="en-US" altLang="zh-CN" sz="2200" dirty="0"/>
              <a:t>,</a:t>
            </a:r>
            <a:r>
              <a:rPr lang="zh-CN" altLang="zh-CN" sz="2200" dirty="0"/>
              <a:t>构成了欧洲丰富多彩的旅游资源。</a:t>
            </a:r>
          </a:p>
        </p:txBody>
      </p:sp>
      <p:graphicFrame>
        <p:nvGraphicFramePr>
          <p:cNvPr id="7" name="对象 6"/>
          <p:cNvGraphicFramePr>
            <a:graphicFrameLocks noChangeAspect="1"/>
          </p:cNvGraphicFramePr>
          <p:nvPr/>
        </p:nvGraphicFramePr>
        <p:xfrm>
          <a:off x="508000" y="4077072"/>
          <a:ext cx="8128000" cy="2132045"/>
        </p:xfrm>
        <a:graphic>
          <a:graphicData uri="http://schemas.openxmlformats.org/presentationml/2006/ole">
            <mc:AlternateContent xmlns:mc="http://schemas.openxmlformats.org/markup-compatibility/2006">
              <mc:Choice xmlns:v="urn:schemas-microsoft-com:vml" Requires="v">
                <p:oleObj spid="_x0000_s17459" name="文档" r:id="rId5" imgW="3840480" imgH="1007110" progId="Word.Document.12">
                  <p:embed/>
                </p:oleObj>
              </mc:Choice>
              <mc:Fallback>
                <p:oleObj name="文档" r:id="rId5" imgW="3840480" imgH="1007110" progId="Word.Document.12">
                  <p:embed/>
                  <p:pic>
                    <p:nvPicPr>
                      <p:cNvPr id="0" name="图片 17458"/>
                      <p:cNvPicPr/>
                      <p:nvPr/>
                    </p:nvPicPr>
                    <p:blipFill>
                      <a:blip r:embed="rId6"/>
                      <a:stretch>
                        <a:fillRect/>
                      </a:stretch>
                    </p:blipFill>
                    <p:spPr>
                      <a:xfrm>
                        <a:off x="508000" y="4077072"/>
                        <a:ext cx="8128000" cy="2132045"/>
                      </a:xfrm>
                      <a:prstGeom prst="rect">
                        <a:avLst/>
                      </a:prstGeom>
                    </p:spPr>
                  </p:pic>
                </p:oleObj>
              </mc:Fallback>
            </mc:AlternateContent>
          </a:graphicData>
        </a:graphic>
      </p:graphicFrame>
    </p:spTree>
  </p:cSld>
  <p:clrMapOvr>
    <a:masterClrMapping/>
  </p:clrMapOvr>
  <p:transition spd="slow">
    <p:cove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问题导学</a:t>
            </a:r>
            <a:endParaRPr lang="zh-CN" altLang="en-US" sz="1400" dirty="0">
              <a:solidFill>
                <a:schemeClr val="accent5">
                  <a:lumMod val="20000"/>
                  <a:lumOff val="80000"/>
                </a:schemeClr>
              </a:solidFill>
            </a:endParaRPr>
          </a:p>
        </p:txBody>
      </p:sp>
      <p:sp>
        <p:nvSpPr>
          <p:cNvPr id="3" name="矩形 2">
            <a:hlinkClick r:id="rId2"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smtClean="0"/>
              <a:t>当堂检测</a:t>
            </a:r>
            <a:endParaRPr lang="zh-CN" altLang="en-US" sz="1400" dirty="0">
              <a:solidFill>
                <a:schemeClr val="accent4">
                  <a:lumMod val="20000"/>
                  <a:lumOff val="80000"/>
                </a:schemeClr>
              </a:solidFill>
            </a:endParaRPr>
          </a:p>
        </p:txBody>
      </p:sp>
      <p:sp>
        <p:nvSpPr>
          <p:cNvPr id="4" name="矩形 3"/>
          <p:cNvSpPr>
            <a:spLocks noChangeAspect="1"/>
          </p:cNvSpPr>
          <p:nvPr/>
        </p:nvSpPr>
        <p:spPr>
          <a:xfrm>
            <a:off x="508000" y="1052736"/>
            <a:ext cx="8128000" cy="2123658"/>
          </a:xfrm>
          <a:prstGeom prst="rect">
            <a:avLst/>
          </a:prstGeom>
        </p:spPr>
        <p:txBody>
          <a:bodyPr>
            <a:spAutoFit/>
          </a:bodyPr>
          <a:lstStyle/>
          <a:p>
            <a:pPr>
              <a:lnSpc>
                <a:spcPct val="120000"/>
              </a:lnSpc>
            </a:pPr>
            <a:r>
              <a:rPr lang="zh-CN" altLang="zh-CN" sz="2200" dirty="0"/>
              <a:t>结合材料探究</a:t>
            </a:r>
            <a:r>
              <a:rPr lang="en-US" altLang="zh-CN" sz="2200" dirty="0"/>
              <a:t>:</a:t>
            </a:r>
            <a:endParaRPr lang="zh-CN" altLang="zh-CN" sz="2200" dirty="0"/>
          </a:p>
          <a:p>
            <a:pPr>
              <a:lnSpc>
                <a:spcPct val="120000"/>
              </a:lnSpc>
            </a:pPr>
            <a:r>
              <a:rPr lang="en-US" altLang="zh-CN" sz="2200" dirty="0"/>
              <a:t>(1)</a:t>
            </a:r>
            <a:r>
              <a:rPr lang="zh-CN" altLang="zh-CN" sz="2200" dirty="0"/>
              <a:t>欧洲的自然景观旅游资源哪些区域分布最为集中</a:t>
            </a:r>
            <a:r>
              <a:rPr lang="en-US" altLang="zh-CN" sz="2200" dirty="0"/>
              <a:t>?</a:t>
            </a:r>
            <a:endParaRPr lang="zh-CN" altLang="zh-CN" sz="2200" dirty="0"/>
          </a:p>
          <a:p>
            <a:pPr>
              <a:lnSpc>
                <a:spcPct val="120000"/>
              </a:lnSpc>
            </a:pPr>
            <a:r>
              <a:rPr lang="zh-CN" altLang="zh-CN" sz="2200" dirty="0">
                <a:solidFill>
                  <a:srgbClr val="FF0000"/>
                </a:solidFill>
              </a:rPr>
              <a:t>提示</a:t>
            </a:r>
            <a:r>
              <a:rPr lang="zh-CN" altLang="zh-CN" sz="2200" dirty="0"/>
              <a:t>地中海沿岸、阿尔卑斯山区。</a:t>
            </a:r>
            <a:endParaRPr lang="zh-CN" altLang="zh-CN" sz="2200" dirty="0"/>
          </a:p>
          <a:p>
            <a:pPr>
              <a:lnSpc>
                <a:spcPct val="120000"/>
              </a:lnSpc>
            </a:pPr>
            <a:r>
              <a:rPr lang="en-US" altLang="zh-CN" sz="2200" dirty="0"/>
              <a:t>(2)</a:t>
            </a:r>
            <a:r>
              <a:rPr lang="zh-CN" altLang="zh-CN" sz="2200" dirty="0"/>
              <a:t>欧洲的历史旅游资源哪两个国家最为集中</a:t>
            </a:r>
            <a:r>
              <a:rPr lang="en-US" altLang="zh-CN" sz="2200" dirty="0"/>
              <a:t>?</a:t>
            </a:r>
            <a:endParaRPr lang="zh-CN" altLang="zh-CN" sz="2200" dirty="0"/>
          </a:p>
          <a:p>
            <a:pPr>
              <a:lnSpc>
                <a:spcPct val="120000"/>
              </a:lnSpc>
            </a:pPr>
            <a:r>
              <a:rPr lang="zh-CN" altLang="zh-CN" sz="2200" dirty="0">
                <a:solidFill>
                  <a:srgbClr val="FF0000"/>
                </a:solidFill>
              </a:rPr>
              <a:t>提示</a:t>
            </a:r>
            <a:r>
              <a:rPr lang="zh-CN" altLang="zh-CN" sz="2200" dirty="0"/>
              <a:t>希腊、意大利最为集中。</a:t>
            </a:r>
          </a:p>
        </p:txBody>
      </p:sp>
    </p:spTree>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问题导学</a:t>
            </a:r>
            <a:endParaRPr lang="zh-CN" altLang="en-US" sz="1400" dirty="0">
              <a:solidFill>
                <a:schemeClr val="accent5">
                  <a:lumMod val="20000"/>
                  <a:lumOff val="80000"/>
                </a:schemeClr>
              </a:solidFill>
            </a:endParaRPr>
          </a:p>
        </p:txBody>
      </p:sp>
      <p:sp>
        <p:nvSpPr>
          <p:cNvPr id="3" name="矩形 2">
            <a:hlinkClick r:id="rId2"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smtClean="0"/>
              <a:t>当堂检测</a:t>
            </a:r>
            <a:endParaRPr lang="zh-CN" altLang="en-US" sz="1400" dirty="0">
              <a:solidFill>
                <a:schemeClr val="accent4">
                  <a:lumMod val="20000"/>
                  <a:lumOff val="80000"/>
                </a:schemeClr>
              </a:solidFill>
            </a:endParaRPr>
          </a:p>
        </p:txBody>
      </p:sp>
      <p:graphicFrame>
        <p:nvGraphicFramePr>
          <p:cNvPr id="5" name="对象 4"/>
          <p:cNvGraphicFramePr>
            <a:graphicFrameLocks noChangeAspect="1"/>
          </p:cNvGraphicFramePr>
          <p:nvPr/>
        </p:nvGraphicFramePr>
        <p:xfrm>
          <a:off x="508000" y="990661"/>
          <a:ext cx="8128000" cy="854163"/>
        </p:xfrm>
        <a:graphic>
          <a:graphicData uri="http://schemas.openxmlformats.org/presentationml/2006/ole">
            <mc:AlternateContent xmlns:mc="http://schemas.openxmlformats.org/markup-compatibility/2006">
              <mc:Choice xmlns:v="urn:schemas-microsoft-com:vml" Requires="v">
                <p:oleObj spid="_x0000_s18482" name="文档" r:id="rId3" imgW="3840480" imgH="403225" progId="Word.Document.12">
                  <p:embed/>
                </p:oleObj>
              </mc:Choice>
              <mc:Fallback>
                <p:oleObj name="文档" r:id="rId3" imgW="3840480" imgH="403225" progId="Word.Document.12">
                  <p:embed/>
                  <p:pic>
                    <p:nvPicPr>
                      <p:cNvPr id="0" name="图片 18481"/>
                      <p:cNvPicPr/>
                      <p:nvPr/>
                    </p:nvPicPr>
                    <p:blipFill>
                      <a:blip r:embed="rId4"/>
                      <a:stretch>
                        <a:fillRect/>
                      </a:stretch>
                    </p:blipFill>
                    <p:spPr>
                      <a:xfrm>
                        <a:off x="508000" y="990661"/>
                        <a:ext cx="8128000" cy="854163"/>
                      </a:xfrm>
                      <a:prstGeom prst="rect">
                        <a:avLst/>
                      </a:prstGeom>
                    </p:spPr>
                  </p:pic>
                </p:oleObj>
              </mc:Fallback>
            </mc:AlternateContent>
          </a:graphicData>
        </a:graphic>
      </p:graphicFrame>
      <p:sp>
        <p:nvSpPr>
          <p:cNvPr id="7" name="矩形 6"/>
          <p:cNvSpPr>
            <a:spLocks noChangeAspect="1"/>
          </p:cNvSpPr>
          <p:nvPr/>
        </p:nvSpPr>
        <p:spPr>
          <a:xfrm>
            <a:off x="508000" y="1556792"/>
            <a:ext cx="8128000" cy="671631"/>
          </a:xfrm>
          <a:prstGeom prst="rect">
            <a:avLst/>
          </a:prstGeom>
        </p:spPr>
        <p:txBody>
          <a:bodyPr wrap="none">
            <a:spAutoFit/>
          </a:bodyPr>
          <a:lstStyle/>
          <a:p>
            <a:pPr>
              <a:lnSpc>
                <a:spcPct val="120000"/>
              </a:lnSpc>
            </a:pPr>
            <a:r>
              <a:rPr lang="zh-CN" altLang="zh-CN" sz="2200" dirty="0"/>
              <a:t>欧洲旅游资源的种类及分布可用下图表示。</a:t>
            </a:r>
          </a:p>
        </p:txBody>
      </p:sp>
      <p:graphicFrame>
        <p:nvGraphicFramePr>
          <p:cNvPr id="8" name="对象 7"/>
          <p:cNvGraphicFramePr>
            <a:graphicFrameLocks noChangeAspect="1"/>
          </p:cNvGraphicFramePr>
          <p:nvPr/>
        </p:nvGraphicFramePr>
        <p:xfrm>
          <a:off x="508000" y="2251321"/>
          <a:ext cx="8128000" cy="3409927"/>
        </p:xfrm>
        <a:graphic>
          <a:graphicData uri="http://schemas.openxmlformats.org/presentationml/2006/ole">
            <mc:AlternateContent xmlns:mc="http://schemas.openxmlformats.org/markup-compatibility/2006">
              <mc:Choice xmlns:v="urn:schemas-microsoft-com:vml" Requires="v">
                <p:oleObj spid="_x0000_s18483" name="文档" r:id="rId5" imgW="3840480" imgH="1610995" progId="Word.Document.12">
                  <p:embed/>
                </p:oleObj>
              </mc:Choice>
              <mc:Fallback>
                <p:oleObj name="文档" r:id="rId5" imgW="3840480" imgH="1610995" progId="Word.Document.12">
                  <p:embed/>
                  <p:pic>
                    <p:nvPicPr>
                      <p:cNvPr id="0" name="图片 18482"/>
                      <p:cNvPicPr/>
                      <p:nvPr/>
                    </p:nvPicPr>
                    <p:blipFill>
                      <a:blip r:embed="rId6"/>
                      <a:stretch>
                        <a:fillRect/>
                      </a:stretch>
                    </p:blipFill>
                    <p:spPr>
                      <a:xfrm>
                        <a:off x="508000" y="2251321"/>
                        <a:ext cx="8128000" cy="3409927"/>
                      </a:xfrm>
                      <a:prstGeom prst="rect">
                        <a:avLst/>
                      </a:prstGeom>
                    </p:spPr>
                  </p:pic>
                </p:oleObj>
              </mc:Fallback>
            </mc:AlternateContent>
          </a:graphicData>
        </a:graphic>
      </p:graphicFrame>
    </p:spTree>
  </p:cSld>
  <p:clrMapOvr>
    <a:masterClrMapping/>
  </p:clrMapOvr>
  <p:transition spd="slow">
    <p:cover/>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问题导学</a:t>
            </a:r>
            <a:endParaRPr lang="zh-CN" altLang="en-US" sz="1400" dirty="0">
              <a:solidFill>
                <a:schemeClr val="accent5">
                  <a:lumMod val="20000"/>
                  <a:lumOff val="80000"/>
                </a:schemeClr>
              </a:solidFill>
            </a:endParaRPr>
          </a:p>
        </p:txBody>
      </p:sp>
      <p:sp>
        <p:nvSpPr>
          <p:cNvPr id="3" name="矩形 2">
            <a:hlinkClick r:id="rId2"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smtClean="0"/>
              <a:t>当堂检测</a:t>
            </a:r>
            <a:endParaRPr lang="zh-CN" altLang="en-US" sz="1400" dirty="0">
              <a:solidFill>
                <a:schemeClr val="accent4">
                  <a:lumMod val="20000"/>
                  <a:lumOff val="80000"/>
                </a:schemeClr>
              </a:solidFill>
            </a:endParaRPr>
          </a:p>
        </p:txBody>
      </p:sp>
      <p:sp>
        <p:nvSpPr>
          <p:cNvPr id="4" name="矩形 3"/>
          <p:cNvSpPr>
            <a:spLocks noChangeAspect="1"/>
          </p:cNvSpPr>
          <p:nvPr/>
        </p:nvSpPr>
        <p:spPr>
          <a:xfrm>
            <a:off x="508000" y="1052736"/>
            <a:ext cx="8128000" cy="864467"/>
          </a:xfrm>
          <a:prstGeom prst="rect">
            <a:avLst/>
          </a:prstGeom>
        </p:spPr>
        <p:txBody>
          <a:bodyPr>
            <a:spAutoFit/>
          </a:bodyPr>
          <a:lstStyle/>
          <a:p>
            <a:pPr>
              <a:lnSpc>
                <a:spcPct val="120000"/>
              </a:lnSpc>
            </a:pPr>
            <a:r>
              <a:rPr lang="zh-CN" altLang="zh-CN" sz="2200" dirty="0"/>
              <a:t>【例</a:t>
            </a:r>
            <a:r>
              <a:rPr lang="en-US" altLang="zh-CN" sz="2200" b="1" dirty="0"/>
              <a:t>3</a:t>
            </a:r>
            <a:r>
              <a:rPr lang="zh-CN" altLang="zh-CN" sz="2200" dirty="0"/>
              <a:t>】阅读材料</a:t>
            </a:r>
            <a:r>
              <a:rPr lang="en-US" altLang="zh-CN" sz="2200" dirty="0"/>
              <a:t>,</a:t>
            </a:r>
            <a:r>
              <a:rPr lang="zh-CN" altLang="zh-CN" sz="2200" dirty="0"/>
              <a:t>完成下列问题。</a:t>
            </a:r>
            <a:endParaRPr lang="zh-CN" altLang="zh-CN" sz="2200" dirty="0"/>
          </a:p>
          <a:p>
            <a:pPr>
              <a:lnSpc>
                <a:spcPct val="120000"/>
              </a:lnSpc>
            </a:pPr>
            <a:r>
              <a:rPr lang="zh-CN" altLang="zh-CN" sz="2200" dirty="0"/>
              <a:t>材料一　欧洲西部政区图和四幅景观图。</a:t>
            </a:r>
          </a:p>
        </p:txBody>
      </p:sp>
      <p:graphicFrame>
        <p:nvGraphicFramePr>
          <p:cNvPr id="5" name="对象 4"/>
          <p:cNvGraphicFramePr>
            <a:graphicFrameLocks noChangeAspect="1"/>
          </p:cNvGraphicFramePr>
          <p:nvPr/>
        </p:nvGraphicFramePr>
        <p:xfrm>
          <a:off x="508000" y="2132856"/>
          <a:ext cx="8128000" cy="2559125"/>
        </p:xfrm>
        <a:graphic>
          <a:graphicData uri="http://schemas.openxmlformats.org/presentationml/2006/ole">
            <mc:AlternateContent xmlns:mc="http://schemas.openxmlformats.org/markup-compatibility/2006">
              <mc:Choice xmlns:v="urn:schemas-microsoft-com:vml" Requires="v">
                <p:oleObj spid="_x0000_s19482" name="文档" r:id="rId3" imgW="3840480" imgH="1208405" progId="Word.Document.12">
                  <p:embed/>
                </p:oleObj>
              </mc:Choice>
              <mc:Fallback>
                <p:oleObj name="文档" r:id="rId3" imgW="3840480" imgH="1208405" progId="Word.Document.12">
                  <p:embed/>
                  <p:pic>
                    <p:nvPicPr>
                      <p:cNvPr id="0" name="图片 19481"/>
                      <p:cNvPicPr/>
                      <p:nvPr/>
                    </p:nvPicPr>
                    <p:blipFill>
                      <a:blip r:embed="rId4"/>
                      <a:stretch>
                        <a:fillRect/>
                      </a:stretch>
                    </p:blipFill>
                    <p:spPr>
                      <a:xfrm>
                        <a:off x="508000" y="2132856"/>
                        <a:ext cx="8128000" cy="2559125"/>
                      </a:xfrm>
                      <a:prstGeom prst="rect">
                        <a:avLst/>
                      </a:prstGeom>
                    </p:spPr>
                  </p:pic>
                </p:oleObj>
              </mc:Fallback>
            </mc:AlternateContent>
          </a:graphicData>
        </a:graphic>
      </p:graphicFrame>
      <p:sp>
        <p:nvSpPr>
          <p:cNvPr id="6" name="矩形 5"/>
          <p:cNvSpPr>
            <a:spLocks noChangeAspect="1"/>
          </p:cNvSpPr>
          <p:nvPr/>
        </p:nvSpPr>
        <p:spPr>
          <a:xfrm>
            <a:off x="508000" y="4966580"/>
            <a:ext cx="8128000" cy="1270732"/>
          </a:xfrm>
          <a:prstGeom prst="rect">
            <a:avLst/>
          </a:prstGeom>
        </p:spPr>
        <p:txBody>
          <a:bodyPr>
            <a:spAutoFit/>
          </a:bodyPr>
          <a:lstStyle/>
          <a:p>
            <a:pPr>
              <a:lnSpc>
                <a:spcPct val="120000"/>
              </a:lnSpc>
            </a:pPr>
            <a:r>
              <a:rPr lang="zh-CN" altLang="zh-CN" sz="2200" dirty="0"/>
              <a:t>材料二　每年暑假</a:t>
            </a:r>
            <a:r>
              <a:rPr lang="en-US" altLang="zh-CN" sz="2200" dirty="0"/>
              <a:t>,</a:t>
            </a:r>
            <a:r>
              <a:rPr lang="zh-CN" altLang="zh-CN" sz="2200" dirty="0"/>
              <a:t>到南欧地中海海滨旅游的北欧、中欧游客络绎不绝</a:t>
            </a:r>
            <a:r>
              <a:rPr lang="en-US" altLang="zh-CN" sz="2200" dirty="0"/>
              <a:t>,</a:t>
            </a:r>
            <a:r>
              <a:rPr lang="zh-CN" altLang="zh-CN" sz="2200" dirty="0"/>
              <a:t>而冬季这里游客较少</a:t>
            </a:r>
            <a:r>
              <a:rPr lang="en-US" altLang="zh-CN" sz="2200" dirty="0"/>
              <a:t>,</a:t>
            </a:r>
            <a:r>
              <a:rPr lang="zh-CN" altLang="zh-CN" sz="2200" dirty="0"/>
              <a:t>每年圣诞节前后</a:t>
            </a:r>
            <a:r>
              <a:rPr lang="en-US" altLang="zh-CN" sz="2200" dirty="0"/>
              <a:t>,</a:t>
            </a:r>
            <a:r>
              <a:rPr lang="zh-CN" altLang="zh-CN" sz="2200" dirty="0"/>
              <a:t>欧洲西部地区的大量游客前往泰国、加勒比海地区旅游。</a:t>
            </a:r>
          </a:p>
        </p:txBody>
      </p:sp>
    </p:spTree>
  </p:cSld>
  <p:clrMapOvr>
    <a:masterClrMapping/>
  </p:clrMapOvr>
  <p:transition spd="slow">
    <p:cover/>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问题导学</a:t>
            </a:r>
            <a:endParaRPr lang="zh-CN" altLang="en-US" sz="1400" dirty="0">
              <a:solidFill>
                <a:schemeClr val="accent5">
                  <a:lumMod val="20000"/>
                  <a:lumOff val="80000"/>
                </a:schemeClr>
              </a:solidFill>
            </a:endParaRPr>
          </a:p>
        </p:txBody>
      </p:sp>
      <p:sp>
        <p:nvSpPr>
          <p:cNvPr id="3" name="矩形 2">
            <a:hlinkClick r:id="rId2"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smtClean="0"/>
              <a:t>当堂检测</a:t>
            </a:r>
            <a:endParaRPr lang="zh-CN" altLang="en-US" sz="1400" dirty="0">
              <a:solidFill>
                <a:schemeClr val="accent4">
                  <a:lumMod val="20000"/>
                  <a:lumOff val="80000"/>
                </a:schemeClr>
              </a:solidFill>
            </a:endParaRPr>
          </a:p>
        </p:txBody>
      </p:sp>
      <p:sp>
        <p:nvSpPr>
          <p:cNvPr id="4" name="矩形 3"/>
          <p:cNvSpPr>
            <a:spLocks noChangeAspect="1"/>
          </p:cNvSpPr>
          <p:nvPr/>
        </p:nvSpPr>
        <p:spPr>
          <a:xfrm>
            <a:off x="508000" y="1042604"/>
            <a:ext cx="8128000" cy="4114588"/>
          </a:xfrm>
          <a:prstGeom prst="rect">
            <a:avLst/>
          </a:prstGeom>
        </p:spPr>
        <p:txBody>
          <a:bodyPr>
            <a:spAutoFit/>
          </a:bodyPr>
          <a:lstStyle/>
          <a:p>
            <a:pPr>
              <a:lnSpc>
                <a:spcPct val="120000"/>
              </a:lnSpc>
            </a:pPr>
            <a:r>
              <a:rPr lang="en-US" altLang="zh-CN" sz="2200" dirty="0"/>
              <a:t>(1)</a:t>
            </a:r>
            <a:r>
              <a:rPr lang="zh-CN" altLang="zh-CN" sz="2200" dirty="0"/>
              <a:t>将各景观图的数码填写在所属国家字母代号后面的空格内。</a:t>
            </a:r>
            <a:endParaRPr lang="zh-CN" altLang="zh-CN" sz="2200" dirty="0"/>
          </a:p>
          <a:p>
            <a:pPr>
              <a:lnSpc>
                <a:spcPct val="120000"/>
              </a:lnSpc>
            </a:pPr>
            <a:r>
              <a:rPr lang="en-US" altLang="zh-CN" sz="2200" dirty="0"/>
              <a:t>A</a:t>
            </a:r>
            <a:r>
              <a:rPr lang="zh-CN" altLang="zh-CN" sz="2200" u="sng" dirty="0"/>
              <a:t>　　　　</a:t>
            </a:r>
            <a:r>
              <a:rPr lang="en-US" altLang="zh-CN" sz="2200" dirty="0"/>
              <a:t>,B</a:t>
            </a:r>
            <a:r>
              <a:rPr lang="zh-CN" altLang="zh-CN" sz="2200" u="sng" dirty="0"/>
              <a:t>　　　　</a:t>
            </a:r>
            <a:r>
              <a:rPr lang="en-US" altLang="zh-CN" sz="2200" dirty="0"/>
              <a:t>,C</a:t>
            </a:r>
            <a:r>
              <a:rPr lang="zh-CN" altLang="zh-CN" sz="2200" u="sng" dirty="0"/>
              <a:t>　　　　</a:t>
            </a:r>
            <a:r>
              <a:rPr lang="en-US" altLang="zh-CN" sz="2200" dirty="0"/>
              <a:t>,D</a:t>
            </a:r>
            <a:r>
              <a:rPr lang="zh-CN" altLang="zh-CN" sz="2200" u="sng" dirty="0"/>
              <a:t>　　　　</a:t>
            </a:r>
            <a:r>
              <a:rPr lang="zh-CN" altLang="zh-CN" sz="2200" dirty="0"/>
              <a:t>。</a:t>
            </a:r>
            <a:r>
              <a:rPr lang="en-US" altLang="zh-CN" sz="2200" dirty="0"/>
              <a:t> </a:t>
            </a:r>
            <a:endParaRPr lang="zh-CN" altLang="zh-CN" sz="2200" dirty="0"/>
          </a:p>
          <a:p>
            <a:pPr>
              <a:lnSpc>
                <a:spcPct val="120000"/>
              </a:lnSpc>
            </a:pPr>
            <a:r>
              <a:rPr lang="en-US" altLang="zh-CN" sz="2200" dirty="0"/>
              <a:t>(2)</a:t>
            </a:r>
            <a:r>
              <a:rPr lang="zh-CN" altLang="zh-CN" sz="2200" dirty="0"/>
              <a:t>试从气候角度分析欧洲西部游客流向发生季节性变化的原因。</a:t>
            </a:r>
            <a:endParaRPr lang="zh-CN" altLang="zh-CN" sz="2200" dirty="0"/>
          </a:p>
          <a:p>
            <a:pPr>
              <a:lnSpc>
                <a:spcPct val="120000"/>
              </a:lnSpc>
            </a:pPr>
            <a:r>
              <a:rPr lang="zh-CN" altLang="zh-CN" sz="2200" dirty="0">
                <a:solidFill>
                  <a:srgbClr val="FF0000"/>
                </a:solidFill>
              </a:rPr>
              <a:t>解析</a:t>
            </a:r>
            <a:r>
              <a:rPr lang="zh-CN" altLang="zh-CN" sz="2200" dirty="0"/>
              <a:t>第</a:t>
            </a:r>
            <a:r>
              <a:rPr lang="en-US" altLang="zh-CN" sz="2200" dirty="0"/>
              <a:t>(1)</a:t>
            </a:r>
            <a:r>
              <a:rPr lang="zh-CN" altLang="zh-CN" sz="2200" dirty="0"/>
              <a:t>题</a:t>
            </a:r>
            <a:r>
              <a:rPr lang="en-US" altLang="zh-CN" sz="2200" dirty="0"/>
              <a:t>,</a:t>
            </a:r>
            <a:r>
              <a:rPr lang="zh-CN" altLang="zh-CN" sz="2200" dirty="0"/>
              <a:t>①为意大利的角斗场遗址</a:t>
            </a:r>
            <a:r>
              <a:rPr lang="en-US" altLang="zh-CN" sz="2200" dirty="0"/>
              <a:t>,</a:t>
            </a:r>
            <a:r>
              <a:rPr lang="zh-CN" altLang="zh-CN" sz="2200" dirty="0"/>
              <a:t>②是希腊的雅典卫城</a:t>
            </a:r>
            <a:r>
              <a:rPr lang="en-US" altLang="zh-CN" sz="2200" dirty="0"/>
              <a:t>,</a:t>
            </a:r>
            <a:r>
              <a:rPr lang="zh-CN" altLang="zh-CN" sz="2200" dirty="0"/>
              <a:t>③是英国伦敦的大本钟</a:t>
            </a:r>
            <a:r>
              <a:rPr lang="en-US" altLang="zh-CN" sz="2200" dirty="0"/>
              <a:t>,</a:t>
            </a:r>
            <a:r>
              <a:rPr lang="zh-CN" altLang="zh-CN" sz="2200" dirty="0"/>
              <a:t>④是法国巴黎的埃菲尔铁塔。第</a:t>
            </a:r>
            <a:r>
              <a:rPr lang="en-US" altLang="zh-CN" sz="2200" dirty="0"/>
              <a:t>(2)</a:t>
            </a:r>
            <a:r>
              <a:rPr lang="zh-CN" altLang="zh-CN" sz="2200" dirty="0"/>
              <a:t>题</a:t>
            </a:r>
            <a:r>
              <a:rPr lang="en-US" altLang="zh-CN" sz="2200" dirty="0"/>
              <a:t>,</a:t>
            </a:r>
            <a:r>
              <a:rPr lang="zh-CN" altLang="zh-CN" sz="2200" dirty="0"/>
              <a:t>要从不同地区冬季和夏季的气候差异上分析回答。</a:t>
            </a:r>
            <a:endParaRPr lang="zh-CN" altLang="zh-CN" sz="2200" dirty="0"/>
          </a:p>
          <a:p>
            <a:pPr>
              <a:lnSpc>
                <a:spcPct val="120000"/>
              </a:lnSpc>
            </a:pPr>
            <a:r>
              <a:rPr lang="zh-CN" altLang="zh-CN" sz="2200" dirty="0">
                <a:solidFill>
                  <a:srgbClr val="FF0000"/>
                </a:solidFill>
              </a:rPr>
              <a:t>答案</a:t>
            </a:r>
            <a:r>
              <a:rPr lang="en-US" altLang="zh-CN" sz="2200" dirty="0"/>
              <a:t>(1)</a:t>
            </a:r>
            <a:r>
              <a:rPr lang="zh-CN" altLang="zh-CN" sz="2200" dirty="0"/>
              <a:t>③　④　①　②　</a:t>
            </a:r>
            <a:r>
              <a:rPr lang="en-US" altLang="zh-CN" sz="2200" dirty="0"/>
              <a:t>(2)</a:t>
            </a:r>
            <a:r>
              <a:rPr lang="zh-CN" altLang="zh-CN" sz="2200" dirty="0"/>
              <a:t>夏季</a:t>
            </a:r>
            <a:r>
              <a:rPr lang="en-US" altLang="zh-CN" sz="2200" dirty="0"/>
              <a:t>,</a:t>
            </a:r>
            <a:r>
              <a:rPr lang="zh-CN" altLang="zh-CN" sz="2200" dirty="0"/>
              <a:t>南欧地中海地区高温少雨</a:t>
            </a:r>
            <a:r>
              <a:rPr lang="en-US" altLang="zh-CN" sz="2200" dirty="0"/>
              <a:t>,</a:t>
            </a:r>
            <a:r>
              <a:rPr lang="zh-CN" altLang="zh-CN" sz="2200" dirty="0"/>
              <a:t>蓝天碧海和暖热的沙滩对北欧、中欧游客有较大的吸引力</a:t>
            </a:r>
            <a:r>
              <a:rPr lang="en-US" altLang="zh-CN" sz="2200" dirty="0"/>
              <a:t>;</a:t>
            </a:r>
            <a:r>
              <a:rPr lang="zh-CN" altLang="zh-CN" sz="2200" dirty="0"/>
              <a:t>冬季</a:t>
            </a:r>
            <a:r>
              <a:rPr lang="en-US" altLang="zh-CN" sz="2200" dirty="0"/>
              <a:t>,</a:t>
            </a:r>
            <a:r>
              <a:rPr lang="zh-CN" altLang="zh-CN" sz="2200" dirty="0"/>
              <a:t>欧洲气温低</a:t>
            </a:r>
            <a:r>
              <a:rPr lang="en-US" altLang="zh-CN" sz="2200" dirty="0"/>
              <a:t>,</a:t>
            </a:r>
            <a:r>
              <a:rPr lang="zh-CN" altLang="zh-CN" sz="2200" dirty="0"/>
              <a:t>多阴雨天气</a:t>
            </a:r>
            <a:r>
              <a:rPr lang="en-US" altLang="zh-CN" sz="2200" dirty="0"/>
              <a:t>,</a:t>
            </a:r>
            <a:r>
              <a:rPr lang="zh-CN" altLang="zh-CN" sz="2200" dirty="0"/>
              <a:t>而加勒比海地区和泰国处于干季</a:t>
            </a:r>
            <a:r>
              <a:rPr lang="en-US" altLang="zh-CN" sz="2200" dirty="0"/>
              <a:t>,</a:t>
            </a:r>
            <a:r>
              <a:rPr lang="zh-CN" altLang="zh-CN" sz="2200" dirty="0"/>
              <a:t>晴天多</a:t>
            </a:r>
            <a:r>
              <a:rPr lang="en-US" altLang="zh-CN" sz="2200" dirty="0"/>
              <a:t>,</a:t>
            </a:r>
            <a:r>
              <a:rPr lang="zh-CN" altLang="zh-CN" sz="2200" dirty="0"/>
              <a:t>气候暖热。</a:t>
            </a:r>
          </a:p>
        </p:txBody>
      </p:sp>
    </p:spTree>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问题导学</a:t>
            </a:r>
            <a:endParaRPr lang="zh-CN" altLang="en-US" sz="1400" dirty="0">
              <a:solidFill>
                <a:schemeClr val="accent5">
                  <a:lumMod val="20000"/>
                  <a:lumOff val="80000"/>
                </a:schemeClr>
              </a:solidFill>
            </a:endParaRPr>
          </a:p>
        </p:txBody>
      </p:sp>
      <p:sp>
        <p:nvSpPr>
          <p:cNvPr id="3" name="矩形 2">
            <a:hlinkClick r:id="rId2"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smtClean="0"/>
              <a:t>当堂检测</a:t>
            </a:r>
            <a:endParaRPr lang="zh-CN" altLang="en-US" sz="1400" dirty="0">
              <a:solidFill>
                <a:schemeClr val="accent4">
                  <a:lumMod val="20000"/>
                  <a:lumOff val="80000"/>
                </a:schemeClr>
              </a:solidFill>
            </a:endParaRPr>
          </a:p>
        </p:txBody>
      </p:sp>
      <p:sp>
        <p:nvSpPr>
          <p:cNvPr id="4" name="矩形 3"/>
          <p:cNvSpPr>
            <a:spLocks noChangeAspect="1"/>
          </p:cNvSpPr>
          <p:nvPr/>
        </p:nvSpPr>
        <p:spPr>
          <a:xfrm>
            <a:off x="508000" y="1052736"/>
            <a:ext cx="8128000" cy="2083263"/>
          </a:xfrm>
          <a:prstGeom prst="rect">
            <a:avLst/>
          </a:prstGeom>
        </p:spPr>
        <p:txBody>
          <a:bodyPr>
            <a:spAutoFit/>
          </a:bodyPr>
          <a:lstStyle/>
          <a:p>
            <a:pPr>
              <a:lnSpc>
                <a:spcPct val="120000"/>
              </a:lnSpc>
            </a:pPr>
            <a:r>
              <a:rPr lang="zh-CN" altLang="zh-CN" sz="2200" dirty="0"/>
              <a:t>拓展延伸为什么欧洲是世界上最活跃的旅游区</a:t>
            </a:r>
            <a:r>
              <a:rPr lang="en-US" altLang="zh-CN" sz="2200" dirty="0"/>
              <a:t>?</a:t>
            </a:r>
            <a:endParaRPr lang="zh-CN" altLang="zh-CN" sz="2200" dirty="0"/>
          </a:p>
          <a:p>
            <a:pPr>
              <a:lnSpc>
                <a:spcPct val="120000"/>
              </a:lnSpc>
            </a:pPr>
            <a:r>
              <a:rPr lang="zh-CN" altLang="zh-CN" sz="2200" dirty="0">
                <a:solidFill>
                  <a:srgbClr val="FF0000"/>
                </a:solidFill>
              </a:rPr>
              <a:t>提示</a:t>
            </a:r>
            <a:r>
              <a:rPr lang="zh-CN" altLang="zh-CN" sz="2200" dirty="0"/>
              <a:t>欧洲三面环海</a:t>
            </a:r>
            <a:r>
              <a:rPr lang="en-US" altLang="zh-CN" sz="2200" dirty="0"/>
              <a:t>,</a:t>
            </a:r>
            <a:r>
              <a:rPr lang="zh-CN" altLang="zh-CN" sz="2200" dirty="0"/>
              <a:t>深受北大西洋暖流和中纬西风的影响</a:t>
            </a:r>
            <a:r>
              <a:rPr lang="en-US" altLang="zh-CN" sz="2200" dirty="0"/>
              <a:t>,</a:t>
            </a:r>
            <a:r>
              <a:rPr lang="zh-CN" altLang="zh-CN" sz="2200" dirty="0"/>
              <a:t>气候温和湿润</a:t>
            </a:r>
            <a:r>
              <a:rPr lang="en-US" altLang="zh-CN" sz="2200" dirty="0"/>
              <a:t>,</a:t>
            </a:r>
            <a:r>
              <a:rPr lang="zh-CN" altLang="zh-CN" sz="2200" dirty="0"/>
              <a:t>自然风光优美</a:t>
            </a:r>
            <a:r>
              <a:rPr lang="en-US" altLang="zh-CN" sz="2200" dirty="0"/>
              <a:t>,</a:t>
            </a:r>
            <a:r>
              <a:rPr lang="zh-CN" altLang="zh-CN" sz="2200" dirty="0"/>
              <a:t>旅游资源丰富。同时</a:t>
            </a:r>
            <a:r>
              <a:rPr lang="en-US" altLang="zh-CN" sz="2200" dirty="0"/>
              <a:t>,</a:t>
            </a:r>
            <a:r>
              <a:rPr lang="zh-CN" altLang="zh-CN" sz="2200" dirty="0"/>
              <a:t>欧洲又是资本主义发展最早的地区</a:t>
            </a:r>
            <a:r>
              <a:rPr lang="en-US" altLang="zh-CN" sz="2200" dirty="0"/>
              <a:t>,</a:t>
            </a:r>
            <a:r>
              <a:rPr lang="zh-CN" altLang="zh-CN" sz="2200" dirty="0"/>
              <a:t>经济发达</a:t>
            </a:r>
            <a:r>
              <a:rPr lang="en-US" altLang="zh-CN" sz="2200" dirty="0"/>
              <a:t>,</a:t>
            </a:r>
            <a:r>
              <a:rPr lang="zh-CN" altLang="zh-CN" sz="2200" dirty="0"/>
              <a:t>人口密集</a:t>
            </a:r>
            <a:r>
              <a:rPr lang="en-US" altLang="zh-CN" sz="2200" dirty="0"/>
              <a:t>,</a:t>
            </a:r>
            <a:r>
              <a:rPr lang="zh-CN" altLang="zh-CN" sz="2200" dirty="0"/>
              <a:t>海、陆、空交通方便</a:t>
            </a:r>
            <a:r>
              <a:rPr lang="en-US" altLang="zh-CN" sz="2200" dirty="0"/>
              <a:t>,</a:t>
            </a:r>
            <a:r>
              <a:rPr lang="zh-CN" altLang="zh-CN" sz="2200" dirty="0"/>
              <a:t>因而也是世界上最活跃的旅游区。</a:t>
            </a:r>
          </a:p>
        </p:txBody>
      </p:sp>
    </p:spTree>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495484" y="692696"/>
            <a:ext cx="1080000" cy="288032"/>
          </a:xfrm>
          <a:prstGeom prst="rect">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目标导航</a:t>
            </a:r>
            <a:endParaRPr lang="zh-CN" altLang="en-US" sz="1400" dirty="0"/>
          </a:p>
        </p:txBody>
      </p:sp>
      <p:sp>
        <p:nvSpPr>
          <p:cNvPr id="3" name="矩形 2"/>
          <p:cNvSpPr>
            <a:spLocks noChangeAspect="1"/>
          </p:cNvSpPr>
          <p:nvPr/>
        </p:nvSpPr>
        <p:spPr>
          <a:xfrm>
            <a:off x="508000" y="1052736"/>
            <a:ext cx="8128000" cy="2083263"/>
          </a:xfrm>
          <a:prstGeom prst="rect">
            <a:avLst/>
          </a:prstGeom>
        </p:spPr>
        <p:txBody>
          <a:bodyPr>
            <a:spAutoFit/>
          </a:bodyPr>
          <a:lstStyle/>
          <a:p>
            <a:pPr>
              <a:lnSpc>
                <a:spcPct val="120000"/>
              </a:lnSpc>
            </a:pPr>
            <a:r>
              <a:rPr lang="zh-CN" altLang="zh-CN" sz="2200" dirty="0"/>
              <a:t>一、世界遗产</a:t>
            </a:r>
            <a:endParaRPr lang="zh-CN" altLang="zh-CN" sz="2200" dirty="0"/>
          </a:p>
          <a:p>
            <a:pPr>
              <a:lnSpc>
                <a:spcPct val="120000"/>
              </a:lnSpc>
            </a:pPr>
            <a:r>
              <a:rPr lang="en-US" altLang="zh-CN" sz="2200" b="1" dirty="0"/>
              <a:t>1</a:t>
            </a:r>
            <a:r>
              <a:rPr lang="en-US" altLang="zh-CN" sz="2200" dirty="0"/>
              <a:t>.</a:t>
            </a:r>
            <a:r>
              <a:rPr lang="zh-CN" altLang="zh-CN" sz="2200" dirty="0"/>
              <a:t>遗产保护</a:t>
            </a:r>
            <a:r>
              <a:rPr lang="en-US" altLang="zh-CN" sz="2200" dirty="0"/>
              <a:t>:20</a:t>
            </a:r>
            <a:r>
              <a:rPr lang="zh-CN" altLang="zh-CN" sz="2200" dirty="0"/>
              <a:t>世纪</a:t>
            </a:r>
            <a:r>
              <a:rPr lang="en-US" altLang="zh-CN" sz="2200" dirty="0"/>
              <a:t>70</a:t>
            </a:r>
            <a:r>
              <a:rPr lang="zh-CN" altLang="zh-CN" sz="2200" dirty="0"/>
              <a:t>年代</a:t>
            </a:r>
            <a:r>
              <a:rPr lang="en-US" altLang="zh-CN" sz="2200" dirty="0"/>
              <a:t>,</a:t>
            </a:r>
            <a:r>
              <a:rPr lang="zh-CN" altLang="zh-CN" sz="2200" dirty="0"/>
              <a:t>联合国教科文组织成立了</a:t>
            </a:r>
            <a:r>
              <a:rPr lang="zh-CN" altLang="zh-CN" sz="2200" u="sng" dirty="0">
                <a:solidFill>
                  <a:srgbClr val="FF0000"/>
                </a:solidFill>
                <a:uFill>
                  <a:solidFill>
                    <a:schemeClr val="tx1"/>
                  </a:solidFill>
                </a:uFill>
              </a:rPr>
              <a:t>人类遗产</a:t>
            </a:r>
            <a:r>
              <a:rPr lang="zh-CN" altLang="zh-CN" sz="2200" dirty="0"/>
              <a:t>委员会</a:t>
            </a:r>
            <a:r>
              <a:rPr lang="en-US" altLang="zh-CN" sz="2200" dirty="0"/>
              <a:t>,</a:t>
            </a:r>
            <a:r>
              <a:rPr lang="zh-CN" altLang="zh-CN" sz="2200" dirty="0"/>
              <a:t>开始有计划地保护列入《</a:t>
            </a:r>
            <a:r>
              <a:rPr lang="zh-CN" altLang="zh-CN" sz="2200" u="sng" dirty="0">
                <a:solidFill>
                  <a:srgbClr val="FF0000"/>
                </a:solidFill>
                <a:uFill>
                  <a:solidFill>
                    <a:schemeClr val="tx1"/>
                  </a:solidFill>
                </a:uFill>
              </a:rPr>
              <a:t>世界遗产名录</a:t>
            </a:r>
            <a:r>
              <a:rPr lang="zh-CN" altLang="zh-CN" sz="2200" dirty="0"/>
              <a:t>》的人类遗产。</a:t>
            </a:r>
            <a:endParaRPr lang="zh-CN" altLang="zh-CN" sz="2200" dirty="0"/>
          </a:p>
          <a:p>
            <a:pPr>
              <a:lnSpc>
                <a:spcPct val="120000"/>
              </a:lnSpc>
            </a:pPr>
            <a:r>
              <a:rPr lang="en-US" altLang="zh-CN" sz="2200" b="1" dirty="0"/>
              <a:t>2</a:t>
            </a:r>
            <a:r>
              <a:rPr lang="en-US" altLang="zh-CN" sz="2200" dirty="0"/>
              <a:t>.</a:t>
            </a:r>
            <a:r>
              <a:rPr lang="zh-CN" altLang="zh-CN" sz="2200" dirty="0"/>
              <a:t>世界遗产分类</a:t>
            </a:r>
            <a:r>
              <a:rPr lang="en-US" altLang="zh-CN" sz="2200" dirty="0"/>
              <a:t>:</a:t>
            </a:r>
            <a:r>
              <a:rPr lang="zh-CN" altLang="zh-CN" sz="2200" u="sng" dirty="0">
                <a:solidFill>
                  <a:srgbClr val="FF0000"/>
                </a:solidFill>
                <a:uFill>
                  <a:solidFill>
                    <a:schemeClr val="tx1"/>
                  </a:solidFill>
                </a:uFill>
              </a:rPr>
              <a:t>文化</a:t>
            </a:r>
            <a:r>
              <a:rPr lang="zh-CN" altLang="zh-CN" sz="2200" dirty="0"/>
              <a:t>遗产、自然遗产、</a:t>
            </a:r>
            <a:r>
              <a:rPr lang="zh-CN" altLang="zh-CN" sz="2200" u="sng" dirty="0">
                <a:solidFill>
                  <a:srgbClr val="FF0000"/>
                </a:solidFill>
                <a:uFill>
                  <a:solidFill>
                    <a:schemeClr val="tx1"/>
                  </a:solidFill>
                </a:uFill>
              </a:rPr>
              <a:t>文化与自然</a:t>
            </a:r>
            <a:r>
              <a:rPr lang="zh-CN" altLang="zh-CN" sz="2200" dirty="0"/>
              <a:t>遗产、文化景观遗产、人类口头和非物质遗产代表作。</a:t>
            </a:r>
          </a:p>
        </p:txBody>
      </p:sp>
      <p:sp>
        <p:nvSpPr>
          <p:cNvPr id="4" name="矩形 3"/>
          <p:cNvSpPr/>
          <p:nvPr/>
        </p:nvSpPr>
        <p:spPr>
          <a:xfrm>
            <a:off x="6919692" y="1550353"/>
            <a:ext cx="1116000" cy="280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5" name="矩形 4"/>
          <p:cNvSpPr/>
          <p:nvPr/>
        </p:nvSpPr>
        <p:spPr>
          <a:xfrm>
            <a:off x="4303016" y="1956215"/>
            <a:ext cx="1699200" cy="2763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6" name="矩形 5"/>
          <p:cNvSpPr/>
          <p:nvPr/>
        </p:nvSpPr>
        <p:spPr>
          <a:xfrm>
            <a:off x="2555776" y="2355319"/>
            <a:ext cx="594000" cy="2763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7" name="矩形 6"/>
          <p:cNvSpPr/>
          <p:nvPr/>
        </p:nvSpPr>
        <p:spPr>
          <a:xfrm>
            <a:off x="5292080" y="2357308"/>
            <a:ext cx="1494000" cy="2763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8" name="矩形 7"/>
          <p:cNvSpPr>
            <a:spLocks noChangeAspect="1"/>
          </p:cNvSpPr>
          <p:nvPr/>
        </p:nvSpPr>
        <p:spPr>
          <a:xfrm>
            <a:off x="508000" y="3074418"/>
            <a:ext cx="1955985" cy="498598"/>
          </a:xfrm>
          <a:prstGeom prst="rect">
            <a:avLst/>
          </a:prstGeom>
        </p:spPr>
        <p:txBody>
          <a:bodyPr wrap="none">
            <a:spAutoFit/>
          </a:bodyPr>
          <a:lstStyle/>
          <a:p>
            <a:pPr>
              <a:lnSpc>
                <a:spcPct val="120000"/>
              </a:lnSpc>
            </a:pPr>
            <a:r>
              <a:rPr lang="zh-CN" altLang="zh-CN" sz="2200" dirty="0"/>
              <a:t>二、亚洲名</a:t>
            </a:r>
            <a:r>
              <a:rPr lang="zh-CN" altLang="zh-CN" sz="2200" dirty="0" smtClean="0"/>
              <a:t>景</a:t>
            </a:r>
            <a:r>
              <a:rPr lang="en-US" altLang="zh-CN" sz="2200" dirty="0" smtClean="0"/>
              <a:t> </a:t>
            </a:r>
            <a:endParaRPr lang="zh-CN" altLang="zh-CN" sz="2200" dirty="0"/>
          </a:p>
        </p:txBody>
      </p:sp>
      <p:graphicFrame>
        <p:nvGraphicFramePr>
          <p:cNvPr id="9" name="对象 8"/>
          <p:cNvGraphicFramePr>
            <a:graphicFrameLocks noChangeAspect="1"/>
          </p:cNvGraphicFramePr>
          <p:nvPr/>
        </p:nvGraphicFramePr>
        <p:xfrm>
          <a:off x="508000" y="3745227"/>
          <a:ext cx="8128000" cy="2132045"/>
        </p:xfrm>
        <a:graphic>
          <a:graphicData uri="http://schemas.openxmlformats.org/presentationml/2006/ole">
            <mc:AlternateContent xmlns:mc="http://schemas.openxmlformats.org/markup-compatibility/2006">
              <mc:Choice xmlns:v="urn:schemas-microsoft-com:vml" Requires="v">
                <p:oleObj spid="_x0000_s2074" name="文档" r:id="rId2" imgW="3840480" imgH="1007110" progId="Word.Document.12">
                  <p:embed/>
                </p:oleObj>
              </mc:Choice>
              <mc:Fallback>
                <p:oleObj name="文档" r:id="rId2" imgW="3840480" imgH="1007110" progId="Word.Document.12">
                  <p:embed/>
                  <p:pic>
                    <p:nvPicPr>
                      <p:cNvPr id="0" name="图片 2073"/>
                      <p:cNvPicPr/>
                      <p:nvPr/>
                    </p:nvPicPr>
                    <p:blipFill>
                      <a:blip r:embed="rId3"/>
                      <a:stretch>
                        <a:fillRect/>
                      </a:stretch>
                    </p:blipFill>
                    <p:spPr>
                      <a:xfrm>
                        <a:off x="508000" y="3745227"/>
                        <a:ext cx="8128000" cy="2132045"/>
                      </a:xfrm>
                      <a:prstGeom prst="rect">
                        <a:avLst/>
                      </a:prstGeom>
                    </p:spPr>
                  </p:pic>
                </p:oleObj>
              </mc:Fallback>
            </mc:AlternateContent>
          </a:graphicData>
        </a:graphic>
      </p:graphicFrame>
      <p:sp>
        <p:nvSpPr>
          <p:cNvPr id="10" name="矩形 9"/>
          <p:cNvSpPr/>
          <p:nvPr/>
        </p:nvSpPr>
        <p:spPr>
          <a:xfrm>
            <a:off x="4172080" y="4274592"/>
            <a:ext cx="591624" cy="2763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1" name="矩形 10"/>
          <p:cNvSpPr/>
          <p:nvPr/>
        </p:nvSpPr>
        <p:spPr>
          <a:xfrm>
            <a:off x="4864896" y="4278504"/>
            <a:ext cx="527609" cy="2763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Tree>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 presetClass="exit"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hidden"/>
                                      </p:to>
                                    </p:set>
                                  </p:childTnLst>
                                </p:cTn>
                              </p:par>
                            </p:childTnLst>
                          </p:cTn>
                        </p:par>
                      </p:childTnLst>
                    </p:cTn>
                  </p:par>
                  <p:par>
                    <p:cTn id="15" fill="hold">
                      <p:stCondLst>
                        <p:cond delay="indefinite"/>
                      </p:stCondLst>
                      <p:childTnLst>
                        <p:par>
                          <p:cTn id="16" fill="hold">
                            <p:stCondLst>
                              <p:cond delay="0"/>
                            </p:stCondLst>
                            <p:childTnLst>
                              <p:par>
                                <p:cTn id="17" presetID="1" presetClass="exit" presetSubtype="0" fill="hold" grpId="0" nodeType="clickEffect">
                                  <p:stCondLst>
                                    <p:cond delay="0"/>
                                  </p:stCondLst>
                                  <p:childTnLst>
                                    <p:set>
                                      <p:cBhvr>
                                        <p:cTn id="18" dur="1" fill="hold">
                                          <p:stCondLst>
                                            <p:cond delay="0"/>
                                          </p:stCondLst>
                                        </p:cTn>
                                        <p:tgtEl>
                                          <p:spTgt spid="7"/>
                                        </p:tgtEl>
                                        <p:attrNameLst>
                                          <p:attrName>style.visibility</p:attrName>
                                        </p:attrNameLst>
                                      </p:cBhvr>
                                      <p:to>
                                        <p:strVal val="hidden"/>
                                      </p:to>
                                    </p:set>
                                  </p:childTnLst>
                                </p:cTn>
                              </p:par>
                            </p:childTnLst>
                          </p:cTn>
                        </p:par>
                      </p:childTnLst>
                    </p:cTn>
                  </p:par>
                  <p:par>
                    <p:cTn id="19" fill="hold">
                      <p:stCondLst>
                        <p:cond delay="indefinite"/>
                      </p:stCondLst>
                      <p:childTnLst>
                        <p:par>
                          <p:cTn id="20" fill="hold">
                            <p:stCondLst>
                              <p:cond delay="0"/>
                            </p:stCondLst>
                            <p:childTnLst>
                              <p:par>
                                <p:cTn id="21" presetID="1" presetClass="exit" presetSubtype="0" fill="hold" grpId="0" nodeType="clickEffect">
                                  <p:stCondLst>
                                    <p:cond delay="0"/>
                                  </p:stCondLst>
                                  <p:childTnLst>
                                    <p:set>
                                      <p:cBhvr>
                                        <p:cTn id="22" dur="1" fill="hold">
                                          <p:stCondLst>
                                            <p:cond delay="0"/>
                                          </p:stCondLst>
                                        </p:cTn>
                                        <p:tgtEl>
                                          <p:spTgt spid="10"/>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 presetClass="exit" presetSubtype="0" fill="hold" grpId="0" nodeType="clickEffect">
                                  <p:stCondLst>
                                    <p:cond delay="0"/>
                                  </p:stCondLst>
                                  <p:childTnLst>
                                    <p:set>
                                      <p:cBhvr>
                                        <p:cTn id="26" dur="1" fill="hold">
                                          <p:stCondLst>
                                            <p:cond delay="0"/>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10" grpId="0" animBg="1"/>
      <p:bldP spid="11"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问题导学</a:t>
            </a:r>
            <a:endParaRPr lang="zh-CN" altLang="en-US" sz="1400" dirty="0">
              <a:solidFill>
                <a:schemeClr val="accent5">
                  <a:lumMod val="20000"/>
                  <a:lumOff val="80000"/>
                </a:schemeClr>
              </a:solidFill>
            </a:endParaRPr>
          </a:p>
        </p:txBody>
      </p:sp>
      <p:sp>
        <p:nvSpPr>
          <p:cNvPr id="3" name="矩形 2">
            <a:hlinkClick r:id="rId2"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smtClean="0"/>
              <a:t>当堂检测</a:t>
            </a:r>
            <a:endParaRPr lang="zh-CN" altLang="en-US" sz="1400" dirty="0">
              <a:solidFill>
                <a:schemeClr val="accent4">
                  <a:lumMod val="20000"/>
                  <a:lumOff val="80000"/>
                </a:schemeClr>
              </a:solidFill>
            </a:endParaRPr>
          </a:p>
        </p:txBody>
      </p:sp>
      <p:sp>
        <p:nvSpPr>
          <p:cNvPr id="4" name="矩形 3"/>
          <p:cNvSpPr>
            <a:spLocks noChangeAspect="1"/>
          </p:cNvSpPr>
          <p:nvPr/>
        </p:nvSpPr>
        <p:spPr>
          <a:xfrm>
            <a:off x="508000" y="1052736"/>
            <a:ext cx="8128000" cy="883991"/>
          </a:xfrm>
          <a:prstGeom prst="rect">
            <a:avLst/>
          </a:prstGeom>
        </p:spPr>
        <p:txBody>
          <a:bodyPr wrap="none">
            <a:spAutoFit/>
          </a:bodyPr>
          <a:lstStyle/>
          <a:p>
            <a:pPr>
              <a:lnSpc>
                <a:spcPct val="120000"/>
              </a:lnSpc>
            </a:pPr>
            <a:r>
              <a:rPr lang="zh-CN" altLang="zh-CN" sz="2200" dirty="0"/>
              <a:t>探究点四 美洲和大洋洲旅游景区</a:t>
            </a:r>
          </a:p>
        </p:txBody>
      </p:sp>
      <p:graphicFrame>
        <p:nvGraphicFramePr>
          <p:cNvPr id="5" name="对象 4"/>
          <p:cNvGraphicFramePr>
            <a:graphicFrameLocks noChangeAspect="1"/>
          </p:cNvGraphicFramePr>
          <p:nvPr/>
        </p:nvGraphicFramePr>
        <p:xfrm>
          <a:off x="508000" y="1340768"/>
          <a:ext cx="8128000" cy="854163"/>
        </p:xfrm>
        <a:graphic>
          <a:graphicData uri="http://schemas.openxmlformats.org/presentationml/2006/ole">
            <mc:AlternateContent xmlns:mc="http://schemas.openxmlformats.org/markup-compatibility/2006">
              <mc:Choice xmlns:v="urn:schemas-microsoft-com:vml" Requires="v">
                <p:oleObj spid="_x0000_s20555" name="文档" r:id="rId3" imgW="3840480" imgH="403225" progId="Word.Document.12">
                  <p:embed/>
                </p:oleObj>
              </mc:Choice>
              <mc:Fallback>
                <p:oleObj name="文档" r:id="rId3" imgW="3840480" imgH="403225" progId="Word.Document.12">
                  <p:embed/>
                  <p:pic>
                    <p:nvPicPr>
                      <p:cNvPr id="0" name="图片 20554"/>
                      <p:cNvPicPr/>
                      <p:nvPr/>
                    </p:nvPicPr>
                    <p:blipFill>
                      <a:blip r:embed="rId4"/>
                      <a:stretch>
                        <a:fillRect/>
                      </a:stretch>
                    </p:blipFill>
                    <p:spPr>
                      <a:xfrm>
                        <a:off x="508000" y="1340768"/>
                        <a:ext cx="8128000" cy="854163"/>
                      </a:xfrm>
                      <a:prstGeom prst="rect">
                        <a:avLst/>
                      </a:prstGeom>
                    </p:spPr>
                  </p:pic>
                </p:oleObj>
              </mc:Fallback>
            </mc:AlternateContent>
          </a:graphicData>
        </a:graphic>
      </p:graphicFrame>
      <p:sp>
        <p:nvSpPr>
          <p:cNvPr id="6" name="矩形 5"/>
          <p:cNvSpPr>
            <a:spLocks noChangeAspect="1"/>
          </p:cNvSpPr>
          <p:nvPr/>
        </p:nvSpPr>
        <p:spPr>
          <a:xfrm>
            <a:off x="508000" y="1916832"/>
            <a:ext cx="8128000" cy="1676998"/>
          </a:xfrm>
          <a:prstGeom prst="rect">
            <a:avLst/>
          </a:prstGeom>
        </p:spPr>
        <p:txBody>
          <a:bodyPr>
            <a:spAutoFit/>
          </a:bodyPr>
          <a:lstStyle/>
          <a:p>
            <a:pPr>
              <a:lnSpc>
                <a:spcPct val="120000"/>
              </a:lnSpc>
            </a:pPr>
            <a:r>
              <a:rPr lang="zh-CN" altLang="zh-CN" sz="2200" dirty="0"/>
              <a:t>美洲和大洋洲具有丰富的旅游资源</a:t>
            </a:r>
            <a:r>
              <a:rPr lang="en-US" altLang="zh-CN" sz="2200" dirty="0"/>
              <a:t>,</a:t>
            </a:r>
            <a:r>
              <a:rPr lang="zh-CN" altLang="zh-CN" sz="2200" dirty="0"/>
              <a:t>北美洲的科罗拉多大峡谷、尼亚加拉大瀑布、巴拉德罗海滩、诺特丹圣母大教堂</a:t>
            </a:r>
            <a:r>
              <a:rPr lang="en-US" altLang="zh-CN" sz="2200" dirty="0"/>
              <a:t>,</a:t>
            </a:r>
            <a:r>
              <a:rPr lang="zh-CN" altLang="zh-CN" sz="2200" dirty="0"/>
              <a:t>南美洲的伊瓜苏大瀑布、神秘的原始森林和狂热的桑巴舞</a:t>
            </a:r>
            <a:r>
              <a:rPr lang="en-US" altLang="zh-CN" sz="2200" dirty="0"/>
              <a:t>,</a:t>
            </a:r>
            <a:r>
              <a:rPr lang="zh-CN" altLang="zh-CN" sz="2200" dirty="0"/>
              <a:t>澳大利亚的大堡礁、悉尼歌剧院等</a:t>
            </a:r>
            <a:r>
              <a:rPr lang="en-US" altLang="zh-CN" sz="2200" dirty="0"/>
              <a:t>,</a:t>
            </a:r>
            <a:r>
              <a:rPr lang="zh-CN" altLang="zh-CN" sz="2200" dirty="0"/>
              <a:t>都是著名的旅游资源。</a:t>
            </a:r>
          </a:p>
        </p:txBody>
      </p:sp>
      <p:graphicFrame>
        <p:nvGraphicFramePr>
          <p:cNvPr id="7" name="对象 6"/>
          <p:cNvGraphicFramePr>
            <a:graphicFrameLocks noChangeAspect="1"/>
          </p:cNvGraphicFramePr>
          <p:nvPr/>
        </p:nvGraphicFramePr>
        <p:xfrm>
          <a:off x="-1467768" y="3812268"/>
          <a:ext cx="8128000" cy="1704964"/>
        </p:xfrm>
        <a:graphic>
          <a:graphicData uri="http://schemas.openxmlformats.org/presentationml/2006/ole">
            <mc:AlternateContent xmlns:mc="http://schemas.openxmlformats.org/markup-compatibility/2006">
              <mc:Choice xmlns:v="urn:schemas-microsoft-com:vml" Requires="v">
                <p:oleObj spid="_x0000_s20556" name="文档" r:id="rId5" imgW="3840480" imgH="806450" progId="Word.Document.12">
                  <p:embed/>
                </p:oleObj>
              </mc:Choice>
              <mc:Fallback>
                <p:oleObj name="文档" r:id="rId5" imgW="3840480" imgH="806450" progId="Word.Document.12">
                  <p:embed/>
                  <p:pic>
                    <p:nvPicPr>
                      <p:cNvPr id="0" name="图片 20555"/>
                      <p:cNvPicPr/>
                      <p:nvPr/>
                    </p:nvPicPr>
                    <p:blipFill>
                      <a:blip r:embed="rId6"/>
                      <a:stretch>
                        <a:fillRect/>
                      </a:stretch>
                    </p:blipFill>
                    <p:spPr>
                      <a:xfrm>
                        <a:off x="-1467768" y="3812268"/>
                        <a:ext cx="8128000" cy="1704964"/>
                      </a:xfrm>
                      <a:prstGeom prst="rect">
                        <a:avLst/>
                      </a:prstGeom>
                    </p:spPr>
                  </p:pic>
                </p:oleObj>
              </mc:Fallback>
            </mc:AlternateContent>
          </a:graphicData>
        </a:graphic>
      </p:graphicFrame>
      <p:sp>
        <p:nvSpPr>
          <p:cNvPr id="8" name="矩形 7"/>
          <p:cNvSpPr>
            <a:spLocks noChangeAspect="1"/>
          </p:cNvSpPr>
          <p:nvPr/>
        </p:nvSpPr>
        <p:spPr>
          <a:xfrm>
            <a:off x="1469791" y="5491078"/>
            <a:ext cx="2238113" cy="458202"/>
          </a:xfrm>
          <a:prstGeom prst="rect">
            <a:avLst/>
          </a:prstGeom>
        </p:spPr>
        <p:txBody>
          <a:bodyPr wrap="none">
            <a:spAutoFit/>
          </a:bodyPr>
          <a:lstStyle/>
          <a:p>
            <a:pPr>
              <a:lnSpc>
                <a:spcPct val="120000"/>
              </a:lnSpc>
            </a:pPr>
            <a:r>
              <a:rPr lang="zh-CN" altLang="zh-CN" sz="2200" dirty="0"/>
              <a:t>科罗拉多</a:t>
            </a:r>
            <a:r>
              <a:rPr lang="zh-CN" altLang="zh-CN" sz="2200" dirty="0" smtClean="0"/>
              <a:t>大峡谷</a:t>
            </a:r>
            <a:r>
              <a:rPr lang="en-US" altLang="zh-CN" sz="2200" dirty="0" smtClean="0"/>
              <a:t> </a:t>
            </a:r>
            <a:endParaRPr lang="zh-CN" altLang="zh-CN" sz="2200" dirty="0"/>
          </a:p>
        </p:txBody>
      </p:sp>
      <p:graphicFrame>
        <p:nvGraphicFramePr>
          <p:cNvPr id="9" name="对象 8"/>
          <p:cNvGraphicFramePr>
            <a:graphicFrameLocks noChangeAspect="1"/>
          </p:cNvGraphicFramePr>
          <p:nvPr/>
        </p:nvGraphicFramePr>
        <p:xfrm>
          <a:off x="1772592" y="3812268"/>
          <a:ext cx="8128000" cy="1704964"/>
        </p:xfrm>
        <a:graphic>
          <a:graphicData uri="http://schemas.openxmlformats.org/presentationml/2006/ole">
            <mc:AlternateContent xmlns:mc="http://schemas.openxmlformats.org/markup-compatibility/2006">
              <mc:Choice xmlns:v="urn:schemas-microsoft-com:vml" Requires="v">
                <p:oleObj spid="_x0000_s20557" name="文档" r:id="rId7" imgW="3840480" imgH="806450" progId="Word.Document.12">
                  <p:embed/>
                </p:oleObj>
              </mc:Choice>
              <mc:Fallback>
                <p:oleObj name="文档" r:id="rId7" imgW="3840480" imgH="806450" progId="Word.Document.12">
                  <p:embed/>
                  <p:pic>
                    <p:nvPicPr>
                      <p:cNvPr id="0" name="图片 20556"/>
                      <p:cNvPicPr/>
                      <p:nvPr/>
                    </p:nvPicPr>
                    <p:blipFill>
                      <a:blip r:embed="rId8"/>
                      <a:stretch>
                        <a:fillRect/>
                      </a:stretch>
                    </p:blipFill>
                    <p:spPr>
                      <a:xfrm>
                        <a:off x="1772592" y="3812268"/>
                        <a:ext cx="8128000" cy="1704964"/>
                      </a:xfrm>
                      <a:prstGeom prst="rect">
                        <a:avLst/>
                      </a:prstGeom>
                    </p:spPr>
                  </p:pic>
                </p:oleObj>
              </mc:Fallback>
            </mc:AlternateContent>
          </a:graphicData>
        </a:graphic>
      </p:graphicFrame>
      <p:sp>
        <p:nvSpPr>
          <p:cNvPr id="10" name="矩形 9"/>
          <p:cNvSpPr>
            <a:spLocks noChangeAspect="1"/>
          </p:cNvSpPr>
          <p:nvPr/>
        </p:nvSpPr>
        <p:spPr>
          <a:xfrm>
            <a:off x="4710151" y="5503640"/>
            <a:ext cx="2238113" cy="498598"/>
          </a:xfrm>
          <a:prstGeom prst="rect">
            <a:avLst/>
          </a:prstGeom>
        </p:spPr>
        <p:txBody>
          <a:bodyPr wrap="none">
            <a:spAutoFit/>
          </a:bodyPr>
          <a:lstStyle/>
          <a:p>
            <a:pPr>
              <a:lnSpc>
                <a:spcPct val="120000"/>
              </a:lnSpc>
            </a:pPr>
            <a:r>
              <a:rPr lang="zh-CN" altLang="zh-CN" sz="2200" dirty="0"/>
              <a:t>澳大利亚大</a:t>
            </a:r>
            <a:r>
              <a:rPr lang="zh-CN" altLang="zh-CN" sz="2200" dirty="0" smtClean="0"/>
              <a:t>堡礁</a:t>
            </a:r>
            <a:r>
              <a:rPr lang="en-US" altLang="zh-CN" sz="2200" dirty="0" smtClean="0"/>
              <a:t> </a:t>
            </a:r>
            <a:endParaRPr lang="zh-CN" altLang="zh-CN" sz="2200" dirty="0"/>
          </a:p>
        </p:txBody>
      </p:sp>
    </p:spTree>
  </p:cSld>
  <p:clrMapOvr>
    <a:masterClrMapping/>
  </p:clrMapOvr>
  <p:transition spd="slow">
    <p:cover/>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问题导学</a:t>
            </a:r>
            <a:endParaRPr lang="zh-CN" altLang="en-US" sz="1400" dirty="0">
              <a:solidFill>
                <a:schemeClr val="accent5">
                  <a:lumMod val="20000"/>
                  <a:lumOff val="80000"/>
                </a:schemeClr>
              </a:solidFill>
            </a:endParaRPr>
          </a:p>
        </p:txBody>
      </p:sp>
      <p:sp>
        <p:nvSpPr>
          <p:cNvPr id="3" name="矩形 2">
            <a:hlinkClick r:id="rId2"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smtClean="0"/>
              <a:t>当堂检测</a:t>
            </a:r>
            <a:endParaRPr lang="zh-CN" altLang="en-US" sz="1400" dirty="0">
              <a:solidFill>
                <a:schemeClr val="accent4">
                  <a:lumMod val="20000"/>
                  <a:lumOff val="80000"/>
                </a:schemeClr>
              </a:solidFill>
            </a:endParaRPr>
          </a:p>
        </p:txBody>
      </p:sp>
      <p:sp>
        <p:nvSpPr>
          <p:cNvPr id="4" name="矩形 3"/>
          <p:cNvSpPr>
            <a:spLocks noChangeAspect="1"/>
          </p:cNvSpPr>
          <p:nvPr/>
        </p:nvSpPr>
        <p:spPr>
          <a:xfrm>
            <a:off x="508000" y="1052736"/>
            <a:ext cx="8128000" cy="5333383"/>
          </a:xfrm>
          <a:prstGeom prst="rect">
            <a:avLst/>
          </a:prstGeom>
        </p:spPr>
        <p:txBody>
          <a:bodyPr>
            <a:spAutoFit/>
          </a:bodyPr>
          <a:lstStyle/>
          <a:p>
            <a:pPr>
              <a:lnSpc>
                <a:spcPct val="120000"/>
              </a:lnSpc>
            </a:pPr>
            <a:r>
              <a:rPr lang="zh-CN" altLang="zh-CN" sz="2200" dirty="0"/>
              <a:t>结合材料探究</a:t>
            </a:r>
            <a:r>
              <a:rPr lang="en-US" altLang="zh-CN" sz="2200" dirty="0"/>
              <a:t>:</a:t>
            </a:r>
            <a:endParaRPr lang="zh-CN" altLang="zh-CN" sz="2200" dirty="0"/>
          </a:p>
          <a:p>
            <a:pPr>
              <a:lnSpc>
                <a:spcPct val="120000"/>
              </a:lnSpc>
            </a:pPr>
            <a:r>
              <a:rPr lang="en-US" altLang="zh-CN" sz="2200" dirty="0"/>
              <a:t>(1)</a:t>
            </a:r>
            <a:r>
              <a:rPr lang="zh-CN" altLang="zh-CN" sz="2200" dirty="0"/>
              <a:t>形成科罗拉多大峡谷的岩石属于哪一类</a:t>
            </a:r>
            <a:r>
              <a:rPr lang="en-US" altLang="zh-CN" sz="2200" dirty="0"/>
              <a:t>?</a:t>
            </a:r>
            <a:r>
              <a:rPr lang="zh-CN" altLang="zh-CN" sz="2200" dirty="0"/>
              <a:t>科罗拉多大峡谷是怎样形成的</a:t>
            </a:r>
            <a:r>
              <a:rPr lang="en-US" altLang="zh-CN" sz="2200" dirty="0"/>
              <a:t>?</a:t>
            </a:r>
            <a:endParaRPr lang="zh-CN" altLang="zh-CN" sz="2200" dirty="0"/>
          </a:p>
          <a:p>
            <a:pPr>
              <a:lnSpc>
                <a:spcPct val="120000"/>
              </a:lnSpc>
            </a:pPr>
            <a:r>
              <a:rPr lang="zh-CN" altLang="zh-CN" sz="2200" dirty="0">
                <a:solidFill>
                  <a:srgbClr val="FF0000"/>
                </a:solidFill>
              </a:rPr>
              <a:t>提示</a:t>
            </a:r>
            <a:r>
              <a:rPr lang="zh-CN" altLang="zh-CN" sz="2200" dirty="0"/>
              <a:t>形成科罗拉多大峡谷的岩石属于沉积岩。科罗拉多大峡谷是由流水的侵蚀作用形成的。</a:t>
            </a:r>
            <a:endParaRPr lang="zh-CN" altLang="zh-CN" sz="2200" dirty="0"/>
          </a:p>
          <a:p>
            <a:pPr>
              <a:lnSpc>
                <a:spcPct val="120000"/>
              </a:lnSpc>
            </a:pPr>
            <a:r>
              <a:rPr lang="en-US" altLang="zh-CN" sz="2200" dirty="0"/>
              <a:t>(2)</a:t>
            </a:r>
            <a:r>
              <a:rPr lang="zh-CN" altLang="zh-CN" sz="2200" dirty="0"/>
              <a:t>为什么科罗拉多大峡谷有</a:t>
            </a:r>
            <a:r>
              <a:rPr lang="en-US" altLang="zh-CN" sz="2200" dirty="0"/>
              <a:t>“</a:t>
            </a:r>
            <a:r>
              <a:rPr lang="zh-CN" altLang="zh-CN" sz="2200" dirty="0"/>
              <a:t>活地质史教科书</a:t>
            </a:r>
            <a:r>
              <a:rPr lang="en-US" altLang="zh-CN" sz="2200" dirty="0"/>
              <a:t>”</a:t>
            </a:r>
            <a:r>
              <a:rPr lang="zh-CN" altLang="zh-CN" sz="2200" dirty="0"/>
              <a:t>的美称</a:t>
            </a:r>
            <a:r>
              <a:rPr lang="en-US" altLang="zh-CN" sz="2200" dirty="0"/>
              <a:t>?</a:t>
            </a:r>
            <a:endParaRPr lang="zh-CN" altLang="zh-CN" sz="2200" dirty="0"/>
          </a:p>
          <a:p>
            <a:pPr>
              <a:lnSpc>
                <a:spcPct val="120000"/>
              </a:lnSpc>
            </a:pPr>
            <a:r>
              <a:rPr lang="zh-CN" altLang="zh-CN" sz="2200" dirty="0">
                <a:solidFill>
                  <a:srgbClr val="FF0000"/>
                </a:solidFill>
              </a:rPr>
              <a:t>提示</a:t>
            </a:r>
            <a:r>
              <a:rPr lang="zh-CN" altLang="zh-CN" sz="2200" dirty="0"/>
              <a:t>科罗拉多大峡谷的崖壁出露着早古生代到新生代的各期岩系</a:t>
            </a:r>
            <a:r>
              <a:rPr lang="en-US" altLang="zh-CN" sz="2200" dirty="0"/>
              <a:t>,</a:t>
            </a:r>
            <a:r>
              <a:rPr lang="zh-CN" altLang="zh-CN" sz="2200" dirty="0"/>
              <a:t>含有代表性生物化石</a:t>
            </a:r>
            <a:r>
              <a:rPr lang="en-US" altLang="zh-CN" sz="2200" dirty="0"/>
              <a:t>,</a:t>
            </a:r>
            <a:r>
              <a:rPr lang="zh-CN" altLang="zh-CN" sz="2200" dirty="0"/>
              <a:t>暴露的地层展现了数亿年的地质构造史</a:t>
            </a:r>
            <a:r>
              <a:rPr lang="en-US" altLang="zh-CN" sz="2200" dirty="0"/>
              <a:t>,</a:t>
            </a:r>
            <a:r>
              <a:rPr lang="zh-CN" altLang="zh-CN" sz="2200" dirty="0"/>
              <a:t>所以有</a:t>
            </a:r>
            <a:r>
              <a:rPr lang="en-US" altLang="zh-CN" sz="2200" dirty="0"/>
              <a:t>“</a:t>
            </a:r>
            <a:r>
              <a:rPr lang="zh-CN" altLang="zh-CN" sz="2200" dirty="0"/>
              <a:t>活地质史教科书</a:t>
            </a:r>
            <a:r>
              <a:rPr lang="en-US" altLang="zh-CN" sz="2200" dirty="0"/>
              <a:t>”</a:t>
            </a:r>
            <a:r>
              <a:rPr lang="zh-CN" altLang="zh-CN" sz="2200" dirty="0"/>
              <a:t>的美称。</a:t>
            </a:r>
            <a:endParaRPr lang="zh-CN" altLang="zh-CN" sz="2200" dirty="0"/>
          </a:p>
          <a:p>
            <a:pPr>
              <a:lnSpc>
                <a:spcPct val="120000"/>
              </a:lnSpc>
            </a:pPr>
            <a:r>
              <a:rPr lang="en-US" altLang="zh-CN" sz="2200" dirty="0"/>
              <a:t>(3)</a:t>
            </a:r>
            <a:r>
              <a:rPr lang="zh-CN" altLang="zh-CN" sz="2200" dirty="0"/>
              <a:t>澳大利亚大堡礁为什么适合珊瑚的生长繁殖</a:t>
            </a:r>
            <a:r>
              <a:rPr lang="en-US" altLang="zh-CN" sz="2200" dirty="0"/>
              <a:t>?</a:t>
            </a:r>
            <a:endParaRPr lang="zh-CN" altLang="zh-CN" sz="2200" dirty="0"/>
          </a:p>
          <a:p>
            <a:pPr>
              <a:lnSpc>
                <a:spcPct val="120000"/>
              </a:lnSpc>
            </a:pPr>
            <a:r>
              <a:rPr lang="zh-CN" altLang="zh-CN" sz="2200" dirty="0">
                <a:solidFill>
                  <a:srgbClr val="FF0000"/>
                </a:solidFill>
              </a:rPr>
              <a:t>提示</a:t>
            </a:r>
            <a:r>
              <a:rPr lang="zh-CN" altLang="zh-CN" sz="2200" dirty="0"/>
              <a:t>海水清晰度高</a:t>
            </a:r>
            <a:r>
              <a:rPr lang="en-US" altLang="zh-CN" sz="2200" dirty="0"/>
              <a:t>,</a:t>
            </a:r>
            <a:r>
              <a:rPr lang="zh-CN" altLang="zh-CN" sz="2200" dirty="0"/>
              <a:t>水面较平静</a:t>
            </a:r>
            <a:r>
              <a:rPr lang="en-US" altLang="zh-CN" sz="2200" dirty="0"/>
              <a:t>,</a:t>
            </a:r>
            <a:r>
              <a:rPr lang="zh-CN" altLang="zh-CN" sz="2200" dirty="0"/>
              <a:t>适宜的温度</a:t>
            </a:r>
            <a:r>
              <a:rPr lang="en-US" altLang="zh-CN" sz="2200" dirty="0"/>
              <a:t>(</a:t>
            </a:r>
            <a:r>
              <a:rPr lang="zh-CN" altLang="zh-CN" sz="2200" dirty="0"/>
              <a:t>大堡礁海域水面温度</a:t>
            </a:r>
            <a:r>
              <a:rPr lang="en-US" altLang="zh-CN" sz="2200" dirty="0"/>
              <a:t>21~38 </a:t>
            </a:r>
            <a:r>
              <a:rPr lang="zh-CN" altLang="zh-CN" sz="2200" dirty="0"/>
              <a:t>℃</a:t>
            </a:r>
            <a:r>
              <a:rPr lang="en-US" altLang="zh-CN" sz="2200" dirty="0"/>
              <a:t>,</a:t>
            </a:r>
            <a:r>
              <a:rPr lang="zh-CN" altLang="zh-CN" sz="2200" dirty="0"/>
              <a:t>温度的垂直变化和季节变化都较小</a:t>
            </a:r>
            <a:r>
              <a:rPr lang="en-US" altLang="zh-CN" sz="2200" dirty="0"/>
              <a:t>)</a:t>
            </a:r>
            <a:r>
              <a:rPr lang="zh-CN" altLang="zh-CN" sz="2200" dirty="0"/>
              <a:t>及盐度</a:t>
            </a:r>
            <a:r>
              <a:rPr lang="en-US" altLang="zh-CN" sz="2200" dirty="0"/>
              <a:t>(</a:t>
            </a:r>
            <a:r>
              <a:rPr lang="zh-CN" altLang="zh-CN" sz="2200" dirty="0"/>
              <a:t>平均盐度</a:t>
            </a:r>
            <a:r>
              <a:rPr lang="en-US" altLang="zh-CN" sz="2200" dirty="0"/>
              <a:t>3.5%),</a:t>
            </a:r>
            <a:r>
              <a:rPr lang="zh-CN" altLang="zh-CN" sz="2200" dirty="0"/>
              <a:t>浮游生物丰富</a:t>
            </a:r>
            <a:r>
              <a:rPr lang="en-US" altLang="zh-CN" sz="2200" dirty="0"/>
              <a:t>,</a:t>
            </a:r>
            <a:r>
              <a:rPr lang="zh-CN" altLang="zh-CN" sz="2200" dirty="0"/>
              <a:t>为珊瑚的生存提供了良好的条件。</a:t>
            </a:r>
          </a:p>
        </p:txBody>
      </p:sp>
    </p:spTree>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问题导学</a:t>
            </a:r>
            <a:endParaRPr lang="zh-CN" altLang="en-US" sz="1400" dirty="0">
              <a:solidFill>
                <a:schemeClr val="accent5">
                  <a:lumMod val="20000"/>
                  <a:lumOff val="80000"/>
                </a:schemeClr>
              </a:solidFill>
            </a:endParaRPr>
          </a:p>
        </p:txBody>
      </p:sp>
      <p:sp>
        <p:nvSpPr>
          <p:cNvPr id="3" name="矩形 2">
            <a:hlinkClick r:id="rId2"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smtClean="0"/>
              <a:t>当堂检测</a:t>
            </a:r>
            <a:endParaRPr lang="zh-CN" altLang="en-US" sz="1400" dirty="0">
              <a:solidFill>
                <a:schemeClr val="accent4">
                  <a:lumMod val="20000"/>
                  <a:lumOff val="80000"/>
                </a:schemeClr>
              </a:solidFill>
            </a:endParaRPr>
          </a:p>
        </p:txBody>
      </p:sp>
      <p:graphicFrame>
        <p:nvGraphicFramePr>
          <p:cNvPr id="4" name="对象 3"/>
          <p:cNvGraphicFramePr>
            <a:graphicFrameLocks noChangeAspect="1"/>
          </p:cNvGraphicFramePr>
          <p:nvPr/>
        </p:nvGraphicFramePr>
        <p:xfrm>
          <a:off x="508000" y="980728"/>
          <a:ext cx="8128000" cy="854163"/>
        </p:xfrm>
        <a:graphic>
          <a:graphicData uri="http://schemas.openxmlformats.org/presentationml/2006/ole">
            <mc:AlternateContent xmlns:mc="http://schemas.openxmlformats.org/markup-compatibility/2006">
              <mc:Choice xmlns:v="urn:schemas-microsoft-com:vml" Requires="v">
                <p:oleObj spid="_x0000_s23602" name="文档" r:id="rId3" imgW="3840480" imgH="403225" progId="Word.Document.12">
                  <p:embed/>
                </p:oleObj>
              </mc:Choice>
              <mc:Fallback>
                <p:oleObj name="文档" r:id="rId3" imgW="3840480" imgH="403225" progId="Word.Document.12">
                  <p:embed/>
                  <p:pic>
                    <p:nvPicPr>
                      <p:cNvPr id="0" name="图片 23601"/>
                      <p:cNvPicPr/>
                      <p:nvPr/>
                    </p:nvPicPr>
                    <p:blipFill>
                      <a:blip r:embed="rId4"/>
                      <a:stretch>
                        <a:fillRect/>
                      </a:stretch>
                    </p:blipFill>
                    <p:spPr>
                      <a:xfrm>
                        <a:off x="508000" y="980728"/>
                        <a:ext cx="8128000" cy="854163"/>
                      </a:xfrm>
                      <a:prstGeom prst="rect">
                        <a:avLst/>
                      </a:prstGeom>
                    </p:spPr>
                  </p:pic>
                </p:oleObj>
              </mc:Fallback>
            </mc:AlternateContent>
          </a:graphicData>
        </a:graphic>
      </p:graphicFrame>
      <p:sp>
        <p:nvSpPr>
          <p:cNvPr id="5" name="矩形 4"/>
          <p:cNvSpPr>
            <a:spLocks noChangeAspect="1"/>
          </p:cNvSpPr>
          <p:nvPr/>
        </p:nvSpPr>
        <p:spPr>
          <a:xfrm>
            <a:off x="508000" y="1556792"/>
            <a:ext cx="8128000" cy="1270732"/>
          </a:xfrm>
          <a:prstGeom prst="rect">
            <a:avLst/>
          </a:prstGeom>
        </p:spPr>
        <p:txBody>
          <a:bodyPr>
            <a:spAutoFit/>
          </a:bodyPr>
          <a:lstStyle/>
          <a:p>
            <a:pPr>
              <a:lnSpc>
                <a:spcPct val="120000"/>
              </a:lnSpc>
            </a:pPr>
            <a:r>
              <a:rPr lang="en-US" altLang="zh-CN" sz="2200" b="1" dirty="0"/>
              <a:t>1</a:t>
            </a:r>
            <a:r>
              <a:rPr lang="en-US" altLang="zh-CN" sz="2200" dirty="0"/>
              <a:t>.</a:t>
            </a:r>
            <a:r>
              <a:rPr lang="zh-CN" altLang="zh-CN" sz="2200" dirty="0"/>
              <a:t>美国科罗拉多大峡谷</a:t>
            </a:r>
            <a:endParaRPr lang="zh-CN" altLang="zh-CN" sz="2200" dirty="0"/>
          </a:p>
          <a:p>
            <a:pPr>
              <a:lnSpc>
                <a:spcPct val="120000"/>
              </a:lnSpc>
            </a:pPr>
            <a:r>
              <a:rPr lang="zh-CN" altLang="zh-CN" sz="2200" dirty="0"/>
              <a:t>科罗拉多大峡谷有</a:t>
            </a:r>
            <a:r>
              <a:rPr lang="en-US" altLang="zh-CN" sz="2200" dirty="0"/>
              <a:t>“</a:t>
            </a:r>
            <a:r>
              <a:rPr lang="zh-CN" altLang="zh-CN" sz="2200" dirty="0"/>
              <a:t>活地质史教科书</a:t>
            </a:r>
            <a:r>
              <a:rPr lang="en-US" altLang="zh-CN" sz="2200" dirty="0"/>
              <a:t>”</a:t>
            </a:r>
            <a:r>
              <a:rPr lang="zh-CN" altLang="zh-CN" sz="2200" dirty="0"/>
              <a:t>的美称</a:t>
            </a:r>
            <a:r>
              <a:rPr lang="en-US" altLang="zh-CN" sz="2200" dirty="0"/>
              <a:t>,</a:t>
            </a:r>
            <a:r>
              <a:rPr lang="zh-CN" altLang="zh-CN" sz="2200" dirty="0"/>
              <a:t>有很高的科学价值。具体原因可用下图归纳。</a:t>
            </a:r>
          </a:p>
        </p:txBody>
      </p:sp>
      <p:graphicFrame>
        <p:nvGraphicFramePr>
          <p:cNvPr id="6" name="对象 5"/>
          <p:cNvGraphicFramePr>
            <a:graphicFrameLocks noChangeAspect="1"/>
          </p:cNvGraphicFramePr>
          <p:nvPr/>
        </p:nvGraphicFramePr>
        <p:xfrm>
          <a:off x="508000" y="2963072"/>
          <a:ext cx="8128000" cy="2986208"/>
        </p:xfrm>
        <a:graphic>
          <a:graphicData uri="http://schemas.openxmlformats.org/presentationml/2006/ole">
            <mc:AlternateContent xmlns:mc="http://schemas.openxmlformats.org/markup-compatibility/2006">
              <mc:Choice xmlns:v="urn:schemas-microsoft-com:vml" Requires="v">
                <p:oleObj spid="_x0000_s23603" name="文档" r:id="rId5" imgW="3840480" imgH="1409700" progId="Word.Document.12">
                  <p:embed/>
                </p:oleObj>
              </mc:Choice>
              <mc:Fallback>
                <p:oleObj name="文档" r:id="rId5" imgW="3840480" imgH="1409700" progId="Word.Document.12">
                  <p:embed/>
                  <p:pic>
                    <p:nvPicPr>
                      <p:cNvPr id="0" name="图片 23602"/>
                      <p:cNvPicPr/>
                      <p:nvPr/>
                    </p:nvPicPr>
                    <p:blipFill>
                      <a:blip r:embed="rId6"/>
                      <a:stretch>
                        <a:fillRect/>
                      </a:stretch>
                    </p:blipFill>
                    <p:spPr>
                      <a:xfrm>
                        <a:off x="508000" y="2963072"/>
                        <a:ext cx="8128000" cy="2986208"/>
                      </a:xfrm>
                      <a:prstGeom prst="rect">
                        <a:avLst/>
                      </a:prstGeom>
                    </p:spPr>
                  </p:pic>
                </p:oleObj>
              </mc:Fallback>
            </mc:AlternateContent>
          </a:graphicData>
        </a:graphic>
      </p:graphicFrame>
    </p:spTree>
  </p:cSld>
  <p:clrMapOvr>
    <a:masterClrMapping/>
  </p:clrMapOvr>
  <p:transition spd="slow">
    <p:cover/>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问题导学</a:t>
            </a:r>
            <a:endParaRPr lang="zh-CN" altLang="en-US" sz="1400" dirty="0">
              <a:solidFill>
                <a:schemeClr val="accent5">
                  <a:lumMod val="20000"/>
                  <a:lumOff val="80000"/>
                </a:schemeClr>
              </a:solidFill>
            </a:endParaRPr>
          </a:p>
        </p:txBody>
      </p:sp>
      <p:sp>
        <p:nvSpPr>
          <p:cNvPr id="3" name="矩形 2">
            <a:hlinkClick r:id="rId2"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smtClean="0"/>
              <a:t>当堂检测</a:t>
            </a:r>
            <a:endParaRPr lang="zh-CN" altLang="en-US" sz="1400" dirty="0">
              <a:solidFill>
                <a:schemeClr val="accent4">
                  <a:lumMod val="20000"/>
                  <a:lumOff val="80000"/>
                </a:schemeClr>
              </a:solidFill>
            </a:endParaRPr>
          </a:p>
        </p:txBody>
      </p:sp>
      <p:sp>
        <p:nvSpPr>
          <p:cNvPr id="4" name="矩形 3"/>
          <p:cNvSpPr>
            <a:spLocks noChangeAspect="1"/>
          </p:cNvSpPr>
          <p:nvPr/>
        </p:nvSpPr>
        <p:spPr>
          <a:xfrm>
            <a:off x="508000" y="1052365"/>
            <a:ext cx="8128000" cy="864467"/>
          </a:xfrm>
          <a:prstGeom prst="rect">
            <a:avLst/>
          </a:prstGeom>
        </p:spPr>
        <p:txBody>
          <a:bodyPr>
            <a:spAutoFit/>
          </a:bodyPr>
          <a:lstStyle/>
          <a:p>
            <a:pPr>
              <a:lnSpc>
                <a:spcPct val="120000"/>
              </a:lnSpc>
            </a:pPr>
            <a:r>
              <a:rPr lang="en-US" altLang="zh-CN" sz="2200" b="1" dirty="0"/>
              <a:t>2</a:t>
            </a:r>
            <a:r>
              <a:rPr lang="en-US" altLang="zh-CN" sz="2200" dirty="0"/>
              <a:t>.</a:t>
            </a:r>
            <a:r>
              <a:rPr lang="zh-CN" altLang="zh-CN" sz="2200" dirty="0"/>
              <a:t>澳大利亚大堡礁</a:t>
            </a:r>
            <a:endParaRPr lang="zh-CN" altLang="zh-CN" sz="2200" dirty="0"/>
          </a:p>
          <a:p>
            <a:pPr>
              <a:lnSpc>
                <a:spcPct val="120000"/>
              </a:lnSpc>
            </a:pPr>
            <a:r>
              <a:rPr lang="en-US" altLang="zh-CN" sz="2200" dirty="0"/>
              <a:t>(1)</a:t>
            </a:r>
            <a:r>
              <a:rPr lang="zh-CN" altLang="zh-CN" sz="2200" dirty="0"/>
              <a:t>大堡礁形成的水域环境和地质条件。</a:t>
            </a:r>
          </a:p>
        </p:txBody>
      </p:sp>
      <p:pic>
        <p:nvPicPr>
          <p:cNvPr id="2150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95736" y="2014942"/>
            <a:ext cx="5760640" cy="43663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cover/>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问题导学</a:t>
            </a:r>
            <a:endParaRPr lang="zh-CN" altLang="en-US" sz="1400" dirty="0">
              <a:solidFill>
                <a:schemeClr val="accent5">
                  <a:lumMod val="20000"/>
                  <a:lumOff val="80000"/>
                </a:schemeClr>
              </a:solidFill>
            </a:endParaRPr>
          </a:p>
        </p:txBody>
      </p:sp>
      <p:sp>
        <p:nvSpPr>
          <p:cNvPr id="3" name="矩形 2">
            <a:hlinkClick r:id="rId2"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smtClean="0"/>
              <a:t>当堂检测</a:t>
            </a:r>
            <a:endParaRPr lang="zh-CN" altLang="en-US" sz="1400" dirty="0">
              <a:solidFill>
                <a:schemeClr val="accent4">
                  <a:lumMod val="20000"/>
                  <a:lumOff val="80000"/>
                </a:schemeClr>
              </a:solidFill>
            </a:endParaRPr>
          </a:p>
        </p:txBody>
      </p:sp>
      <p:sp>
        <p:nvSpPr>
          <p:cNvPr id="4" name="矩形 3"/>
          <p:cNvSpPr>
            <a:spLocks noChangeAspect="1"/>
          </p:cNvSpPr>
          <p:nvPr/>
        </p:nvSpPr>
        <p:spPr>
          <a:xfrm>
            <a:off x="508000" y="1058194"/>
            <a:ext cx="8128000" cy="498598"/>
          </a:xfrm>
          <a:prstGeom prst="rect">
            <a:avLst/>
          </a:prstGeom>
        </p:spPr>
        <p:txBody>
          <a:bodyPr>
            <a:spAutoFit/>
          </a:bodyPr>
          <a:lstStyle/>
          <a:p>
            <a:pPr>
              <a:lnSpc>
                <a:spcPct val="120000"/>
              </a:lnSpc>
            </a:pPr>
            <a:r>
              <a:rPr lang="en-US" altLang="zh-CN" sz="2200" dirty="0" smtClean="0"/>
              <a:t>(</a:t>
            </a:r>
            <a:r>
              <a:rPr lang="en-US" altLang="zh-CN" sz="2200" dirty="0"/>
              <a:t>2)</a:t>
            </a:r>
            <a:r>
              <a:rPr lang="zh-CN" altLang="zh-CN" sz="2200" dirty="0"/>
              <a:t>大堡礁风景区的主要旅游活动项目。</a:t>
            </a:r>
          </a:p>
        </p:txBody>
      </p:sp>
      <p:pic>
        <p:nvPicPr>
          <p:cNvPr id="2253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51720" y="1700809"/>
            <a:ext cx="5976664" cy="44644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cover/>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问题导学</a:t>
            </a:r>
            <a:endParaRPr lang="zh-CN" altLang="en-US" sz="1400" dirty="0">
              <a:solidFill>
                <a:schemeClr val="accent5">
                  <a:lumMod val="20000"/>
                  <a:lumOff val="80000"/>
                </a:schemeClr>
              </a:solidFill>
            </a:endParaRPr>
          </a:p>
        </p:txBody>
      </p:sp>
      <p:sp>
        <p:nvSpPr>
          <p:cNvPr id="3" name="矩形 2">
            <a:hlinkClick r:id="rId2"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smtClean="0"/>
              <a:t>当堂检测</a:t>
            </a:r>
            <a:endParaRPr lang="zh-CN" altLang="en-US" sz="1400" dirty="0">
              <a:solidFill>
                <a:schemeClr val="accent4">
                  <a:lumMod val="20000"/>
                  <a:lumOff val="80000"/>
                </a:schemeClr>
              </a:solidFill>
            </a:endParaRPr>
          </a:p>
        </p:txBody>
      </p:sp>
      <p:sp>
        <p:nvSpPr>
          <p:cNvPr id="4" name="矩形 3"/>
          <p:cNvSpPr>
            <a:spLocks noChangeAspect="1"/>
          </p:cNvSpPr>
          <p:nvPr/>
        </p:nvSpPr>
        <p:spPr>
          <a:xfrm>
            <a:off x="508000" y="1052736"/>
            <a:ext cx="8128000" cy="713941"/>
          </a:xfrm>
          <a:prstGeom prst="rect">
            <a:avLst/>
          </a:prstGeom>
        </p:spPr>
        <p:txBody>
          <a:bodyPr wrap="none">
            <a:spAutoFit/>
          </a:bodyPr>
          <a:lstStyle/>
          <a:p>
            <a:pPr>
              <a:lnSpc>
                <a:spcPct val="120000"/>
              </a:lnSpc>
            </a:pPr>
            <a:r>
              <a:rPr lang="zh-CN" altLang="zh-CN" sz="2200" dirty="0"/>
              <a:t>【例</a:t>
            </a:r>
            <a:r>
              <a:rPr lang="en-US" altLang="zh-CN" sz="2200" b="1" dirty="0"/>
              <a:t>4</a:t>
            </a:r>
            <a:r>
              <a:rPr lang="zh-CN" altLang="zh-CN" sz="2200" dirty="0"/>
              <a:t>】阅读下面的材料</a:t>
            </a:r>
            <a:r>
              <a:rPr lang="en-US" altLang="zh-CN" sz="2200" dirty="0"/>
              <a:t>,</a:t>
            </a:r>
            <a:r>
              <a:rPr lang="zh-CN" altLang="zh-CN" sz="2200" dirty="0"/>
              <a:t>完成下列问题。</a:t>
            </a:r>
          </a:p>
        </p:txBody>
      </p:sp>
      <p:graphicFrame>
        <p:nvGraphicFramePr>
          <p:cNvPr id="5" name="对象 4"/>
          <p:cNvGraphicFramePr>
            <a:graphicFrameLocks noChangeAspect="1"/>
          </p:cNvGraphicFramePr>
          <p:nvPr/>
        </p:nvGraphicFramePr>
        <p:xfrm>
          <a:off x="508000" y="1484784"/>
          <a:ext cx="8128000" cy="2132045"/>
        </p:xfrm>
        <a:graphic>
          <a:graphicData uri="http://schemas.openxmlformats.org/presentationml/2006/ole">
            <mc:AlternateContent xmlns:mc="http://schemas.openxmlformats.org/markup-compatibility/2006">
              <mc:Choice xmlns:v="urn:schemas-microsoft-com:vml" Requires="v">
                <p:oleObj spid="_x0000_s24602" name="文档" r:id="rId3" imgW="3840480" imgH="1007110" progId="Word.Document.12">
                  <p:embed/>
                </p:oleObj>
              </mc:Choice>
              <mc:Fallback>
                <p:oleObj name="文档" r:id="rId3" imgW="3840480" imgH="1007110" progId="Word.Document.12">
                  <p:embed/>
                  <p:pic>
                    <p:nvPicPr>
                      <p:cNvPr id="0" name="图片 24601"/>
                      <p:cNvPicPr/>
                      <p:nvPr/>
                    </p:nvPicPr>
                    <p:blipFill>
                      <a:blip r:embed="rId4"/>
                      <a:stretch>
                        <a:fillRect/>
                      </a:stretch>
                    </p:blipFill>
                    <p:spPr>
                      <a:xfrm>
                        <a:off x="508000" y="1484784"/>
                        <a:ext cx="8128000" cy="2132045"/>
                      </a:xfrm>
                      <a:prstGeom prst="rect">
                        <a:avLst/>
                      </a:prstGeom>
                    </p:spPr>
                  </p:pic>
                </p:oleObj>
              </mc:Fallback>
            </mc:AlternateContent>
          </a:graphicData>
        </a:graphic>
      </p:graphicFrame>
      <p:sp>
        <p:nvSpPr>
          <p:cNvPr id="6" name="矩形 5"/>
          <p:cNvSpPr>
            <a:spLocks noChangeAspect="1"/>
          </p:cNvSpPr>
          <p:nvPr/>
        </p:nvSpPr>
        <p:spPr>
          <a:xfrm>
            <a:off x="3486015" y="3474854"/>
            <a:ext cx="2238113" cy="458202"/>
          </a:xfrm>
          <a:prstGeom prst="rect">
            <a:avLst/>
          </a:prstGeom>
        </p:spPr>
        <p:txBody>
          <a:bodyPr wrap="none">
            <a:spAutoFit/>
          </a:bodyPr>
          <a:lstStyle/>
          <a:p>
            <a:pPr>
              <a:lnSpc>
                <a:spcPct val="120000"/>
              </a:lnSpc>
            </a:pPr>
            <a:r>
              <a:rPr lang="zh-CN" altLang="zh-CN" sz="2200" dirty="0"/>
              <a:t>科罗拉多</a:t>
            </a:r>
            <a:r>
              <a:rPr lang="zh-CN" altLang="zh-CN" sz="2200" dirty="0" smtClean="0"/>
              <a:t>大峡谷</a:t>
            </a:r>
            <a:r>
              <a:rPr lang="en-US" altLang="zh-CN" sz="2200" dirty="0" smtClean="0"/>
              <a:t> </a:t>
            </a:r>
            <a:endParaRPr lang="zh-CN" altLang="zh-CN" sz="2200" dirty="0"/>
          </a:p>
        </p:txBody>
      </p:sp>
      <p:sp>
        <p:nvSpPr>
          <p:cNvPr id="7" name="矩形 6"/>
          <p:cNvSpPr>
            <a:spLocks noChangeAspect="1"/>
          </p:cNvSpPr>
          <p:nvPr/>
        </p:nvSpPr>
        <p:spPr>
          <a:xfrm>
            <a:off x="508000" y="4056258"/>
            <a:ext cx="8128000" cy="1676998"/>
          </a:xfrm>
          <a:prstGeom prst="rect">
            <a:avLst/>
          </a:prstGeom>
        </p:spPr>
        <p:txBody>
          <a:bodyPr>
            <a:spAutoFit/>
          </a:bodyPr>
          <a:lstStyle/>
          <a:p>
            <a:pPr>
              <a:lnSpc>
                <a:spcPct val="120000"/>
              </a:lnSpc>
            </a:pPr>
            <a:r>
              <a:rPr lang="zh-CN" altLang="zh-CN" sz="2200" dirty="0"/>
              <a:t>科罗拉多大峡谷位于美国科罗拉多高原</a:t>
            </a:r>
            <a:r>
              <a:rPr lang="en-US" altLang="zh-CN" sz="2200" dirty="0"/>
              <a:t>,</a:t>
            </a:r>
            <a:r>
              <a:rPr lang="zh-CN" altLang="zh-CN" sz="2200" dirty="0"/>
              <a:t>从亚利桑那州境内的里斯渡口开始</a:t>
            </a:r>
            <a:r>
              <a:rPr lang="en-US" altLang="zh-CN" sz="2200" dirty="0"/>
              <a:t>,</a:t>
            </a:r>
            <a:r>
              <a:rPr lang="zh-CN" altLang="zh-CN" sz="2200" dirty="0"/>
              <a:t>一直延伸到内华达州的米德湖</a:t>
            </a:r>
            <a:r>
              <a:rPr lang="en-US" altLang="zh-CN" sz="2200" dirty="0"/>
              <a:t>,</a:t>
            </a:r>
            <a:r>
              <a:rPr lang="zh-CN" altLang="zh-CN" sz="2200" dirty="0"/>
              <a:t>全长</a:t>
            </a:r>
            <a:r>
              <a:rPr lang="en-US" altLang="zh-CN" sz="2200" dirty="0"/>
              <a:t>446</a:t>
            </a:r>
            <a:r>
              <a:rPr lang="zh-CN" altLang="zh-CN" sz="2200" dirty="0"/>
              <a:t>千米</a:t>
            </a:r>
            <a:r>
              <a:rPr lang="en-US" altLang="zh-CN" sz="2200" dirty="0"/>
              <a:t>,</a:t>
            </a:r>
            <a:r>
              <a:rPr lang="zh-CN" altLang="zh-CN" sz="2200" dirty="0"/>
              <a:t>最大深度约</a:t>
            </a:r>
            <a:r>
              <a:rPr lang="en-US" altLang="zh-CN" sz="2200" dirty="0"/>
              <a:t>1 829</a:t>
            </a:r>
            <a:r>
              <a:rPr lang="zh-CN" altLang="zh-CN" sz="2200" dirty="0"/>
              <a:t>米</a:t>
            </a:r>
            <a:r>
              <a:rPr lang="en-US" altLang="zh-CN" sz="2200" dirty="0"/>
              <a:t>,</a:t>
            </a:r>
            <a:r>
              <a:rPr lang="zh-CN" altLang="zh-CN" sz="2200" dirty="0"/>
              <a:t>是世界陆地上最长的峡谷之一。峡谷呈</a:t>
            </a:r>
            <a:r>
              <a:rPr lang="en-US" altLang="zh-CN" sz="2200" dirty="0"/>
              <a:t>“V”</a:t>
            </a:r>
            <a:r>
              <a:rPr lang="zh-CN" altLang="zh-CN" sz="2200" dirty="0"/>
              <a:t>字形</a:t>
            </a:r>
            <a:r>
              <a:rPr lang="en-US" altLang="zh-CN" sz="2200" dirty="0"/>
              <a:t>,</a:t>
            </a:r>
            <a:r>
              <a:rPr lang="zh-CN" altLang="zh-CN" sz="2200" dirty="0"/>
              <a:t>谷底最窄处仅</a:t>
            </a:r>
            <a:r>
              <a:rPr lang="en-US" altLang="zh-CN" sz="2200" dirty="0"/>
              <a:t>120</a:t>
            </a:r>
            <a:r>
              <a:rPr lang="zh-CN" altLang="zh-CN" sz="2200" dirty="0"/>
              <a:t>米。</a:t>
            </a:r>
          </a:p>
        </p:txBody>
      </p:sp>
    </p:spTree>
  </p:cSld>
  <p:clrMapOvr>
    <a:masterClrMapping/>
  </p:clrMapOvr>
  <p:transition spd="slow">
    <p:cover/>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问题导学</a:t>
            </a:r>
            <a:endParaRPr lang="zh-CN" altLang="en-US" sz="1400" dirty="0">
              <a:solidFill>
                <a:schemeClr val="accent5">
                  <a:lumMod val="20000"/>
                  <a:lumOff val="80000"/>
                </a:schemeClr>
              </a:solidFill>
            </a:endParaRPr>
          </a:p>
        </p:txBody>
      </p:sp>
      <p:sp>
        <p:nvSpPr>
          <p:cNvPr id="3" name="矩形 2">
            <a:hlinkClick r:id="rId2"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smtClean="0"/>
              <a:t>当堂检测</a:t>
            </a:r>
            <a:endParaRPr lang="zh-CN" altLang="en-US" sz="1400" dirty="0">
              <a:solidFill>
                <a:schemeClr val="accent4">
                  <a:lumMod val="20000"/>
                  <a:lumOff val="80000"/>
                </a:schemeClr>
              </a:solidFill>
            </a:endParaRPr>
          </a:p>
        </p:txBody>
      </p:sp>
      <p:sp>
        <p:nvSpPr>
          <p:cNvPr id="4" name="矩形 3"/>
          <p:cNvSpPr>
            <a:spLocks noChangeAspect="1"/>
          </p:cNvSpPr>
          <p:nvPr/>
        </p:nvSpPr>
        <p:spPr>
          <a:xfrm>
            <a:off x="508000" y="1068387"/>
            <a:ext cx="8128000" cy="4520853"/>
          </a:xfrm>
          <a:prstGeom prst="rect">
            <a:avLst/>
          </a:prstGeom>
        </p:spPr>
        <p:txBody>
          <a:bodyPr>
            <a:spAutoFit/>
          </a:bodyPr>
          <a:lstStyle/>
          <a:p>
            <a:pPr>
              <a:lnSpc>
                <a:spcPct val="120000"/>
              </a:lnSpc>
            </a:pPr>
            <a:r>
              <a:rPr lang="zh-CN" altLang="zh-CN" sz="2200" dirty="0"/>
              <a:t>科罗拉多大峡谷虽然不是世界上最深的峡谷</a:t>
            </a:r>
            <a:r>
              <a:rPr lang="en-US" altLang="zh-CN" sz="2200" dirty="0"/>
              <a:t>,</a:t>
            </a:r>
            <a:r>
              <a:rPr lang="zh-CN" altLang="zh-CN" sz="2200" dirty="0"/>
              <a:t>但因其地理景观错综复杂、色彩丰富而驰名。在峡谷中</a:t>
            </a:r>
            <a:r>
              <a:rPr lang="en-US" altLang="zh-CN" sz="2200" dirty="0"/>
              <a:t>,</a:t>
            </a:r>
            <a:r>
              <a:rPr lang="zh-CN" altLang="zh-CN" sz="2200" dirty="0"/>
              <a:t>从谷底向上</a:t>
            </a:r>
            <a:r>
              <a:rPr lang="en-US" altLang="zh-CN" sz="2200" dirty="0"/>
              <a:t>,</a:t>
            </a:r>
            <a:r>
              <a:rPr lang="zh-CN" altLang="zh-CN" sz="2200" dirty="0"/>
              <a:t>沿崖壁出露着早古生代到新生代的各期岩系</a:t>
            </a:r>
            <a:r>
              <a:rPr lang="en-US" altLang="zh-CN" sz="2200" dirty="0"/>
              <a:t>,</a:t>
            </a:r>
            <a:r>
              <a:rPr lang="zh-CN" altLang="zh-CN" sz="2200" dirty="0"/>
              <a:t>这是它令世人注目也是被列为世界自然遗产名录的最重要原因。其地质学意义表现在保存完好并充分暴露的岩层</a:t>
            </a:r>
            <a:r>
              <a:rPr lang="en-US" altLang="zh-CN" sz="2200" dirty="0"/>
              <a:t>,</a:t>
            </a:r>
            <a:r>
              <a:rPr lang="zh-CN" altLang="zh-CN" sz="2200" dirty="0"/>
              <a:t>记录了北美大陆早期几乎全部地质历史。</a:t>
            </a:r>
            <a:endParaRPr lang="zh-CN" altLang="zh-CN" sz="2200" dirty="0"/>
          </a:p>
          <a:p>
            <a:pPr>
              <a:lnSpc>
                <a:spcPct val="120000"/>
              </a:lnSpc>
            </a:pPr>
            <a:r>
              <a:rPr lang="en-US" altLang="zh-CN" sz="2200" dirty="0"/>
              <a:t>(1)</a:t>
            </a:r>
            <a:r>
              <a:rPr lang="zh-CN" altLang="zh-CN" sz="2200" dirty="0"/>
              <a:t>从旅游资源类型来看</a:t>
            </a:r>
            <a:r>
              <a:rPr lang="en-US" altLang="zh-CN" sz="2200" dirty="0"/>
              <a:t>,</a:t>
            </a:r>
            <a:r>
              <a:rPr lang="zh-CN" altLang="zh-CN" sz="2200" dirty="0"/>
              <a:t>科罗拉多大峡谷国家公园属于</a:t>
            </a:r>
            <a:r>
              <a:rPr lang="zh-CN" altLang="zh-CN" sz="2200" u="sng" dirty="0"/>
              <a:t>　　　　</a:t>
            </a:r>
            <a:r>
              <a:rPr lang="zh-CN" altLang="zh-CN" sz="2200" dirty="0"/>
              <a:t>旅游资源</a:t>
            </a:r>
            <a:r>
              <a:rPr lang="en-US" altLang="zh-CN" sz="2200" dirty="0"/>
              <a:t>;</a:t>
            </a:r>
            <a:r>
              <a:rPr lang="zh-CN" altLang="zh-CN" sz="2200" dirty="0"/>
              <a:t>从影响旅游资源分布的因素来看</a:t>
            </a:r>
            <a:r>
              <a:rPr lang="en-US" altLang="zh-CN" sz="2200" dirty="0"/>
              <a:t>,</a:t>
            </a:r>
            <a:r>
              <a:rPr lang="zh-CN" altLang="zh-CN" sz="2200" dirty="0"/>
              <a:t>是自然地理因素中依托于</a:t>
            </a:r>
            <a:r>
              <a:rPr lang="zh-CN" altLang="zh-CN" sz="2200" u="sng" dirty="0"/>
              <a:t>　　　　</a:t>
            </a:r>
            <a:r>
              <a:rPr lang="zh-CN" altLang="zh-CN" sz="2200" dirty="0"/>
              <a:t>地貌形成的旅游资源</a:t>
            </a:r>
            <a:r>
              <a:rPr lang="en-US" altLang="zh-CN" sz="2200" dirty="0"/>
              <a:t>,</a:t>
            </a:r>
            <a:r>
              <a:rPr lang="zh-CN" altLang="zh-CN" sz="2200" dirty="0"/>
              <a:t>素有</a:t>
            </a:r>
            <a:r>
              <a:rPr lang="en-US" altLang="zh-CN" sz="2200" dirty="0"/>
              <a:t>“</a:t>
            </a:r>
            <a:r>
              <a:rPr lang="zh-CN" altLang="zh-CN" sz="2200" u="sng" dirty="0"/>
              <a:t>　　　　　　　　　　</a:t>
            </a:r>
            <a:r>
              <a:rPr lang="en-US" altLang="zh-CN" sz="2200" dirty="0"/>
              <a:t>”</a:t>
            </a:r>
            <a:r>
              <a:rPr lang="zh-CN" altLang="zh-CN" sz="2200" dirty="0"/>
              <a:t>的美称</a:t>
            </a:r>
            <a:r>
              <a:rPr lang="en-US" altLang="zh-CN" sz="2200" dirty="0"/>
              <a:t>,</a:t>
            </a:r>
            <a:r>
              <a:rPr lang="zh-CN" altLang="zh-CN" sz="2200" dirty="0"/>
              <a:t>与其北面的</a:t>
            </a:r>
            <a:r>
              <a:rPr lang="zh-CN" altLang="zh-CN" sz="2200" u="sng" dirty="0"/>
              <a:t>　　　　</a:t>
            </a:r>
            <a:r>
              <a:rPr lang="zh-CN" altLang="zh-CN" sz="2200" dirty="0"/>
              <a:t>国家公园</a:t>
            </a:r>
            <a:r>
              <a:rPr lang="en-US" altLang="zh-CN" sz="2200" dirty="0"/>
              <a:t>,</a:t>
            </a:r>
            <a:r>
              <a:rPr lang="zh-CN" altLang="zh-CN" sz="2200" dirty="0"/>
              <a:t>均被列入《世界遗产名录》。</a:t>
            </a:r>
            <a:r>
              <a:rPr lang="en-US" altLang="zh-CN" sz="2200" dirty="0"/>
              <a:t> </a:t>
            </a:r>
            <a:endParaRPr lang="zh-CN" altLang="zh-CN" sz="2200" dirty="0"/>
          </a:p>
          <a:p>
            <a:pPr>
              <a:lnSpc>
                <a:spcPct val="120000"/>
              </a:lnSpc>
            </a:pPr>
            <a:r>
              <a:rPr lang="en-US" altLang="zh-CN" sz="2200" dirty="0"/>
              <a:t>(2)</a:t>
            </a:r>
            <a:r>
              <a:rPr lang="zh-CN" altLang="zh-CN" sz="2200" dirty="0"/>
              <a:t>科罗拉多大峡谷作为世界著名的景观</a:t>
            </a:r>
            <a:r>
              <a:rPr lang="en-US" altLang="zh-CN" sz="2200" dirty="0"/>
              <a:t>,</a:t>
            </a:r>
            <a:r>
              <a:rPr lang="zh-CN" altLang="zh-CN" sz="2200" dirty="0"/>
              <a:t>其特色是什么</a:t>
            </a:r>
            <a:r>
              <a:rPr lang="en-US" altLang="zh-CN" sz="2200" dirty="0"/>
              <a:t>?</a:t>
            </a:r>
            <a:endParaRPr lang="zh-CN" altLang="zh-CN" sz="2200" dirty="0"/>
          </a:p>
        </p:txBody>
      </p:sp>
    </p:spTree>
  </p:cSld>
  <p:clrMapOvr>
    <a:masterClrMapping/>
  </p:clrMapOvr>
  <p:transition spd="slow">
    <p:cover/>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问题导学</a:t>
            </a:r>
            <a:endParaRPr lang="zh-CN" altLang="en-US" sz="1400" dirty="0">
              <a:solidFill>
                <a:schemeClr val="accent5">
                  <a:lumMod val="20000"/>
                  <a:lumOff val="80000"/>
                </a:schemeClr>
              </a:solidFill>
            </a:endParaRPr>
          </a:p>
        </p:txBody>
      </p:sp>
      <p:sp>
        <p:nvSpPr>
          <p:cNvPr id="3" name="矩形 2">
            <a:hlinkClick r:id="rId2"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smtClean="0"/>
              <a:t>当堂检测</a:t>
            </a:r>
            <a:endParaRPr lang="zh-CN" altLang="en-US" sz="1400" dirty="0">
              <a:solidFill>
                <a:schemeClr val="accent4">
                  <a:lumMod val="20000"/>
                  <a:lumOff val="80000"/>
                </a:schemeClr>
              </a:solidFill>
            </a:endParaRPr>
          </a:p>
        </p:txBody>
      </p:sp>
      <p:sp>
        <p:nvSpPr>
          <p:cNvPr id="4" name="矩形 3"/>
          <p:cNvSpPr>
            <a:spLocks noChangeAspect="1"/>
          </p:cNvSpPr>
          <p:nvPr/>
        </p:nvSpPr>
        <p:spPr>
          <a:xfrm>
            <a:off x="508000" y="1052736"/>
            <a:ext cx="8128000" cy="2895793"/>
          </a:xfrm>
          <a:prstGeom prst="rect">
            <a:avLst/>
          </a:prstGeom>
        </p:spPr>
        <p:txBody>
          <a:bodyPr>
            <a:spAutoFit/>
          </a:bodyPr>
          <a:lstStyle/>
          <a:p>
            <a:pPr>
              <a:lnSpc>
                <a:spcPct val="120000"/>
              </a:lnSpc>
            </a:pPr>
            <a:r>
              <a:rPr lang="zh-CN" altLang="zh-CN" sz="2200" dirty="0">
                <a:solidFill>
                  <a:srgbClr val="FF0000"/>
                </a:solidFill>
              </a:rPr>
              <a:t>解析</a:t>
            </a:r>
            <a:r>
              <a:rPr lang="zh-CN" altLang="zh-CN" sz="2200" dirty="0"/>
              <a:t>本题主要考查旅游资源的分类及影响旅游资源分布的因素</a:t>
            </a:r>
            <a:r>
              <a:rPr lang="en-US" altLang="zh-CN" sz="2200" dirty="0"/>
              <a:t>,</a:t>
            </a:r>
            <a:r>
              <a:rPr lang="zh-CN" altLang="zh-CN" sz="2200" dirty="0"/>
              <a:t>同时考查从材料中提取有用信息的能力。联系学过的知识不难回答该题。</a:t>
            </a:r>
            <a:endParaRPr lang="zh-CN" altLang="zh-CN" sz="2200" dirty="0"/>
          </a:p>
          <a:p>
            <a:pPr>
              <a:lnSpc>
                <a:spcPct val="120000"/>
              </a:lnSpc>
            </a:pPr>
            <a:r>
              <a:rPr lang="zh-CN" altLang="zh-CN" sz="2200" dirty="0">
                <a:solidFill>
                  <a:srgbClr val="FF0000"/>
                </a:solidFill>
              </a:rPr>
              <a:t>答案</a:t>
            </a:r>
            <a:r>
              <a:rPr lang="en-US" altLang="zh-CN" sz="2200" dirty="0"/>
              <a:t>(1)</a:t>
            </a:r>
            <a:r>
              <a:rPr lang="zh-CN" altLang="zh-CN" sz="2200" dirty="0"/>
              <a:t>自然景观　构造　活地质史教科书　黄石</a:t>
            </a:r>
            <a:endParaRPr lang="zh-CN" altLang="zh-CN" sz="2200" dirty="0"/>
          </a:p>
          <a:p>
            <a:pPr>
              <a:lnSpc>
                <a:spcPct val="120000"/>
              </a:lnSpc>
            </a:pPr>
            <a:r>
              <a:rPr lang="en-US" altLang="zh-CN" sz="2200" dirty="0"/>
              <a:t>(2)</a:t>
            </a:r>
            <a:r>
              <a:rPr lang="zh-CN" altLang="zh-CN" sz="2200" dirty="0"/>
              <a:t>科罗拉多大峡谷是世界陆地上最长的峡谷之一</a:t>
            </a:r>
            <a:r>
              <a:rPr lang="en-US" altLang="zh-CN" sz="2200" dirty="0"/>
              <a:t>,</a:t>
            </a:r>
            <a:r>
              <a:rPr lang="zh-CN" altLang="zh-CN" sz="2200" dirty="0"/>
              <a:t>其地理景观错综复杂</a:t>
            </a:r>
            <a:r>
              <a:rPr lang="en-US" altLang="zh-CN" sz="2200" dirty="0"/>
              <a:t>,</a:t>
            </a:r>
            <a:r>
              <a:rPr lang="zh-CN" altLang="zh-CN" sz="2200" dirty="0"/>
              <a:t>色彩丰富</a:t>
            </a:r>
            <a:r>
              <a:rPr lang="en-US" altLang="zh-CN" sz="2200" dirty="0"/>
              <a:t>;</a:t>
            </a:r>
            <a:r>
              <a:rPr lang="zh-CN" altLang="zh-CN" sz="2200" dirty="0"/>
              <a:t>其保存完好并充分暴露的岩层</a:t>
            </a:r>
            <a:r>
              <a:rPr lang="en-US" altLang="zh-CN" sz="2200" dirty="0"/>
              <a:t>,</a:t>
            </a:r>
            <a:r>
              <a:rPr lang="zh-CN" altLang="zh-CN" sz="2200" dirty="0"/>
              <a:t>记录了北美大陆早期的几乎全部地质历史。</a:t>
            </a:r>
          </a:p>
        </p:txBody>
      </p:sp>
    </p:spTree>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395536" y="692696"/>
            <a:ext cx="1008112" cy="288032"/>
          </a:xfrm>
          <a:prstGeom prst="rect">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问题导学</a:t>
            </a:r>
            <a:endParaRPr lang="zh-CN" altLang="en-US" sz="1400" dirty="0">
              <a:solidFill>
                <a:schemeClr val="accent4">
                  <a:lumMod val="20000"/>
                  <a:lumOff val="80000"/>
                </a:schemeClr>
              </a:solidFill>
            </a:endParaRPr>
          </a:p>
        </p:txBody>
      </p:sp>
      <p:sp>
        <p:nvSpPr>
          <p:cNvPr id="3" name="矩形 2">
            <a:hlinkClick r:id="rId2" action="ppaction://hlinksldjump"/>
          </p:cNvPr>
          <p:cNvSpPr/>
          <p:nvPr/>
        </p:nvSpPr>
        <p:spPr>
          <a:xfrm>
            <a:off x="1497223" y="692696"/>
            <a:ext cx="1008112" cy="288032"/>
          </a:xfrm>
          <a:prstGeom prst="rect">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smtClean="0"/>
              <a:t>当堂检测</a:t>
            </a:r>
            <a:endParaRPr lang="zh-CN" altLang="en-US" sz="1400" dirty="0">
              <a:solidFill>
                <a:schemeClr val="accent5">
                  <a:lumMod val="20000"/>
                  <a:lumOff val="80000"/>
                </a:schemeClr>
              </a:solidFill>
            </a:endParaRPr>
          </a:p>
        </p:txBody>
      </p:sp>
      <p:sp>
        <p:nvSpPr>
          <p:cNvPr id="6" name="椭圆 5">
            <a:hlinkClick r:id="rId2" action="ppaction://hlinksldjump"/>
          </p:cNvPr>
          <p:cNvSpPr/>
          <p:nvPr/>
        </p:nvSpPr>
        <p:spPr>
          <a:xfrm>
            <a:off x="2685103" y="692696"/>
            <a:ext cx="288032" cy="288032"/>
          </a:xfrm>
          <a:prstGeom prst="ellipse">
            <a:avLst/>
          </a:prstGeom>
          <a:solidFill>
            <a:schemeClr val="accent5">
              <a:lumMod val="75000"/>
            </a:schemeClr>
          </a:solidFill>
          <a:ln>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t>1</a:t>
            </a:r>
            <a:endParaRPr lang="zh-CN" altLang="en-US" sz="1400" dirty="0"/>
          </a:p>
        </p:txBody>
      </p:sp>
      <p:sp>
        <p:nvSpPr>
          <p:cNvPr id="7" name="椭圆 6">
            <a:hlinkClick r:id="rId3" action="ppaction://hlinksldjump"/>
          </p:cNvPr>
          <p:cNvSpPr/>
          <p:nvPr/>
        </p:nvSpPr>
        <p:spPr>
          <a:xfrm>
            <a:off x="305205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2</a:t>
            </a:r>
            <a:endParaRPr lang="zh-CN" altLang="en-US" sz="1400" dirty="0"/>
          </a:p>
        </p:txBody>
      </p:sp>
      <p:sp>
        <p:nvSpPr>
          <p:cNvPr id="8" name="椭圆 7">
            <a:hlinkClick r:id="rId4" action="ppaction://hlinksldjump"/>
          </p:cNvPr>
          <p:cNvSpPr/>
          <p:nvPr/>
        </p:nvSpPr>
        <p:spPr>
          <a:xfrm>
            <a:off x="3419003" y="692696"/>
            <a:ext cx="288032" cy="288032"/>
          </a:xfrm>
          <a:prstGeom prst="ellipse">
            <a:avLst/>
          </a:prstGeom>
          <a:solidFill>
            <a:schemeClr val="accent4">
              <a:lumMod val="75000"/>
            </a:schemeClr>
          </a:solidFill>
          <a:ln>
            <a:solidFill>
              <a:schemeClr val="accent4">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3</a:t>
            </a:r>
            <a:endParaRPr lang="zh-CN" altLang="en-US" sz="1400" dirty="0"/>
          </a:p>
        </p:txBody>
      </p:sp>
      <p:sp>
        <p:nvSpPr>
          <p:cNvPr id="9" name="椭圆 8">
            <a:hlinkClick r:id="rId5" action="ppaction://hlinksldjump"/>
          </p:cNvPr>
          <p:cNvSpPr/>
          <p:nvPr/>
        </p:nvSpPr>
        <p:spPr>
          <a:xfrm>
            <a:off x="378595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4</a:t>
            </a:r>
            <a:endParaRPr lang="zh-CN" altLang="en-US" sz="1400" dirty="0"/>
          </a:p>
        </p:txBody>
      </p:sp>
      <p:sp>
        <p:nvSpPr>
          <p:cNvPr id="10" name="椭圆 9">
            <a:hlinkClick r:id="rId6" action="ppaction://hlinksldjump"/>
          </p:cNvPr>
          <p:cNvSpPr/>
          <p:nvPr/>
        </p:nvSpPr>
        <p:spPr>
          <a:xfrm>
            <a:off x="415290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5</a:t>
            </a:r>
            <a:endParaRPr lang="zh-CN" altLang="en-US" sz="1400" dirty="0"/>
          </a:p>
        </p:txBody>
      </p:sp>
      <p:sp>
        <p:nvSpPr>
          <p:cNvPr id="11" name="椭圆 10">
            <a:hlinkClick r:id="rId7" action="ppaction://hlinksldjump"/>
          </p:cNvPr>
          <p:cNvSpPr/>
          <p:nvPr/>
        </p:nvSpPr>
        <p:spPr>
          <a:xfrm>
            <a:off x="451985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6</a:t>
            </a:r>
            <a:endParaRPr lang="zh-CN" altLang="en-US" sz="1400" dirty="0"/>
          </a:p>
        </p:txBody>
      </p:sp>
      <p:sp>
        <p:nvSpPr>
          <p:cNvPr id="4" name="矩形 3"/>
          <p:cNvSpPr>
            <a:spLocks noChangeAspect="1"/>
          </p:cNvSpPr>
          <p:nvPr/>
        </p:nvSpPr>
        <p:spPr>
          <a:xfrm>
            <a:off x="508000" y="1052736"/>
            <a:ext cx="8128000" cy="3342453"/>
          </a:xfrm>
          <a:prstGeom prst="rect">
            <a:avLst/>
          </a:prstGeom>
        </p:spPr>
        <p:txBody>
          <a:bodyPr>
            <a:spAutoFit/>
          </a:bodyPr>
          <a:lstStyle/>
          <a:p>
            <a:pPr>
              <a:lnSpc>
                <a:spcPct val="120000"/>
              </a:lnSpc>
            </a:pPr>
            <a:r>
              <a:rPr lang="en-US" altLang="zh-CN" sz="2200" b="1" dirty="0"/>
              <a:t>1</a:t>
            </a:r>
            <a:r>
              <a:rPr lang="en-US" altLang="zh-CN" sz="2200" dirty="0"/>
              <a:t>.</a:t>
            </a:r>
            <a:r>
              <a:rPr lang="zh-CN" altLang="zh-CN" sz="2200" dirty="0"/>
              <a:t>下列不属于亚洲历史文化景观丰富多彩的原因是</a:t>
            </a:r>
            <a:r>
              <a:rPr lang="en-US" altLang="zh-CN" sz="2200" dirty="0"/>
              <a:t>(</a:t>
            </a:r>
            <a:r>
              <a:rPr lang="zh-CN" altLang="zh-CN" sz="2200" dirty="0"/>
              <a:t>　　</a:t>
            </a:r>
            <a:r>
              <a:rPr lang="en-US" altLang="zh-CN" sz="2200" dirty="0"/>
              <a:t>)</a:t>
            </a:r>
            <a:endParaRPr lang="zh-CN" altLang="zh-CN" sz="2200" dirty="0"/>
          </a:p>
          <a:p>
            <a:pPr>
              <a:lnSpc>
                <a:spcPct val="120000"/>
              </a:lnSpc>
            </a:pPr>
            <a:r>
              <a:rPr lang="en-US" altLang="zh-CN" sz="2200" dirty="0" smtClean="0"/>
              <a:t>A</a:t>
            </a:r>
            <a:r>
              <a:rPr lang="en-US" altLang="zh-CN" sz="2200" dirty="0"/>
              <a:t>.</a:t>
            </a:r>
            <a:r>
              <a:rPr lang="zh-CN" altLang="zh-CN" sz="2200" dirty="0"/>
              <a:t>亚洲开发历史悠久</a:t>
            </a:r>
            <a:endParaRPr lang="zh-CN" altLang="zh-CN" sz="2200" dirty="0"/>
          </a:p>
          <a:p>
            <a:pPr>
              <a:lnSpc>
                <a:spcPct val="120000"/>
              </a:lnSpc>
            </a:pPr>
            <a:r>
              <a:rPr lang="en-US" altLang="zh-CN" sz="2200" dirty="0"/>
              <a:t>B.</a:t>
            </a:r>
            <a:r>
              <a:rPr lang="zh-CN" altLang="zh-CN" sz="2200" dirty="0"/>
              <a:t>三大世界文明发祥地</a:t>
            </a:r>
            <a:endParaRPr lang="zh-CN" altLang="zh-CN" sz="2200" dirty="0"/>
          </a:p>
          <a:p>
            <a:pPr>
              <a:lnSpc>
                <a:spcPct val="120000"/>
              </a:lnSpc>
            </a:pPr>
            <a:r>
              <a:rPr lang="en-US" altLang="zh-CN" sz="2200" dirty="0"/>
              <a:t>C.</a:t>
            </a:r>
            <a:r>
              <a:rPr lang="zh-CN" altLang="zh-CN" sz="2200" dirty="0"/>
              <a:t>亚洲面积广阔</a:t>
            </a:r>
            <a:endParaRPr lang="zh-CN" altLang="zh-CN" sz="2200" dirty="0"/>
          </a:p>
          <a:p>
            <a:pPr>
              <a:lnSpc>
                <a:spcPct val="120000"/>
              </a:lnSpc>
            </a:pPr>
            <a:r>
              <a:rPr lang="en-US" altLang="zh-CN" sz="2200" dirty="0"/>
              <a:t>D.</a:t>
            </a:r>
            <a:r>
              <a:rPr lang="zh-CN" altLang="zh-CN" sz="2200" dirty="0"/>
              <a:t>世界三大宗教发源地</a:t>
            </a:r>
            <a:endParaRPr lang="zh-CN" altLang="zh-CN" sz="2200" dirty="0"/>
          </a:p>
          <a:p>
            <a:pPr>
              <a:lnSpc>
                <a:spcPct val="120000"/>
              </a:lnSpc>
            </a:pPr>
            <a:r>
              <a:rPr lang="zh-CN" altLang="zh-CN" sz="2200" dirty="0">
                <a:solidFill>
                  <a:srgbClr val="FF0000"/>
                </a:solidFill>
              </a:rPr>
              <a:t>解析</a:t>
            </a:r>
            <a:r>
              <a:rPr lang="en-US" altLang="zh-CN" sz="2200" dirty="0"/>
              <a:t>A</a:t>
            </a:r>
            <a:r>
              <a:rPr lang="zh-CN" altLang="zh-CN" sz="2200" dirty="0"/>
              <a:t>、</a:t>
            </a:r>
            <a:r>
              <a:rPr lang="en-US" altLang="zh-CN" sz="2200" dirty="0"/>
              <a:t>B</a:t>
            </a:r>
            <a:r>
              <a:rPr lang="zh-CN" altLang="zh-CN" sz="2200" dirty="0"/>
              <a:t>、</a:t>
            </a:r>
            <a:r>
              <a:rPr lang="en-US" altLang="zh-CN" sz="2200" dirty="0"/>
              <a:t>D</a:t>
            </a:r>
            <a:r>
              <a:rPr lang="zh-CN" altLang="zh-CN" sz="2200" dirty="0"/>
              <a:t>三项都是亚洲历史文化景观丰富多彩的原因</a:t>
            </a:r>
            <a:r>
              <a:rPr lang="en-US" altLang="zh-CN" sz="2200" dirty="0"/>
              <a:t>,</a:t>
            </a:r>
            <a:r>
              <a:rPr lang="zh-CN" altLang="zh-CN" sz="2200" dirty="0"/>
              <a:t>而</a:t>
            </a:r>
            <a:r>
              <a:rPr lang="en-US" altLang="zh-CN" sz="2200" dirty="0"/>
              <a:t>C</a:t>
            </a:r>
            <a:r>
              <a:rPr lang="zh-CN" altLang="zh-CN" sz="2200" dirty="0"/>
              <a:t>项是亚洲自然景观丰富多彩的原因。</a:t>
            </a:r>
            <a:endParaRPr lang="zh-CN" altLang="zh-CN" sz="2200" dirty="0"/>
          </a:p>
          <a:p>
            <a:pPr>
              <a:lnSpc>
                <a:spcPct val="120000"/>
              </a:lnSpc>
            </a:pPr>
            <a:r>
              <a:rPr lang="zh-CN" altLang="zh-CN" sz="2200" dirty="0">
                <a:solidFill>
                  <a:srgbClr val="FF0000"/>
                </a:solidFill>
              </a:rPr>
              <a:t>答案</a:t>
            </a:r>
            <a:r>
              <a:rPr lang="en-US" altLang="zh-CN" sz="2200" dirty="0"/>
              <a:t>C</a:t>
            </a:r>
            <a:endParaRPr lang="zh-CN" altLang="zh-CN" sz="2200" dirty="0"/>
          </a:p>
        </p:txBody>
      </p:sp>
      <p:sp>
        <p:nvSpPr>
          <p:cNvPr id="12" name="椭圆 11">
            <a:hlinkClick r:id="rId8" action="ppaction://hlinksldjump"/>
          </p:cNvPr>
          <p:cNvSpPr/>
          <p:nvPr/>
        </p:nvSpPr>
        <p:spPr>
          <a:xfrm>
            <a:off x="4860032"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t>7</a:t>
            </a:r>
            <a:endParaRPr lang="zh-CN" altLang="en-US" sz="1400" dirty="0"/>
          </a:p>
        </p:txBody>
      </p:sp>
      <p:sp>
        <p:nvSpPr>
          <p:cNvPr id="13" name="椭圆 12">
            <a:hlinkClick r:id="rId9" action="ppaction://hlinksldjump"/>
          </p:cNvPr>
          <p:cNvSpPr/>
          <p:nvPr/>
        </p:nvSpPr>
        <p:spPr>
          <a:xfrm>
            <a:off x="5186164" y="702221"/>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8</a:t>
            </a:r>
            <a:endParaRPr lang="zh-CN" altLang="en-US" sz="1400" dirty="0"/>
          </a:p>
        </p:txBody>
      </p:sp>
    </p:spTree>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5" end="5"/>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395536" y="692696"/>
            <a:ext cx="1008112" cy="288032"/>
          </a:xfrm>
          <a:prstGeom prst="rect">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问题导学</a:t>
            </a:r>
            <a:endParaRPr lang="zh-CN" altLang="en-US" sz="1400" dirty="0">
              <a:solidFill>
                <a:schemeClr val="accent4">
                  <a:lumMod val="20000"/>
                  <a:lumOff val="80000"/>
                </a:schemeClr>
              </a:solidFill>
            </a:endParaRPr>
          </a:p>
        </p:txBody>
      </p:sp>
      <p:sp>
        <p:nvSpPr>
          <p:cNvPr id="3" name="矩形 2">
            <a:hlinkClick r:id="rId2" action="ppaction://hlinksldjump"/>
          </p:cNvPr>
          <p:cNvSpPr/>
          <p:nvPr/>
        </p:nvSpPr>
        <p:spPr>
          <a:xfrm>
            <a:off x="1497223" y="692696"/>
            <a:ext cx="1008112" cy="288032"/>
          </a:xfrm>
          <a:prstGeom prst="rect">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smtClean="0"/>
              <a:t>当堂检测</a:t>
            </a:r>
            <a:endParaRPr lang="zh-CN" altLang="en-US" sz="1400" dirty="0">
              <a:solidFill>
                <a:schemeClr val="accent5">
                  <a:lumMod val="20000"/>
                  <a:lumOff val="80000"/>
                </a:schemeClr>
              </a:solidFill>
            </a:endParaRPr>
          </a:p>
        </p:txBody>
      </p:sp>
      <p:sp>
        <p:nvSpPr>
          <p:cNvPr id="4" name="椭圆 3">
            <a:hlinkClick r:id="rId2" action="ppaction://hlinksldjump"/>
          </p:cNvPr>
          <p:cNvSpPr/>
          <p:nvPr/>
        </p:nvSpPr>
        <p:spPr>
          <a:xfrm>
            <a:off x="268510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t>1</a:t>
            </a:r>
            <a:endParaRPr lang="zh-CN" altLang="en-US" sz="1400" dirty="0"/>
          </a:p>
        </p:txBody>
      </p:sp>
      <p:sp>
        <p:nvSpPr>
          <p:cNvPr id="5" name="椭圆 4">
            <a:hlinkClick r:id="rId3" action="ppaction://hlinksldjump"/>
          </p:cNvPr>
          <p:cNvSpPr/>
          <p:nvPr/>
        </p:nvSpPr>
        <p:spPr>
          <a:xfrm>
            <a:off x="3052053" y="692696"/>
            <a:ext cx="288032" cy="288032"/>
          </a:xfrm>
          <a:prstGeom prst="ellipse">
            <a:avLst/>
          </a:prstGeom>
          <a:solidFill>
            <a:schemeClr val="accent5">
              <a:lumMod val="75000"/>
            </a:schemeClr>
          </a:solidFill>
          <a:ln>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2</a:t>
            </a:r>
            <a:endParaRPr lang="zh-CN" altLang="en-US" sz="1400" dirty="0"/>
          </a:p>
        </p:txBody>
      </p:sp>
      <p:sp>
        <p:nvSpPr>
          <p:cNvPr id="6" name="椭圆 5">
            <a:hlinkClick r:id="rId4" action="ppaction://hlinksldjump"/>
          </p:cNvPr>
          <p:cNvSpPr/>
          <p:nvPr/>
        </p:nvSpPr>
        <p:spPr>
          <a:xfrm>
            <a:off x="3419003" y="692696"/>
            <a:ext cx="288032" cy="288032"/>
          </a:xfrm>
          <a:prstGeom prst="ellipse">
            <a:avLst/>
          </a:prstGeom>
          <a:solidFill>
            <a:schemeClr val="accent4">
              <a:lumMod val="75000"/>
            </a:schemeClr>
          </a:solidFill>
          <a:ln>
            <a:solidFill>
              <a:schemeClr val="accent4">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3</a:t>
            </a:r>
            <a:endParaRPr lang="zh-CN" altLang="en-US" sz="1400" dirty="0"/>
          </a:p>
        </p:txBody>
      </p:sp>
      <p:sp>
        <p:nvSpPr>
          <p:cNvPr id="7" name="椭圆 6">
            <a:hlinkClick r:id="rId5" action="ppaction://hlinksldjump"/>
          </p:cNvPr>
          <p:cNvSpPr/>
          <p:nvPr/>
        </p:nvSpPr>
        <p:spPr>
          <a:xfrm>
            <a:off x="378595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4</a:t>
            </a:r>
            <a:endParaRPr lang="zh-CN" altLang="en-US" sz="1400" dirty="0"/>
          </a:p>
        </p:txBody>
      </p:sp>
      <p:sp>
        <p:nvSpPr>
          <p:cNvPr id="8" name="椭圆 7">
            <a:hlinkClick r:id="rId6" action="ppaction://hlinksldjump"/>
          </p:cNvPr>
          <p:cNvSpPr/>
          <p:nvPr/>
        </p:nvSpPr>
        <p:spPr>
          <a:xfrm>
            <a:off x="415290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5</a:t>
            </a:r>
            <a:endParaRPr lang="zh-CN" altLang="en-US" sz="1400" dirty="0"/>
          </a:p>
        </p:txBody>
      </p:sp>
      <p:sp>
        <p:nvSpPr>
          <p:cNvPr id="9" name="椭圆 8">
            <a:hlinkClick r:id="rId7" action="ppaction://hlinksldjump"/>
          </p:cNvPr>
          <p:cNvSpPr/>
          <p:nvPr/>
        </p:nvSpPr>
        <p:spPr>
          <a:xfrm>
            <a:off x="451985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6</a:t>
            </a:r>
            <a:endParaRPr lang="zh-CN" altLang="en-US" sz="1400" dirty="0"/>
          </a:p>
        </p:txBody>
      </p:sp>
      <p:sp>
        <p:nvSpPr>
          <p:cNvPr id="10" name="矩形 9"/>
          <p:cNvSpPr>
            <a:spLocks noChangeAspect="1"/>
          </p:cNvSpPr>
          <p:nvPr/>
        </p:nvSpPr>
        <p:spPr>
          <a:xfrm>
            <a:off x="508000" y="1063046"/>
            <a:ext cx="8128000" cy="3342453"/>
          </a:xfrm>
          <a:prstGeom prst="rect">
            <a:avLst/>
          </a:prstGeom>
        </p:spPr>
        <p:txBody>
          <a:bodyPr>
            <a:spAutoFit/>
          </a:bodyPr>
          <a:lstStyle/>
          <a:p>
            <a:pPr>
              <a:lnSpc>
                <a:spcPct val="120000"/>
              </a:lnSpc>
            </a:pPr>
            <a:r>
              <a:rPr lang="en-US" altLang="zh-CN" sz="2200" b="1" dirty="0"/>
              <a:t>2</a:t>
            </a:r>
            <a:r>
              <a:rPr lang="en-US" altLang="zh-CN" sz="2200" dirty="0"/>
              <a:t>.</a:t>
            </a:r>
            <a:r>
              <a:rPr lang="zh-CN" altLang="zh-CN" sz="2200" dirty="0"/>
              <a:t>下列有关泰姬陵的说法</a:t>
            </a:r>
            <a:r>
              <a:rPr lang="en-US" altLang="zh-CN" sz="2200" dirty="0"/>
              <a:t>,</a:t>
            </a:r>
            <a:r>
              <a:rPr lang="zh-CN" altLang="zh-CN" sz="2200" dirty="0"/>
              <a:t>错误的是</a:t>
            </a:r>
            <a:r>
              <a:rPr lang="en-US" altLang="zh-CN" sz="2200" dirty="0"/>
              <a:t>(</a:t>
            </a:r>
            <a:r>
              <a:rPr lang="zh-CN" altLang="zh-CN" sz="2200" dirty="0"/>
              <a:t>　　</a:t>
            </a:r>
            <a:r>
              <a:rPr lang="en-US" altLang="zh-CN" sz="2200" dirty="0"/>
              <a:t>)</a:t>
            </a:r>
            <a:endParaRPr lang="zh-CN" altLang="zh-CN" sz="2200" dirty="0"/>
          </a:p>
          <a:p>
            <a:pPr>
              <a:lnSpc>
                <a:spcPct val="120000"/>
              </a:lnSpc>
            </a:pPr>
            <a:r>
              <a:rPr lang="en-US" altLang="zh-CN" sz="2200" dirty="0"/>
              <a:t>A.</a:t>
            </a:r>
            <a:r>
              <a:rPr lang="zh-CN" altLang="zh-CN" sz="2200" dirty="0"/>
              <a:t>泰姬陵反映了印度佛教的建筑风格</a:t>
            </a:r>
            <a:endParaRPr lang="zh-CN" altLang="zh-CN" sz="2200" dirty="0"/>
          </a:p>
          <a:p>
            <a:pPr>
              <a:lnSpc>
                <a:spcPct val="120000"/>
              </a:lnSpc>
            </a:pPr>
            <a:r>
              <a:rPr lang="en-US" altLang="zh-CN" sz="2200" dirty="0"/>
              <a:t>B.</a:t>
            </a:r>
            <a:r>
              <a:rPr lang="zh-CN" altLang="zh-CN" sz="2200" dirty="0"/>
              <a:t>泰姬陵是一座陵墓清真寺</a:t>
            </a:r>
            <a:endParaRPr lang="zh-CN" altLang="zh-CN" sz="2200" dirty="0"/>
          </a:p>
          <a:p>
            <a:pPr>
              <a:lnSpc>
                <a:spcPct val="120000"/>
              </a:lnSpc>
            </a:pPr>
            <a:r>
              <a:rPr lang="en-US" altLang="zh-CN" sz="2200" dirty="0"/>
              <a:t>C.</a:t>
            </a:r>
            <a:r>
              <a:rPr lang="zh-CN" altLang="zh-CN" sz="2200" dirty="0"/>
              <a:t>泰姬陵位于印度境内</a:t>
            </a:r>
            <a:endParaRPr lang="zh-CN" altLang="zh-CN" sz="2200" dirty="0"/>
          </a:p>
          <a:p>
            <a:pPr>
              <a:lnSpc>
                <a:spcPct val="120000"/>
              </a:lnSpc>
            </a:pPr>
            <a:r>
              <a:rPr lang="en-US" altLang="zh-CN" sz="2200" dirty="0"/>
              <a:t>D.</a:t>
            </a:r>
            <a:r>
              <a:rPr lang="zh-CN" altLang="zh-CN" sz="2200" dirty="0"/>
              <a:t>泰姬陵是印度穆斯林艺术的瑰宝</a:t>
            </a:r>
            <a:endParaRPr lang="zh-CN" altLang="zh-CN" sz="2200" dirty="0"/>
          </a:p>
          <a:p>
            <a:pPr>
              <a:lnSpc>
                <a:spcPct val="120000"/>
              </a:lnSpc>
            </a:pPr>
            <a:r>
              <a:rPr lang="zh-CN" altLang="zh-CN" sz="2200" dirty="0">
                <a:solidFill>
                  <a:srgbClr val="FF0000"/>
                </a:solidFill>
              </a:rPr>
              <a:t>解析</a:t>
            </a:r>
            <a:r>
              <a:rPr lang="zh-CN" altLang="zh-CN" sz="2200" dirty="0"/>
              <a:t>泰姬陵代表了莫卧儿建筑成就的高峰</a:t>
            </a:r>
            <a:r>
              <a:rPr lang="en-US" altLang="zh-CN" sz="2200" dirty="0"/>
              <a:t>,</a:t>
            </a:r>
            <a:r>
              <a:rPr lang="zh-CN" altLang="zh-CN" sz="2200" dirty="0"/>
              <a:t>是印度穆斯林艺术的瑰宝</a:t>
            </a:r>
            <a:r>
              <a:rPr lang="en-US" altLang="zh-CN" sz="2200" dirty="0"/>
              <a:t>,</a:t>
            </a:r>
            <a:r>
              <a:rPr lang="zh-CN" altLang="zh-CN" sz="2200" dirty="0"/>
              <a:t>它反映的是伊斯兰教的建筑风格</a:t>
            </a:r>
            <a:r>
              <a:rPr lang="en-US" altLang="zh-CN" sz="2200" dirty="0"/>
              <a:t>,</a:t>
            </a:r>
            <a:r>
              <a:rPr lang="zh-CN" altLang="zh-CN" sz="2200" dirty="0"/>
              <a:t>而不是印度佛教。</a:t>
            </a:r>
            <a:endParaRPr lang="zh-CN" altLang="zh-CN" sz="2200" dirty="0"/>
          </a:p>
          <a:p>
            <a:pPr>
              <a:lnSpc>
                <a:spcPct val="120000"/>
              </a:lnSpc>
            </a:pPr>
            <a:r>
              <a:rPr lang="zh-CN" altLang="zh-CN" sz="2200" dirty="0">
                <a:solidFill>
                  <a:srgbClr val="FF0000"/>
                </a:solidFill>
              </a:rPr>
              <a:t>答案</a:t>
            </a:r>
            <a:r>
              <a:rPr lang="en-US" altLang="zh-CN" sz="2200" dirty="0"/>
              <a:t>A</a:t>
            </a:r>
            <a:endParaRPr lang="zh-CN" altLang="zh-CN" sz="2200" dirty="0"/>
          </a:p>
        </p:txBody>
      </p:sp>
      <p:sp>
        <p:nvSpPr>
          <p:cNvPr id="11" name="椭圆 10">
            <a:hlinkClick r:id="rId8" action="ppaction://hlinksldjump"/>
          </p:cNvPr>
          <p:cNvSpPr/>
          <p:nvPr/>
        </p:nvSpPr>
        <p:spPr>
          <a:xfrm>
            <a:off x="4860032"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t>7</a:t>
            </a:r>
            <a:endParaRPr lang="zh-CN" altLang="en-US" sz="1400" dirty="0"/>
          </a:p>
        </p:txBody>
      </p:sp>
      <p:sp>
        <p:nvSpPr>
          <p:cNvPr id="12" name="椭圆 11">
            <a:hlinkClick r:id="rId9" action="ppaction://hlinksldjump"/>
          </p:cNvPr>
          <p:cNvSpPr/>
          <p:nvPr/>
        </p:nvSpPr>
        <p:spPr>
          <a:xfrm>
            <a:off x="5186164" y="702221"/>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8</a:t>
            </a:r>
            <a:endParaRPr lang="zh-CN" altLang="en-US" sz="14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xEl>
                                              <p:pRg st="5" end="5"/>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495484" y="692696"/>
            <a:ext cx="1080000" cy="288032"/>
          </a:xfrm>
          <a:prstGeom prst="rect">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目标导航</a:t>
            </a:r>
            <a:endParaRPr lang="zh-CN" altLang="en-US" sz="1400" dirty="0"/>
          </a:p>
        </p:txBody>
      </p:sp>
      <p:graphicFrame>
        <p:nvGraphicFramePr>
          <p:cNvPr id="4" name="对象 3"/>
          <p:cNvGraphicFramePr>
            <a:graphicFrameLocks noChangeAspect="1"/>
          </p:cNvGraphicFramePr>
          <p:nvPr/>
        </p:nvGraphicFramePr>
        <p:xfrm>
          <a:off x="508000" y="1234880"/>
          <a:ext cx="8128000" cy="2986208"/>
        </p:xfrm>
        <a:graphic>
          <a:graphicData uri="http://schemas.openxmlformats.org/presentationml/2006/ole">
            <mc:AlternateContent xmlns:mc="http://schemas.openxmlformats.org/markup-compatibility/2006">
              <mc:Choice xmlns:v="urn:schemas-microsoft-com:vml" Requires="v">
                <p:oleObj spid="_x0000_s3098" name="文档" r:id="rId2" imgW="3840480" imgH="1409700" progId="Word.Document.12">
                  <p:embed/>
                </p:oleObj>
              </mc:Choice>
              <mc:Fallback>
                <p:oleObj name="文档" r:id="rId2" imgW="3840480" imgH="1409700" progId="Word.Document.12">
                  <p:embed/>
                  <p:pic>
                    <p:nvPicPr>
                      <p:cNvPr id="0" name="图片 3097"/>
                      <p:cNvPicPr/>
                      <p:nvPr/>
                    </p:nvPicPr>
                    <p:blipFill>
                      <a:blip r:embed="rId3"/>
                      <a:stretch>
                        <a:fillRect/>
                      </a:stretch>
                    </p:blipFill>
                    <p:spPr>
                      <a:xfrm>
                        <a:off x="508000" y="1234880"/>
                        <a:ext cx="8128000" cy="2986208"/>
                      </a:xfrm>
                      <a:prstGeom prst="rect">
                        <a:avLst/>
                      </a:prstGeom>
                    </p:spPr>
                  </p:pic>
                </p:oleObj>
              </mc:Fallback>
            </mc:AlternateContent>
          </a:graphicData>
        </a:graphic>
      </p:graphicFrame>
      <p:sp>
        <p:nvSpPr>
          <p:cNvPr id="5" name="矩形 4"/>
          <p:cNvSpPr>
            <a:spLocks noChangeAspect="1"/>
          </p:cNvSpPr>
          <p:nvPr/>
        </p:nvSpPr>
        <p:spPr>
          <a:xfrm>
            <a:off x="508000" y="4221088"/>
            <a:ext cx="8128000" cy="904863"/>
          </a:xfrm>
          <a:prstGeom prst="rect">
            <a:avLst/>
          </a:prstGeom>
        </p:spPr>
        <p:txBody>
          <a:bodyPr>
            <a:spAutoFit/>
          </a:bodyPr>
          <a:lstStyle/>
          <a:p>
            <a:pPr>
              <a:lnSpc>
                <a:spcPct val="120000"/>
              </a:lnSpc>
            </a:pPr>
            <a:r>
              <a:rPr lang="zh-CN" altLang="zh-CN" sz="2200" dirty="0"/>
              <a:t>思考讨论亚洲旅游景观丰富多彩</a:t>
            </a:r>
            <a:r>
              <a:rPr lang="en-US" altLang="zh-CN" sz="2200" dirty="0"/>
              <a:t>,</a:t>
            </a:r>
            <a:r>
              <a:rPr lang="zh-CN" altLang="zh-CN" sz="2200" dirty="0"/>
              <a:t>试列举几个其他的亚洲景观。</a:t>
            </a:r>
            <a:endParaRPr lang="zh-CN" altLang="zh-CN" sz="2200" dirty="0"/>
          </a:p>
          <a:p>
            <a:pPr>
              <a:lnSpc>
                <a:spcPct val="120000"/>
              </a:lnSpc>
            </a:pPr>
            <a:r>
              <a:rPr lang="zh-CN" altLang="zh-CN" sz="2200" dirty="0">
                <a:solidFill>
                  <a:srgbClr val="FF0000"/>
                </a:solidFill>
              </a:rPr>
              <a:t>提示</a:t>
            </a:r>
            <a:r>
              <a:rPr lang="zh-CN" altLang="zh-CN" sz="2200" dirty="0"/>
              <a:t>巴厘岛、马尔代夫、富士山、芭堤雅、云顶高原等。</a:t>
            </a:r>
          </a:p>
        </p:txBody>
      </p:sp>
      <p:sp>
        <p:nvSpPr>
          <p:cNvPr id="6" name="矩形 5"/>
          <p:cNvSpPr/>
          <p:nvPr/>
        </p:nvSpPr>
        <p:spPr>
          <a:xfrm>
            <a:off x="4479522" y="1392280"/>
            <a:ext cx="831875" cy="2763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7" name="矩形 6"/>
          <p:cNvSpPr/>
          <p:nvPr/>
        </p:nvSpPr>
        <p:spPr>
          <a:xfrm>
            <a:off x="5354360" y="1792133"/>
            <a:ext cx="801816" cy="2763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8" name="矩形 7"/>
          <p:cNvSpPr/>
          <p:nvPr/>
        </p:nvSpPr>
        <p:spPr>
          <a:xfrm>
            <a:off x="5060470" y="2197246"/>
            <a:ext cx="820552" cy="2763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9" name="矩形 8"/>
          <p:cNvSpPr/>
          <p:nvPr/>
        </p:nvSpPr>
        <p:spPr>
          <a:xfrm>
            <a:off x="2922255" y="3402065"/>
            <a:ext cx="1152128" cy="2763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Tree>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 presetClass="exit"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hidden"/>
                                      </p:to>
                                    </p:set>
                                  </p:childTnLst>
                                </p:cTn>
                              </p:par>
                            </p:childTnLst>
                          </p:cTn>
                        </p:par>
                      </p:childTnLst>
                    </p:cTn>
                  </p:par>
                  <p:par>
                    <p:cTn id="15" fill="hold">
                      <p:stCondLst>
                        <p:cond delay="indefinite"/>
                      </p:stCondLst>
                      <p:childTnLst>
                        <p:par>
                          <p:cTn id="16" fill="hold">
                            <p:stCondLst>
                              <p:cond delay="0"/>
                            </p:stCondLst>
                            <p:childTnLst>
                              <p:par>
                                <p:cTn id="17" presetID="1" presetClass="exit" presetSubtype="0" fill="hold" grpId="0" nodeType="clickEffect">
                                  <p:stCondLst>
                                    <p:cond delay="0"/>
                                  </p:stCondLst>
                                  <p:childTnLst>
                                    <p:set>
                                      <p:cBhvr>
                                        <p:cTn id="18" dur="1" fill="hold">
                                          <p:stCondLst>
                                            <p:cond delay="0"/>
                                          </p:stCondLst>
                                        </p:cTn>
                                        <p:tgtEl>
                                          <p:spTgt spid="8"/>
                                        </p:tgtEl>
                                        <p:attrNameLst>
                                          <p:attrName>style.visibility</p:attrName>
                                        </p:attrNameLst>
                                      </p:cBhvr>
                                      <p:to>
                                        <p:strVal val="hidden"/>
                                      </p:to>
                                    </p:set>
                                  </p:childTnLst>
                                </p:cTn>
                              </p:par>
                            </p:childTnLst>
                          </p:cTn>
                        </p:par>
                      </p:childTnLst>
                    </p:cTn>
                  </p:par>
                  <p:par>
                    <p:cTn id="19" fill="hold">
                      <p:stCondLst>
                        <p:cond delay="indefinite"/>
                      </p:stCondLst>
                      <p:childTnLst>
                        <p:par>
                          <p:cTn id="20" fill="hold">
                            <p:stCondLst>
                              <p:cond delay="0"/>
                            </p:stCondLst>
                            <p:childTnLst>
                              <p:par>
                                <p:cTn id="21" presetID="1" presetClass="exit" presetSubtype="0" fill="hold" grpId="0" nodeType="clickEffect">
                                  <p:stCondLst>
                                    <p:cond delay="0"/>
                                  </p:stCondLst>
                                  <p:childTnLst>
                                    <p:set>
                                      <p:cBhvr>
                                        <p:cTn id="22" dur="1" fill="hold">
                                          <p:stCondLst>
                                            <p:cond delay="0"/>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395536" y="692696"/>
            <a:ext cx="1008112" cy="288032"/>
          </a:xfrm>
          <a:prstGeom prst="rect">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问题导学</a:t>
            </a:r>
            <a:endParaRPr lang="zh-CN" altLang="en-US" sz="1400" dirty="0">
              <a:solidFill>
                <a:schemeClr val="accent4">
                  <a:lumMod val="20000"/>
                  <a:lumOff val="80000"/>
                </a:schemeClr>
              </a:solidFill>
            </a:endParaRPr>
          </a:p>
        </p:txBody>
      </p:sp>
      <p:sp>
        <p:nvSpPr>
          <p:cNvPr id="3" name="矩形 2">
            <a:hlinkClick r:id="rId2" action="ppaction://hlinksldjump"/>
          </p:cNvPr>
          <p:cNvSpPr/>
          <p:nvPr/>
        </p:nvSpPr>
        <p:spPr>
          <a:xfrm>
            <a:off x="1497223" y="692696"/>
            <a:ext cx="1008112" cy="288032"/>
          </a:xfrm>
          <a:prstGeom prst="rect">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smtClean="0"/>
              <a:t>当堂检测</a:t>
            </a:r>
            <a:endParaRPr lang="zh-CN" altLang="en-US" sz="1400" dirty="0">
              <a:solidFill>
                <a:schemeClr val="accent5">
                  <a:lumMod val="20000"/>
                  <a:lumOff val="80000"/>
                </a:schemeClr>
              </a:solidFill>
            </a:endParaRPr>
          </a:p>
        </p:txBody>
      </p:sp>
      <p:sp>
        <p:nvSpPr>
          <p:cNvPr id="4" name="椭圆 3">
            <a:hlinkClick r:id="rId2" action="ppaction://hlinksldjump"/>
          </p:cNvPr>
          <p:cNvSpPr/>
          <p:nvPr/>
        </p:nvSpPr>
        <p:spPr>
          <a:xfrm>
            <a:off x="268510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t>1</a:t>
            </a:r>
            <a:endParaRPr lang="zh-CN" altLang="en-US" sz="1400" dirty="0"/>
          </a:p>
        </p:txBody>
      </p:sp>
      <p:sp>
        <p:nvSpPr>
          <p:cNvPr id="5" name="椭圆 4">
            <a:hlinkClick r:id="rId3" action="ppaction://hlinksldjump"/>
          </p:cNvPr>
          <p:cNvSpPr/>
          <p:nvPr/>
        </p:nvSpPr>
        <p:spPr>
          <a:xfrm>
            <a:off x="305205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2</a:t>
            </a:r>
            <a:endParaRPr lang="zh-CN" altLang="en-US" sz="1400" dirty="0"/>
          </a:p>
        </p:txBody>
      </p:sp>
      <p:sp>
        <p:nvSpPr>
          <p:cNvPr id="6" name="椭圆 5">
            <a:hlinkClick r:id="rId4" action="ppaction://hlinksldjump"/>
          </p:cNvPr>
          <p:cNvSpPr/>
          <p:nvPr/>
        </p:nvSpPr>
        <p:spPr>
          <a:xfrm>
            <a:off x="3419003" y="692696"/>
            <a:ext cx="288032" cy="288032"/>
          </a:xfrm>
          <a:prstGeom prst="ellipse">
            <a:avLst/>
          </a:prstGeom>
          <a:solidFill>
            <a:schemeClr val="accent5">
              <a:lumMod val="75000"/>
            </a:schemeClr>
          </a:solidFill>
          <a:ln>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3</a:t>
            </a:r>
            <a:endParaRPr lang="zh-CN" altLang="en-US" sz="1400" dirty="0"/>
          </a:p>
        </p:txBody>
      </p:sp>
      <p:sp>
        <p:nvSpPr>
          <p:cNvPr id="7" name="椭圆 6">
            <a:hlinkClick r:id="rId5" action="ppaction://hlinksldjump"/>
          </p:cNvPr>
          <p:cNvSpPr/>
          <p:nvPr/>
        </p:nvSpPr>
        <p:spPr>
          <a:xfrm>
            <a:off x="378595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4</a:t>
            </a:r>
            <a:endParaRPr lang="zh-CN" altLang="en-US" sz="1400" dirty="0"/>
          </a:p>
        </p:txBody>
      </p:sp>
      <p:sp>
        <p:nvSpPr>
          <p:cNvPr id="8" name="椭圆 7">
            <a:hlinkClick r:id="rId6" action="ppaction://hlinksldjump"/>
          </p:cNvPr>
          <p:cNvSpPr/>
          <p:nvPr/>
        </p:nvSpPr>
        <p:spPr>
          <a:xfrm>
            <a:off x="415290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5</a:t>
            </a:r>
            <a:endParaRPr lang="zh-CN" altLang="en-US" sz="1400" dirty="0"/>
          </a:p>
        </p:txBody>
      </p:sp>
      <p:sp>
        <p:nvSpPr>
          <p:cNvPr id="9" name="椭圆 8">
            <a:hlinkClick r:id="rId7" action="ppaction://hlinksldjump"/>
          </p:cNvPr>
          <p:cNvSpPr/>
          <p:nvPr/>
        </p:nvSpPr>
        <p:spPr>
          <a:xfrm>
            <a:off x="451985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6</a:t>
            </a:r>
            <a:endParaRPr lang="zh-CN" altLang="en-US" sz="1400" dirty="0"/>
          </a:p>
        </p:txBody>
      </p:sp>
      <p:sp>
        <p:nvSpPr>
          <p:cNvPr id="10" name="矩形 9"/>
          <p:cNvSpPr>
            <a:spLocks noChangeAspect="1"/>
          </p:cNvSpPr>
          <p:nvPr/>
        </p:nvSpPr>
        <p:spPr>
          <a:xfrm>
            <a:off x="508000" y="1052736"/>
            <a:ext cx="8128000" cy="5333383"/>
          </a:xfrm>
          <a:prstGeom prst="rect">
            <a:avLst/>
          </a:prstGeom>
        </p:spPr>
        <p:txBody>
          <a:bodyPr>
            <a:spAutoFit/>
          </a:bodyPr>
          <a:lstStyle/>
          <a:p>
            <a:pPr>
              <a:lnSpc>
                <a:spcPct val="120000"/>
              </a:lnSpc>
            </a:pPr>
            <a:r>
              <a:rPr lang="en-US" altLang="zh-CN" sz="2200" b="1" dirty="0"/>
              <a:t>3</a:t>
            </a:r>
            <a:r>
              <a:rPr lang="en-US" altLang="zh-CN" sz="2200" dirty="0"/>
              <a:t>.</a:t>
            </a:r>
            <a:r>
              <a:rPr lang="zh-CN" altLang="zh-CN" sz="2200" dirty="0"/>
              <a:t>非洲名胜有维多利亚大瀑布、津巴布韦</a:t>
            </a:r>
            <a:r>
              <a:rPr lang="en-US" altLang="zh-CN" sz="2200" dirty="0"/>
              <a:t>“</a:t>
            </a:r>
            <a:r>
              <a:rPr lang="zh-CN" altLang="zh-CN" sz="2200" dirty="0"/>
              <a:t>花树城</a:t>
            </a:r>
            <a:r>
              <a:rPr lang="en-US" altLang="zh-CN" sz="2200" dirty="0"/>
              <a:t>”</a:t>
            </a:r>
            <a:r>
              <a:rPr lang="zh-CN" altLang="zh-CN" sz="2200" dirty="0"/>
              <a:t>、世纪工程</a:t>
            </a:r>
            <a:r>
              <a:rPr lang="en-US" altLang="zh-CN" sz="2200" dirty="0"/>
              <a:t>——</a:t>
            </a:r>
            <a:r>
              <a:rPr lang="zh-CN" altLang="zh-CN" sz="2200" dirty="0"/>
              <a:t>阿斯旺大坝、埃及的阿布辛拜勒神庙、海椰树的家乡</a:t>
            </a:r>
            <a:r>
              <a:rPr lang="en-US" altLang="zh-CN" sz="2200" dirty="0"/>
              <a:t>——</a:t>
            </a:r>
            <a:r>
              <a:rPr lang="zh-CN" altLang="zh-CN" sz="2200" dirty="0"/>
              <a:t>普拉斯兰岛、西非最大的自然保护区</a:t>
            </a:r>
            <a:r>
              <a:rPr lang="en-US" altLang="zh-CN" sz="2200" dirty="0"/>
              <a:t>——</a:t>
            </a:r>
            <a:r>
              <a:rPr lang="zh-CN" altLang="zh-CN" sz="2200" dirty="0"/>
              <a:t>科莫埃国家公园等。有关非洲名胜的叙述</a:t>
            </a:r>
            <a:r>
              <a:rPr lang="en-US" altLang="zh-CN" sz="2200" dirty="0"/>
              <a:t>,</a:t>
            </a:r>
            <a:r>
              <a:rPr lang="zh-CN" altLang="zh-CN" sz="2200" dirty="0"/>
              <a:t>正确的是</a:t>
            </a:r>
            <a:r>
              <a:rPr lang="en-US" altLang="zh-CN" sz="2200" dirty="0"/>
              <a:t>(</a:t>
            </a:r>
            <a:r>
              <a:rPr lang="zh-CN" altLang="zh-CN" sz="2200" dirty="0"/>
              <a:t>　　</a:t>
            </a:r>
            <a:r>
              <a:rPr lang="en-US" altLang="zh-CN" sz="2200" dirty="0"/>
              <a:t>)</a:t>
            </a:r>
            <a:endParaRPr lang="zh-CN" altLang="zh-CN" sz="2200" dirty="0"/>
          </a:p>
          <a:p>
            <a:pPr>
              <a:lnSpc>
                <a:spcPct val="120000"/>
              </a:lnSpc>
            </a:pPr>
            <a:r>
              <a:rPr lang="en-US" altLang="zh-CN" sz="2200" dirty="0"/>
              <a:t>A.</a:t>
            </a:r>
            <a:r>
              <a:rPr lang="zh-CN" altLang="zh-CN" sz="2200" dirty="0"/>
              <a:t>非洲的热带草原面积仅次于南美洲</a:t>
            </a:r>
            <a:r>
              <a:rPr lang="en-US" altLang="zh-CN" sz="2200" dirty="0"/>
              <a:t>,</a:t>
            </a:r>
            <a:r>
              <a:rPr lang="zh-CN" altLang="zh-CN" sz="2200" dirty="0"/>
              <a:t>有迷人的自然生态景观</a:t>
            </a:r>
            <a:endParaRPr lang="zh-CN" altLang="zh-CN" sz="2200" dirty="0"/>
          </a:p>
          <a:p>
            <a:pPr>
              <a:lnSpc>
                <a:spcPct val="120000"/>
              </a:lnSpc>
            </a:pPr>
            <a:r>
              <a:rPr lang="en-US" altLang="zh-CN" sz="2200" dirty="0"/>
              <a:t>B.“</a:t>
            </a:r>
            <a:r>
              <a:rPr lang="zh-CN" altLang="zh-CN" sz="2200" dirty="0"/>
              <a:t>非洲之巅</a:t>
            </a:r>
            <a:r>
              <a:rPr lang="en-US" altLang="zh-CN" sz="2200" dirty="0"/>
              <a:t>”</a:t>
            </a:r>
            <a:r>
              <a:rPr lang="zh-CN" altLang="zh-CN" sz="2200" dirty="0"/>
              <a:t>乞力马扎罗山位于赤道附近</a:t>
            </a:r>
            <a:r>
              <a:rPr lang="en-US" altLang="zh-CN" sz="2200" dirty="0"/>
              <a:t>,</a:t>
            </a:r>
            <a:r>
              <a:rPr lang="zh-CN" altLang="zh-CN" sz="2200" dirty="0"/>
              <a:t>山顶有永久冰川</a:t>
            </a:r>
            <a:r>
              <a:rPr lang="en-US" altLang="zh-CN" sz="2200" dirty="0"/>
              <a:t>,</a:t>
            </a:r>
            <a:r>
              <a:rPr lang="zh-CN" altLang="zh-CN" sz="2200" dirty="0"/>
              <a:t>像顶着美丽的雪冠</a:t>
            </a:r>
            <a:endParaRPr lang="zh-CN" altLang="zh-CN" sz="2200" dirty="0"/>
          </a:p>
          <a:p>
            <a:pPr>
              <a:lnSpc>
                <a:spcPct val="120000"/>
              </a:lnSpc>
            </a:pPr>
            <a:r>
              <a:rPr lang="en-US" altLang="zh-CN" sz="2200" dirty="0"/>
              <a:t>C.</a:t>
            </a:r>
            <a:r>
              <a:rPr lang="zh-CN" altLang="zh-CN" sz="2200" dirty="0"/>
              <a:t>孟斐斯遗址位于尼罗河口</a:t>
            </a:r>
            <a:r>
              <a:rPr lang="en-US" altLang="zh-CN" sz="2200" dirty="0"/>
              <a:t>,</a:t>
            </a:r>
            <a:r>
              <a:rPr lang="zh-CN" altLang="zh-CN" sz="2200" dirty="0"/>
              <a:t>是世界文化遗产</a:t>
            </a:r>
            <a:endParaRPr lang="zh-CN" altLang="zh-CN" sz="2200" dirty="0"/>
          </a:p>
          <a:p>
            <a:pPr>
              <a:lnSpc>
                <a:spcPct val="120000"/>
              </a:lnSpc>
            </a:pPr>
            <a:r>
              <a:rPr lang="en-US" altLang="zh-CN" sz="2200" dirty="0"/>
              <a:t>D.</a:t>
            </a:r>
            <a:r>
              <a:rPr lang="zh-CN" altLang="zh-CN" sz="2200" dirty="0"/>
              <a:t>金字塔为罗马帝国军队侵占埃及时所建</a:t>
            </a:r>
            <a:endParaRPr lang="zh-CN" altLang="zh-CN" sz="2200" dirty="0"/>
          </a:p>
          <a:p>
            <a:pPr>
              <a:lnSpc>
                <a:spcPct val="120000"/>
              </a:lnSpc>
            </a:pPr>
            <a:r>
              <a:rPr lang="zh-CN" altLang="zh-CN" sz="2200" dirty="0">
                <a:solidFill>
                  <a:srgbClr val="FF0000"/>
                </a:solidFill>
              </a:rPr>
              <a:t>解析</a:t>
            </a:r>
            <a:r>
              <a:rPr lang="zh-CN" altLang="zh-CN" sz="2200" dirty="0"/>
              <a:t>非洲有迷人的自然生态景观</a:t>
            </a:r>
            <a:r>
              <a:rPr lang="en-US" altLang="zh-CN" sz="2200" dirty="0"/>
              <a:t>,</a:t>
            </a:r>
            <a:r>
              <a:rPr lang="zh-CN" altLang="zh-CN" sz="2200" dirty="0"/>
              <a:t>热带草原面积是各大洲中最大的</a:t>
            </a:r>
            <a:r>
              <a:rPr lang="en-US" altLang="zh-CN" sz="2200" dirty="0"/>
              <a:t>;</a:t>
            </a:r>
            <a:r>
              <a:rPr lang="zh-CN" altLang="zh-CN" sz="2200" dirty="0"/>
              <a:t>乞力马扎罗山山顶有永久冰川</a:t>
            </a:r>
            <a:r>
              <a:rPr lang="en-US" altLang="zh-CN" sz="2200" dirty="0"/>
              <a:t>;</a:t>
            </a:r>
            <a:r>
              <a:rPr lang="zh-CN" altLang="zh-CN" sz="2200" dirty="0"/>
              <a:t>孟斐斯遗址位于尼罗河三角洲的南端</a:t>
            </a:r>
            <a:r>
              <a:rPr lang="en-US" altLang="zh-CN" sz="2200" dirty="0"/>
              <a:t>;</a:t>
            </a:r>
            <a:r>
              <a:rPr lang="zh-CN" altLang="zh-CN" sz="2200" dirty="0"/>
              <a:t>金字塔为埃及法老所建。</a:t>
            </a:r>
            <a:endParaRPr lang="zh-CN" altLang="zh-CN" sz="2200" dirty="0"/>
          </a:p>
          <a:p>
            <a:pPr>
              <a:lnSpc>
                <a:spcPct val="120000"/>
              </a:lnSpc>
            </a:pPr>
            <a:r>
              <a:rPr lang="zh-CN" altLang="zh-CN" sz="2200" dirty="0">
                <a:solidFill>
                  <a:srgbClr val="FF0000"/>
                </a:solidFill>
              </a:rPr>
              <a:t>答案</a:t>
            </a:r>
            <a:r>
              <a:rPr lang="en-US" altLang="zh-CN" sz="2200" dirty="0"/>
              <a:t>B</a:t>
            </a:r>
            <a:endParaRPr lang="zh-CN" altLang="zh-CN" sz="2200" dirty="0"/>
          </a:p>
        </p:txBody>
      </p:sp>
      <p:sp>
        <p:nvSpPr>
          <p:cNvPr id="11" name="椭圆 10">
            <a:hlinkClick r:id="rId8" action="ppaction://hlinksldjump"/>
          </p:cNvPr>
          <p:cNvSpPr/>
          <p:nvPr/>
        </p:nvSpPr>
        <p:spPr>
          <a:xfrm>
            <a:off x="4860032"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t>7</a:t>
            </a:r>
            <a:endParaRPr lang="zh-CN" altLang="en-US" sz="1400" dirty="0"/>
          </a:p>
        </p:txBody>
      </p:sp>
      <p:sp>
        <p:nvSpPr>
          <p:cNvPr id="12" name="椭圆 11">
            <a:hlinkClick r:id="rId9" action="ppaction://hlinksldjump"/>
          </p:cNvPr>
          <p:cNvSpPr/>
          <p:nvPr/>
        </p:nvSpPr>
        <p:spPr>
          <a:xfrm>
            <a:off x="5186164" y="702221"/>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8</a:t>
            </a:r>
            <a:endParaRPr lang="zh-CN" altLang="en-US" sz="14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xEl>
                                              <p:pRg st="5" end="5"/>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395536" y="692696"/>
            <a:ext cx="1008112" cy="288032"/>
          </a:xfrm>
          <a:prstGeom prst="rect">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问题导学</a:t>
            </a:r>
            <a:endParaRPr lang="zh-CN" altLang="en-US" sz="1400" dirty="0">
              <a:solidFill>
                <a:schemeClr val="accent4">
                  <a:lumMod val="20000"/>
                  <a:lumOff val="80000"/>
                </a:schemeClr>
              </a:solidFill>
            </a:endParaRPr>
          </a:p>
        </p:txBody>
      </p:sp>
      <p:sp>
        <p:nvSpPr>
          <p:cNvPr id="3" name="矩形 2">
            <a:hlinkClick r:id="rId2" action="ppaction://hlinksldjump"/>
          </p:cNvPr>
          <p:cNvSpPr/>
          <p:nvPr/>
        </p:nvSpPr>
        <p:spPr>
          <a:xfrm>
            <a:off x="1497223" y="692696"/>
            <a:ext cx="1008112" cy="288032"/>
          </a:xfrm>
          <a:prstGeom prst="rect">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smtClean="0"/>
              <a:t>当堂检测</a:t>
            </a:r>
            <a:endParaRPr lang="zh-CN" altLang="en-US" sz="1400" dirty="0">
              <a:solidFill>
                <a:schemeClr val="accent5">
                  <a:lumMod val="20000"/>
                  <a:lumOff val="80000"/>
                </a:schemeClr>
              </a:solidFill>
            </a:endParaRPr>
          </a:p>
        </p:txBody>
      </p:sp>
      <p:sp>
        <p:nvSpPr>
          <p:cNvPr id="4" name="椭圆 3">
            <a:hlinkClick r:id="rId2" action="ppaction://hlinksldjump"/>
          </p:cNvPr>
          <p:cNvSpPr/>
          <p:nvPr/>
        </p:nvSpPr>
        <p:spPr>
          <a:xfrm>
            <a:off x="268510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t>1</a:t>
            </a:r>
            <a:endParaRPr lang="zh-CN" altLang="en-US" sz="1400" dirty="0"/>
          </a:p>
        </p:txBody>
      </p:sp>
      <p:sp>
        <p:nvSpPr>
          <p:cNvPr id="5" name="椭圆 4">
            <a:hlinkClick r:id="rId3" action="ppaction://hlinksldjump"/>
          </p:cNvPr>
          <p:cNvSpPr/>
          <p:nvPr/>
        </p:nvSpPr>
        <p:spPr>
          <a:xfrm>
            <a:off x="305205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2</a:t>
            </a:r>
            <a:endParaRPr lang="zh-CN" altLang="en-US" sz="1400" dirty="0"/>
          </a:p>
        </p:txBody>
      </p:sp>
      <p:sp>
        <p:nvSpPr>
          <p:cNvPr id="6" name="椭圆 5">
            <a:hlinkClick r:id="rId4" action="ppaction://hlinksldjump"/>
          </p:cNvPr>
          <p:cNvSpPr/>
          <p:nvPr/>
        </p:nvSpPr>
        <p:spPr>
          <a:xfrm>
            <a:off x="3419003" y="692696"/>
            <a:ext cx="288032" cy="288032"/>
          </a:xfrm>
          <a:prstGeom prst="ellipse">
            <a:avLst/>
          </a:prstGeom>
          <a:solidFill>
            <a:schemeClr val="accent4">
              <a:lumMod val="75000"/>
            </a:schemeClr>
          </a:solidFill>
          <a:ln>
            <a:solidFill>
              <a:schemeClr val="accent4">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3</a:t>
            </a:r>
            <a:endParaRPr lang="zh-CN" altLang="en-US" sz="1400" dirty="0"/>
          </a:p>
        </p:txBody>
      </p:sp>
      <p:sp>
        <p:nvSpPr>
          <p:cNvPr id="7" name="椭圆 6">
            <a:hlinkClick r:id="rId5" action="ppaction://hlinksldjump"/>
          </p:cNvPr>
          <p:cNvSpPr/>
          <p:nvPr/>
        </p:nvSpPr>
        <p:spPr>
          <a:xfrm>
            <a:off x="3785953" y="692696"/>
            <a:ext cx="288032" cy="288032"/>
          </a:xfrm>
          <a:prstGeom prst="ellipse">
            <a:avLst/>
          </a:prstGeom>
          <a:solidFill>
            <a:schemeClr val="accent5">
              <a:lumMod val="75000"/>
            </a:schemeClr>
          </a:solidFill>
          <a:ln>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4</a:t>
            </a:r>
            <a:endParaRPr lang="zh-CN" altLang="en-US" sz="1400" dirty="0"/>
          </a:p>
        </p:txBody>
      </p:sp>
      <p:sp>
        <p:nvSpPr>
          <p:cNvPr id="8" name="椭圆 7">
            <a:hlinkClick r:id="rId6" action="ppaction://hlinksldjump"/>
          </p:cNvPr>
          <p:cNvSpPr/>
          <p:nvPr/>
        </p:nvSpPr>
        <p:spPr>
          <a:xfrm>
            <a:off x="415290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5</a:t>
            </a:r>
            <a:endParaRPr lang="zh-CN" altLang="en-US" sz="1400" dirty="0"/>
          </a:p>
        </p:txBody>
      </p:sp>
      <p:sp>
        <p:nvSpPr>
          <p:cNvPr id="9" name="椭圆 8">
            <a:hlinkClick r:id="rId7" action="ppaction://hlinksldjump"/>
          </p:cNvPr>
          <p:cNvSpPr/>
          <p:nvPr/>
        </p:nvSpPr>
        <p:spPr>
          <a:xfrm>
            <a:off x="451985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6</a:t>
            </a:r>
            <a:endParaRPr lang="zh-CN" altLang="en-US" sz="1400" dirty="0"/>
          </a:p>
        </p:txBody>
      </p:sp>
      <p:sp>
        <p:nvSpPr>
          <p:cNvPr id="10" name="矩形 9"/>
          <p:cNvSpPr>
            <a:spLocks noChangeAspect="1"/>
          </p:cNvSpPr>
          <p:nvPr/>
        </p:nvSpPr>
        <p:spPr>
          <a:xfrm>
            <a:off x="508000" y="1052736"/>
            <a:ext cx="8128000" cy="3748719"/>
          </a:xfrm>
          <a:prstGeom prst="rect">
            <a:avLst/>
          </a:prstGeom>
        </p:spPr>
        <p:txBody>
          <a:bodyPr>
            <a:spAutoFit/>
          </a:bodyPr>
          <a:lstStyle/>
          <a:p>
            <a:pPr>
              <a:lnSpc>
                <a:spcPct val="120000"/>
              </a:lnSpc>
            </a:pPr>
            <a:r>
              <a:rPr lang="en-US" altLang="zh-CN" sz="2200" b="1" dirty="0"/>
              <a:t>4</a:t>
            </a:r>
            <a:r>
              <a:rPr lang="en-US" altLang="zh-CN" sz="2200" dirty="0"/>
              <a:t>.</a:t>
            </a:r>
            <a:r>
              <a:rPr lang="zh-CN" altLang="zh-CN" sz="2200" dirty="0"/>
              <a:t>下列关于欧洲旅游景区的说法</a:t>
            </a:r>
            <a:r>
              <a:rPr lang="en-US" altLang="zh-CN" sz="2200" dirty="0"/>
              <a:t>,</a:t>
            </a:r>
            <a:r>
              <a:rPr lang="zh-CN" altLang="zh-CN" sz="2200" dirty="0"/>
              <a:t>正确的是</a:t>
            </a:r>
            <a:r>
              <a:rPr lang="en-US" altLang="zh-CN" sz="2200" dirty="0"/>
              <a:t>(</a:t>
            </a:r>
            <a:r>
              <a:rPr lang="zh-CN" altLang="zh-CN" sz="2200" dirty="0"/>
              <a:t>　　</a:t>
            </a:r>
            <a:r>
              <a:rPr lang="en-US" altLang="zh-CN" sz="2200" dirty="0"/>
              <a:t>)</a:t>
            </a:r>
            <a:endParaRPr lang="zh-CN" altLang="zh-CN" sz="2200" dirty="0"/>
          </a:p>
          <a:p>
            <a:pPr>
              <a:lnSpc>
                <a:spcPct val="120000"/>
              </a:lnSpc>
            </a:pPr>
            <a:r>
              <a:rPr lang="en-US" altLang="zh-CN" sz="2200" dirty="0"/>
              <a:t>A.</a:t>
            </a:r>
            <a:r>
              <a:rPr lang="zh-CN" altLang="zh-CN" sz="2200" dirty="0"/>
              <a:t>阿尔卑斯山是冬季避寒胜地</a:t>
            </a:r>
            <a:endParaRPr lang="zh-CN" altLang="zh-CN" sz="2200" dirty="0"/>
          </a:p>
          <a:p>
            <a:pPr>
              <a:lnSpc>
                <a:spcPct val="120000"/>
              </a:lnSpc>
            </a:pPr>
            <a:r>
              <a:rPr lang="en-US" altLang="zh-CN" sz="2200" dirty="0"/>
              <a:t>B.</a:t>
            </a:r>
            <a:r>
              <a:rPr lang="zh-CN" altLang="zh-CN" sz="2200" dirty="0"/>
              <a:t>地中海海岸是理想的度假区</a:t>
            </a:r>
            <a:endParaRPr lang="zh-CN" altLang="zh-CN" sz="2200" dirty="0"/>
          </a:p>
          <a:p>
            <a:pPr>
              <a:lnSpc>
                <a:spcPct val="120000"/>
              </a:lnSpc>
            </a:pPr>
            <a:r>
              <a:rPr lang="en-US" altLang="zh-CN" sz="2200" dirty="0"/>
              <a:t>C.</a:t>
            </a:r>
            <a:r>
              <a:rPr lang="zh-CN" altLang="zh-CN" sz="2200" dirty="0"/>
              <a:t>历史旅游资源以法国、德国最为集中</a:t>
            </a:r>
            <a:endParaRPr lang="zh-CN" altLang="zh-CN" sz="2200" dirty="0"/>
          </a:p>
          <a:p>
            <a:pPr>
              <a:lnSpc>
                <a:spcPct val="120000"/>
              </a:lnSpc>
            </a:pPr>
            <a:r>
              <a:rPr lang="en-US" altLang="zh-CN" sz="2200" dirty="0"/>
              <a:t>D.</a:t>
            </a:r>
            <a:r>
              <a:rPr lang="zh-CN" altLang="zh-CN" sz="2200" dirty="0"/>
              <a:t>瑞士有著名的阿波罗神庙</a:t>
            </a:r>
            <a:endParaRPr lang="zh-CN" altLang="zh-CN" sz="2200" dirty="0"/>
          </a:p>
          <a:p>
            <a:pPr>
              <a:lnSpc>
                <a:spcPct val="120000"/>
              </a:lnSpc>
            </a:pPr>
            <a:r>
              <a:rPr lang="zh-CN" altLang="zh-CN" sz="2200" dirty="0">
                <a:solidFill>
                  <a:srgbClr val="FF0000"/>
                </a:solidFill>
              </a:rPr>
              <a:t>解析</a:t>
            </a:r>
            <a:r>
              <a:rPr lang="zh-CN" altLang="zh-CN" sz="2200" dirty="0"/>
              <a:t>阿尔卑斯山是冬季滑雪运动胜地</a:t>
            </a:r>
            <a:r>
              <a:rPr lang="en-US" altLang="zh-CN" sz="2200" dirty="0"/>
              <a:t>,</a:t>
            </a:r>
            <a:r>
              <a:rPr lang="zh-CN" altLang="zh-CN" sz="2200" dirty="0"/>
              <a:t>又是夏季避暑休闲胜地</a:t>
            </a:r>
            <a:r>
              <a:rPr lang="en-US" altLang="zh-CN" sz="2200" dirty="0"/>
              <a:t>;</a:t>
            </a:r>
            <a:r>
              <a:rPr lang="zh-CN" altLang="zh-CN" sz="2200" dirty="0"/>
              <a:t>历史旅游资源以希腊、意大利最为集中</a:t>
            </a:r>
            <a:r>
              <a:rPr lang="en-US" altLang="zh-CN" sz="2200" dirty="0"/>
              <a:t>;</a:t>
            </a:r>
            <a:r>
              <a:rPr lang="zh-CN" altLang="zh-CN" sz="2200" dirty="0"/>
              <a:t>阿波罗神庙是公元前</a:t>
            </a:r>
            <a:r>
              <a:rPr lang="en-US" altLang="zh-CN" sz="2200" dirty="0"/>
              <a:t>5</a:t>
            </a:r>
            <a:r>
              <a:rPr lang="zh-CN" altLang="zh-CN" sz="2200" dirty="0"/>
              <a:t>世纪古希腊人为纪念拯救人类的太阳神</a:t>
            </a:r>
            <a:r>
              <a:rPr lang="en-US" altLang="zh-CN" sz="2200" dirty="0"/>
              <a:t>——</a:t>
            </a:r>
            <a:r>
              <a:rPr lang="zh-CN" altLang="zh-CN" sz="2200" dirty="0"/>
              <a:t>阿波罗</a:t>
            </a:r>
            <a:r>
              <a:rPr lang="en-US" altLang="zh-CN" sz="2200" dirty="0"/>
              <a:t>·</a:t>
            </a:r>
            <a:r>
              <a:rPr lang="zh-CN" altLang="zh-CN" sz="2200" dirty="0"/>
              <a:t>埃皮鸠里而建造的。</a:t>
            </a:r>
            <a:endParaRPr lang="zh-CN" altLang="zh-CN" sz="2200" dirty="0"/>
          </a:p>
          <a:p>
            <a:pPr>
              <a:lnSpc>
                <a:spcPct val="120000"/>
              </a:lnSpc>
            </a:pPr>
            <a:r>
              <a:rPr lang="zh-CN" altLang="zh-CN" sz="2200" dirty="0">
                <a:solidFill>
                  <a:srgbClr val="FF0000"/>
                </a:solidFill>
              </a:rPr>
              <a:t>答案</a:t>
            </a:r>
            <a:r>
              <a:rPr lang="en-US" altLang="zh-CN" sz="2200" dirty="0"/>
              <a:t>B</a:t>
            </a:r>
            <a:endParaRPr lang="zh-CN" altLang="zh-CN" sz="2200" dirty="0"/>
          </a:p>
        </p:txBody>
      </p:sp>
      <p:sp>
        <p:nvSpPr>
          <p:cNvPr id="11" name="椭圆 10">
            <a:hlinkClick r:id="rId8" action="ppaction://hlinksldjump"/>
          </p:cNvPr>
          <p:cNvSpPr/>
          <p:nvPr/>
        </p:nvSpPr>
        <p:spPr>
          <a:xfrm>
            <a:off x="4860032"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t>7</a:t>
            </a:r>
            <a:endParaRPr lang="zh-CN" altLang="en-US" sz="1400" dirty="0"/>
          </a:p>
        </p:txBody>
      </p:sp>
      <p:sp>
        <p:nvSpPr>
          <p:cNvPr id="12" name="椭圆 11">
            <a:hlinkClick r:id="rId9" action="ppaction://hlinksldjump"/>
          </p:cNvPr>
          <p:cNvSpPr/>
          <p:nvPr/>
        </p:nvSpPr>
        <p:spPr>
          <a:xfrm>
            <a:off x="5186164" y="702221"/>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8</a:t>
            </a:r>
            <a:endParaRPr lang="zh-CN" altLang="en-US" sz="14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xEl>
                                              <p:pRg st="5" end="5"/>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395536" y="692696"/>
            <a:ext cx="1008112" cy="288032"/>
          </a:xfrm>
          <a:prstGeom prst="rect">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问题导学</a:t>
            </a:r>
            <a:endParaRPr lang="zh-CN" altLang="en-US" sz="1400" dirty="0">
              <a:solidFill>
                <a:schemeClr val="accent4">
                  <a:lumMod val="20000"/>
                  <a:lumOff val="80000"/>
                </a:schemeClr>
              </a:solidFill>
            </a:endParaRPr>
          </a:p>
        </p:txBody>
      </p:sp>
      <p:sp>
        <p:nvSpPr>
          <p:cNvPr id="3" name="矩形 2">
            <a:hlinkClick r:id="rId2" action="ppaction://hlinksldjump"/>
          </p:cNvPr>
          <p:cNvSpPr/>
          <p:nvPr/>
        </p:nvSpPr>
        <p:spPr>
          <a:xfrm>
            <a:off x="1497223" y="692696"/>
            <a:ext cx="1008112" cy="288032"/>
          </a:xfrm>
          <a:prstGeom prst="rect">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smtClean="0"/>
              <a:t>当堂检测</a:t>
            </a:r>
            <a:endParaRPr lang="zh-CN" altLang="en-US" sz="1400" dirty="0">
              <a:solidFill>
                <a:schemeClr val="accent5">
                  <a:lumMod val="20000"/>
                  <a:lumOff val="80000"/>
                </a:schemeClr>
              </a:solidFill>
            </a:endParaRPr>
          </a:p>
        </p:txBody>
      </p:sp>
      <p:sp>
        <p:nvSpPr>
          <p:cNvPr id="4" name="椭圆 3">
            <a:hlinkClick r:id="rId2" action="ppaction://hlinksldjump"/>
          </p:cNvPr>
          <p:cNvSpPr/>
          <p:nvPr/>
        </p:nvSpPr>
        <p:spPr>
          <a:xfrm>
            <a:off x="268510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t>1</a:t>
            </a:r>
            <a:endParaRPr lang="zh-CN" altLang="en-US" sz="1400" dirty="0"/>
          </a:p>
        </p:txBody>
      </p:sp>
      <p:sp>
        <p:nvSpPr>
          <p:cNvPr id="5" name="椭圆 4">
            <a:hlinkClick r:id="rId3" action="ppaction://hlinksldjump"/>
          </p:cNvPr>
          <p:cNvSpPr/>
          <p:nvPr/>
        </p:nvSpPr>
        <p:spPr>
          <a:xfrm>
            <a:off x="305205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2</a:t>
            </a:r>
            <a:endParaRPr lang="zh-CN" altLang="en-US" sz="1400" dirty="0"/>
          </a:p>
        </p:txBody>
      </p:sp>
      <p:sp>
        <p:nvSpPr>
          <p:cNvPr id="6" name="椭圆 5">
            <a:hlinkClick r:id="rId4" action="ppaction://hlinksldjump"/>
          </p:cNvPr>
          <p:cNvSpPr/>
          <p:nvPr/>
        </p:nvSpPr>
        <p:spPr>
          <a:xfrm>
            <a:off x="3419003" y="692696"/>
            <a:ext cx="288032" cy="288032"/>
          </a:xfrm>
          <a:prstGeom prst="ellipse">
            <a:avLst/>
          </a:prstGeom>
          <a:solidFill>
            <a:schemeClr val="accent4">
              <a:lumMod val="75000"/>
            </a:schemeClr>
          </a:solidFill>
          <a:ln>
            <a:solidFill>
              <a:schemeClr val="accent4">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3</a:t>
            </a:r>
            <a:endParaRPr lang="zh-CN" altLang="en-US" sz="1400" dirty="0"/>
          </a:p>
        </p:txBody>
      </p:sp>
      <p:sp>
        <p:nvSpPr>
          <p:cNvPr id="7" name="椭圆 6">
            <a:hlinkClick r:id="rId5" action="ppaction://hlinksldjump"/>
          </p:cNvPr>
          <p:cNvSpPr/>
          <p:nvPr/>
        </p:nvSpPr>
        <p:spPr>
          <a:xfrm>
            <a:off x="378595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4</a:t>
            </a:r>
            <a:endParaRPr lang="zh-CN" altLang="en-US" sz="1400" dirty="0"/>
          </a:p>
        </p:txBody>
      </p:sp>
      <p:sp>
        <p:nvSpPr>
          <p:cNvPr id="8" name="椭圆 7">
            <a:hlinkClick r:id="rId6" action="ppaction://hlinksldjump"/>
          </p:cNvPr>
          <p:cNvSpPr/>
          <p:nvPr/>
        </p:nvSpPr>
        <p:spPr>
          <a:xfrm>
            <a:off x="4152903" y="692696"/>
            <a:ext cx="288032" cy="288032"/>
          </a:xfrm>
          <a:prstGeom prst="ellipse">
            <a:avLst/>
          </a:prstGeom>
          <a:solidFill>
            <a:schemeClr val="accent5">
              <a:lumMod val="75000"/>
            </a:schemeClr>
          </a:solidFill>
          <a:ln>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5</a:t>
            </a:r>
            <a:endParaRPr lang="zh-CN" altLang="en-US" sz="1400" dirty="0"/>
          </a:p>
        </p:txBody>
      </p:sp>
      <p:sp>
        <p:nvSpPr>
          <p:cNvPr id="9" name="椭圆 8">
            <a:hlinkClick r:id="rId7" action="ppaction://hlinksldjump"/>
          </p:cNvPr>
          <p:cNvSpPr/>
          <p:nvPr/>
        </p:nvSpPr>
        <p:spPr>
          <a:xfrm>
            <a:off x="451985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6</a:t>
            </a:r>
            <a:endParaRPr lang="zh-CN" altLang="en-US" sz="1400" dirty="0"/>
          </a:p>
        </p:txBody>
      </p:sp>
      <p:sp>
        <p:nvSpPr>
          <p:cNvPr id="10" name="矩形 9"/>
          <p:cNvSpPr>
            <a:spLocks noChangeAspect="1"/>
          </p:cNvSpPr>
          <p:nvPr/>
        </p:nvSpPr>
        <p:spPr>
          <a:xfrm>
            <a:off x="508000" y="1052736"/>
            <a:ext cx="8128000" cy="4154984"/>
          </a:xfrm>
          <a:prstGeom prst="rect">
            <a:avLst/>
          </a:prstGeom>
        </p:spPr>
        <p:txBody>
          <a:bodyPr>
            <a:spAutoFit/>
          </a:bodyPr>
          <a:lstStyle/>
          <a:p>
            <a:pPr>
              <a:lnSpc>
                <a:spcPct val="120000"/>
              </a:lnSpc>
            </a:pPr>
            <a:r>
              <a:rPr lang="en-US" altLang="zh-CN" sz="2200" b="1" dirty="0"/>
              <a:t>5</a:t>
            </a:r>
            <a:r>
              <a:rPr lang="en-US" altLang="zh-CN" sz="2200" dirty="0"/>
              <a:t>.</a:t>
            </a:r>
            <a:r>
              <a:rPr lang="zh-CN" altLang="zh-CN" sz="2200" dirty="0"/>
              <a:t>下列关于澳大利亚东北部海岸外珊瑚礁多的原因</a:t>
            </a:r>
            <a:r>
              <a:rPr lang="en-US" altLang="zh-CN" sz="2200" dirty="0"/>
              <a:t>,</a:t>
            </a:r>
            <a:r>
              <a:rPr lang="zh-CN" altLang="zh-CN" sz="2200" dirty="0"/>
              <a:t>叙述不正确的是</a:t>
            </a:r>
            <a:r>
              <a:rPr lang="en-US" altLang="zh-CN" sz="2200" dirty="0"/>
              <a:t>(</a:t>
            </a:r>
            <a:r>
              <a:rPr lang="zh-CN" altLang="zh-CN" sz="2200" dirty="0"/>
              <a:t>　　</a:t>
            </a:r>
            <a:r>
              <a:rPr lang="en-US" altLang="zh-CN" sz="2200" dirty="0"/>
              <a:t>)</a:t>
            </a:r>
            <a:endParaRPr lang="zh-CN" altLang="zh-CN" sz="2200" dirty="0"/>
          </a:p>
          <a:p>
            <a:pPr>
              <a:lnSpc>
                <a:spcPct val="120000"/>
              </a:lnSpc>
            </a:pPr>
            <a:r>
              <a:rPr lang="en-US" altLang="zh-CN" sz="2200" dirty="0"/>
              <a:t>A.</a:t>
            </a:r>
            <a:r>
              <a:rPr lang="zh-CN" altLang="zh-CN" sz="2200" dirty="0"/>
              <a:t>海域水面温度高</a:t>
            </a:r>
            <a:endParaRPr lang="zh-CN" altLang="zh-CN" sz="2200" dirty="0"/>
          </a:p>
          <a:p>
            <a:pPr>
              <a:lnSpc>
                <a:spcPct val="120000"/>
              </a:lnSpc>
            </a:pPr>
            <a:r>
              <a:rPr lang="en-US" altLang="zh-CN" sz="2200" dirty="0"/>
              <a:t>B.</a:t>
            </a:r>
            <a:r>
              <a:rPr lang="zh-CN" altLang="zh-CN" sz="2200" dirty="0"/>
              <a:t>温度的垂直变化和季节变化小</a:t>
            </a:r>
            <a:endParaRPr lang="zh-CN" altLang="zh-CN" sz="2200" dirty="0"/>
          </a:p>
          <a:p>
            <a:pPr>
              <a:lnSpc>
                <a:spcPct val="120000"/>
              </a:lnSpc>
            </a:pPr>
            <a:r>
              <a:rPr lang="en-US" altLang="zh-CN" sz="2200" dirty="0"/>
              <a:t>C.</a:t>
            </a:r>
            <a:r>
              <a:rPr lang="zh-CN" altLang="zh-CN" sz="2200" dirty="0"/>
              <a:t>海水的清晰度低</a:t>
            </a:r>
            <a:endParaRPr lang="zh-CN" altLang="zh-CN" sz="2200" dirty="0"/>
          </a:p>
          <a:p>
            <a:pPr>
              <a:lnSpc>
                <a:spcPct val="120000"/>
              </a:lnSpc>
            </a:pPr>
            <a:r>
              <a:rPr lang="en-US" altLang="zh-CN" sz="2200" dirty="0"/>
              <a:t>D.</a:t>
            </a:r>
            <a:r>
              <a:rPr lang="zh-CN" altLang="zh-CN" sz="2200" dirty="0"/>
              <a:t>水面较平静</a:t>
            </a:r>
            <a:endParaRPr lang="zh-CN" altLang="zh-CN" sz="2200" dirty="0"/>
          </a:p>
          <a:p>
            <a:pPr>
              <a:lnSpc>
                <a:spcPct val="120000"/>
              </a:lnSpc>
            </a:pPr>
            <a:r>
              <a:rPr lang="zh-CN" altLang="zh-CN" sz="2200" dirty="0">
                <a:solidFill>
                  <a:srgbClr val="FF0000"/>
                </a:solidFill>
              </a:rPr>
              <a:t>解析</a:t>
            </a:r>
            <a:r>
              <a:rPr lang="zh-CN" altLang="zh-CN" sz="2200" dirty="0"/>
              <a:t>大堡礁海域水面温度高达</a:t>
            </a:r>
            <a:r>
              <a:rPr lang="en-US" altLang="zh-CN" sz="2200" dirty="0"/>
              <a:t>21~38 </a:t>
            </a:r>
            <a:r>
              <a:rPr lang="zh-CN" altLang="zh-CN" sz="2200" dirty="0"/>
              <a:t>℃</a:t>
            </a:r>
            <a:r>
              <a:rPr lang="en-US" altLang="zh-CN" sz="2200" dirty="0"/>
              <a:t>,</a:t>
            </a:r>
            <a:r>
              <a:rPr lang="zh-CN" altLang="zh-CN" sz="2200" dirty="0"/>
              <a:t>温度的垂直变化和季节变化都比较小</a:t>
            </a:r>
            <a:r>
              <a:rPr lang="en-US" altLang="zh-CN" sz="2200" dirty="0"/>
              <a:t>,</a:t>
            </a:r>
            <a:r>
              <a:rPr lang="zh-CN" altLang="zh-CN" sz="2200" dirty="0"/>
              <a:t>平均盐度</a:t>
            </a:r>
            <a:r>
              <a:rPr lang="en-US" altLang="zh-CN" sz="2200" dirty="0"/>
              <a:t>3.5%,</a:t>
            </a:r>
            <a:r>
              <a:rPr lang="zh-CN" altLang="zh-CN" sz="2200" dirty="0"/>
              <a:t>海水清晰度高</a:t>
            </a:r>
            <a:r>
              <a:rPr lang="en-US" altLang="zh-CN" sz="2200" dirty="0"/>
              <a:t>,</a:t>
            </a:r>
            <a:r>
              <a:rPr lang="zh-CN" altLang="zh-CN" sz="2200" dirty="0"/>
              <a:t>水面较平静</a:t>
            </a:r>
            <a:r>
              <a:rPr lang="en-US" altLang="zh-CN" sz="2200" dirty="0"/>
              <a:t>,</a:t>
            </a:r>
            <a:r>
              <a:rPr lang="zh-CN" altLang="zh-CN" sz="2200" dirty="0"/>
              <a:t>水温适宜</a:t>
            </a:r>
            <a:r>
              <a:rPr lang="en-US" altLang="zh-CN" sz="2200" dirty="0"/>
              <a:t>,</a:t>
            </a:r>
            <a:r>
              <a:rPr lang="zh-CN" altLang="zh-CN" sz="2200" dirty="0"/>
              <a:t>浮游生物丰富。这样的海域环境适合珊瑚虫繁衍。</a:t>
            </a:r>
            <a:endParaRPr lang="zh-CN" altLang="zh-CN" sz="2200" dirty="0"/>
          </a:p>
          <a:p>
            <a:pPr>
              <a:lnSpc>
                <a:spcPct val="120000"/>
              </a:lnSpc>
            </a:pPr>
            <a:r>
              <a:rPr lang="zh-CN" altLang="zh-CN" sz="2200" dirty="0">
                <a:solidFill>
                  <a:srgbClr val="FF0000"/>
                </a:solidFill>
              </a:rPr>
              <a:t>答案</a:t>
            </a:r>
            <a:r>
              <a:rPr lang="en-US" altLang="zh-CN" sz="2200" dirty="0"/>
              <a:t>C</a:t>
            </a:r>
            <a:endParaRPr lang="zh-CN" altLang="zh-CN" sz="2200" dirty="0"/>
          </a:p>
        </p:txBody>
      </p:sp>
      <p:sp>
        <p:nvSpPr>
          <p:cNvPr id="11" name="椭圆 10">
            <a:hlinkClick r:id="rId8" action="ppaction://hlinksldjump"/>
          </p:cNvPr>
          <p:cNvSpPr/>
          <p:nvPr/>
        </p:nvSpPr>
        <p:spPr>
          <a:xfrm>
            <a:off x="4860032"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t>7</a:t>
            </a:r>
            <a:endParaRPr lang="zh-CN" altLang="en-US" sz="1400" dirty="0"/>
          </a:p>
        </p:txBody>
      </p:sp>
      <p:sp>
        <p:nvSpPr>
          <p:cNvPr id="12" name="椭圆 11">
            <a:hlinkClick r:id="rId9" action="ppaction://hlinksldjump"/>
          </p:cNvPr>
          <p:cNvSpPr/>
          <p:nvPr/>
        </p:nvSpPr>
        <p:spPr>
          <a:xfrm>
            <a:off x="5186164" y="702221"/>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8</a:t>
            </a:r>
            <a:endParaRPr lang="zh-CN" altLang="en-US" sz="14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xEl>
                                              <p:pRg st="5" end="5"/>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395536" y="692696"/>
            <a:ext cx="1008112" cy="288032"/>
          </a:xfrm>
          <a:prstGeom prst="rect">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问题导学</a:t>
            </a:r>
            <a:endParaRPr lang="zh-CN" altLang="en-US" sz="1400" dirty="0">
              <a:solidFill>
                <a:schemeClr val="accent4">
                  <a:lumMod val="20000"/>
                  <a:lumOff val="80000"/>
                </a:schemeClr>
              </a:solidFill>
            </a:endParaRPr>
          </a:p>
        </p:txBody>
      </p:sp>
      <p:sp>
        <p:nvSpPr>
          <p:cNvPr id="3" name="矩形 2">
            <a:hlinkClick r:id="rId2" action="ppaction://hlinksldjump"/>
          </p:cNvPr>
          <p:cNvSpPr/>
          <p:nvPr/>
        </p:nvSpPr>
        <p:spPr>
          <a:xfrm>
            <a:off x="1497223" y="692696"/>
            <a:ext cx="1008112" cy="288032"/>
          </a:xfrm>
          <a:prstGeom prst="rect">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smtClean="0"/>
              <a:t>当堂检测</a:t>
            </a:r>
            <a:endParaRPr lang="zh-CN" altLang="en-US" sz="1400" dirty="0">
              <a:solidFill>
                <a:schemeClr val="accent5">
                  <a:lumMod val="20000"/>
                  <a:lumOff val="80000"/>
                </a:schemeClr>
              </a:solidFill>
            </a:endParaRPr>
          </a:p>
        </p:txBody>
      </p:sp>
      <p:sp>
        <p:nvSpPr>
          <p:cNvPr id="4" name="椭圆 3">
            <a:hlinkClick r:id="rId2" action="ppaction://hlinksldjump"/>
          </p:cNvPr>
          <p:cNvSpPr/>
          <p:nvPr/>
        </p:nvSpPr>
        <p:spPr>
          <a:xfrm>
            <a:off x="268510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t>1</a:t>
            </a:r>
            <a:endParaRPr lang="zh-CN" altLang="en-US" sz="1400" dirty="0"/>
          </a:p>
        </p:txBody>
      </p:sp>
      <p:sp>
        <p:nvSpPr>
          <p:cNvPr id="5" name="椭圆 4">
            <a:hlinkClick r:id="rId3" action="ppaction://hlinksldjump"/>
          </p:cNvPr>
          <p:cNvSpPr/>
          <p:nvPr/>
        </p:nvSpPr>
        <p:spPr>
          <a:xfrm>
            <a:off x="305205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2</a:t>
            </a:r>
            <a:endParaRPr lang="zh-CN" altLang="en-US" sz="1400" dirty="0"/>
          </a:p>
        </p:txBody>
      </p:sp>
      <p:sp>
        <p:nvSpPr>
          <p:cNvPr id="6" name="椭圆 5">
            <a:hlinkClick r:id="rId4" action="ppaction://hlinksldjump"/>
          </p:cNvPr>
          <p:cNvSpPr/>
          <p:nvPr/>
        </p:nvSpPr>
        <p:spPr>
          <a:xfrm>
            <a:off x="3419003" y="692696"/>
            <a:ext cx="288032" cy="288032"/>
          </a:xfrm>
          <a:prstGeom prst="ellipse">
            <a:avLst/>
          </a:prstGeom>
          <a:solidFill>
            <a:schemeClr val="accent4">
              <a:lumMod val="75000"/>
            </a:schemeClr>
          </a:solidFill>
          <a:ln>
            <a:solidFill>
              <a:schemeClr val="accent4">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3</a:t>
            </a:r>
            <a:endParaRPr lang="zh-CN" altLang="en-US" sz="1400" dirty="0"/>
          </a:p>
        </p:txBody>
      </p:sp>
      <p:sp>
        <p:nvSpPr>
          <p:cNvPr id="7" name="椭圆 6">
            <a:hlinkClick r:id="rId5" action="ppaction://hlinksldjump"/>
          </p:cNvPr>
          <p:cNvSpPr/>
          <p:nvPr/>
        </p:nvSpPr>
        <p:spPr>
          <a:xfrm>
            <a:off x="378595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4</a:t>
            </a:r>
            <a:endParaRPr lang="zh-CN" altLang="en-US" sz="1400" dirty="0"/>
          </a:p>
        </p:txBody>
      </p:sp>
      <p:sp>
        <p:nvSpPr>
          <p:cNvPr id="8" name="椭圆 7">
            <a:hlinkClick r:id="rId6" action="ppaction://hlinksldjump"/>
          </p:cNvPr>
          <p:cNvSpPr/>
          <p:nvPr/>
        </p:nvSpPr>
        <p:spPr>
          <a:xfrm>
            <a:off x="415290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5</a:t>
            </a:r>
            <a:endParaRPr lang="zh-CN" altLang="en-US" sz="1400" dirty="0"/>
          </a:p>
        </p:txBody>
      </p:sp>
      <p:sp>
        <p:nvSpPr>
          <p:cNvPr id="9" name="椭圆 8">
            <a:hlinkClick r:id="rId7" action="ppaction://hlinksldjump"/>
          </p:cNvPr>
          <p:cNvSpPr/>
          <p:nvPr/>
        </p:nvSpPr>
        <p:spPr>
          <a:xfrm>
            <a:off x="4519853" y="692696"/>
            <a:ext cx="288032" cy="288032"/>
          </a:xfrm>
          <a:prstGeom prst="ellipse">
            <a:avLst/>
          </a:prstGeom>
          <a:solidFill>
            <a:schemeClr val="accent5">
              <a:lumMod val="75000"/>
            </a:schemeClr>
          </a:solidFill>
          <a:ln>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6</a:t>
            </a:r>
            <a:endParaRPr lang="zh-CN" altLang="en-US" sz="1400" dirty="0"/>
          </a:p>
        </p:txBody>
      </p:sp>
      <p:sp>
        <p:nvSpPr>
          <p:cNvPr id="10" name="矩形 9"/>
          <p:cNvSpPr>
            <a:spLocks noChangeAspect="1"/>
          </p:cNvSpPr>
          <p:nvPr/>
        </p:nvSpPr>
        <p:spPr>
          <a:xfrm>
            <a:off x="508000" y="1052736"/>
            <a:ext cx="8128000" cy="2895793"/>
          </a:xfrm>
          <a:prstGeom prst="rect">
            <a:avLst/>
          </a:prstGeom>
        </p:spPr>
        <p:txBody>
          <a:bodyPr>
            <a:spAutoFit/>
          </a:bodyPr>
          <a:lstStyle/>
          <a:p>
            <a:pPr>
              <a:lnSpc>
                <a:spcPct val="120000"/>
              </a:lnSpc>
            </a:pPr>
            <a:r>
              <a:rPr lang="en-US" altLang="zh-CN" sz="2200" dirty="0"/>
              <a:t>(2016·</a:t>
            </a:r>
            <a:r>
              <a:rPr lang="zh-CN" altLang="zh-CN" sz="2200" dirty="0"/>
              <a:t>山东济南质检</a:t>
            </a:r>
            <a:r>
              <a:rPr lang="en-US" altLang="zh-CN" sz="2200" dirty="0"/>
              <a:t>)</a:t>
            </a:r>
            <a:r>
              <a:rPr lang="zh-CN" altLang="zh-CN" sz="2200" dirty="0"/>
              <a:t>我国北极科考站</a:t>
            </a:r>
            <a:r>
              <a:rPr lang="en-US" altLang="zh-CN" sz="2200" dirty="0"/>
              <a:t>——</a:t>
            </a:r>
            <a:r>
              <a:rPr lang="zh-CN" altLang="zh-CN" sz="2200" dirty="0"/>
              <a:t>黄河站</a:t>
            </a:r>
            <a:r>
              <a:rPr lang="en-US" altLang="zh-CN" sz="2200" dirty="0"/>
              <a:t>(78°55'N,11°56'E)</a:t>
            </a:r>
            <a:r>
              <a:rPr lang="zh-CN" altLang="zh-CN" sz="2200" dirty="0"/>
              <a:t>建在挪威斯匹次卑尔根群岛的新奥尔松。据此完成第</a:t>
            </a:r>
            <a:r>
              <a:rPr lang="en-US" altLang="zh-CN" sz="2200" dirty="0"/>
              <a:t>6~7</a:t>
            </a:r>
            <a:r>
              <a:rPr lang="zh-CN" altLang="zh-CN" sz="2200" dirty="0"/>
              <a:t>题。</a:t>
            </a:r>
            <a:endParaRPr lang="zh-CN" altLang="zh-CN" sz="2200" dirty="0"/>
          </a:p>
          <a:p>
            <a:pPr>
              <a:lnSpc>
                <a:spcPct val="120000"/>
              </a:lnSpc>
            </a:pPr>
            <a:r>
              <a:rPr lang="en-US" altLang="zh-CN" sz="2200" b="1" dirty="0"/>
              <a:t>6</a:t>
            </a:r>
            <a:r>
              <a:rPr lang="en-US" altLang="zh-CN" sz="2200" dirty="0"/>
              <a:t>.</a:t>
            </a:r>
            <a:r>
              <a:rPr lang="zh-CN" altLang="zh-CN" sz="2200" dirty="0"/>
              <a:t>挪威闻名世界的旅游景观很多</a:t>
            </a:r>
            <a:r>
              <a:rPr lang="en-US" altLang="zh-CN" sz="2200" dirty="0"/>
              <a:t>,</a:t>
            </a:r>
            <a:r>
              <a:rPr lang="zh-CN" altLang="zh-CN" sz="2200" dirty="0"/>
              <a:t>下列景观在挪威观赏不到的是</a:t>
            </a:r>
            <a:r>
              <a:rPr lang="en-US" altLang="zh-CN" sz="2200" dirty="0"/>
              <a:t>(</a:t>
            </a:r>
            <a:r>
              <a:rPr lang="zh-CN" altLang="zh-CN" sz="2200" dirty="0"/>
              <a:t>　　</a:t>
            </a:r>
            <a:r>
              <a:rPr lang="en-US" altLang="zh-CN" sz="2200" dirty="0"/>
              <a:t>)</a:t>
            </a:r>
            <a:endParaRPr lang="zh-CN" altLang="zh-CN" sz="2200" dirty="0"/>
          </a:p>
          <a:p>
            <a:pPr>
              <a:lnSpc>
                <a:spcPct val="120000"/>
              </a:lnSpc>
            </a:pPr>
            <a:r>
              <a:rPr lang="en-US" altLang="zh-CN" sz="2200" dirty="0"/>
              <a:t>A.</a:t>
            </a:r>
            <a:r>
              <a:rPr lang="zh-CN" altLang="zh-CN" sz="2200" dirty="0"/>
              <a:t>峡湾美景</a:t>
            </a:r>
            <a:r>
              <a:rPr lang="en-US" altLang="zh-CN" sz="2200" dirty="0"/>
              <a:t>	B.</a:t>
            </a:r>
            <a:r>
              <a:rPr lang="zh-CN" altLang="zh-CN" sz="2200" dirty="0"/>
              <a:t>午夜太阳</a:t>
            </a:r>
            <a:endParaRPr lang="zh-CN" altLang="zh-CN" sz="2200" dirty="0"/>
          </a:p>
          <a:p>
            <a:pPr>
              <a:lnSpc>
                <a:spcPct val="120000"/>
              </a:lnSpc>
            </a:pPr>
            <a:r>
              <a:rPr lang="en-US" altLang="zh-CN" sz="2200" dirty="0"/>
              <a:t>C.</a:t>
            </a:r>
            <a:r>
              <a:rPr lang="zh-CN" altLang="zh-CN" sz="2200" dirty="0"/>
              <a:t>极地企鹅</a:t>
            </a:r>
            <a:r>
              <a:rPr lang="en-US" altLang="zh-CN" sz="2200" dirty="0"/>
              <a:t>	D.</a:t>
            </a:r>
            <a:r>
              <a:rPr lang="zh-CN" altLang="zh-CN" sz="2200" dirty="0"/>
              <a:t>万顷林海</a:t>
            </a:r>
          </a:p>
        </p:txBody>
      </p:sp>
      <p:sp>
        <p:nvSpPr>
          <p:cNvPr id="11" name="椭圆 10">
            <a:hlinkClick r:id="rId8" action="ppaction://hlinksldjump"/>
          </p:cNvPr>
          <p:cNvSpPr/>
          <p:nvPr/>
        </p:nvSpPr>
        <p:spPr>
          <a:xfrm>
            <a:off x="4860032"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t>7</a:t>
            </a:r>
            <a:endParaRPr lang="zh-CN" altLang="en-US" sz="1400" dirty="0"/>
          </a:p>
        </p:txBody>
      </p:sp>
      <p:sp>
        <p:nvSpPr>
          <p:cNvPr id="12" name="椭圆 11">
            <a:hlinkClick r:id="rId9" action="ppaction://hlinksldjump"/>
          </p:cNvPr>
          <p:cNvSpPr/>
          <p:nvPr/>
        </p:nvSpPr>
        <p:spPr>
          <a:xfrm>
            <a:off x="5186164" y="702221"/>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8</a:t>
            </a:r>
            <a:endParaRPr lang="zh-CN" altLang="en-US" sz="1400" dirty="0"/>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395536" y="692696"/>
            <a:ext cx="1008112" cy="288032"/>
          </a:xfrm>
          <a:prstGeom prst="rect">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问题导学</a:t>
            </a:r>
            <a:endParaRPr lang="zh-CN" altLang="en-US" sz="1400" dirty="0">
              <a:solidFill>
                <a:schemeClr val="accent4">
                  <a:lumMod val="20000"/>
                  <a:lumOff val="80000"/>
                </a:schemeClr>
              </a:solidFill>
            </a:endParaRPr>
          </a:p>
        </p:txBody>
      </p:sp>
      <p:sp>
        <p:nvSpPr>
          <p:cNvPr id="3" name="矩形 2">
            <a:hlinkClick r:id="rId2" action="ppaction://hlinksldjump"/>
          </p:cNvPr>
          <p:cNvSpPr/>
          <p:nvPr/>
        </p:nvSpPr>
        <p:spPr>
          <a:xfrm>
            <a:off x="1497223" y="692696"/>
            <a:ext cx="1008112" cy="288032"/>
          </a:xfrm>
          <a:prstGeom prst="rect">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smtClean="0"/>
              <a:t>当堂检测</a:t>
            </a:r>
            <a:endParaRPr lang="zh-CN" altLang="en-US" sz="1400" dirty="0">
              <a:solidFill>
                <a:schemeClr val="accent5">
                  <a:lumMod val="20000"/>
                  <a:lumOff val="80000"/>
                </a:schemeClr>
              </a:solidFill>
            </a:endParaRPr>
          </a:p>
        </p:txBody>
      </p:sp>
      <p:sp>
        <p:nvSpPr>
          <p:cNvPr id="4" name="椭圆 3">
            <a:hlinkClick r:id="rId2" action="ppaction://hlinksldjump"/>
          </p:cNvPr>
          <p:cNvSpPr/>
          <p:nvPr/>
        </p:nvSpPr>
        <p:spPr>
          <a:xfrm>
            <a:off x="268510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t>1</a:t>
            </a:r>
            <a:endParaRPr lang="zh-CN" altLang="en-US" sz="1400" dirty="0"/>
          </a:p>
        </p:txBody>
      </p:sp>
      <p:sp>
        <p:nvSpPr>
          <p:cNvPr id="5" name="椭圆 4">
            <a:hlinkClick r:id="rId3" action="ppaction://hlinksldjump"/>
          </p:cNvPr>
          <p:cNvSpPr/>
          <p:nvPr/>
        </p:nvSpPr>
        <p:spPr>
          <a:xfrm>
            <a:off x="305205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2</a:t>
            </a:r>
            <a:endParaRPr lang="zh-CN" altLang="en-US" sz="1400" dirty="0"/>
          </a:p>
        </p:txBody>
      </p:sp>
      <p:sp>
        <p:nvSpPr>
          <p:cNvPr id="6" name="椭圆 5">
            <a:hlinkClick r:id="rId4" action="ppaction://hlinksldjump"/>
          </p:cNvPr>
          <p:cNvSpPr/>
          <p:nvPr/>
        </p:nvSpPr>
        <p:spPr>
          <a:xfrm>
            <a:off x="3419003" y="692696"/>
            <a:ext cx="288032" cy="288032"/>
          </a:xfrm>
          <a:prstGeom prst="ellipse">
            <a:avLst/>
          </a:prstGeom>
          <a:solidFill>
            <a:schemeClr val="accent4">
              <a:lumMod val="75000"/>
            </a:schemeClr>
          </a:solidFill>
          <a:ln>
            <a:solidFill>
              <a:schemeClr val="accent4">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3</a:t>
            </a:r>
            <a:endParaRPr lang="zh-CN" altLang="en-US" sz="1400" dirty="0"/>
          </a:p>
        </p:txBody>
      </p:sp>
      <p:sp>
        <p:nvSpPr>
          <p:cNvPr id="7" name="椭圆 6">
            <a:hlinkClick r:id="rId5" action="ppaction://hlinksldjump"/>
          </p:cNvPr>
          <p:cNvSpPr/>
          <p:nvPr/>
        </p:nvSpPr>
        <p:spPr>
          <a:xfrm>
            <a:off x="378595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4</a:t>
            </a:r>
            <a:endParaRPr lang="zh-CN" altLang="en-US" sz="1400" dirty="0"/>
          </a:p>
        </p:txBody>
      </p:sp>
      <p:sp>
        <p:nvSpPr>
          <p:cNvPr id="8" name="椭圆 7">
            <a:hlinkClick r:id="rId6" action="ppaction://hlinksldjump"/>
          </p:cNvPr>
          <p:cNvSpPr/>
          <p:nvPr/>
        </p:nvSpPr>
        <p:spPr>
          <a:xfrm>
            <a:off x="415290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5</a:t>
            </a:r>
            <a:endParaRPr lang="zh-CN" altLang="en-US" sz="1400" dirty="0"/>
          </a:p>
        </p:txBody>
      </p:sp>
      <p:sp>
        <p:nvSpPr>
          <p:cNvPr id="9" name="椭圆 8">
            <a:hlinkClick r:id="rId7" action="ppaction://hlinksldjump"/>
          </p:cNvPr>
          <p:cNvSpPr/>
          <p:nvPr/>
        </p:nvSpPr>
        <p:spPr>
          <a:xfrm>
            <a:off x="4816599" y="692696"/>
            <a:ext cx="288032" cy="288032"/>
          </a:xfrm>
          <a:prstGeom prst="ellipse">
            <a:avLst/>
          </a:prstGeom>
          <a:solidFill>
            <a:schemeClr val="accent5">
              <a:lumMod val="75000"/>
            </a:schemeClr>
          </a:solidFill>
          <a:ln>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7</a:t>
            </a:r>
            <a:endParaRPr lang="zh-CN" altLang="en-US" sz="1400" dirty="0"/>
          </a:p>
        </p:txBody>
      </p:sp>
      <p:sp>
        <p:nvSpPr>
          <p:cNvPr id="10" name="椭圆 9">
            <a:hlinkClick r:id="rId7" action="ppaction://hlinksldjump"/>
          </p:cNvPr>
          <p:cNvSpPr/>
          <p:nvPr/>
        </p:nvSpPr>
        <p:spPr>
          <a:xfrm>
            <a:off x="4499992"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6</a:t>
            </a:r>
            <a:endParaRPr lang="zh-CN" altLang="en-US" sz="1400" dirty="0"/>
          </a:p>
        </p:txBody>
      </p:sp>
      <p:sp>
        <p:nvSpPr>
          <p:cNvPr id="13" name="椭圆 12">
            <a:hlinkClick r:id="rId8" action="ppaction://hlinksldjump"/>
          </p:cNvPr>
          <p:cNvSpPr/>
          <p:nvPr/>
        </p:nvSpPr>
        <p:spPr>
          <a:xfrm>
            <a:off x="5186164" y="702221"/>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8</a:t>
            </a:r>
            <a:endParaRPr lang="zh-CN" altLang="en-US" sz="1400" dirty="0"/>
          </a:p>
        </p:txBody>
      </p:sp>
      <p:sp>
        <p:nvSpPr>
          <p:cNvPr id="14" name="矩形 13"/>
          <p:cNvSpPr>
            <a:spLocks noChangeAspect="1"/>
          </p:cNvSpPr>
          <p:nvPr/>
        </p:nvSpPr>
        <p:spPr>
          <a:xfrm>
            <a:off x="508000" y="1052736"/>
            <a:ext cx="8128000" cy="2529923"/>
          </a:xfrm>
          <a:prstGeom prst="rect">
            <a:avLst/>
          </a:prstGeom>
        </p:spPr>
        <p:txBody>
          <a:bodyPr>
            <a:spAutoFit/>
          </a:bodyPr>
          <a:lstStyle/>
          <a:p>
            <a:pPr>
              <a:lnSpc>
                <a:spcPct val="120000"/>
              </a:lnSpc>
            </a:pPr>
            <a:r>
              <a:rPr lang="en-US" altLang="zh-CN" sz="2200" b="1" dirty="0"/>
              <a:t>7</a:t>
            </a:r>
            <a:r>
              <a:rPr lang="en-US" altLang="zh-CN" sz="2200" dirty="0"/>
              <a:t>.</a:t>
            </a:r>
            <a:r>
              <a:rPr lang="zh-CN" altLang="zh-CN" sz="2200" dirty="0"/>
              <a:t>旅游欣赏应该把握时机</a:t>
            </a:r>
            <a:r>
              <a:rPr lang="en-US" altLang="zh-CN" sz="2200" dirty="0"/>
              <a:t>,</a:t>
            </a:r>
            <a:r>
              <a:rPr lang="zh-CN" altLang="zh-CN" sz="2200" dirty="0"/>
              <a:t>要想一次性欣赏到上题中挪威三大旅游景观</a:t>
            </a:r>
            <a:r>
              <a:rPr lang="en-US" altLang="zh-CN" sz="2200" dirty="0"/>
              <a:t>,</a:t>
            </a:r>
            <a:r>
              <a:rPr lang="zh-CN" altLang="zh-CN" sz="2200" dirty="0"/>
              <a:t>应选择的最佳时间是</a:t>
            </a:r>
            <a:r>
              <a:rPr lang="en-US" altLang="zh-CN" sz="2200" dirty="0"/>
              <a:t>(</a:t>
            </a:r>
            <a:r>
              <a:rPr lang="zh-CN" altLang="zh-CN" sz="2200" dirty="0"/>
              <a:t>　　</a:t>
            </a:r>
            <a:r>
              <a:rPr lang="en-US" altLang="zh-CN" sz="2200" dirty="0"/>
              <a:t>)</a:t>
            </a:r>
            <a:endParaRPr lang="zh-CN" altLang="zh-CN" sz="2200" dirty="0"/>
          </a:p>
          <a:p>
            <a:pPr>
              <a:lnSpc>
                <a:spcPct val="120000"/>
              </a:lnSpc>
            </a:pPr>
            <a:r>
              <a:rPr lang="en-US" altLang="zh-CN" sz="2200" dirty="0"/>
              <a:t>A.3</a:t>
            </a:r>
            <a:r>
              <a:rPr lang="zh-CN" altLang="zh-CN" sz="2200" dirty="0"/>
              <a:t>月</a:t>
            </a:r>
            <a:r>
              <a:rPr lang="en-US" altLang="zh-CN" sz="2200" dirty="0"/>
              <a:t>	B.6</a:t>
            </a:r>
            <a:r>
              <a:rPr lang="zh-CN" altLang="zh-CN" sz="2200" dirty="0"/>
              <a:t>月</a:t>
            </a:r>
            <a:r>
              <a:rPr lang="en-US" altLang="zh-CN" sz="2200" dirty="0"/>
              <a:t>	C.9</a:t>
            </a:r>
            <a:r>
              <a:rPr lang="zh-CN" altLang="zh-CN" sz="2200" dirty="0"/>
              <a:t>月</a:t>
            </a:r>
            <a:r>
              <a:rPr lang="en-US" altLang="zh-CN" sz="2200" dirty="0"/>
              <a:t>	D.12</a:t>
            </a:r>
            <a:r>
              <a:rPr lang="zh-CN" altLang="zh-CN" sz="2200" dirty="0"/>
              <a:t>月</a:t>
            </a:r>
            <a:endParaRPr lang="zh-CN" altLang="zh-CN" sz="2200" dirty="0"/>
          </a:p>
          <a:p>
            <a:pPr>
              <a:lnSpc>
                <a:spcPct val="120000"/>
              </a:lnSpc>
            </a:pPr>
            <a:r>
              <a:rPr lang="zh-CN" altLang="zh-CN" sz="2200" dirty="0">
                <a:solidFill>
                  <a:srgbClr val="FF0000"/>
                </a:solidFill>
              </a:rPr>
              <a:t>解析</a:t>
            </a:r>
            <a:r>
              <a:rPr lang="zh-CN" altLang="zh-CN" sz="2200" dirty="0"/>
              <a:t>企鹅为南极地区所特有的物种</a:t>
            </a:r>
            <a:r>
              <a:rPr lang="en-US" altLang="zh-CN" sz="2200" dirty="0"/>
              <a:t>;</a:t>
            </a:r>
            <a:r>
              <a:rPr lang="zh-CN" altLang="zh-CN" sz="2200" dirty="0"/>
              <a:t>要欣赏到极昼现象和茂密的森林应在夏季观赏。</a:t>
            </a:r>
            <a:endParaRPr lang="zh-CN" altLang="zh-CN" sz="2200" dirty="0"/>
          </a:p>
          <a:p>
            <a:pPr>
              <a:lnSpc>
                <a:spcPct val="120000"/>
              </a:lnSpc>
            </a:pPr>
            <a:r>
              <a:rPr lang="zh-CN" altLang="zh-CN" sz="2200" dirty="0">
                <a:solidFill>
                  <a:srgbClr val="FF0000"/>
                </a:solidFill>
              </a:rPr>
              <a:t>答案</a:t>
            </a:r>
            <a:r>
              <a:rPr lang="en-US" altLang="zh-CN" sz="2200" dirty="0"/>
              <a:t>6.C</a:t>
            </a:r>
            <a:r>
              <a:rPr lang="zh-CN" altLang="zh-CN" sz="2200" dirty="0"/>
              <a:t>　</a:t>
            </a:r>
            <a:r>
              <a:rPr lang="en-US" altLang="zh-CN" sz="2200" dirty="0"/>
              <a:t>7.B</a:t>
            </a:r>
            <a:endParaRPr lang="zh-CN" altLang="zh-CN" sz="22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4">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395536" y="692696"/>
            <a:ext cx="1008112" cy="288032"/>
          </a:xfrm>
          <a:prstGeom prst="rect">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问题导学</a:t>
            </a:r>
            <a:endParaRPr lang="zh-CN" altLang="en-US" sz="1400" dirty="0">
              <a:solidFill>
                <a:schemeClr val="accent4">
                  <a:lumMod val="20000"/>
                  <a:lumOff val="80000"/>
                </a:schemeClr>
              </a:solidFill>
            </a:endParaRPr>
          </a:p>
        </p:txBody>
      </p:sp>
      <p:sp>
        <p:nvSpPr>
          <p:cNvPr id="3" name="矩形 2">
            <a:hlinkClick r:id="rId2" action="ppaction://hlinksldjump"/>
          </p:cNvPr>
          <p:cNvSpPr/>
          <p:nvPr/>
        </p:nvSpPr>
        <p:spPr>
          <a:xfrm>
            <a:off x="1497223" y="692696"/>
            <a:ext cx="1008112" cy="288032"/>
          </a:xfrm>
          <a:prstGeom prst="rect">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smtClean="0"/>
              <a:t>当堂检测</a:t>
            </a:r>
            <a:endParaRPr lang="zh-CN" altLang="en-US" sz="1400" dirty="0">
              <a:solidFill>
                <a:schemeClr val="accent5">
                  <a:lumMod val="20000"/>
                  <a:lumOff val="80000"/>
                </a:schemeClr>
              </a:solidFill>
            </a:endParaRPr>
          </a:p>
        </p:txBody>
      </p:sp>
      <p:sp>
        <p:nvSpPr>
          <p:cNvPr id="4" name="椭圆 3">
            <a:hlinkClick r:id="rId2" action="ppaction://hlinksldjump"/>
          </p:cNvPr>
          <p:cNvSpPr/>
          <p:nvPr/>
        </p:nvSpPr>
        <p:spPr>
          <a:xfrm>
            <a:off x="268510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t>1</a:t>
            </a:r>
            <a:endParaRPr lang="zh-CN" altLang="en-US" sz="1400" dirty="0"/>
          </a:p>
        </p:txBody>
      </p:sp>
      <p:sp>
        <p:nvSpPr>
          <p:cNvPr id="5" name="椭圆 4">
            <a:hlinkClick r:id="rId3" action="ppaction://hlinksldjump"/>
          </p:cNvPr>
          <p:cNvSpPr/>
          <p:nvPr/>
        </p:nvSpPr>
        <p:spPr>
          <a:xfrm>
            <a:off x="305205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2</a:t>
            </a:r>
            <a:endParaRPr lang="zh-CN" altLang="en-US" sz="1400" dirty="0"/>
          </a:p>
        </p:txBody>
      </p:sp>
      <p:sp>
        <p:nvSpPr>
          <p:cNvPr id="6" name="椭圆 5">
            <a:hlinkClick r:id="rId4" action="ppaction://hlinksldjump"/>
          </p:cNvPr>
          <p:cNvSpPr/>
          <p:nvPr/>
        </p:nvSpPr>
        <p:spPr>
          <a:xfrm>
            <a:off x="3419003" y="692696"/>
            <a:ext cx="288032" cy="288032"/>
          </a:xfrm>
          <a:prstGeom prst="ellipse">
            <a:avLst/>
          </a:prstGeom>
          <a:solidFill>
            <a:schemeClr val="accent4">
              <a:lumMod val="75000"/>
            </a:schemeClr>
          </a:solidFill>
          <a:ln>
            <a:solidFill>
              <a:schemeClr val="accent4">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3</a:t>
            </a:r>
            <a:endParaRPr lang="zh-CN" altLang="en-US" sz="1400" dirty="0"/>
          </a:p>
        </p:txBody>
      </p:sp>
      <p:sp>
        <p:nvSpPr>
          <p:cNvPr id="7" name="椭圆 6">
            <a:hlinkClick r:id="rId5" action="ppaction://hlinksldjump"/>
          </p:cNvPr>
          <p:cNvSpPr/>
          <p:nvPr/>
        </p:nvSpPr>
        <p:spPr>
          <a:xfrm>
            <a:off x="378595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4</a:t>
            </a:r>
            <a:endParaRPr lang="zh-CN" altLang="en-US" sz="1400" dirty="0"/>
          </a:p>
        </p:txBody>
      </p:sp>
      <p:sp>
        <p:nvSpPr>
          <p:cNvPr id="8" name="椭圆 7">
            <a:hlinkClick r:id="rId6" action="ppaction://hlinksldjump"/>
          </p:cNvPr>
          <p:cNvSpPr/>
          <p:nvPr/>
        </p:nvSpPr>
        <p:spPr>
          <a:xfrm>
            <a:off x="415290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5</a:t>
            </a:r>
            <a:endParaRPr lang="zh-CN" altLang="en-US" sz="1400" dirty="0"/>
          </a:p>
        </p:txBody>
      </p:sp>
      <p:sp>
        <p:nvSpPr>
          <p:cNvPr id="9" name="椭圆 8">
            <a:hlinkClick r:id="rId7" action="ppaction://hlinksldjump"/>
          </p:cNvPr>
          <p:cNvSpPr/>
          <p:nvPr/>
        </p:nvSpPr>
        <p:spPr>
          <a:xfrm>
            <a:off x="5220072" y="692696"/>
            <a:ext cx="288032" cy="288032"/>
          </a:xfrm>
          <a:prstGeom prst="ellipse">
            <a:avLst/>
          </a:prstGeom>
          <a:solidFill>
            <a:schemeClr val="accent5">
              <a:lumMod val="75000"/>
            </a:schemeClr>
          </a:solidFill>
          <a:ln>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8</a:t>
            </a:r>
            <a:endParaRPr lang="zh-CN" altLang="en-US" sz="1400" dirty="0"/>
          </a:p>
        </p:txBody>
      </p:sp>
      <p:sp>
        <p:nvSpPr>
          <p:cNvPr id="10" name="椭圆 9">
            <a:hlinkClick r:id="rId7" action="ppaction://hlinksldjump"/>
          </p:cNvPr>
          <p:cNvSpPr/>
          <p:nvPr/>
        </p:nvSpPr>
        <p:spPr>
          <a:xfrm>
            <a:off x="4499992"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6</a:t>
            </a:r>
            <a:endParaRPr lang="zh-CN" altLang="en-US" sz="1400" dirty="0"/>
          </a:p>
        </p:txBody>
      </p:sp>
      <p:sp>
        <p:nvSpPr>
          <p:cNvPr id="12" name="椭圆 11">
            <a:hlinkClick r:id="rId8" action="ppaction://hlinksldjump"/>
          </p:cNvPr>
          <p:cNvSpPr/>
          <p:nvPr/>
        </p:nvSpPr>
        <p:spPr>
          <a:xfrm>
            <a:off x="4860032"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t>7</a:t>
            </a:r>
            <a:endParaRPr lang="zh-CN" altLang="en-US" sz="1400" dirty="0"/>
          </a:p>
        </p:txBody>
      </p:sp>
      <p:sp>
        <p:nvSpPr>
          <p:cNvPr id="13" name="矩形 12"/>
          <p:cNvSpPr>
            <a:spLocks noChangeAspect="1"/>
          </p:cNvSpPr>
          <p:nvPr/>
        </p:nvSpPr>
        <p:spPr>
          <a:xfrm>
            <a:off x="508000" y="1052736"/>
            <a:ext cx="8128000" cy="1270732"/>
          </a:xfrm>
          <a:prstGeom prst="rect">
            <a:avLst/>
          </a:prstGeom>
        </p:spPr>
        <p:txBody>
          <a:bodyPr>
            <a:spAutoFit/>
          </a:bodyPr>
          <a:lstStyle/>
          <a:p>
            <a:pPr>
              <a:lnSpc>
                <a:spcPct val="120000"/>
              </a:lnSpc>
            </a:pPr>
            <a:r>
              <a:rPr lang="en-US" altLang="zh-CN" sz="2200" b="1" dirty="0"/>
              <a:t>8</a:t>
            </a:r>
            <a:r>
              <a:rPr lang="en-US" altLang="zh-CN" sz="2200" dirty="0"/>
              <a:t>.</a:t>
            </a:r>
            <a:r>
              <a:rPr lang="zh-CN" altLang="zh-CN" sz="2200" dirty="0"/>
              <a:t>金字塔是埃及的象征</a:t>
            </a:r>
            <a:r>
              <a:rPr lang="en-US" altLang="zh-CN" sz="2200" dirty="0"/>
              <a:t>,</a:t>
            </a:r>
            <a:r>
              <a:rPr lang="zh-CN" altLang="zh-CN" sz="2200" dirty="0"/>
              <a:t>也是人类建筑史上的奇迹之一。埃及已发现的金字塔</a:t>
            </a:r>
            <a:r>
              <a:rPr lang="en-US" altLang="zh-CN" sz="2200" dirty="0"/>
              <a:t>,</a:t>
            </a:r>
            <a:r>
              <a:rPr lang="zh-CN" altLang="zh-CN" sz="2200" dirty="0"/>
              <a:t>大大小小有七八十座</a:t>
            </a:r>
            <a:r>
              <a:rPr lang="en-US" altLang="zh-CN" sz="2200" dirty="0"/>
              <a:t>,</a:t>
            </a:r>
            <a:r>
              <a:rPr lang="zh-CN" altLang="zh-CN" sz="2200" dirty="0"/>
              <a:t>它们是古代埃及帝王存放尸体的陵墓。读图</a:t>
            </a:r>
            <a:r>
              <a:rPr lang="en-US" altLang="zh-CN" sz="2200" dirty="0"/>
              <a:t>,</a:t>
            </a:r>
            <a:r>
              <a:rPr lang="zh-CN" altLang="zh-CN" sz="2200" dirty="0"/>
              <a:t>完成下列问题。</a:t>
            </a:r>
          </a:p>
        </p:txBody>
      </p:sp>
      <p:graphicFrame>
        <p:nvGraphicFramePr>
          <p:cNvPr id="17" name="对象 16"/>
          <p:cNvGraphicFramePr>
            <a:graphicFrameLocks noChangeAspect="1"/>
          </p:cNvGraphicFramePr>
          <p:nvPr/>
        </p:nvGraphicFramePr>
        <p:xfrm>
          <a:off x="508000" y="2132856"/>
          <a:ext cx="8128000" cy="1704964"/>
        </p:xfrm>
        <a:graphic>
          <a:graphicData uri="http://schemas.openxmlformats.org/presentationml/2006/ole">
            <mc:AlternateContent xmlns:mc="http://schemas.openxmlformats.org/markup-compatibility/2006">
              <mc:Choice xmlns:v="urn:schemas-microsoft-com:vml" Requires="v">
                <p:oleObj spid="_x0000_s25625" name="文档" r:id="rId9" imgW="3840480" imgH="806450" progId="Word.Document.12">
                  <p:embed/>
                </p:oleObj>
              </mc:Choice>
              <mc:Fallback>
                <p:oleObj name="文档" r:id="rId9" imgW="3840480" imgH="806450" progId="Word.Document.12">
                  <p:embed/>
                  <p:pic>
                    <p:nvPicPr>
                      <p:cNvPr id="0" name="图片 25624"/>
                      <p:cNvPicPr/>
                      <p:nvPr/>
                    </p:nvPicPr>
                    <p:blipFill>
                      <a:blip r:embed="rId10"/>
                      <a:stretch>
                        <a:fillRect/>
                      </a:stretch>
                    </p:blipFill>
                    <p:spPr>
                      <a:xfrm>
                        <a:off x="508000" y="2132856"/>
                        <a:ext cx="8128000" cy="1704964"/>
                      </a:xfrm>
                      <a:prstGeom prst="rect">
                        <a:avLst/>
                      </a:prstGeom>
                    </p:spPr>
                  </p:pic>
                </p:oleObj>
              </mc:Fallback>
            </mc:AlternateContent>
          </a:graphicData>
        </a:graphic>
      </p:graphicFrame>
      <p:sp>
        <p:nvSpPr>
          <p:cNvPr id="18" name="矩形 17"/>
          <p:cNvSpPr>
            <a:spLocks noChangeAspect="1"/>
          </p:cNvSpPr>
          <p:nvPr/>
        </p:nvSpPr>
        <p:spPr>
          <a:xfrm>
            <a:off x="508000" y="3645024"/>
            <a:ext cx="8128000" cy="2895793"/>
          </a:xfrm>
          <a:prstGeom prst="rect">
            <a:avLst/>
          </a:prstGeom>
        </p:spPr>
        <p:txBody>
          <a:bodyPr>
            <a:spAutoFit/>
          </a:bodyPr>
          <a:lstStyle/>
          <a:p>
            <a:pPr>
              <a:lnSpc>
                <a:spcPct val="120000"/>
              </a:lnSpc>
            </a:pPr>
            <a:r>
              <a:rPr lang="en-US" altLang="zh-CN" sz="2200" dirty="0"/>
              <a:t>(1)</a:t>
            </a:r>
            <a:r>
              <a:rPr lang="zh-CN" altLang="zh-CN" sz="2200" dirty="0"/>
              <a:t>金字塔和狮身人面像位于尼罗河三角洲南端</a:t>
            </a:r>
            <a:r>
              <a:rPr lang="zh-CN" altLang="zh-CN" sz="2200" u="sng" dirty="0"/>
              <a:t>　　　　</a:t>
            </a:r>
            <a:r>
              <a:rPr lang="en-US" altLang="zh-CN" sz="2200" dirty="0"/>
              <a:t>(</a:t>
            </a:r>
            <a:r>
              <a:rPr lang="zh-CN" altLang="zh-CN" sz="2200" dirty="0"/>
              <a:t>城市</a:t>
            </a:r>
            <a:r>
              <a:rPr lang="en-US" altLang="zh-CN" sz="2200" dirty="0"/>
              <a:t>)</a:t>
            </a:r>
            <a:r>
              <a:rPr lang="zh-CN" altLang="zh-CN" sz="2200" dirty="0"/>
              <a:t>的周围</a:t>
            </a:r>
            <a:r>
              <a:rPr lang="en-US" altLang="zh-CN" sz="2200" dirty="0"/>
              <a:t>,</a:t>
            </a:r>
            <a:r>
              <a:rPr lang="zh-CN" altLang="zh-CN" sz="2200" dirty="0"/>
              <a:t>属于</a:t>
            </a:r>
            <a:r>
              <a:rPr lang="zh-CN" altLang="zh-CN" sz="2200" u="sng" dirty="0"/>
              <a:t>　　　　</a:t>
            </a:r>
            <a:r>
              <a:rPr lang="en-US" altLang="zh-CN" sz="2200" dirty="0"/>
              <a:t>(</a:t>
            </a:r>
            <a:r>
              <a:rPr lang="zh-CN" altLang="zh-CN" sz="2200" dirty="0"/>
              <a:t>类型</a:t>
            </a:r>
            <a:r>
              <a:rPr lang="en-US" altLang="zh-CN" sz="2200" dirty="0"/>
              <a:t>)</a:t>
            </a:r>
            <a:r>
              <a:rPr lang="zh-CN" altLang="zh-CN" sz="2200" dirty="0"/>
              <a:t>旅游资源。其作为旅游资源的突出特性是</a:t>
            </a:r>
            <a:r>
              <a:rPr lang="zh-CN" altLang="zh-CN" sz="2200" u="sng" dirty="0"/>
              <a:t>　　　　　　</a:t>
            </a:r>
            <a:r>
              <a:rPr lang="en-US" altLang="zh-CN" sz="2200" dirty="0"/>
              <a:t>,</a:t>
            </a:r>
            <a:r>
              <a:rPr lang="zh-CN" altLang="zh-CN" sz="2200" dirty="0"/>
              <a:t>判断理由是</a:t>
            </a:r>
            <a:r>
              <a:rPr lang="zh-CN" altLang="zh-CN" sz="2200" u="sng" dirty="0"/>
              <a:t>　</a:t>
            </a:r>
            <a:r>
              <a:rPr lang="en-US" altLang="zh-CN" sz="2200" u="sng" dirty="0"/>
              <a:t> </a:t>
            </a:r>
            <a:endParaRPr lang="zh-CN" altLang="zh-CN" sz="2200" dirty="0"/>
          </a:p>
          <a:p>
            <a:pPr>
              <a:lnSpc>
                <a:spcPct val="120000"/>
              </a:lnSpc>
            </a:pPr>
            <a:r>
              <a:rPr lang="zh-CN" altLang="zh-CN" sz="2200" u="sng" dirty="0"/>
              <a:t>　　　　　　　　　　　　　　</a:t>
            </a:r>
            <a:r>
              <a:rPr lang="zh-CN" altLang="zh-CN" sz="2200" dirty="0"/>
              <a:t>。</a:t>
            </a:r>
            <a:r>
              <a:rPr lang="en-US" altLang="zh-CN" sz="2200" dirty="0"/>
              <a:t> </a:t>
            </a:r>
            <a:endParaRPr lang="zh-CN" altLang="zh-CN" sz="2200" dirty="0"/>
          </a:p>
          <a:p>
            <a:pPr>
              <a:lnSpc>
                <a:spcPct val="120000"/>
              </a:lnSpc>
            </a:pPr>
            <a:r>
              <a:rPr lang="en-US" altLang="zh-CN" sz="2200" dirty="0"/>
              <a:t>(2)</a:t>
            </a:r>
            <a:r>
              <a:rPr lang="zh-CN" altLang="zh-CN" sz="2200" dirty="0"/>
              <a:t>金字塔的科学造型、巨大的石块工程</a:t>
            </a:r>
            <a:r>
              <a:rPr lang="en-US" altLang="zh-CN" sz="2200" dirty="0"/>
              <a:t>,</a:t>
            </a:r>
            <a:r>
              <a:rPr lang="zh-CN" altLang="zh-CN" sz="2200" dirty="0"/>
              <a:t>反映了古埃及人民伟大的</a:t>
            </a:r>
            <a:r>
              <a:rPr lang="zh-CN" altLang="zh-CN" sz="2200" u="sng" dirty="0"/>
              <a:t>　　　　</a:t>
            </a:r>
            <a:r>
              <a:rPr lang="zh-CN" altLang="zh-CN" sz="2200" dirty="0"/>
              <a:t>文化</a:t>
            </a:r>
            <a:r>
              <a:rPr lang="en-US" altLang="zh-CN" sz="2200" dirty="0"/>
              <a:t>;</a:t>
            </a:r>
            <a:r>
              <a:rPr lang="zh-CN" altLang="zh-CN" sz="2200" dirty="0"/>
              <a:t>古陵墓的气势、风格</a:t>
            </a:r>
            <a:r>
              <a:rPr lang="en-US" altLang="zh-CN" sz="2200" dirty="0"/>
              <a:t>,</a:t>
            </a:r>
            <a:r>
              <a:rPr lang="zh-CN" altLang="zh-CN" sz="2200" dirty="0"/>
              <a:t>雕塑的造型、技艺</a:t>
            </a:r>
            <a:r>
              <a:rPr lang="en-US" altLang="zh-CN" sz="2200" dirty="0"/>
              <a:t>,</a:t>
            </a:r>
            <a:r>
              <a:rPr lang="zh-CN" altLang="zh-CN" sz="2200" dirty="0"/>
              <a:t>体现了古埃及人民灿烂的</a:t>
            </a:r>
            <a:r>
              <a:rPr lang="zh-CN" altLang="zh-CN" sz="2200" u="sng" dirty="0"/>
              <a:t>　　　　</a:t>
            </a:r>
            <a:r>
              <a:rPr lang="zh-CN" altLang="zh-CN" sz="2200" dirty="0"/>
              <a:t>文化。</a:t>
            </a:r>
            <a:r>
              <a:rPr lang="en-US" altLang="zh-CN" sz="2200" dirty="0"/>
              <a:t> </a:t>
            </a:r>
            <a:endParaRPr lang="zh-CN" altLang="zh-CN" sz="2200" dirty="0"/>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395536" y="692696"/>
            <a:ext cx="1008112" cy="288032"/>
          </a:xfrm>
          <a:prstGeom prst="rect">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问题导学</a:t>
            </a:r>
            <a:endParaRPr lang="zh-CN" altLang="en-US" sz="1400" dirty="0">
              <a:solidFill>
                <a:schemeClr val="accent4">
                  <a:lumMod val="20000"/>
                  <a:lumOff val="80000"/>
                </a:schemeClr>
              </a:solidFill>
            </a:endParaRPr>
          </a:p>
        </p:txBody>
      </p:sp>
      <p:sp>
        <p:nvSpPr>
          <p:cNvPr id="3" name="矩形 2">
            <a:hlinkClick r:id="rId2" action="ppaction://hlinksldjump"/>
          </p:cNvPr>
          <p:cNvSpPr/>
          <p:nvPr/>
        </p:nvSpPr>
        <p:spPr>
          <a:xfrm>
            <a:off x="1497223" y="692696"/>
            <a:ext cx="1008112" cy="288032"/>
          </a:xfrm>
          <a:prstGeom prst="rect">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smtClean="0"/>
              <a:t>当堂检测</a:t>
            </a:r>
            <a:endParaRPr lang="zh-CN" altLang="en-US" sz="1400" dirty="0">
              <a:solidFill>
                <a:schemeClr val="accent5">
                  <a:lumMod val="20000"/>
                  <a:lumOff val="80000"/>
                </a:schemeClr>
              </a:solidFill>
            </a:endParaRPr>
          </a:p>
        </p:txBody>
      </p:sp>
      <p:sp>
        <p:nvSpPr>
          <p:cNvPr id="4" name="椭圆 3">
            <a:hlinkClick r:id="rId2" action="ppaction://hlinksldjump"/>
          </p:cNvPr>
          <p:cNvSpPr/>
          <p:nvPr/>
        </p:nvSpPr>
        <p:spPr>
          <a:xfrm>
            <a:off x="268510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t>1</a:t>
            </a:r>
            <a:endParaRPr lang="zh-CN" altLang="en-US" sz="1400" dirty="0"/>
          </a:p>
        </p:txBody>
      </p:sp>
      <p:sp>
        <p:nvSpPr>
          <p:cNvPr id="5" name="椭圆 4">
            <a:hlinkClick r:id="rId3" action="ppaction://hlinksldjump"/>
          </p:cNvPr>
          <p:cNvSpPr/>
          <p:nvPr/>
        </p:nvSpPr>
        <p:spPr>
          <a:xfrm>
            <a:off x="305205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2</a:t>
            </a:r>
            <a:endParaRPr lang="zh-CN" altLang="en-US" sz="1400" dirty="0"/>
          </a:p>
        </p:txBody>
      </p:sp>
      <p:sp>
        <p:nvSpPr>
          <p:cNvPr id="6" name="椭圆 5">
            <a:hlinkClick r:id="rId4" action="ppaction://hlinksldjump"/>
          </p:cNvPr>
          <p:cNvSpPr/>
          <p:nvPr/>
        </p:nvSpPr>
        <p:spPr>
          <a:xfrm>
            <a:off x="3419003" y="692696"/>
            <a:ext cx="288032" cy="288032"/>
          </a:xfrm>
          <a:prstGeom prst="ellipse">
            <a:avLst/>
          </a:prstGeom>
          <a:solidFill>
            <a:schemeClr val="accent4">
              <a:lumMod val="75000"/>
            </a:schemeClr>
          </a:solidFill>
          <a:ln>
            <a:solidFill>
              <a:schemeClr val="accent4">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3</a:t>
            </a:r>
            <a:endParaRPr lang="zh-CN" altLang="en-US" sz="1400" dirty="0"/>
          </a:p>
        </p:txBody>
      </p:sp>
      <p:sp>
        <p:nvSpPr>
          <p:cNvPr id="7" name="椭圆 6">
            <a:hlinkClick r:id="rId5" action="ppaction://hlinksldjump"/>
          </p:cNvPr>
          <p:cNvSpPr/>
          <p:nvPr/>
        </p:nvSpPr>
        <p:spPr>
          <a:xfrm>
            <a:off x="378595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4</a:t>
            </a:r>
            <a:endParaRPr lang="zh-CN" altLang="en-US" sz="1400" dirty="0"/>
          </a:p>
        </p:txBody>
      </p:sp>
      <p:sp>
        <p:nvSpPr>
          <p:cNvPr id="8" name="椭圆 7">
            <a:hlinkClick r:id="rId6" action="ppaction://hlinksldjump"/>
          </p:cNvPr>
          <p:cNvSpPr/>
          <p:nvPr/>
        </p:nvSpPr>
        <p:spPr>
          <a:xfrm>
            <a:off x="415290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5</a:t>
            </a:r>
            <a:endParaRPr lang="zh-CN" altLang="en-US" sz="1400" dirty="0"/>
          </a:p>
        </p:txBody>
      </p:sp>
      <p:sp>
        <p:nvSpPr>
          <p:cNvPr id="9" name="椭圆 8">
            <a:hlinkClick r:id="rId7" action="ppaction://hlinksldjump"/>
          </p:cNvPr>
          <p:cNvSpPr/>
          <p:nvPr/>
        </p:nvSpPr>
        <p:spPr>
          <a:xfrm>
            <a:off x="5220072" y="692696"/>
            <a:ext cx="288032" cy="288032"/>
          </a:xfrm>
          <a:prstGeom prst="ellipse">
            <a:avLst/>
          </a:prstGeom>
          <a:solidFill>
            <a:schemeClr val="accent5">
              <a:lumMod val="75000"/>
            </a:schemeClr>
          </a:solidFill>
          <a:ln>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8</a:t>
            </a:r>
            <a:endParaRPr lang="zh-CN" altLang="en-US" sz="1400" dirty="0"/>
          </a:p>
        </p:txBody>
      </p:sp>
      <p:sp>
        <p:nvSpPr>
          <p:cNvPr id="10" name="椭圆 9">
            <a:hlinkClick r:id="rId7" action="ppaction://hlinksldjump"/>
          </p:cNvPr>
          <p:cNvSpPr/>
          <p:nvPr/>
        </p:nvSpPr>
        <p:spPr>
          <a:xfrm>
            <a:off x="4499992"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6</a:t>
            </a:r>
            <a:endParaRPr lang="zh-CN" altLang="en-US" sz="1400" dirty="0"/>
          </a:p>
        </p:txBody>
      </p:sp>
      <p:sp>
        <p:nvSpPr>
          <p:cNvPr id="12" name="椭圆 11">
            <a:hlinkClick r:id="rId8" action="ppaction://hlinksldjump"/>
          </p:cNvPr>
          <p:cNvSpPr/>
          <p:nvPr/>
        </p:nvSpPr>
        <p:spPr>
          <a:xfrm>
            <a:off x="4860032"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t>7</a:t>
            </a:r>
            <a:endParaRPr lang="zh-CN" altLang="en-US" sz="1400" dirty="0"/>
          </a:p>
        </p:txBody>
      </p:sp>
      <p:sp>
        <p:nvSpPr>
          <p:cNvPr id="13" name="矩形 12"/>
          <p:cNvSpPr>
            <a:spLocks noChangeAspect="1"/>
          </p:cNvSpPr>
          <p:nvPr/>
        </p:nvSpPr>
        <p:spPr>
          <a:xfrm>
            <a:off x="508000" y="1052736"/>
            <a:ext cx="8128000" cy="4520853"/>
          </a:xfrm>
          <a:prstGeom prst="rect">
            <a:avLst/>
          </a:prstGeom>
        </p:spPr>
        <p:txBody>
          <a:bodyPr>
            <a:spAutoFit/>
          </a:bodyPr>
          <a:lstStyle/>
          <a:p>
            <a:pPr>
              <a:lnSpc>
                <a:spcPct val="120000"/>
              </a:lnSpc>
            </a:pPr>
            <a:r>
              <a:rPr lang="en-US" altLang="zh-CN" sz="2200" dirty="0"/>
              <a:t>(3)</a:t>
            </a:r>
            <a:r>
              <a:rPr lang="zh-CN" altLang="zh-CN" sz="2200" dirty="0"/>
              <a:t>狮身人面像已破损严重</a:t>
            </a:r>
            <a:r>
              <a:rPr lang="en-US" altLang="zh-CN" sz="2200" dirty="0"/>
              <a:t>,</a:t>
            </a:r>
            <a:r>
              <a:rPr lang="zh-CN" altLang="zh-CN" sz="2200" dirty="0"/>
              <a:t>面目全非</a:t>
            </a:r>
            <a:r>
              <a:rPr lang="en-US" altLang="zh-CN" sz="2200" dirty="0"/>
              <a:t>,</a:t>
            </a:r>
            <a:r>
              <a:rPr lang="zh-CN" altLang="zh-CN" sz="2200" dirty="0"/>
              <a:t>这主要是受地质作用中</a:t>
            </a:r>
            <a:r>
              <a:rPr lang="zh-CN" altLang="zh-CN" sz="2200" u="sng" dirty="0"/>
              <a:t>　　　　</a:t>
            </a:r>
            <a:r>
              <a:rPr lang="en-US" altLang="zh-CN" sz="2200" dirty="0"/>
              <a:t>(</a:t>
            </a:r>
            <a:r>
              <a:rPr lang="zh-CN" altLang="zh-CN" sz="2200" dirty="0"/>
              <a:t>外力</a:t>
            </a:r>
            <a:r>
              <a:rPr lang="en-US" altLang="zh-CN" sz="2200" dirty="0"/>
              <a:t>)</a:t>
            </a:r>
            <a:r>
              <a:rPr lang="zh-CN" altLang="zh-CN" sz="2200" dirty="0"/>
              <a:t>的影响</a:t>
            </a:r>
            <a:r>
              <a:rPr lang="en-US" altLang="zh-CN" sz="2200" dirty="0"/>
              <a:t>,</a:t>
            </a:r>
            <a:r>
              <a:rPr lang="zh-CN" altLang="zh-CN" sz="2200" dirty="0"/>
              <a:t>这种现象形成的自然原因是</a:t>
            </a:r>
            <a:r>
              <a:rPr lang="zh-CN" altLang="zh-CN" sz="2200" u="sng" dirty="0"/>
              <a:t>　　　　</a:t>
            </a:r>
            <a:r>
              <a:rPr lang="zh-CN" altLang="zh-CN" sz="2200" dirty="0"/>
              <a:t>。</a:t>
            </a:r>
            <a:r>
              <a:rPr lang="en-US" altLang="zh-CN" sz="2200" dirty="0"/>
              <a:t> </a:t>
            </a:r>
            <a:endParaRPr lang="zh-CN" altLang="zh-CN" sz="2200" dirty="0"/>
          </a:p>
          <a:p>
            <a:pPr>
              <a:lnSpc>
                <a:spcPct val="120000"/>
              </a:lnSpc>
            </a:pPr>
            <a:r>
              <a:rPr lang="zh-CN" altLang="zh-CN" sz="2200" dirty="0">
                <a:solidFill>
                  <a:srgbClr val="FF0000"/>
                </a:solidFill>
              </a:rPr>
              <a:t>解析</a:t>
            </a:r>
            <a:r>
              <a:rPr lang="zh-CN" altLang="zh-CN" sz="2200" dirty="0"/>
              <a:t>第</a:t>
            </a:r>
            <a:r>
              <a:rPr lang="en-US" altLang="zh-CN" sz="2200" dirty="0"/>
              <a:t>(1)</a:t>
            </a:r>
            <a:r>
              <a:rPr lang="zh-CN" altLang="zh-CN" sz="2200" dirty="0"/>
              <a:t>题</a:t>
            </a:r>
            <a:r>
              <a:rPr lang="en-US" altLang="zh-CN" sz="2200" dirty="0"/>
              <a:t>,</a:t>
            </a:r>
            <a:r>
              <a:rPr lang="zh-CN" altLang="zh-CN" sz="2200" dirty="0"/>
              <a:t>图示建筑位于埃及孟斐斯城周围</a:t>
            </a:r>
            <a:r>
              <a:rPr lang="en-US" altLang="zh-CN" sz="2200" dirty="0"/>
              <a:t>,</a:t>
            </a:r>
            <a:r>
              <a:rPr lang="zh-CN" altLang="zh-CN" sz="2200" dirty="0"/>
              <a:t>是世界最著名的文化景观旅游资源之一</a:t>
            </a:r>
            <a:r>
              <a:rPr lang="en-US" altLang="zh-CN" sz="2200" dirty="0"/>
              <a:t>,</a:t>
            </a:r>
            <a:r>
              <a:rPr lang="zh-CN" altLang="zh-CN" sz="2200" dirty="0"/>
              <a:t>其突出特征和判断理由要结合埃及金字塔和狮身人面像的特点进行表述。第</a:t>
            </a:r>
            <a:r>
              <a:rPr lang="en-US" altLang="zh-CN" sz="2200" dirty="0"/>
              <a:t>(2)</a:t>
            </a:r>
            <a:r>
              <a:rPr lang="zh-CN" altLang="zh-CN" sz="2200" dirty="0"/>
              <a:t>题</a:t>
            </a:r>
            <a:r>
              <a:rPr lang="en-US" altLang="zh-CN" sz="2200" dirty="0"/>
              <a:t>,</a:t>
            </a:r>
            <a:r>
              <a:rPr lang="zh-CN" altLang="zh-CN" sz="2200" dirty="0"/>
              <a:t>从物质文化和精神文化两方面分析。第</a:t>
            </a:r>
            <a:r>
              <a:rPr lang="en-US" altLang="zh-CN" sz="2200" dirty="0"/>
              <a:t>(3)</a:t>
            </a:r>
            <a:r>
              <a:rPr lang="zh-CN" altLang="zh-CN" sz="2200" dirty="0"/>
              <a:t>题</a:t>
            </a:r>
            <a:r>
              <a:rPr lang="en-US" altLang="zh-CN" sz="2200" dirty="0"/>
              <a:t>,</a:t>
            </a:r>
            <a:r>
              <a:rPr lang="zh-CN" altLang="zh-CN" sz="2200" dirty="0"/>
              <a:t>结合当地热带沙漠气候分析回答外力的类型。</a:t>
            </a:r>
            <a:endParaRPr lang="zh-CN" altLang="zh-CN" sz="2200" dirty="0"/>
          </a:p>
          <a:p>
            <a:pPr>
              <a:lnSpc>
                <a:spcPct val="120000"/>
              </a:lnSpc>
            </a:pPr>
            <a:r>
              <a:rPr lang="zh-CN" altLang="zh-CN" sz="2200" dirty="0">
                <a:solidFill>
                  <a:srgbClr val="FF0000"/>
                </a:solidFill>
              </a:rPr>
              <a:t>答案</a:t>
            </a:r>
            <a:r>
              <a:rPr lang="en-US" altLang="zh-CN" sz="2200" dirty="0"/>
              <a:t>(1)</a:t>
            </a:r>
            <a:r>
              <a:rPr lang="zh-CN" altLang="zh-CN" sz="2200" dirty="0"/>
              <a:t>孟斐斯　文化景观　历史文化属性　它们是古代帝王的陵墓建筑</a:t>
            </a:r>
            <a:r>
              <a:rPr lang="en-US" altLang="zh-CN" sz="2200" dirty="0"/>
              <a:t>,</a:t>
            </a:r>
            <a:r>
              <a:rPr lang="zh-CN" altLang="zh-CN" sz="2200" dirty="0"/>
              <a:t>如今作为世界建筑史上的奇迹之一</a:t>
            </a:r>
            <a:r>
              <a:rPr lang="en-US" altLang="zh-CN" sz="2200" dirty="0"/>
              <a:t>,</a:t>
            </a:r>
            <a:r>
              <a:rPr lang="zh-CN" altLang="zh-CN" sz="2200" dirty="0"/>
              <a:t>成为世界著名的旅游胜地</a:t>
            </a:r>
            <a:endParaRPr lang="zh-CN" altLang="zh-CN" sz="2200" dirty="0"/>
          </a:p>
          <a:p>
            <a:pPr>
              <a:lnSpc>
                <a:spcPct val="120000"/>
              </a:lnSpc>
            </a:pPr>
            <a:r>
              <a:rPr lang="en-US" altLang="zh-CN" sz="2200" dirty="0"/>
              <a:t>(2)</a:t>
            </a:r>
            <a:r>
              <a:rPr lang="zh-CN" altLang="zh-CN" sz="2200" dirty="0"/>
              <a:t>物质　精神</a:t>
            </a:r>
            <a:endParaRPr lang="zh-CN" altLang="zh-CN" sz="2200" dirty="0"/>
          </a:p>
          <a:p>
            <a:pPr>
              <a:lnSpc>
                <a:spcPct val="120000"/>
              </a:lnSpc>
            </a:pPr>
            <a:r>
              <a:rPr lang="en-US" altLang="zh-CN" sz="2200" dirty="0"/>
              <a:t>(3)</a:t>
            </a:r>
            <a:r>
              <a:rPr lang="zh-CN" altLang="zh-CN" sz="2200" dirty="0"/>
              <a:t>风力侵蚀　气候干燥</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3">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3">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495484" y="692696"/>
            <a:ext cx="1080000" cy="288032"/>
          </a:xfrm>
          <a:prstGeom prst="rect">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目标导航</a:t>
            </a:r>
            <a:endParaRPr lang="zh-CN" altLang="en-US" sz="1400" dirty="0"/>
          </a:p>
        </p:txBody>
      </p:sp>
      <p:sp>
        <p:nvSpPr>
          <p:cNvPr id="3" name="矩形 2"/>
          <p:cNvSpPr>
            <a:spLocks noChangeAspect="1"/>
          </p:cNvSpPr>
          <p:nvPr/>
        </p:nvSpPr>
        <p:spPr>
          <a:xfrm>
            <a:off x="508000" y="1052736"/>
            <a:ext cx="1955985" cy="458202"/>
          </a:xfrm>
          <a:prstGeom prst="rect">
            <a:avLst/>
          </a:prstGeom>
        </p:spPr>
        <p:txBody>
          <a:bodyPr wrap="none">
            <a:spAutoFit/>
          </a:bodyPr>
          <a:lstStyle/>
          <a:p>
            <a:pPr>
              <a:lnSpc>
                <a:spcPct val="120000"/>
              </a:lnSpc>
            </a:pPr>
            <a:r>
              <a:rPr lang="zh-CN" altLang="zh-CN" sz="2200" dirty="0"/>
              <a:t>三、非洲</a:t>
            </a:r>
            <a:r>
              <a:rPr lang="zh-CN" altLang="zh-CN" sz="2200" dirty="0" smtClean="0"/>
              <a:t>名胜</a:t>
            </a:r>
            <a:r>
              <a:rPr lang="en-US" altLang="zh-CN" sz="2200" dirty="0" smtClean="0"/>
              <a:t> </a:t>
            </a:r>
            <a:endParaRPr lang="zh-CN" altLang="zh-CN" sz="2200" dirty="0"/>
          </a:p>
        </p:txBody>
      </p:sp>
      <p:graphicFrame>
        <p:nvGraphicFramePr>
          <p:cNvPr id="4" name="对象 3"/>
          <p:cNvGraphicFramePr>
            <a:graphicFrameLocks noChangeAspect="1"/>
          </p:cNvGraphicFramePr>
          <p:nvPr/>
        </p:nvGraphicFramePr>
        <p:xfrm>
          <a:off x="508000" y="1772816"/>
          <a:ext cx="8128000" cy="2559125"/>
        </p:xfrm>
        <a:graphic>
          <a:graphicData uri="http://schemas.openxmlformats.org/presentationml/2006/ole">
            <mc:AlternateContent xmlns:mc="http://schemas.openxmlformats.org/markup-compatibility/2006">
              <mc:Choice xmlns:v="urn:schemas-microsoft-com:vml" Requires="v">
                <p:oleObj spid="_x0000_s4122" name="文档" r:id="rId2" imgW="3840480" imgH="1208405" progId="Word.Document.12">
                  <p:embed/>
                </p:oleObj>
              </mc:Choice>
              <mc:Fallback>
                <p:oleObj name="文档" r:id="rId2" imgW="3840480" imgH="1208405" progId="Word.Document.12">
                  <p:embed/>
                  <p:pic>
                    <p:nvPicPr>
                      <p:cNvPr id="0" name="图片 4121"/>
                      <p:cNvPicPr/>
                      <p:nvPr/>
                    </p:nvPicPr>
                    <p:blipFill>
                      <a:blip r:embed="rId3"/>
                      <a:stretch>
                        <a:fillRect/>
                      </a:stretch>
                    </p:blipFill>
                    <p:spPr>
                      <a:xfrm>
                        <a:off x="508000" y="1772816"/>
                        <a:ext cx="8128000" cy="2559125"/>
                      </a:xfrm>
                      <a:prstGeom prst="rect">
                        <a:avLst/>
                      </a:prstGeom>
                    </p:spPr>
                  </p:pic>
                </p:oleObj>
              </mc:Fallback>
            </mc:AlternateContent>
          </a:graphicData>
        </a:graphic>
      </p:graphicFrame>
      <p:sp>
        <p:nvSpPr>
          <p:cNvPr id="5" name="矩形 4"/>
          <p:cNvSpPr/>
          <p:nvPr/>
        </p:nvSpPr>
        <p:spPr>
          <a:xfrm>
            <a:off x="4860032" y="1916832"/>
            <a:ext cx="1080120" cy="2763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6" name="矩形 5"/>
          <p:cNvSpPr/>
          <p:nvPr/>
        </p:nvSpPr>
        <p:spPr>
          <a:xfrm>
            <a:off x="4067944" y="3119528"/>
            <a:ext cx="1584176" cy="2763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7" name="矩形 6"/>
          <p:cNvSpPr/>
          <p:nvPr/>
        </p:nvSpPr>
        <p:spPr>
          <a:xfrm>
            <a:off x="4332423" y="3512736"/>
            <a:ext cx="1607729" cy="2763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Tree>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 presetClass="exit"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495484" y="692696"/>
            <a:ext cx="1080000" cy="288032"/>
          </a:xfrm>
          <a:prstGeom prst="rect">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目标导航</a:t>
            </a:r>
            <a:endParaRPr lang="zh-CN" altLang="en-US" sz="1400" dirty="0"/>
          </a:p>
        </p:txBody>
      </p:sp>
      <p:sp>
        <p:nvSpPr>
          <p:cNvPr id="3" name="矩形 2"/>
          <p:cNvSpPr>
            <a:spLocks noChangeAspect="1"/>
          </p:cNvSpPr>
          <p:nvPr/>
        </p:nvSpPr>
        <p:spPr>
          <a:xfrm>
            <a:off x="508000" y="1052736"/>
            <a:ext cx="2520242" cy="458202"/>
          </a:xfrm>
          <a:prstGeom prst="rect">
            <a:avLst/>
          </a:prstGeom>
        </p:spPr>
        <p:txBody>
          <a:bodyPr wrap="none">
            <a:spAutoFit/>
          </a:bodyPr>
          <a:lstStyle/>
          <a:p>
            <a:pPr>
              <a:lnSpc>
                <a:spcPct val="120000"/>
              </a:lnSpc>
            </a:pPr>
            <a:r>
              <a:rPr lang="zh-CN" altLang="zh-CN" sz="2200" dirty="0"/>
              <a:t>四、欧洲旅游</a:t>
            </a:r>
            <a:r>
              <a:rPr lang="zh-CN" altLang="zh-CN" sz="2200" dirty="0" smtClean="0"/>
              <a:t>景区</a:t>
            </a:r>
            <a:r>
              <a:rPr lang="en-US" altLang="zh-CN" sz="2200" dirty="0" smtClean="0"/>
              <a:t> </a:t>
            </a:r>
            <a:endParaRPr lang="zh-CN" altLang="zh-CN" sz="2200" dirty="0"/>
          </a:p>
        </p:txBody>
      </p:sp>
      <p:graphicFrame>
        <p:nvGraphicFramePr>
          <p:cNvPr id="4" name="对象 3"/>
          <p:cNvGraphicFramePr>
            <a:graphicFrameLocks noChangeAspect="1"/>
          </p:cNvGraphicFramePr>
          <p:nvPr/>
        </p:nvGraphicFramePr>
        <p:xfrm>
          <a:off x="508000" y="1772816"/>
          <a:ext cx="8128000" cy="2986208"/>
        </p:xfrm>
        <a:graphic>
          <a:graphicData uri="http://schemas.openxmlformats.org/presentationml/2006/ole">
            <mc:AlternateContent xmlns:mc="http://schemas.openxmlformats.org/markup-compatibility/2006">
              <mc:Choice xmlns:v="urn:schemas-microsoft-com:vml" Requires="v">
                <p:oleObj spid="_x0000_s5146" name="文档" r:id="rId2" imgW="3840480" imgH="1409700" progId="Word.Document.12">
                  <p:embed/>
                </p:oleObj>
              </mc:Choice>
              <mc:Fallback>
                <p:oleObj name="文档" r:id="rId2" imgW="3840480" imgH="1409700" progId="Word.Document.12">
                  <p:embed/>
                  <p:pic>
                    <p:nvPicPr>
                      <p:cNvPr id="0" name="图片 5145"/>
                      <p:cNvPicPr/>
                      <p:nvPr/>
                    </p:nvPicPr>
                    <p:blipFill>
                      <a:blip r:embed="rId3"/>
                      <a:stretch>
                        <a:fillRect/>
                      </a:stretch>
                    </p:blipFill>
                    <p:spPr>
                      <a:xfrm>
                        <a:off x="508000" y="1772816"/>
                        <a:ext cx="8128000" cy="2986208"/>
                      </a:xfrm>
                      <a:prstGeom prst="rect">
                        <a:avLst/>
                      </a:prstGeom>
                    </p:spPr>
                  </p:pic>
                </p:oleObj>
              </mc:Fallback>
            </mc:AlternateContent>
          </a:graphicData>
        </a:graphic>
      </p:graphicFrame>
      <p:sp>
        <p:nvSpPr>
          <p:cNvPr id="5" name="矩形 4"/>
          <p:cNvSpPr/>
          <p:nvPr/>
        </p:nvSpPr>
        <p:spPr>
          <a:xfrm>
            <a:off x="5444764" y="2252538"/>
            <a:ext cx="864096" cy="2763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6" name="矩形 5"/>
          <p:cNvSpPr/>
          <p:nvPr/>
        </p:nvSpPr>
        <p:spPr>
          <a:xfrm>
            <a:off x="3470210" y="2782458"/>
            <a:ext cx="1440160" cy="2763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7" name="矩形 6"/>
          <p:cNvSpPr/>
          <p:nvPr/>
        </p:nvSpPr>
        <p:spPr>
          <a:xfrm>
            <a:off x="4716016" y="3789040"/>
            <a:ext cx="576064" cy="2763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8" name="矩形 7"/>
          <p:cNvSpPr/>
          <p:nvPr/>
        </p:nvSpPr>
        <p:spPr>
          <a:xfrm>
            <a:off x="5580112" y="3789040"/>
            <a:ext cx="864096" cy="2763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Tree>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 presetClass="exit"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hidden"/>
                                      </p:to>
                                    </p:set>
                                  </p:childTnLst>
                                </p:cTn>
                              </p:par>
                            </p:childTnLst>
                          </p:cTn>
                        </p:par>
                      </p:childTnLst>
                    </p:cTn>
                  </p:par>
                  <p:par>
                    <p:cTn id="15" fill="hold">
                      <p:stCondLst>
                        <p:cond delay="indefinite"/>
                      </p:stCondLst>
                      <p:childTnLst>
                        <p:par>
                          <p:cTn id="16" fill="hold">
                            <p:stCondLst>
                              <p:cond delay="0"/>
                            </p:stCondLst>
                            <p:childTnLst>
                              <p:par>
                                <p:cTn id="17" presetID="1" presetClass="exit" presetSubtype="0" fill="hold" grpId="0" nodeType="clickEffect">
                                  <p:stCondLst>
                                    <p:cond delay="0"/>
                                  </p:stCondLst>
                                  <p:childTnLst>
                                    <p:set>
                                      <p:cBhvr>
                                        <p:cTn id="18" dur="1" fill="hold">
                                          <p:stCondLst>
                                            <p:cond delay="0"/>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495484" y="692696"/>
            <a:ext cx="1080000" cy="288032"/>
          </a:xfrm>
          <a:prstGeom prst="rect">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目标导航</a:t>
            </a:r>
            <a:endParaRPr lang="zh-CN" altLang="en-US" sz="1400" dirty="0"/>
          </a:p>
        </p:txBody>
      </p:sp>
      <p:sp>
        <p:nvSpPr>
          <p:cNvPr id="4" name="矩形 3"/>
          <p:cNvSpPr>
            <a:spLocks noChangeAspect="1"/>
          </p:cNvSpPr>
          <p:nvPr/>
        </p:nvSpPr>
        <p:spPr>
          <a:xfrm>
            <a:off x="508000" y="1052736"/>
            <a:ext cx="3648756" cy="498598"/>
          </a:xfrm>
          <a:prstGeom prst="rect">
            <a:avLst/>
          </a:prstGeom>
        </p:spPr>
        <p:txBody>
          <a:bodyPr wrap="none">
            <a:spAutoFit/>
          </a:bodyPr>
          <a:lstStyle/>
          <a:p>
            <a:pPr>
              <a:lnSpc>
                <a:spcPct val="120000"/>
              </a:lnSpc>
            </a:pPr>
            <a:r>
              <a:rPr lang="zh-CN" altLang="zh-CN" sz="2200" dirty="0"/>
              <a:t>五、美洲和大洋洲旅游</a:t>
            </a:r>
            <a:r>
              <a:rPr lang="zh-CN" altLang="zh-CN" sz="2200" dirty="0" smtClean="0"/>
              <a:t>景区</a:t>
            </a:r>
            <a:r>
              <a:rPr lang="en-US" altLang="zh-CN" sz="2200" dirty="0" smtClean="0"/>
              <a:t> </a:t>
            </a:r>
            <a:endParaRPr lang="zh-CN" altLang="zh-CN" sz="2200" dirty="0"/>
          </a:p>
        </p:txBody>
      </p:sp>
      <p:graphicFrame>
        <p:nvGraphicFramePr>
          <p:cNvPr id="5" name="对象 4"/>
          <p:cNvGraphicFramePr>
            <a:graphicFrameLocks noChangeAspect="1"/>
          </p:cNvGraphicFramePr>
          <p:nvPr/>
        </p:nvGraphicFramePr>
        <p:xfrm>
          <a:off x="508000" y="1407091"/>
          <a:ext cx="8128000" cy="5118253"/>
        </p:xfrm>
        <a:graphic>
          <a:graphicData uri="http://schemas.openxmlformats.org/presentationml/2006/ole">
            <mc:AlternateContent xmlns:mc="http://schemas.openxmlformats.org/markup-compatibility/2006">
              <mc:Choice xmlns:v="urn:schemas-microsoft-com:vml" Requires="v">
                <p:oleObj spid="_x0000_s6170" name="文档" r:id="rId2" imgW="3840480" imgH="2416175" progId="Word.Document.12">
                  <p:embed/>
                </p:oleObj>
              </mc:Choice>
              <mc:Fallback>
                <p:oleObj name="文档" r:id="rId2" imgW="3840480" imgH="2416175" progId="Word.Document.12">
                  <p:embed/>
                  <p:pic>
                    <p:nvPicPr>
                      <p:cNvPr id="0" name="图片 6169"/>
                      <p:cNvPicPr/>
                      <p:nvPr/>
                    </p:nvPicPr>
                    <p:blipFill>
                      <a:blip r:embed="rId3"/>
                      <a:stretch>
                        <a:fillRect/>
                      </a:stretch>
                    </p:blipFill>
                    <p:spPr>
                      <a:xfrm>
                        <a:off x="508000" y="1407091"/>
                        <a:ext cx="8128000" cy="5118253"/>
                      </a:xfrm>
                      <a:prstGeom prst="rect">
                        <a:avLst/>
                      </a:prstGeom>
                    </p:spPr>
                  </p:pic>
                </p:oleObj>
              </mc:Fallback>
            </mc:AlternateContent>
          </a:graphicData>
        </a:graphic>
      </p:graphicFrame>
      <p:sp>
        <p:nvSpPr>
          <p:cNvPr id="6" name="矩形 5"/>
          <p:cNvSpPr/>
          <p:nvPr/>
        </p:nvSpPr>
        <p:spPr>
          <a:xfrm>
            <a:off x="3801582" y="2366216"/>
            <a:ext cx="2016224" cy="2763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7" name="矩形 6"/>
          <p:cNvSpPr/>
          <p:nvPr/>
        </p:nvSpPr>
        <p:spPr>
          <a:xfrm>
            <a:off x="4211960" y="2904944"/>
            <a:ext cx="1080120" cy="2763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8" name="矩形 7"/>
          <p:cNvSpPr/>
          <p:nvPr/>
        </p:nvSpPr>
        <p:spPr>
          <a:xfrm>
            <a:off x="3897285" y="3442002"/>
            <a:ext cx="527609" cy="2763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9" name="矩形 8"/>
          <p:cNvSpPr/>
          <p:nvPr/>
        </p:nvSpPr>
        <p:spPr>
          <a:xfrm>
            <a:off x="4720350" y="3993732"/>
            <a:ext cx="864096" cy="2763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0" name="矩形 9"/>
          <p:cNvSpPr/>
          <p:nvPr/>
        </p:nvSpPr>
        <p:spPr>
          <a:xfrm>
            <a:off x="3278307" y="4971506"/>
            <a:ext cx="1150921" cy="324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1" name="矩形 10"/>
          <p:cNvSpPr/>
          <p:nvPr/>
        </p:nvSpPr>
        <p:spPr>
          <a:xfrm>
            <a:off x="2881143" y="5992620"/>
            <a:ext cx="1440161" cy="3600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Tree>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 presetClass="exit"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hidden"/>
                                      </p:to>
                                    </p:set>
                                  </p:childTnLst>
                                </p:cTn>
                              </p:par>
                            </p:childTnLst>
                          </p:cTn>
                        </p:par>
                      </p:childTnLst>
                    </p:cTn>
                  </p:par>
                  <p:par>
                    <p:cTn id="15" fill="hold">
                      <p:stCondLst>
                        <p:cond delay="indefinite"/>
                      </p:stCondLst>
                      <p:childTnLst>
                        <p:par>
                          <p:cTn id="16" fill="hold">
                            <p:stCondLst>
                              <p:cond delay="0"/>
                            </p:stCondLst>
                            <p:childTnLst>
                              <p:par>
                                <p:cTn id="17" presetID="1" presetClass="exit" presetSubtype="0" fill="hold" grpId="0" nodeType="clickEffect">
                                  <p:stCondLst>
                                    <p:cond delay="0"/>
                                  </p:stCondLst>
                                  <p:childTnLst>
                                    <p:set>
                                      <p:cBhvr>
                                        <p:cTn id="18" dur="1" fill="hold">
                                          <p:stCondLst>
                                            <p:cond delay="0"/>
                                          </p:stCondLst>
                                        </p:cTn>
                                        <p:tgtEl>
                                          <p:spTgt spid="9"/>
                                        </p:tgtEl>
                                        <p:attrNameLst>
                                          <p:attrName>style.visibility</p:attrName>
                                        </p:attrNameLst>
                                      </p:cBhvr>
                                      <p:to>
                                        <p:strVal val="hidden"/>
                                      </p:to>
                                    </p:set>
                                  </p:childTnLst>
                                </p:cTn>
                              </p:par>
                            </p:childTnLst>
                          </p:cTn>
                        </p:par>
                      </p:childTnLst>
                    </p:cTn>
                  </p:par>
                  <p:par>
                    <p:cTn id="19" fill="hold">
                      <p:stCondLst>
                        <p:cond delay="indefinite"/>
                      </p:stCondLst>
                      <p:childTnLst>
                        <p:par>
                          <p:cTn id="20" fill="hold">
                            <p:stCondLst>
                              <p:cond delay="0"/>
                            </p:stCondLst>
                            <p:childTnLst>
                              <p:par>
                                <p:cTn id="21" presetID="1" presetClass="exit" presetSubtype="0" fill="hold" grpId="0" nodeType="clickEffect">
                                  <p:stCondLst>
                                    <p:cond delay="0"/>
                                  </p:stCondLst>
                                  <p:childTnLst>
                                    <p:set>
                                      <p:cBhvr>
                                        <p:cTn id="22" dur="1" fill="hold">
                                          <p:stCondLst>
                                            <p:cond delay="0"/>
                                          </p:stCondLst>
                                        </p:cTn>
                                        <p:tgtEl>
                                          <p:spTgt spid="10"/>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 presetClass="exit" presetSubtype="0" fill="hold" grpId="0" nodeType="clickEffect">
                                  <p:stCondLst>
                                    <p:cond delay="0"/>
                                  </p:stCondLst>
                                  <p:childTnLst>
                                    <p:set>
                                      <p:cBhvr>
                                        <p:cTn id="26" dur="1" fill="hold">
                                          <p:stCondLst>
                                            <p:cond delay="0"/>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P spid="11"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495484" y="692696"/>
            <a:ext cx="1080000" cy="288032"/>
          </a:xfrm>
          <a:prstGeom prst="rect">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目标导航</a:t>
            </a:r>
            <a:endParaRPr lang="zh-CN" altLang="en-US" sz="1400" dirty="0"/>
          </a:p>
        </p:txBody>
      </p:sp>
      <p:sp>
        <p:nvSpPr>
          <p:cNvPr id="3" name="矩形 2"/>
          <p:cNvSpPr>
            <a:spLocks noChangeAspect="1"/>
          </p:cNvSpPr>
          <p:nvPr/>
        </p:nvSpPr>
        <p:spPr>
          <a:xfrm>
            <a:off x="508000" y="1052736"/>
            <a:ext cx="8128000" cy="2083263"/>
          </a:xfrm>
          <a:prstGeom prst="rect">
            <a:avLst/>
          </a:prstGeom>
        </p:spPr>
        <p:txBody>
          <a:bodyPr>
            <a:spAutoFit/>
          </a:bodyPr>
          <a:lstStyle/>
          <a:p>
            <a:pPr>
              <a:lnSpc>
                <a:spcPct val="120000"/>
              </a:lnSpc>
            </a:pPr>
            <a:r>
              <a:rPr lang="zh-CN" altLang="zh-CN" sz="2200" dirty="0"/>
              <a:t>思考讨论美洲和大洋洲还有哪些特色旅游资源</a:t>
            </a:r>
            <a:r>
              <a:rPr lang="en-US" altLang="zh-CN" sz="2200" dirty="0"/>
              <a:t>?</a:t>
            </a:r>
            <a:endParaRPr lang="zh-CN" altLang="zh-CN" sz="2200" dirty="0"/>
          </a:p>
          <a:p>
            <a:pPr>
              <a:lnSpc>
                <a:spcPct val="120000"/>
              </a:lnSpc>
            </a:pPr>
            <a:r>
              <a:rPr lang="zh-CN" altLang="zh-CN" sz="2200" dirty="0">
                <a:solidFill>
                  <a:srgbClr val="FF0000"/>
                </a:solidFill>
              </a:rPr>
              <a:t>提示</a:t>
            </a:r>
            <a:r>
              <a:rPr lang="zh-CN" altLang="zh-CN" sz="2200" dirty="0"/>
              <a:t>美洲</a:t>
            </a:r>
            <a:r>
              <a:rPr lang="en-US" altLang="zh-CN" sz="2200" dirty="0"/>
              <a:t>:</a:t>
            </a:r>
            <a:r>
              <a:rPr lang="zh-CN" altLang="zh-CN" sz="2200" dirty="0"/>
              <a:t>火地岛国家公园、乌斯怀亚港湾、企鹅岛、的的喀喀湖、帕拉卡斯自然保护区、马丘比丘、总统府、伊瓜苏大瀑布等。</a:t>
            </a:r>
            <a:endParaRPr lang="zh-CN" altLang="zh-CN" sz="2200" dirty="0"/>
          </a:p>
          <a:p>
            <a:pPr>
              <a:lnSpc>
                <a:spcPct val="120000"/>
              </a:lnSpc>
            </a:pPr>
            <a:r>
              <a:rPr lang="zh-CN" altLang="zh-CN" sz="2200" dirty="0"/>
              <a:t>大洋洲</a:t>
            </a:r>
            <a:r>
              <a:rPr lang="en-US" altLang="zh-CN" sz="2200" dirty="0"/>
              <a:t>:</a:t>
            </a:r>
            <a:r>
              <a:rPr lang="zh-CN" altLang="zh-CN" sz="2200" dirty="0"/>
              <a:t>猎人谷、悉尼歌剧院、袋鼠岛、黄金海岸、艾芬河、罗托鲁瓦湖、陶波湖等。</a:t>
            </a:r>
          </a:p>
        </p:txBody>
      </p:sp>
    </p:spTree>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问题导学</a:t>
            </a:r>
            <a:endParaRPr lang="zh-CN" altLang="en-US" sz="1400" dirty="0">
              <a:solidFill>
                <a:schemeClr val="accent5">
                  <a:lumMod val="20000"/>
                  <a:lumOff val="80000"/>
                </a:schemeClr>
              </a:solidFill>
            </a:endParaRPr>
          </a:p>
        </p:txBody>
      </p:sp>
      <p:sp>
        <p:nvSpPr>
          <p:cNvPr id="3" name="矩形 2">
            <a:hlinkClick r:id="rId2"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smtClean="0"/>
              <a:t>当堂检测</a:t>
            </a:r>
            <a:endParaRPr lang="zh-CN" altLang="en-US" sz="1400" dirty="0">
              <a:solidFill>
                <a:schemeClr val="accent4">
                  <a:lumMod val="20000"/>
                  <a:lumOff val="80000"/>
                </a:schemeClr>
              </a:solidFill>
            </a:endParaRPr>
          </a:p>
        </p:txBody>
      </p:sp>
      <p:sp>
        <p:nvSpPr>
          <p:cNvPr id="4" name="矩形 3"/>
          <p:cNvSpPr>
            <a:spLocks noChangeAspect="1"/>
          </p:cNvSpPr>
          <p:nvPr/>
        </p:nvSpPr>
        <p:spPr>
          <a:xfrm>
            <a:off x="508000" y="1052736"/>
            <a:ext cx="2598788" cy="458202"/>
          </a:xfrm>
          <a:prstGeom prst="rect">
            <a:avLst/>
          </a:prstGeom>
        </p:spPr>
        <p:txBody>
          <a:bodyPr wrap="none">
            <a:spAutoFit/>
          </a:bodyPr>
          <a:lstStyle/>
          <a:p>
            <a:pPr>
              <a:lnSpc>
                <a:spcPct val="120000"/>
              </a:lnSpc>
            </a:pPr>
            <a:r>
              <a:rPr lang="zh-CN" altLang="zh-CN" sz="2200" dirty="0"/>
              <a:t>探究点一 亚洲名</a:t>
            </a:r>
            <a:r>
              <a:rPr lang="zh-CN" altLang="zh-CN" sz="2200" dirty="0" smtClean="0"/>
              <a:t>景</a:t>
            </a:r>
            <a:r>
              <a:rPr lang="en-US" altLang="zh-CN" sz="2200" dirty="0" smtClean="0"/>
              <a:t> </a:t>
            </a:r>
            <a:endParaRPr lang="zh-CN" altLang="zh-CN" sz="2200" dirty="0"/>
          </a:p>
        </p:txBody>
      </p:sp>
      <p:graphicFrame>
        <p:nvGraphicFramePr>
          <p:cNvPr id="5" name="对象 4"/>
          <p:cNvGraphicFramePr>
            <a:graphicFrameLocks noChangeAspect="1"/>
          </p:cNvGraphicFramePr>
          <p:nvPr/>
        </p:nvGraphicFramePr>
        <p:xfrm>
          <a:off x="508000" y="1134677"/>
          <a:ext cx="8128000" cy="854163"/>
        </p:xfrm>
        <a:graphic>
          <a:graphicData uri="http://schemas.openxmlformats.org/presentationml/2006/ole">
            <mc:AlternateContent xmlns:mc="http://schemas.openxmlformats.org/markup-compatibility/2006">
              <mc:Choice xmlns:v="urn:schemas-microsoft-com:vml" Requires="v">
                <p:oleObj spid="_x0000_s7218" name="文档" r:id="rId3" imgW="3840480" imgH="403225" progId="Word.Document.12">
                  <p:embed/>
                </p:oleObj>
              </mc:Choice>
              <mc:Fallback>
                <p:oleObj name="文档" r:id="rId3" imgW="3840480" imgH="403225" progId="Word.Document.12">
                  <p:embed/>
                  <p:pic>
                    <p:nvPicPr>
                      <p:cNvPr id="0" name="图片 7217"/>
                      <p:cNvPicPr/>
                      <p:nvPr/>
                    </p:nvPicPr>
                    <p:blipFill>
                      <a:blip r:embed="rId4"/>
                      <a:stretch>
                        <a:fillRect/>
                      </a:stretch>
                    </p:blipFill>
                    <p:spPr>
                      <a:xfrm>
                        <a:off x="508000" y="1134677"/>
                        <a:ext cx="8128000" cy="854163"/>
                      </a:xfrm>
                      <a:prstGeom prst="rect">
                        <a:avLst/>
                      </a:prstGeom>
                    </p:spPr>
                  </p:pic>
                </p:oleObj>
              </mc:Fallback>
            </mc:AlternateContent>
          </a:graphicData>
        </a:graphic>
      </p:graphicFrame>
      <p:sp>
        <p:nvSpPr>
          <p:cNvPr id="6" name="矩形 5"/>
          <p:cNvSpPr>
            <a:spLocks noChangeAspect="1"/>
          </p:cNvSpPr>
          <p:nvPr/>
        </p:nvSpPr>
        <p:spPr>
          <a:xfrm>
            <a:off x="508000" y="1700808"/>
            <a:ext cx="8128000" cy="2489528"/>
          </a:xfrm>
          <a:prstGeom prst="rect">
            <a:avLst/>
          </a:prstGeom>
        </p:spPr>
        <p:txBody>
          <a:bodyPr>
            <a:spAutoFit/>
          </a:bodyPr>
          <a:lstStyle/>
          <a:p>
            <a:pPr>
              <a:lnSpc>
                <a:spcPct val="120000"/>
              </a:lnSpc>
            </a:pPr>
            <a:r>
              <a:rPr lang="zh-CN" altLang="zh-CN" sz="2200" dirty="0"/>
              <a:t>亚洲旅游资源丰富</a:t>
            </a:r>
            <a:r>
              <a:rPr lang="en-US" altLang="zh-CN" sz="2200" dirty="0"/>
              <a:t>,</a:t>
            </a:r>
            <a:r>
              <a:rPr lang="zh-CN" altLang="zh-CN" sz="2200" dirty="0"/>
              <a:t>不仅有以中国黄山、日本富士山、朝鲜金刚山、韩国雪岳山为代表的山岳风光</a:t>
            </a:r>
            <a:r>
              <a:rPr lang="en-US" altLang="zh-CN" sz="2200" dirty="0"/>
              <a:t>,</a:t>
            </a:r>
            <a:r>
              <a:rPr lang="zh-CN" altLang="zh-CN" sz="2200" dirty="0"/>
              <a:t>以及被誉为东南亚</a:t>
            </a:r>
            <a:r>
              <a:rPr lang="en-US" altLang="zh-CN" sz="2200" dirty="0"/>
              <a:t>“</a:t>
            </a:r>
            <a:r>
              <a:rPr lang="zh-CN" altLang="zh-CN" sz="2200" dirty="0"/>
              <a:t>五大海滨度假地</a:t>
            </a:r>
            <a:r>
              <a:rPr lang="en-US" altLang="zh-CN" sz="2200" dirty="0"/>
              <a:t>”</a:t>
            </a:r>
            <a:r>
              <a:rPr lang="zh-CN" altLang="zh-CN" sz="2200" dirty="0"/>
              <a:t>的泰国的帕塔亚、普吉岛</a:t>
            </a:r>
            <a:r>
              <a:rPr lang="en-US" altLang="zh-CN" sz="2200" dirty="0"/>
              <a:t>,</a:t>
            </a:r>
            <a:r>
              <a:rPr lang="zh-CN" altLang="zh-CN" sz="2200" dirty="0"/>
              <a:t>马来西亚的槟榔屿</a:t>
            </a:r>
            <a:r>
              <a:rPr lang="en-US" altLang="zh-CN" sz="2200" dirty="0"/>
              <a:t>,</a:t>
            </a:r>
            <a:r>
              <a:rPr lang="zh-CN" altLang="zh-CN" sz="2200" dirty="0"/>
              <a:t>印度尼西亚的巴厘岛</a:t>
            </a:r>
            <a:r>
              <a:rPr lang="en-US" altLang="zh-CN" sz="2200" dirty="0"/>
              <a:t>,</a:t>
            </a:r>
            <a:r>
              <a:rPr lang="zh-CN" altLang="zh-CN" sz="2200" dirty="0"/>
              <a:t>菲律宾的宿务岛为代表的自然景观旅游资源</a:t>
            </a:r>
            <a:r>
              <a:rPr lang="en-US" altLang="zh-CN" sz="2200" dirty="0"/>
              <a:t>,</a:t>
            </a:r>
            <a:r>
              <a:rPr lang="zh-CN" altLang="zh-CN" sz="2200" dirty="0"/>
              <a:t>而且有以悠久的历史文化、浓郁的宗教色彩和多姿多彩的民俗风情为主要特色的文化景观旅游资源。</a:t>
            </a:r>
          </a:p>
        </p:txBody>
      </p:sp>
      <p:graphicFrame>
        <p:nvGraphicFramePr>
          <p:cNvPr id="7" name="对象 6"/>
          <p:cNvGraphicFramePr>
            <a:graphicFrameLocks noChangeAspect="1"/>
          </p:cNvGraphicFramePr>
          <p:nvPr/>
        </p:nvGraphicFramePr>
        <p:xfrm>
          <a:off x="836488" y="3717032"/>
          <a:ext cx="8128000" cy="2559125"/>
        </p:xfrm>
        <a:graphic>
          <a:graphicData uri="http://schemas.openxmlformats.org/presentationml/2006/ole">
            <mc:AlternateContent xmlns:mc="http://schemas.openxmlformats.org/markup-compatibility/2006">
              <mc:Choice xmlns:v="urn:schemas-microsoft-com:vml" Requires="v">
                <p:oleObj spid="_x0000_s7219" name="文档" r:id="rId5" imgW="3840480" imgH="1208405" progId="Word.Document.12">
                  <p:embed/>
                </p:oleObj>
              </mc:Choice>
              <mc:Fallback>
                <p:oleObj name="文档" r:id="rId5" imgW="3840480" imgH="1208405" progId="Word.Document.12">
                  <p:embed/>
                  <p:pic>
                    <p:nvPicPr>
                      <p:cNvPr id="0" name="图片 7218"/>
                      <p:cNvPicPr/>
                      <p:nvPr/>
                    </p:nvPicPr>
                    <p:blipFill>
                      <a:blip r:embed="rId6"/>
                      <a:stretch>
                        <a:fillRect/>
                      </a:stretch>
                    </p:blipFill>
                    <p:spPr>
                      <a:xfrm>
                        <a:off x="836488" y="3717032"/>
                        <a:ext cx="8128000" cy="2559125"/>
                      </a:xfrm>
                      <a:prstGeom prst="rect">
                        <a:avLst/>
                      </a:prstGeom>
                    </p:spPr>
                  </p:pic>
                </p:oleObj>
              </mc:Fallback>
            </mc:AlternateContent>
          </a:graphicData>
        </a:graphic>
      </p:graphicFrame>
      <p:sp>
        <p:nvSpPr>
          <p:cNvPr id="8" name="矩形 7"/>
          <p:cNvSpPr>
            <a:spLocks noChangeAspect="1"/>
          </p:cNvSpPr>
          <p:nvPr/>
        </p:nvSpPr>
        <p:spPr>
          <a:xfrm>
            <a:off x="3995936" y="6067142"/>
            <a:ext cx="1673856" cy="458202"/>
          </a:xfrm>
          <a:prstGeom prst="rect">
            <a:avLst/>
          </a:prstGeom>
        </p:spPr>
        <p:txBody>
          <a:bodyPr wrap="none">
            <a:spAutoFit/>
          </a:bodyPr>
          <a:lstStyle/>
          <a:p>
            <a:pPr>
              <a:lnSpc>
                <a:spcPct val="120000"/>
              </a:lnSpc>
            </a:pPr>
            <a:r>
              <a:rPr lang="zh-CN" altLang="zh-CN" sz="2200" dirty="0"/>
              <a:t>印度泰姬</a:t>
            </a:r>
            <a:r>
              <a:rPr lang="zh-CN" altLang="zh-CN" sz="2200" dirty="0" smtClean="0"/>
              <a:t>陵</a:t>
            </a:r>
            <a:r>
              <a:rPr lang="en-US" altLang="zh-CN" sz="2200" dirty="0" smtClean="0"/>
              <a:t> </a:t>
            </a:r>
            <a:endParaRPr lang="zh-CN" altLang="zh-CN" sz="2200" dirty="0"/>
          </a:p>
        </p:txBody>
      </p:sp>
    </p:spTree>
  </p:cSld>
  <p:clrMapOvr>
    <a:masterClrMapping/>
  </p:clrMapOvr>
  <p:transition spd="slow">
    <p:cover/>
  </p:transition>
  <p:timing>
    <p:tnLst>
      <p:par>
        <p:cTn id="1" dur="indefinite" restart="never" nodeType="tmRoot"/>
      </p:par>
    </p:tnLst>
  </p:timing>
</p:sld>
</file>

<file path=ppt/theme/theme1.xml><?xml version="1.0" encoding="utf-8"?>
<a:theme xmlns:a="http://schemas.openxmlformats.org/drawingml/2006/main" name="城市剪影">
  <a:themeElements>
    <a:clrScheme name="">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fontScheme name="">
      <a:majorFont>
        <a:latin typeface="Arial"/>
        <a:ea typeface="宋体"/>
        <a:cs typeface=""/>
      </a:majorFont>
      <a:minorFont>
        <a:latin typeface="Arial"/>
        <a:ea typeface="宋体"/>
        <a:cs typeface=""/>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7B7E5"/>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
        <a:dk1>
          <a:srgbClr val="000000"/>
        </a:dk1>
        <a:lt1>
          <a:srgbClr val="DEF6F1"/>
        </a:lt1>
        <a:dk2>
          <a:srgbClr val="000000"/>
        </a:dk2>
        <a:lt2>
          <a:srgbClr val="969696"/>
        </a:lt2>
        <a:accent1>
          <a:srgbClr val="FFFFFF"/>
        </a:accent1>
        <a:accent2>
          <a:srgbClr val="8DC6FF"/>
        </a:accent2>
        <a:accent3>
          <a:srgbClr val="EBFAF7"/>
        </a:accent3>
        <a:accent4>
          <a:srgbClr val="000000"/>
        </a:accent4>
        <a:accent5>
          <a:srgbClr val="FFFFFF"/>
        </a:accent5>
        <a:accent6>
          <a:srgbClr val="7EB1E5"/>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7B7"/>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
        <a:dk1>
          <a:srgbClr val="FFFFFF"/>
        </a:dk1>
        <a:lt1>
          <a:srgbClr val="008080"/>
        </a:lt1>
        <a:dk2>
          <a:srgbClr val="FFFF99"/>
        </a:dk2>
        <a:lt2>
          <a:srgbClr val="005A58"/>
        </a:lt2>
        <a:accent1>
          <a:srgbClr val="006462"/>
        </a:accent1>
        <a:accent2>
          <a:srgbClr val="6D6FC7"/>
        </a:accent2>
        <a:accent3>
          <a:srgbClr val="AAC1C1"/>
        </a:accent3>
        <a:accent4>
          <a:srgbClr val="DCDCDC"/>
        </a:accent4>
        <a:accent5>
          <a:srgbClr val="AAB8B8"/>
        </a:accent5>
        <a:accent6>
          <a:srgbClr val="6163B2"/>
        </a:accent6>
        <a:hlink>
          <a:srgbClr val="00FFFF"/>
        </a:hlink>
        <a:folHlink>
          <a:srgbClr val="00FF00"/>
        </a:folHlink>
      </a:clrScheme>
      <a:clrMap bg1="lt1" tx1="dk1" bg2="lt2" tx2="dk2" accent1="accent1" accent2="accent2" accent3="accent3" accent4="accent4" accent5="accent5" accent6="accent6" hlink="hlink" folHlink="folHlink"/>
    </a:extraClrScheme>
    <a:extraClrScheme>
      <a:clrScheme name="">
        <a:dk1>
          <a:srgbClr val="FFFFFF"/>
        </a:dk1>
        <a:lt1>
          <a:srgbClr val="800000"/>
        </a:lt1>
        <a:dk2>
          <a:srgbClr val="DFD293"/>
        </a:dk2>
        <a:lt2>
          <a:srgbClr val="5C1F00"/>
        </a:lt2>
        <a:accent1>
          <a:srgbClr val="CC3300"/>
        </a:accent1>
        <a:accent2>
          <a:srgbClr val="BE7960"/>
        </a:accent2>
        <a:accent3>
          <a:srgbClr val="C1AAAA"/>
        </a:accent3>
        <a:accent4>
          <a:srgbClr val="DCDCDC"/>
        </a:accent4>
        <a:accent5>
          <a:srgbClr val="E2ADAA"/>
        </a:accent5>
        <a:accent6>
          <a:srgbClr val="AA6C55"/>
        </a:accent6>
        <a:hlink>
          <a:srgbClr val="FFFF99"/>
        </a:hlink>
        <a:folHlink>
          <a:srgbClr val="D3A219"/>
        </a:folHlink>
      </a:clrScheme>
      <a:clrMap bg1="lt1" tx1="dk1" bg2="lt2" tx2="dk2" accent1="accent1" accent2="accent2" accent3="accent3" accent4="accent4" accent5="accent5" accent6="accent6" hlink="hlink" folHlink="folHlink"/>
    </a:extraClrScheme>
    <a:extraClrScheme>
      <a:clrScheme name="">
        <a:dk1>
          <a:srgbClr val="FFFFFF"/>
        </a:dk1>
        <a:lt1>
          <a:srgbClr val="000099"/>
        </a:lt1>
        <a:dk2>
          <a:srgbClr val="CCFFFF"/>
        </a:dk2>
        <a:lt2>
          <a:srgbClr val="003366"/>
        </a:lt2>
        <a:accent1>
          <a:srgbClr val="3366CC"/>
        </a:accent1>
        <a:accent2>
          <a:srgbClr val="00B000"/>
        </a:accent2>
        <a:accent3>
          <a:srgbClr val="AAAACA"/>
        </a:accent3>
        <a:accent4>
          <a:srgbClr val="DCDCDC"/>
        </a:accent4>
        <a:accent5>
          <a:srgbClr val="ADB9E2"/>
        </a:accent5>
        <a:accent6>
          <a:srgbClr val="009D00"/>
        </a:accent6>
        <a:hlink>
          <a:srgbClr val="66CCFF"/>
        </a:hlink>
        <a:folHlink>
          <a:srgbClr val="FFE701"/>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E3EBF1"/>
        </a:dk2>
        <a:lt2>
          <a:srgbClr val="336699"/>
        </a:lt2>
        <a:accent1>
          <a:srgbClr val="003399"/>
        </a:accent1>
        <a:accent2>
          <a:srgbClr val="468A4B"/>
        </a:accent2>
        <a:accent3>
          <a:srgbClr val="AAAAAA"/>
        </a:accent3>
        <a:accent4>
          <a:srgbClr val="DCDCDC"/>
        </a:accent4>
        <a:accent5>
          <a:srgbClr val="AAADCA"/>
        </a:accent5>
        <a:accent6>
          <a:srgbClr val="3E7B43"/>
        </a:accent6>
        <a:hlink>
          <a:srgbClr val="66CCFF"/>
        </a:hlink>
        <a:folHlink>
          <a:srgbClr val="F0E500"/>
        </a:folHlink>
      </a:clrScheme>
      <a:clrMap bg1="lt1" tx1="dk1" bg2="lt2" tx2="dk2" accent1="accent1" accent2="accent2" accent3="accent3" accent4="accent4" accent5="accent5" accent6="accent6" hlink="hlink" folHlink="folHlink"/>
    </a:extraClrScheme>
    <a:extraClrScheme>
      <a:clrScheme name="">
        <a:dk1>
          <a:srgbClr val="FFFFFF"/>
        </a:dk1>
        <a:lt1>
          <a:srgbClr val="686B5D"/>
        </a:lt1>
        <a:dk2>
          <a:srgbClr val="D1D1CB"/>
        </a:dk2>
        <a:lt2>
          <a:srgbClr val="777777"/>
        </a:lt2>
        <a:accent1>
          <a:srgbClr val="909082"/>
        </a:accent1>
        <a:accent2>
          <a:srgbClr val="809EA8"/>
        </a:accent2>
        <a:accent3>
          <a:srgbClr val="B9BAB6"/>
        </a:accent3>
        <a:accent4>
          <a:srgbClr val="DCDCDC"/>
        </a:accent4>
        <a:accent5>
          <a:srgbClr val="C7C7C1"/>
        </a:accent5>
        <a:accent6>
          <a:srgbClr val="728D96"/>
        </a:accent6>
        <a:hlink>
          <a:srgbClr val="FFCC66"/>
        </a:hlink>
        <a:folHlink>
          <a:srgbClr val="E9DCB9"/>
        </a:folHlink>
      </a:clrScheme>
      <a:clrMap bg1="lt1" tx1="dk1" bg2="lt2" tx2="dk2" accent1="accent1" accent2="accent2" accent3="accent3" accent4="accent4" accent5="accent5" accent6="accent6" hlink="hlink" folHlink="folHlink"/>
    </a:extraClrScheme>
    <a:extraClrScheme>
      <a:clrScheme name="">
        <a:dk1>
          <a:srgbClr val="FFFFFF"/>
        </a:dk1>
        <a:lt1>
          <a:srgbClr val="666699"/>
        </a:lt1>
        <a:dk2>
          <a:srgbClr val="FFFFFF"/>
        </a:dk2>
        <a:lt2>
          <a:srgbClr val="3E3E5C"/>
        </a:lt2>
        <a:accent1>
          <a:srgbClr val="60597B"/>
        </a:accent1>
        <a:accent2>
          <a:srgbClr val="6666FF"/>
        </a:accent2>
        <a:accent3>
          <a:srgbClr val="B9B9CA"/>
        </a:accent3>
        <a:accent4>
          <a:srgbClr val="DCDCDC"/>
        </a:accent4>
        <a:accent5>
          <a:srgbClr val="B7B5BF"/>
        </a:accent5>
        <a:accent6>
          <a:srgbClr val="5B5BE5"/>
        </a:accent6>
        <a:hlink>
          <a:srgbClr val="99CCFF"/>
        </a:hlink>
        <a:folHlink>
          <a:srgbClr val="FFFF99"/>
        </a:folHlink>
      </a:clrScheme>
      <a:clrMap bg1="lt1" tx1="dk1" bg2="lt2" tx2="dk2" accent1="accent1" accent2="accent2" accent3="accent3" accent4="accent4" accent5="accent5" accent6="accent6" hlink="hlink" folHlink="folHlink"/>
    </a:extraClrScheme>
    <a:extraClrScheme>
      <a:clrScheme name="">
        <a:dk1>
          <a:srgbClr val="FFFFFF"/>
        </a:dk1>
        <a:lt1>
          <a:srgbClr val="523E26"/>
        </a:lt1>
        <a:dk2>
          <a:srgbClr val="DFC08D"/>
        </a:dk2>
        <a:lt2>
          <a:srgbClr val="2D2015"/>
        </a:lt2>
        <a:accent1>
          <a:srgbClr val="8C7B70"/>
        </a:accent1>
        <a:accent2>
          <a:srgbClr val="8F5F2F"/>
        </a:accent2>
        <a:accent3>
          <a:srgbClr val="B3AFAB"/>
        </a:accent3>
        <a:accent4>
          <a:srgbClr val="DCDCDC"/>
        </a:accent4>
        <a:accent5>
          <a:srgbClr val="C5BFBC"/>
        </a:accent5>
        <a:accent6>
          <a:srgbClr val="805529"/>
        </a:accent6>
        <a:hlink>
          <a:srgbClr val="CCB400"/>
        </a:hlink>
        <a:folHlink>
          <a:srgbClr val="8C9EA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金牌学案模板</Template>
  <TotalTime>0</TotalTime>
  <Words>5670</Words>
  <Application>Kingsoft Office WPP</Application>
  <PresentationFormat>全屏显示(4:3)</PresentationFormat>
  <Paragraphs>519</Paragraphs>
  <Slides>46</Slides>
  <Notes>0</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46</vt:i4>
      </vt:variant>
    </vt:vector>
  </HeadingPairs>
  <TitlesOfParts>
    <vt:vector size="48" baseType="lpstr">
      <vt:lpstr>城市剪影</vt:lpstr>
      <vt:lpstr>Word.Document.12</vt:lpstr>
      <vt:lpstr>第三节　国外名景欣赏</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微软中国</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地理备课大师【全免费】</dc:title>
  <dc:creator>地理备课大师【全免费】</dc:creator>
  <dc:description>地理备课大师【全免费】</dc:description>
  <cp:lastModifiedBy>Administrator</cp:lastModifiedBy>
  <cp:revision>地理备课大师【全免费】</cp:revision>
  <dcterms:created xsi:type="dcterms:W3CDTF">2017-08-02T01:25:00Z</dcterms:created>
  <dcterms:modified xsi:type="dcterms:W3CDTF">2017-08-31T08:33:10Z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2052-10.8.0.5391</vt:lpwstr>
  </property>
  <property fmtid="{64440492-4C8B-11D1-8B70-080036B11A03}" pid="4">
    <vt:lpwstr>地理备课大师【全免费】</vt:lpwstr>
  </property>
</Properties>
</file>