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docx" ContentType="application/vnd.openxmlformats-officedocument.wordprocessingml.document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4" r:id="rId3"/>
    <p:sldId id="283" r:id="rId4"/>
    <p:sldId id="282" r:id="rId5"/>
    <p:sldId id="259" r:id="rId6"/>
    <p:sldId id="285" r:id="rId7"/>
    <p:sldId id="284" r:id="rId8"/>
    <p:sldId id="286" r:id="rId9"/>
    <p:sldId id="294" r:id="rId10"/>
    <p:sldId id="293" r:id="rId11"/>
    <p:sldId id="287" r:id="rId12"/>
    <p:sldId id="292" r:id="rId13"/>
    <p:sldId id="291" r:id="rId14"/>
    <p:sldId id="290" r:id="rId15"/>
    <p:sldId id="289" r:id="rId16"/>
    <p:sldId id="288" r:id="rId17"/>
    <p:sldId id="265" r:id="rId18"/>
    <p:sldId id="277" r:id="rId19"/>
    <p:sldId id="278" r:id="rId20"/>
    <p:sldId id="279" r:id="rId21"/>
    <p:sldId id="280" r:id="rId22"/>
    <p:sldId id="281" r:id="rId23"/>
    <p:sldId id="295" r:id="rId2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0082C6"/>
    <a:srgbClr val="F20000"/>
    <a:srgbClr val="35378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15" autoAdjust="0"/>
    <p:restoredTop sz="98873" autoAdjust="0"/>
  </p:normalViewPr>
  <p:slideViewPr>
    <p:cSldViewPr>
      <p:cViewPr varScale="1">
        <p:scale>
          <a:sx n="102" d="100"/>
          <a:sy n="102" d="100"/>
        </p:scale>
        <p:origin x="102" y="270"/>
      </p:cViewPr>
      <p:guideLst>
        <p:guide orient="horz" pos="2160"/>
        <p:guide pos="523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image" Target="../media/image5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5.v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image" Target="../media/image8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 showMasterSp="0">
  <p:cSld name="标题幻灯片"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2050" name="图片 2049" descr="2副本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/>
          </a:ln>
        </p:spPr>
      </p:pic>
      <p:sp>
        <p:nvSpPr>
          <p:cNvPr id="2051" name="标题 2050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/>
          <a:lstStyle>
            <a:lvl1pPr lvl="0">
              <a:defRPr kern="1200"/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2052" name="副标题 2051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/>
          <a:lstStyle>
            <a:lvl1pPr marL="0" lvl="0" indent="0" algn="l">
              <a:buNone/>
              <a:defRPr kern="1200"/>
            </a:lvl1pPr>
            <a:lvl2pPr marL="457200" lvl="1" indent="-457200" algn="ctr">
              <a:buNone/>
              <a:defRPr kern="1200"/>
            </a:lvl2pPr>
            <a:lvl3pPr marL="914400" lvl="2" indent="-914400" algn="ctr">
              <a:buNone/>
              <a:defRPr kern="1200"/>
            </a:lvl3pPr>
            <a:lvl4pPr marL="1371600" lvl="3" indent="-1371600" algn="ctr">
              <a:buNone/>
              <a:defRPr kern="1200"/>
            </a:lvl4pPr>
            <a:lvl5pPr marL="1828800" lvl="4" indent="-1828800" algn="ctr">
              <a:buNone/>
              <a:defRPr kern="1200"/>
            </a:lvl5pPr>
          </a:lstStyle>
          <a:p>
            <a:pPr lvl="0"/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2053" name="日期占位符 2052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/>
          <a:p>
            <a:endParaRPr lang="zh-CN" altLang="en-US" dirty="0"/>
          </a:p>
        </p:txBody>
      </p:sp>
      <p:sp>
        <p:nvSpPr>
          <p:cNvPr id="2054" name="页脚占位符 2053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/>
          <a:p>
            <a:endParaRPr lang="zh-CN" altLang="en-US" dirty="0"/>
          </a:p>
        </p:txBody>
      </p:sp>
      <p:sp>
        <p:nvSpPr>
          <p:cNvPr id="2055" name="灯片编号占位符 2054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/>
          <a:p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406400"/>
            <a:ext cx="2057400" cy="572135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406400"/>
            <a:ext cx="6052930" cy="572135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2EEE0CC-3638-4F4A-9C98-BE97961DBD24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D41DC22-96CA-4535-B6F6-D051893B881B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1"/>
          <p:cNvSpPr>
            <a:spLocks noGrp="1"/>
          </p:cNvSpPr>
          <p:nvPr>
            <p:ph type="title"/>
          </p:nvPr>
        </p:nvSpPr>
        <p:spPr>
          <a:xfrm>
            <a:off x="0" y="3078286"/>
            <a:ext cx="9144000" cy="566738"/>
          </a:xfrm>
          <a:prstGeom prst="rect">
            <a:avLst/>
          </a:prstGeom>
        </p:spPr>
        <p:txBody>
          <a:bodyPr anchor="b"/>
          <a:lstStyle>
            <a:lvl1pPr algn="ctr">
              <a:defRPr sz="4000" b="1">
                <a:solidFill>
                  <a:schemeClr val="tx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412875"/>
            <a:ext cx="4032504" cy="47148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412875"/>
            <a:ext cx="4032504" cy="47148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1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1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CCB2824-0940-41DE-88B8-4BE58EB1F117}" type="datetimeFigureOut">
              <a:rPr lang="zh-CN" altLang="en-US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005C15E-2595-4E0B-BB86-EE8BF1B2837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9B22C42-7695-40B1-8403-BF80393CDB01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EA5276A-390C-4DFE-8576-6A85E317E85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image" Target="../media/image2.jpeg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1026" name="图片 1025" descr="2-2副本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/>
          </a:ln>
        </p:spPr>
      </p:pic>
      <p:sp>
        <p:nvSpPr>
          <p:cNvPr id="1027" name="标题 1026"/>
          <p:cNvSpPr>
            <a:spLocks noGrp="1"/>
          </p:cNvSpPr>
          <p:nvPr>
            <p:ph type="title"/>
          </p:nvPr>
        </p:nvSpPr>
        <p:spPr>
          <a:xfrm>
            <a:off x="457200" y="406400"/>
            <a:ext cx="8229600" cy="86360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8" name="文本占位符 1027"/>
          <p:cNvSpPr>
            <a:spLocks noGrp="1"/>
          </p:cNvSpPr>
          <p:nvPr>
            <p:ph type="body" idx="1"/>
          </p:nvPr>
        </p:nvSpPr>
        <p:spPr>
          <a:xfrm>
            <a:off x="457200" y="1412875"/>
            <a:ext cx="8229600" cy="4714875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9" name="日期占位符 1028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 sz="1400"/>
            </a:lvl1pPr>
          </a:lstStyle>
          <a:p>
            <a:pPr lvl="0"/>
            <a:endParaRPr lang="zh-CN" altLang="en-US"/>
          </a:p>
        </p:txBody>
      </p:sp>
      <p:sp>
        <p:nvSpPr>
          <p:cNvPr id="1030" name="页脚占位符 1029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ctr">
              <a:defRPr sz="1400"/>
            </a:lvl1pPr>
          </a:lstStyle>
          <a:p>
            <a:pPr lvl="0"/>
            <a:endParaRPr lang="zh-CN"/>
          </a:p>
        </p:txBody>
      </p:sp>
      <p:sp>
        <p:nvSpPr>
          <p:cNvPr id="1031" name="灯片编号占位符 1030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r">
              <a:defRPr sz="1400"/>
            </a:lvl1pPr>
          </a:lstStyle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 dt="0"/>
  <p:txStyles>
    <p:title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None/>
        <a:defRPr sz="36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4.vml"/><Relationship Id="rId5" Type="http://schemas.openxmlformats.org/officeDocument/2006/relationships/slideLayout" Target="../slideLayouts/slideLayout6.xml"/><Relationship Id="rId4" Type="http://schemas.openxmlformats.org/officeDocument/2006/relationships/image" Target="../media/image7.emf"/><Relationship Id="rId3" Type="http://schemas.openxmlformats.org/officeDocument/2006/relationships/package" Target="../embeddings/Document5.docx"/><Relationship Id="rId2" Type="http://schemas.openxmlformats.org/officeDocument/2006/relationships/slide" Target="slide16.xml"/><Relationship Id="rId1" Type="http://schemas.openxmlformats.org/officeDocument/2006/relationships/slide" Target="slide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" Target="slide16.xml"/><Relationship Id="rId1" Type="http://schemas.openxmlformats.org/officeDocument/2006/relationships/slide" Target="slide4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5.vml"/><Relationship Id="rId7" Type="http://schemas.openxmlformats.org/officeDocument/2006/relationships/slideLayout" Target="../slideLayouts/slideLayout6.xml"/><Relationship Id="rId6" Type="http://schemas.openxmlformats.org/officeDocument/2006/relationships/image" Target="../media/image9.emf"/><Relationship Id="rId5" Type="http://schemas.openxmlformats.org/officeDocument/2006/relationships/package" Target="../embeddings/Document7.docx"/><Relationship Id="rId4" Type="http://schemas.openxmlformats.org/officeDocument/2006/relationships/image" Target="../media/image8.emf"/><Relationship Id="rId3" Type="http://schemas.openxmlformats.org/officeDocument/2006/relationships/package" Target="../embeddings/Document6.docx"/><Relationship Id="rId2" Type="http://schemas.openxmlformats.org/officeDocument/2006/relationships/slide" Target="slide16.xml"/><Relationship Id="rId1" Type="http://schemas.openxmlformats.org/officeDocument/2006/relationships/slide" Target="slide4.xml"/></Relationships>
</file>

<file path=ppt/slides/_rels/slide13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6.vml"/><Relationship Id="rId5" Type="http://schemas.openxmlformats.org/officeDocument/2006/relationships/slideLayout" Target="../slideLayouts/slideLayout6.xml"/><Relationship Id="rId4" Type="http://schemas.openxmlformats.org/officeDocument/2006/relationships/image" Target="../media/image10.emf"/><Relationship Id="rId3" Type="http://schemas.openxmlformats.org/officeDocument/2006/relationships/package" Target="../embeddings/Document8.docx"/><Relationship Id="rId2" Type="http://schemas.openxmlformats.org/officeDocument/2006/relationships/slide" Target="slide16.xml"/><Relationship Id="rId1" Type="http://schemas.openxmlformats.org/officeDocument/2006/relationships/slide" Target="slide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" Target="slide16.xml"/><Relationship Id="rId1" Type="http://schemas.openxmlformats.org/officeDocument/2006/relationships/slide" Target="slide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" Target="slide16.xml"/><Relationship Id="rId1" Type="http://schemas.openxmlformats.org/officeDocument/2006/relationships/slide" Target="slide4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.xml"/><Relationship Id="rId7" Type="http://schemas.openxmlformats.org/officeDocument/2006/relationships/slide" Target="slide21.xml"/><Relationship Id="rId6" Type="http://schemas.openxmlformats.org/officeDocument/2006/relationships/slide" Target="slide20.xml"/><Relationship Id="rId5" Type="http://schemas.openxmlformats.org/officeDocument/2006/relationships/slide" Target="slide19.xml"/><Relationship Id="rId4" Type="http://schemas.openxmlformats.org/officeDocument/2006/relationships/slide" Target="slide18.xml"/><Relationship Id="rId3" Type="http://schemas.openxmlformats.org/officeDocument/2006/relationships/slide" Target="slide17.xml"/><Relationship Id="rId2" Type="http://schemas.openxmlformats.org/officeDocument/2006/relationships/slide" Target="slide16.xml"/><Relationship Id="rId1" Type="http://schemas.openxmlformats.org/officeDocument/2006/relationships/slide" Target="slide4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.xml"/><Relationship Id="rId7" Type="http://schemas.openxmlformats.org/officeDocument/2006/relationships/slide" Target="slide21.xml"/><Relationship Id="rId6" Type="http://schemas.openxmlformats.org/officeDocument/2006/relationships/slide" Target="slide20.xml"/><Relationship Id="rId5" Type="http://schemas.openxmlformats.org/officeDocument/2006/relationships/slide" Target="slide19.xml"/><Relationship Id="rId4" Type="http://schemas.openxmlformats.org/officeDocument/2006/relationships/slide" Target="slide18.xml"/><Relationship Id="rId3" Type="http://schemas.openxmlformats.org/officeDocument/2006/relationships/slide" Target="slide17.xml"/><Relationship Id="rId2" Type="http://schemas.openxmlformats.org/officeDocument/2006/relationships/slide" Target="slide16.xml"/><Relationship Id="rId1" Type="http://schemas.openxmlformats.org/officeDocument/2006/relationships/slide" Target="slide4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.xml"/><Relationship Id="rId7" Type="http://schemas.openxmlformats.org/officeDocument/2006/relationships/slide" Target="slide21.xml"/><Relationship Id="rId6" Type="http://schemas.openxmlformats.org/officeDocument/2006/relationships/slide" Target="slide20.xml"/><Relationship Id="rId5" Type="http://schemas.openxmlformats.org/officeDocument/2006/relationships/slide" Target="slide19.xml"/><Relationship Id="rId4" Type="http://schemas.openxmlformats.org/officeDocument/2006/relationships/slide" Target="slide18.xml"/><Relationship Id="rId3" Type="http://schemas.openxmlformats.org/officeDocument/2006/relationships/slide" Target="slide17.xml"/><Relationship Id="rId2" Type="http://schemas.openxmlformats.org/officeDocument/2006/relationships/slide" Target="slide16.xml"/><Relationship Id="rId1" Type="http://schemas.openxmlformats.org/officeDocument/2006/relationships/slide" Target="slide4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.xml"/><Relationship Id="rId7" Type="http://schemas.openxmlformats.org/officeDocument/2006/relationships/slide" Target="slide21.xml"/><Relationship Id="rId6" Type="http://schemas.openxmlformats.org/officeDocument/2006/relationships/slide" Target="slide20.xml"/><Relationship Id="rId5" Type="http://schemas.openxmlformats.org/officeDocument/2006/relationships/slide" Target="slide19.xml"/><Relationship Id="rId4" Type="http://schemas.openxmlformats.org/officeDocument/2006/relationships/slide" Target="slide18.xml"/><Relationship Id="rId3" Type="http://schemas.openxmlformats.org/officeDocument/2006/relationships/slide" Target="slide17.xml"/><Relationship Id="rId2" Type="http://schemas.openxmlformats.org/officeDocument/2006/relationships/slide" Target="slide16.xml"/><Relationship Id="rId1" Type="http://schemas.openxmlformats.org/officeDocument/2006/relationships/slide" Target="slide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.xml"/><Relationship Id="rId7" Type="http://schemas.openxmlformats.org/officeDocument/2006/relationships/slide" Target="slide21.xml"/><Relationship Id="rId6" Type="http://schemas.openxmlformats.org/officeDocument/2006/relationships/slide" Target="slide20.xml"/><Relationship Id="rId5" Type="http://schemas.openxmlformats.org/officeDocument/2006/relationships/slide" Target="slide19.xml"/><Relationship Id="rId4" Type="http://schemas.openxmlformats.org/officeDocument/2006/relationships/slide" Target="slide18.xml"/><Relationship Id="rId3" Type="http://schemas.openxmlformats.org/officeDocument/2006/relationships/slide" Target="slide17.xml"/><Relationship Id="rId2" Type="http://schemas.openxmlformats.org/officeDocument/2006/relationships/slide" Target="slide16.xml"/><Relationship Id="rId1" Type="http://schemas.openxmlformats.org/officeDocument/2006/relationships/slide" Target="slide4.xml"/></Relationships>
</file>

<file path=ppt/slides/_rels/slide21.xml.rels><?xml version="1.0" encoding="UTF-8" standalone="yes"?>
<Relationships xmlns="http://schemas.openxmlformats.org/package/2006/relationships"><Relationship Id="rId9" Type="http://schemas.openxmlformats.org/officeDocument/2006/relationships/image" Target="../media/image11.emf"/><Relationship Id="rId8" Type="http://schemas.openxmlformats.org/officeDocument/2006/relationships/package" Target="../embeddings/Document9.docx"/><Relationship Id="rId7" Type="http://schemas.openxmlformats.org/officeDocument/2006/relationships/slide" Target="slide21.xml"/><Relationship Id="rId6" Type="http://schemas.openxmlformats.org/officeDocument/2006/relationships/slide" Target="slide20.xml"/><Relationship Id="rId5" Type="http://schemas.openxmlformats.org/officeDocument/2006/relationships/slide" Target="slide19.xml"/><Relationship Id="rId4" Type="http://schemas.openxmlformats.org/officeDocument/2006/relationships/slide" Target="slide18.xml"/><Relationship Id="rId3" Type="http://schemas.openxmlformats.org/officeDocument/2006/relationships/slide" Target="slide17.xml"/><Relationship Id="rId2" Type="http://schemas.openxmlformats.org/officeDocument/2006/relationships/slide" Target="slide16.xml"/><Relationship Id="rId11" Type="http://schemas.openxmlformats.org/officeDocument/2006/relationships/vmlDrawing" Target="../drawings/vmlDrawing7.vml"/><Relationship Id="rId10" Type="http://schemas.openxmlformats.org/officeDocument/2006/relationships/slideLayout" Target="../slideLayouts/slideLayout6.xml"/><Relationship Id="rId1" Type="http://schemas.openxmlformats.org/officeDocument/2006/relationships/slide" Target="slide4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.xml"/><Relationship Id="rId7" Type="http://schemas.openxmlformats.org/officeDocument/2006/relationships/slide" Target="slide21.xml"/><Relationship Id="rId6" Type="http://schemas.openxmlformats.org/officeDocument/2006/relationships/slide" Target="slide20.xml"/><Relationship Id="rId5" Type="http://schemas.openxmlformats.org/officeDocument/2006/relationships/slide" Target="slide19.xml"/><Relationship Id="rId4" Type="http://schemas.openxmlformats.org/officeDocument/2006/relationships/slide" Target="slide18.xml"/><Relationship Id="rId3" Type="http://schemas.openxmlformats.org/officeDocument/2006/relationships/slide" Target="slide17.xml"/><Relationship Id="rId2" Type="http://schemas.openxmlformats.org/officeDocument/2006/relationships/slide" Target="slide16.xml"/><Relationship Id="rId1" Type="http://schemas.openxmlformats.org/officeDocument/2006/relationships/slide" Target="slide4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.v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3.emf"/><Relationship Id="rId1" Type="http://schemas.openxmlformats.org/officeDocument/2006/relationships/package" Target="../embeddings/Document1.docx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slide" Target="slide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slide" Target="slide4.xml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2.vml"/><Relationship Id="rId5" Type="http://schemas.openxmlformats.org/officeDocument/2006/relationships/slideLayout" Target="../slideLayouts/slideLayout6.xml"/><Relationship Id="rId4" Type="http://schemas.openxmlformats.org/officeDocument/2006/relationships/image" Target="../media/image4.emf"/><Relationship Id="rId3" Type="http://schemas.openxmlformats.org/officeDocument/2006/relationships/package" Target="../embeddings/Document2.docx"/><Relationship Id="rId2" Type="http://schemas.openxmlformats.org/officeDocument/2006/relationships/slide" Target="slide16.xml"/><Relationship Id="rId1" Type="http://schemas.openxmlformats.org/officeDocument/2006/relationships/slide" Target="slide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" Target="slide16.xml"/><Relationship Id="rId1" Type="http://schemas.openxmlformats.org/officeDocument/2006/relationships/slide" Target="slide4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3.vml"/><Relationship Id="rId7" Type="http://schemas.openxmlformats.org/officeDocument/2006/relationships/slideLayout" Target="../slideLayouts/slideLayout6.xml"/><Relationship Id="rId6" Type="http://schemas.openxmlformats.org/officeDocument/2006/relationships/image" Target="../media/image6.emf"/><Relationship Id="rId5" Type="http://schemas.openxmlformats.org/officeDocument/2006/relationships/package" Target="../embeddings/Document4.docx"/><Relationship Id="rId4" Type="http://schemas.openxmlformats.org/officeDocument/2006/relationships/image" Target="../media/image5.emf"/><Relationship Id="rId3" Type="http://schemas.openxmlformats.org/officeDocument/2006/relationships/package" Target="../embeddings/Document3.docx"/><Relationship Id="rId2" Type="http://schemas.openxmlformats.org/officeDocument/2006/relationships/slide" Target="slide16.xml"/><Relationship Id="rId1" Type="http://schemas.openxmlformats.org/officeDocument/2006/relationships/slide" Target="slide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" Target="slide16.xml"/><Relationship Id="rId1" Type="http://schemas.openxmlformats.org/officeDocument/2006/relationships/slide" Target="slide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 noChangeAspect="1"/>
          </p:cNvSpPr>
          <p:nvPr>
            <p:ph type="title"/>
          </p:nvPr>
        </p:nvSpPr>
        <p:spPr>
          <a:xfrm>
            <a:off x="508000" y="3272631"/>
            <a:ext cx="8128000" cy="566738"/>
          </a:xfrm>
        </p:spPr>
        <p:txBody>
          <a:bodyPr/>
          <a:lstStyle/>
          <a:p>
            <a:pPr>
              <a:lnSpc>
                <a:spcPct val="120000"/>
              </a:lnSpc>
            </a:pPr>
            <a:r>
              <a:rPr lang="zh-CN" altLang="zh-CN" sz="2200" dirty="0"/>
              <a:t>第四章　文明</a:t>
            </a:r>
            <a:r>
              <a:rPr lang="zh-CN" altLang="zh-CN" sz="2200" dirty="0" smtClean="0"/>
              <a:t>旅游</a:t>
            </a:r>
            <a:endParaRPr lang="zh-CN" altLang="zh-CN" sz="2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1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/>
              <a:t>问题导学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>
            <a:hlinkClick r:id="rId2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smtClean="0"/>
              <a:t>当堂检测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052736"/>
            <a:ext cx="8128000" cy="212365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/>
              <a:t>拓展延伸不同的身体状况对旅游目的地的选择有何影响</a:t>
            </a:r>
            <a:r>
              <a:rPr lang="en-US" altLang="zh-CN" sz="2200" dirty="0"/>
              <a:t>?</a:t>
            </a:r>
            <a:endParaRPr lang="zh-CN" altLang="zh-CN" sz="2200" dirty="0"/>
          </a:p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</a:rPr>
              <a:t>提示</a:t>
            </a:r>
            <a:r>
              <a:rPr lang="zh-CN" altLang="zh-CN" sz="2200" dirty="0"/>
              <a:t>不同的旅游目的地对身体条件的要求不同。年轻人身强力壮</a:t>
            </a:r>
            <a:r>
              <a:rPr lang="en-US" altLang="zh-CN" sz="2200" dirty="0"/>
              <a:t>,</a:t>
            </a:r>
            <a:r>
              <a:rPr lang="zh-CN" altLang="zh-CN" sz="2200" dirty="0"/>
              <a:t>可以考虑爬山涉险或长途旅游</a:t>
            </a:r>
            <a:r>
              <a:rPr lang="en-US" altLang="zh-CN" sz="2200" dirty="0"/>
              <a:t>;</a:t>
            </a:r>
            <a:r>
              <a:rPr lang="zh-CN" altLang="zh-CN" sz="2200" dirty="0"/>
              <a:t>老年人在考虑旅游目的地时应该注意到身体状况</a:t>
            </a:r>
            <a:r>
              <a:rPr lang="en-US" altLang="zh-CN" sz="2200" dirty="0"/>
              <a:t>,</a:t>
            </a:r>
            <a:r>
              <a:rPr lang="zh-CN" altLang="zh-CN" sz="2200" dirty="0"/>
              <a:t>选择地势相对平坦</a:t>
            </a:r>
            <a:r>
              <a:rPr lang="en-US" altLang="zh-CN" sz="2200" dirty="0"/>
              <a:t>,</a:t>
            </a:r>
            <a:r>
              <a:rPr lang="zh-CN" altLang="zh-CN" sz="2200" dirty="0"/>
              <a:t>消耗体力较少的旅游地最佳。</a:t>
            </a:r>
            <a:endParaRPr lang="zh-CN" altLang="zh-CN" sz="2200" dirty="0"/>
          </a:p>
          <a:p>
            <a:pPr>
              <a:lnSpc>
                <a:spcPct val="120000"/>
              </a:lnSpc>
            </a:pPr>
            <a:r>
              <a:rPr lang="en-US" altLang="zh-CN" sz="2200" dirty="0"/>
              <a:t> </a:t>
            </a:r>
            <a:endParaRPr lang="zh-CN" altLang="zh-CN" sz="2200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508000" y="2913611"/>
            <a:ext cx="8128000" cy="94743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/>
              <a:t>探究点二 中国古代著名旅游者</a:t>
            </a:r>
          </a:p>
        </p:txBody>
      </p:sp>
      <p:graphicFrame>
        <p:nvGraphicFramePr>
          <p:cNvPr id="9" name="对象 8"/>
          <p:cNvGraphicFramePr>
            <a:graphicFrameLocks noChangeAspect="1"/>
          </p:cNvGraphicFramePr>
          <p:nvPr/>
        </p:nvGraphicFramePr>
        <p:xfrm>
          <a:off x="508000" y="3212976"/>
          <a:ext cx="8128000" cy="854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28" name="文档" r:id="rId3" imgW="3840480" imgH="403225" progId="Word.Document.12">
                  <p:embed/>
                </p:oleObj>
              </mc:Choice>
              <mc:Fallback>
                <p:oleObj name="文档" r:id="rId3" imgW="3840480" imgH="403225" progId="Word.Document.12">
                  <p:embed/>
                  <p:pic>
                    <p:nvPicPr>
                      <p:cNvPr id="0" name="图片 4127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08000" y="3212976"/>
                        <a:ext cx="8128000" cy="8541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矩形 9"/>
          <p:cNvSpPr>
            <a:spLocks noChangeAspect="1"/>
          </p:cNvSpPr>
          <p:nvPr/>
        </p:nvSpPr>
        <p:spPr>
          <a:xfrm>
            <a:off x="508000" y="3819792"/>
            <a:ext cx="8128000" cy="248952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/>
              <a:t>徐霞客是中国明代末年的旅行家、地理学家。《徐霞客游记》是部日记体裁的地理名著</a:t>
            </a:r>
            <a:r>
              <a:rPr lang="en-US" altLang="zh-CN" sz="2200" dirty="0"/>
              <a:t>,</a:t>
            </a:r>
            <a:r>
              <a:rPr lang="zh-CN" altLang="zh-CN" sz="2200" dirty="0"/>
              <a:t>它是世界上第一部广泛系统地记载和探索喀斯特地貌的巨著</a:t>
            </a:r>
            <a:r>
              <a:rPr lang="en-US" altLang="zh-CN" sz="2200" dirty="0"/>
              <a:t>,</a:t>
            </a:r>
            <a:r>
              <a:rPr lang="zh-CN" altLang="zh-CN" sz="2200" dirty="0"/>
              <a:t>对喀斯特地貌的类型、分布和各地间的差异</a:t>
            </a:r>
            <a:r>
              <a:rPr lang="en-US" altLang="zh-CN" sz="2200" dirty="0"/>
              <a:t>,</a:t>
            </a:r>
            <a:r>
              <a:rPr lang="zh-CN" altLang="zh-CN" sz="2200" dirty="0"/>
              <a:t>尤其是喀斯特洞穴的特征、类型及成因</a:t>
            </a:r>
            <a:r>
              <a:rPr lang="en-US" altLang="zh-CN" sz="2200" dirty="0"/>
              <a:t>,</a:t>
            </a:r>
            <a:r>
              <a:rPr lang="zh-CN" altLang="zh-CN" sz="2200" dirty="0"/>
              <a:t>有详细和科学的记述。徐霞客对中国古代地理学史上超越前人的贡献</a:t>
            </a:r>
            <a:r>
              <a:rPr lang="en-US" altLang="zh-CN" sz="2200" dirty="0"/>
              <a:t>,</a:t>
            </a:r>
            <a:r>
              <a:rPr lang="zh-CN" altLang="zh-CN" sz="2200" dirty="0"/>
              <a:t>为他成为中国和世界上广泛考察喀斯特地貌的先驱奠定了基础。</a:t>
            </a: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1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/>
              <a:t>问题导学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>
            <a:hlinkClick r:id="rId2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smtClean="0"/>
              <a:t>当堂检测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39552" y="1844824"/>
            <a:ext cx="8128000" cy="293618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/>
              <a:t>结合材料探究</a:t>
            </a:r>
            <a:r>
              <a:rPr lang="en-US" altLang="zh-CN" sz="2200" dirty="0"/>
              <a:t>:</a:t>
            </a:r>
            <a:endParaRPr lang="zh-CN" altLang="zh-CN" sz="2200" dirty="0"/>
          </a:p>
          <a:p>
            <a:pPr>
              <a:lnSpc>
                <a:spcPct val="120000"/>
              </a:lnSpc>
            </a:pPr>
            <a:r>
              <a:rPr lang="en-US" altLang="zh-CN" sz="2200" dirty="0"/>
              <a:t>(1)</a:t>
            </a:r>
            <a:r>
              <a:rPr lang="zh-CN" altLang="zh-CN" sz="2200" dirty="0"/>
              <a:t>徐霞客对自然奥秘探索的主要成就有哪些</a:t>
            </a:r>
            <a:r>
              <a:rPr lang="en-US" altLang="zh-CN" sz="2200" dirty="0"/>
              <a:t>?</a:t>
            </a:r>
            <a:endParaRPr lang="zh-CN" altLang="zh-CN" sz="2200" dirty="0"/>
          </a:p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</a:rPr>
              <a:t>提示</a:t>
            </a:r>
            <a:r>
              <a:rPr lang="zh-CN" altLang="zh-CN" sz="2200" dirty="0"/>
              <a:t>一是探寻山川源流和风土文物</a:t>
            </a:r>
            <a:r>
              <a:rPr lang="en-US" altLang="zh-CN" sz="2200" dirty="0"/>
              <a:t>,</a:t>
            </a:r>
            <a:r>
              <a:rPr lang="zh-CN" altLang="zh-CN" sz="2200" dirty="0"/>
              <a:t>二是考察了喀斯特地貌的分布及其发育规律。</a:t>
            </a:r>
            <a:endParaRPr lang="zh-CN" altLang="zh-CN" sz="2200" dirty="0"/>
          </a:p>
          <a:p>
            <a:pPr>
              <a:lnSpc>
                <a:spcPct val="120000"/>
              </a:lnSpc>
            </a:pPr>
            <a:r>
              <a:rPr lang="en-US" altLang="zh-CN" sz="2200" dirty="0"/>
              <a:t>(2)</a:t>
            </a:r>
            <a:r>
              <a:rPr lang="zh-CN" altLang="zh-CN" sz="2200" dirty="0"/>
              <a:t>我国古代还有哪些著名的旅游者</a:t>
            </a:r>
            <a:r>
              <a:rPr lang="en-US" altLang="zh-CN" sz="2200" dirty="0"/>
              <a:t>?</a:t>
            </a:r>
            <a:endParaRPr lang="zh-CN" altLang="zh-CN" sz="2200" dirty="0"/>
          </a:p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</a:rPr>
              <a:t>提示</a:t>
            </a:r>
            <a:r>
              <a:rPr lang="zh-CN" altLang="zh-CN" sz="2200" dirty="0"/>
              <a:t>我国古代著名的旅游者还有汉代的张骞、北魏时期的郦道元、唐代的玄奘、宋代的沈括、明代的郑和等。</a:t>
            </a: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1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/>
              <a:t>问题导学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>
            <a:hlinkClick r:id="rId2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smtClean="0"/>
              <a:t>当堂检测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447675" y="2201863"/>
          <a:ext cx="8304213" cy="4600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05" name="文档" r:id="rId3" imgW="5509260" imgH="3054985" progId="Word.Document.12">
                  <p:embed/>
                </p:oleObj>
              </mc:Choice>
              <mc:Fallback>
                <p:oleObj name="文档" r:id="rId3" imgW="5509260" imgH="3054985" progId="Word.Document.12">
                  <p:embed/>
                  <p:pic>
                    <p:nvPicPr>
                      <p:cNvPr id="0" name="图片 6204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47675" y="2201863"/>
                        <a:ext cx="8304213" cy="46005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508000" y="990749"/>
          <a:ext cx="8128000" cy="854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06" name="文档" r:id="rId5" imgW="8134985" imgH="854710" progId="Word.Document.12">
                  <p:embed/>
                </p:oleObj>
              </mc:Choice>
              <mc:Fallback>
                <p:oleObj name="文档" r:id="rId5" imgW="8134985" imgH="854710" progId="Word.Document.12">
                  <p:embed/>
                  <p:pic>
                    <p:nvPicPr>
                      <p:cNvPr id="0" name="图片 6205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08000" y="990749"/>
                        <a:ext cx="8128000" cy="854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矩形 5"/>
          <p:cNvSpPr>
            <a:spLocks noChangeAspect="1"/>
          </p:cNvSpPr>
          <p:nvPr/>
        </p:nvSpPr>
        <p:spPr>
          <a:xfrm>
            <a:off x="508000" y="1556792"/>
            <a:ext cx="2880917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/>
              <a:t>中国古代著名</a:t>
            </a:r>
            <a:r>
              <a:rPr lang="zh-CN" altLang="zh-CN" sz="2200" dirty="0" smtClean="0"/>
              <a:t>旅游者</a:t>
            </a:r>
            <a:r>
              <a:rPr lang="en-US" altLang="zh-CN" sz="2200" dirty="0" smtClean="0"/>
              <a:t>  </a:t>
            </a:r>
            <a:endParaRPr lang="zh-CN" altLang="zh-CN" sz="2200" dirty="0"/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1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/>
              <a:t>问题导学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>
            <a:hlinkClick r:id="rId2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smtClean="0"/>
              <a:t>当堂检测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052736"/>
            <a:ext cx="8128000" cy="167699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/>
              <a:t>【例</a:t>
            </a:r>
            <a:r>
              <a:rPr lang="en-US" altLang="zh-CN" sz="2200" b="1" dirty="0"/>
              <a:t>2</a:t>
            </a:r>
            <a:r>
              <a:rPr lang="zh-CN" altLang="zh-CN" sz="2200" dirty="0"/>
              <a:t>】 阅读材料</a:t>
            </a:r>
            <a:r>
              <a:rPr lang="en-US" altLang="zh-CN" sz="2200" dirty="0"/>
              <a:t>,</a:t>
            </a:r>
            <a:r>
              <a:rPr lang="zh-CN" altLang="zh-CN" sz="2200" dirty="0"/>
              <a:t>完成下列问题。</a:t>
            </a:r>
            <a:endParaRPr lang="zh-CN" altLang="zh-CN" sz="2200" dirty="0"/>
          </a:p>
          <a:p>
            <a:pPr>
              <a:lnSpc>
                <a:spcPct val="120000"/>
              </a:lnSpc>
            </a:pPr>
            <a:r>
              <a:rPr lang="zh-CN" altLang="zh-CN" sz="2200" dirty="0"/>
              <a:t>材料一　大型电视连续剧《西游记》</a:t>
            </a:r>
            <a:r>
              <a:rPr lang="en-US" altLang="zh-CN" sz="2200" dirty="0"/>
              <a:t>,</a:t>
            </a:r>
            <a:r>
              <a:rPr lang="zh-CN" altLang="zh-CN" sz="2200" dirty="0"/>
              <a:t>年年岁岁播放</a:t>
            </a:r>
            <a:r>
              <a:rPr lang="en-US" altLang="zh-CN" sz="2200" dirty="0"/>
              <a:t>,</a:t>
            </a:r>
            <a:r>
              <a:rPr lang="zh-CN" altLang="zh-CN" sz="2200" dirty="0"/>
              <a:t>老老少少百看不厌</a:t>
            </a:r>
            <a:r>
              <a:rPr lang="en-US" altLang="zh-CN" sz="2200" dirty="0"/>
              <a:t>,“</a:t>
            </a:r>
            <a:r>
              <a:rPr lang="zh-CN" altLang="zh-CN" sz="2200" dirty="0"/>
              <a:t>唐三藏</a:t>
            </a:r>
            <a:r>
              <a:rPr lang="en-US" altLang="zh-CN" sz="2200" dirty="0"/>
              <a:t>”</a:t>
            </a:r>
            <a:r>
              <a:rPr lang="zh-CN" altLang="zh-CN" sz="2200" dirty="0"/>
              <a:t>西天取经的故事广为流传。</a:t>
            </a:r>
            <a:endParaRPr lang="zh-CN" altLang="zh-CN" sz="2200" dirty="0"/>
          </a:p>
          <a:p>
            <a:pPr>
              <a:lnSpc>
                <a:spcPct val="120000"/>
              </a:lnSpc>
            </a:pPr>
            <a:r>
              <a:rPr lang="zh-CN" altLang="zh-CN" sz="2200" dirty="0"/>
              <a:t>材料二　玄奘西游图。</a:t>
            </a:r>
          </a:p>
        </p:txBody>
      </p:sp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508000" y="2755377"/>
          <a:ext cx="8128000" cy="340992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00" name="文档" r:id="rId3" imgW="3840480" imgH="1610995" progId="Word.Document.12">
                  <p:embed/>
                </p:oleObj>
              </mc:Choice>
              <mc:Fallback>
                <p:oleObj name="文档" r:id="rId3" imgW="3840480" imgH="1610995" progId="Word.Document.12">
                  <p:embed/>
                  <p:pic>
                    <p:nvPicPr>
                      <p:cNvPr id="0" name="图片 7199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08000" y="2755377"/>
                        <a:ext cx="8128000" cy="340992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1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/>
              <a:t>问题导学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>
            <a:hlinkClick r:id="rId2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smtClean="0"/>
              <a:t>当堂检测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052736"/>
            <a:ext cx="8128000" cy="533338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/>
              <a:t>(1)</a:t>
            </a:r>
            <a:r>
              <a:rPr lang="zh-CN" altLang="zh-CN" sz="2200" dirty="0"/>
              <a:t>唐玄奘从当时唐朝首都</a:t>
            </a:r>
            <a:r>
              <a:rPr lang="zh-CN" altLang="zh-CN" sz="2200" u="sng" dirty="0"/>
              <a:t>　　　　</a:t>
            </a:r>
            <a:r>
              <a:rPr lang="zh-CN" altLang="zh-CN" sz="2200" dirty="0"/>
              <a:t>出发</a:t>
            </a:r>
            <a:r>
              <a:rPr lang="en-US" altLang="zh-CN" sz="2200" dirty="0"/>
              <a:t>,</a:t>
            </a:r>
            <a:r>
              <a:rPr lang="zh-CN" altLang="zh-CN" sz="2200" dirty="0"/>
              <a:t>最终到达古代</a:t>
            </a:r>
            <a:r>
              <a:rPr lang="en-US" altLang="zh-CN" sz="2200" dirty="0"/>
              <a:t>“</a:t>
            </a:r>
            <a:r>
              <a:rPr lang="zh-CN" altLang="zh-CN" sz="2200" dirty="0"/>
              <a:t>天竺</a:t>
            </a:r>
            <a:r>
              <a:rPr lang="en-US" altLang="zh-CN" sz="2200" dirty="0"/>
              <a:t>”</a:t>
            </a:r>
            <a:r>
              <a:rPr lang="zh-CN" altLang="zh-CN" sz="2200" dirty="0"/>
              <a:t>即现在</a:t>
            </a:r>
            <a:r>
              <a:rPr lang="zh-CN" altLang="zh-CN" sz="2200" u="sng" dirty="0"/>
              <a:t>　　　　</a:t>
            </a:r>
            <a:r>
              <a:rPr lang="zh-CN" altLang="zh-CN" sz="2200" dirty="0"/>
              <a:t>地区。</a:t>
            </a:r>
            <a:r>
              <a:rPr lang="en-US" altLang="zh-CN" sz="2200" dirty="0"/>
              <a:t> </a:t>
            </a:r>
            <a:endParaRPr lang="zh-CN" altLang="zh-CN" sz="2200" dirty="0"/>
          </a:p>
          <a:p>
            <a:pPr>
              <a:lnSpc>
                <a:spcPct val="120000"/>
              </a:lnSpc>
            </a:pPr>
            <a:r>
              <a:rPr lang="en-US" altLang="zh-CN" sz="2200" dirty="0"/>
              <a:t>(2)</a:t>
            </a:r>
            <a:r>
              <a:rPr lang="zh-CN" altLang="zh-CN" sz="2200" dirty="0"/>
              <a:t>说明唐玄奘西游古印度时所经历的艰难险阻。</a:t>
            </a:r>
            <a:endParaRPr lang="zh-CN" altLang="zh-CN" sz="2200" dirty="0"/>
          </a:p>
          <a:p>
            <a:pPr>
              <a:lnSpc>
                <a:spcPct val="120000"/>
              </a:lnSpc>
            </a:pPr>
            <a:r>
              <a:rPr lang="zh-CN" altLang="zh-CN" sz="2200" dirty="0"/>
              <a:t>地形方面</a:t>
            </a:r>
            <a:r>
              <a:rPr lang="en-US" altLang="zh-CN" sz="2200" dirty="0"/>
              <a:t>:</a:t>
            </a:r>
            <a:r>
              <a:rPr lang="zh-CN" altLang="zh-CN" sz="2200" u="sng" dirty="0"/>
              <a:t>　</a:t>
            </a:r>
            <a:r>
              <a:rPr lang="zh-CN" altLang="zh-CN" sz="2200" dirty="0"/>
              <a:t>。</a:t>
            </a:r>
            <a:r>
              <a:rPr lang="en-US" altLang="zh-CN" sz="2200" dirty="0"/>
              <a:t> </a:t>
            </a:r>
            <a:endParaRPr lang="zh-CN" altLang="zh-CN" sz="2200" dirty="0"/>
          </a:p>
          <a:p>
            <a:pPr>
              <a:lnSpc>
                <a:spcPct val="120000"/>
              </a:lnSpc>
            </a:pPr>
            <a:r>
              <a:rPr lang="zh-CN" altLang="zh-CN" sz="2200" dirty="0"/>
              <a:t>气候方面</a:t>
            </a:r>
            <a:r>
              <a:rPr lang="en-US" altLang="zh-CN" sz="2200" dirty="0"/>
              <a:t>:</a:t>
            </a:r>
            <a:r>
              <a:rPr lang="zh-CN" altLang="zh-CN" sz="2200" u="sng" dirty="0"/>
              <a:t>　</a:t>
            </a:r>
            <a:r>
              <a:rPr lang="zh-CN" altLang="zh-CN" sz="2200" dirty="0"/>
              <a:t>。</a:t>
            </a:r>
            <a:r>
              <a:rPr lang="en-US" altLang="zh-CN" sz="2200" dirty="0"/>
              <a:t> </a:t>
            </a:r>
            <a:endParaRPr lang="zh-CN" altLang="zh-CN" sz="2200" dirty="0"/>
          </a:p>
          <a:p>
            <a:pPr>
              <a:lnSpc>
                <a:spcPct val="120000"/>
              </a:lnSpc>
            </a:pPr>
            <a:r>
              <a:rPr lang="en-US" altLang="zh-CN" sz="2200" dirty="0"/>
              <a:t>(3)</a:t>
            </a:r>
            <a:r>
              <a:rPr lang="zh-CN" altLang="zh-CN" sz="2200" dirty="0"/>
              <a:t>简述唐玄奘西游古印度的历史意义。</a:t>
            </a:r>
            <a:endParaRPr lang="zh-CN" altLang="zh-CN" sz="2200" dirty="0"/>
          </a:p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</a:rPr>
              <a:t>解析</a:t>
            </a:r>
            <a:r>
              <a:rPr lang="zh-CN" altLang="zh-CN" sz="2200" dirty="0"/>
              <a:t>本题主要考查唐玄奘西游的情况。第</a:t>
            </a:r>
            <a:r>
              <a:rPr lang="en-US" altLang="zh-CN" sz="2200" dirty="0"/>
              <a:t>(1)</a:t>
            </a:r>
            <a:r>
              <a:rPr lang="zh-CN" altLang="zh-CN" sz="2200" dirty="0"/>
              <a:t>题</a:t>
            </a:r>
            <a:r>
              <a:rPr lang="en-US" altLang="zh-CN" sz="2200" dirty="0"/>
              <a:t>,</a:t>
            </a:r>
            <a:r>
              <a:rPr lang="zh-CN" altLang="zh-CN" sz="2200" dirty="0"/>
              <a:t>唐玄奘于</a:t>
            </a:r>
            <a:r>
              <a:rPr lang="en-US" altLang="zh-CN" sz="2200" dirty="0"/>
              <a:t>627</a:t>
            </a:r>
            <a:r>
              <a:rPr lang="zh-CN" altLang="zh-CN" sz="2200" dirty="0"/>
              <a:t>年从当时的长安开始了他人生最壮伟的西行</a:t>
            </a:r>
            <a:r>
              <a:rPr lang="en-US" altLang="zh-CN" sz="2200" dirty="0"/>
              <a:t>,</a:t>
            </a:r>
            <a:r>
              <a:rPr lang="zh-CN" altLang="zh-CN" sz="2200" dirty="0"/>
              <a:t>最终到达现在的南亚地区。第</a:t>
            </a:r>
            <a:r>
              <a:rPr lang="en-US" altLang="zh-CN" sz="2200" dirty="0"/>
              <a:t>(2)</a:t>
            </a:r>
            <a:r>
              <a:rPr lang="zh-CN" altLang="zh-CN" sz="2200" dirty="0"/>
              <a:t>题</a:t>
            </a:r>
            <a:r>
              <a:rPr lang="en-US" altLang="zh-CN" sz="2200" dirty="0"/>
              <a:t>,</a:t>
            </a:r>
            <a:r>
              <a:rPr lang="zh-CN" altLang="zh-CN" sz="2200" dirty="0"/>
              <a:t>从图中可以看出</a:t>
            </a:r>
            <a:r>
              <a:rPr lang="en-US" altLang="zh-CN" sz="2200" dirty="0"/>
              <a:t>,</a:t>
            </a:r>
            <a:r>
              <a:rPr lang="zh-CN" altLang="zh-CN" sz="2200" dirty="0"/>
              <a:t>西行要经过多种多样的地形区</a:t>
            </a:r>
            <a:r>
              <a:rPr lang="en-US" altLang="zh-CN" sz="2200" dirty="0"/>
              <a:t>,</a:t>
            </a:r>
            <a:r>
              <a:rPr lang="zh-CN" altLang="zh-CN" sz="2200" dirty="0"/>
              <a:t>如中国西北内陆、中亚、南亚的高山、高原、沙漠等人迹罕至之处。从图中可以看出</a:t>
            </a:r>
            <a:r>
              <a:rPr lang="en-US" altLang="zh-CN" sz="2200" dirty="0"/>
              <a:t>,</a:t>
            </a:r>
            <a:r>
              <a:rPr lang="zh-CN" altLang="zh-CN" sz="2200" dirty="0"/>
              <a:t>西行要经过多种气候区</a:t>
            </a:r>
            <a:r>
              <a:rPr lang="en-US" altLang="zh-CN" sz="2200" dirty="0"/>
              <a:t>,</a:t>
            </a:r>
            <a:r>
              <a:rPr lang="zh-CN" altLang="zh-CN" sz="2200" dirty="0"/>
              <a:t>这些气候区对唐玄奘的旅行有许多障碍</a:t>
            </a:r>
            <a:r>
              <a:rPr lang="en-US" altLang="zh-CN" sz="2200" dirty="0"/>
              <a:t>,</a:t>
            </a:r>
            <a:r>
              <a:rPr lang="zh-CN" altLang="zh-CN" sz="2200" dirty="0"/>
              <a:t>如沙漠气候区等。第</a:t>
            </a:r>
            <a:r>
              <a:rPr lang="en-US" altLang="zh-CN" sz="2200" dirty="0"/>
              <a:t>(3)</a:t>
            </a:r>
            <a:r>
              <a:rPr lang="zh-CN" altLang="zh-CN" sz="2200" dirty="0"/>
              <a:t>题</a:t>
            </a:r>
            <a:r>
              <a:rPr lang="en-US" altLang="zh-CN" sz="2200" dirty="0"/>
              <a:t>,</a:t>
            </a:r>
            <a:r>
              <a:rPr lang="zh-CN" altLang="zh-CN" sz="2200" dirty="0"/>
              <a:t>唐玄奘于</a:t>
            </a:r>
            <a:r>
              <a:rPr lang="en-US" altLang="zh-CN" sz="2200" dirty="0"/>
              <a:t>645</a:t>
            </a:r>
            <a:r>
              <a:rPr lang="zh-CN" altLang="zh-CN" sz="2200" dirty="0"/>
              <a:t>年回到长安</a:t>
            </a:r>
            <a:r>
              <a:rPr lang="en-US" altLang="zh-CN" sz="2200" dirty="0"/>
              <a:t>,</a:t>
            </a:r>
            <a:r>
              <a:rPr lang="zh-CN" altLang="zh-CN" sz="2200" dirty="0"/>
              <a:t>取得了丰硕成果。</a:t>
            </a: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1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/>
              <a:t>问题导学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>
            <a:hlinkClick r:id="rId2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smtClean="0"/>
              <a:t>当堂检测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39552" y="2387368"/>
            <a:ext cx="8128000" cy="208326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</a:rPr>
              <a:t>答案</a:t>
            </a:r>
            <a:r>
              <a:rPr lang="en-US" altLang="zh-CN" sz="2200" dirty="0"/>
              <a:t>(1)</a:t>
            </a:r>
            <a:r>
              <a:rPr lang="zh-CN" altLang="zh-CN" sz="2200" dirty="0"/>
              <a:t>长安　南亚</a:t>
            </a:r>
            <a:endParaRPr lang="zh-CN" altLang="zh-CN" sz="2200" dirty="0"/>
          </a:p>
          <a:p>
            <a:pPr>
              <a:lnSpc>
                <a:spcPct val="120000"/>
              </a:lnSpc>
            </a:pPr>
            <a:r>
              <a:rPr lang="en-US" altLang="zh-CN" sz="2200" dirty="0"/>
              <a:t>(2)</a:t>
            </a:r>
            <a:r>
              <a:rPr lang="zh-CN" altLang="zh-CN" sz="2200" dirty="0"/>
              <a:t>地形崎岖</a:t>
            </a:r>
            <a:r>
              <a:rPr lang="en-US" altLang="zh-CN" sz="2200" dirty="0"/>
              <a:t>,</a:t>
            </a:r>
            <a:r>
              <a:rPr lang="zh-CN" altLang="zh-CN" sz="2200" dirty="0"/>
              <a:t>有高山、高原</a:t>
            </a:r>
            <a:r>
              <a:rPr lang="en-US" altLang="zh-CN" sz="2200" dirty="0"/>
              <a:t>,</a:t>
            </a:r>
            <a:r>
              <a:rPr lang="zh-CN" altLang="zh-CN" sz="2200" dirty="0"/>
              <a:t>有沙漠戈壁</a:t>
            </a:r>
            <a:r>
              <a:rPr lang="en-US" altLang="zh-CN" sz="2200" dirty="0"/>
              <a:t>,</a:t>
            </a:r>
            <a:r>
              <a:rPr lang="zh-CN" altLang="zh-CN" sz="2200" dirty="0"/>
              <a:t>有大江大河等阻挡　经过干旱沙漠区及热带气候区</a:t>
            </a:r>
            <a:endParaRPr lang="zh-CN" altLang="zh-CN" sz="2200" dirty="0"/>
          </a:p>
          <a:p>
            <a:pPr>
              <a:lnSpc>
                <a:spcPct val="120000"/>
              </a:lnSpc>
            </a:pPr>
            <a:r>
              <a:rPr lang="en-US" altLang="zh-CN" sz="2200" dirty="0"/>
              <a:t>(3)</a:t>
            </a:r>
            <a:r>
              <a:rPr lang="zh-CN" altLang="zh-CN" sz="2200" dirty="0"/>
              <a:t>①加强了古代中国与南亚地区的文化交流、联系</a:t>
            </a:r>
            <a:r>
              <a:rPr lang="en-US" altLang="zh-CN" sz="2200" dirty="0"/>
              <a:t>;</a:t>
            </a:r>
            <a:r>
              <a:rPr lang="zh-CN" altLang="zh-CN" sz="2200" dirty="0"/>
              <a:t>②写成名著《大唐西域记》</a:t>
            </a:r>
            <a:r>
              <a:rPr lang="en-US" altLang="zh-CN" sz="2200" dirty="0"/>
              <a:t>,</a:t>
            </a:r>
            <a:r>
              <a:rPr lang="zh-CN" altLang="zh-CN" sz="2200" dirty="0"/>
              <a:t>促进了中印佛教的发展。</a:t>
            </a: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1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/>
              <a:t>问题导学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>
            <a:hlinkClick r:id="rId2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smtClean="0"/>
              <a:t>当堂检测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6" name="椭圆 5">
            <a:hlinkClick r:id="rId2" action="ppaction://hlinksldjump"/>
          </p:cNvPr>
          <p:cNvSpPr/>
          <p:nvPr/>
        </p:nvSpPr>
        <p:spPr>
          <a:xfrm>
            <a:off x="2685103" y="692696"/>
            <a:ext cx="288032" cy="288032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7" name="椭圆 6">
            <a:hlinkClick r:id="rId3" action="ppaction://hlinksldjump"/>
          </p:cNvPr>
          <p:cNvSpPr/>
          <p:nvPr/>
        </p:nvSpPr>
        <p:spPr>
          <a:xfrm>
            <a:off x="3052053" y="692696"/>
            <a:ext cx="288032" cy="288032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2</a:t>
            </a:r>
            <a:endParaRPr lang="zh-CN" altLang="en-US" sz="1400" dirty="0"/>
          </a:p>
        </p:txBody>
      </p:sp>
      <p:sp>
        <p:nvSpPr>
          <p:cNvPr id="8" name="椭圆 7">
            <a:hlinkClick r:id="rId4" action="ppaction://hlinksldjump"/>
          </p:cNvPr>
          <p:cNvSpPr/>
          <p:nvPr/>
        </p:nvSpPr>
        <p:spPr>
          <a:xfrm>
            <a:off x="3419003" y="692696"/>
            <a:ext cx="288032" cy="288032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3</a:t>
            </a:r>
            <a:endParaRPr lang="zh-CN" altLang="en-US" sz="1400" dirty="0"/>
          </a:p>
        </p:txBody>
      </p:sp>
      <p:sp>
        <p:nvSpPr>
          <p:cNvPr id="9" name="椭圆 8">
            <a:hlinkClick r:id="rId5" action="ppaction://hlinksldjump"/>
          </p:cNvPr>
          <p:cNvSpPr/>
          <p:nvPr/>
        </p:nvSpPr>
        <p:spPr>
          <a:xfrm>
            <a:off x="3785953" y="692696"/>
            <a:ext cx="288032" cy="288032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4</a:t>
            </a:r>
            <a:endParaRPr lang="zh-CN" altLang="en-US" sz="1400" dirty="0"/>
          </a:p>
        </p:txBody>
      </p:sp>
      <p:sp>
        <p:nvSpPr>
          <p:cNvPr id="10" name="椭圆 9">
            <a:hlinkClick r:id="rId6" action="ppaction://hlinksldjump"/>
          </p:cNvPr>
          <p:cNvSpPr/>
          <p:nvPr/>
        </p:nvSpPr>
        <p:spPr>
          <a:xfrm>
            <a:off x="4152903" y="692696"/>
            <a:ext cx="288032" cy="288032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5</a:t>
            </a:r>
            <a:endParaRPr lang="zh-CN" altLang="en-US" sz="1400" dirty="0"/>
          </a:p>
        </p:txBody>
      </p:sp>
      <p:sp>
        <p:nvSpPr>
          <p:cNvPr id="11" name="椭圆 10">
            <a:hlinkClick r:id="rId7" action="ppaction://hlinksldjump"/>
          </p:cNvPr>
          <p:cNvSpPr/>
          <p:nvPr/>
        </p:nvSpPr>
        <p:spPr>
          <a:xfrm>
            <a:off x="4519853" y="692696"/>
            <a:ext cx="288032" cy="288032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6</a:t>
            </a:r>
            <a:endParaRPr lang="zh-CN" altLang="en-US" sz="1400" dirty="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99868" y="1556792"/>
            <a:ext cx="8292611" cy="29361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b="1" dirty="0"/>
              <a:t>1</a:t>
            </a:r>
            <a:r>
              <a:rPr lang="en-US" altLang="zh-CN" sz="2200" dirty="0"/>
              <a:t>.</a:t>
            </a:r>
            <a:r>
              <a:rPr lang="zh-CN" altLang="zh-CN" sz="2200" dirty="0"/>
              <a:t>一个人要进行旅游活动</a:t>
            </a:r>
            <a:r>
              <a:rPr lang="en-US" altLang="zh-CN" sz="2200" dirty="0"/>
              <a:t>,</a:t>
            </a:r>
            <a:r>
              <a:rPr lang="zh-CN" altLang="zh-CN" sz="2200" dirty="0"/>
              <a:t>则</a:t>
            </a:r>
            <a:r>
              <a:rPr lang="en-US" altLang="zh-CN" sz="2200" dirty="0"/>
              <a:t>(</a:t>
            </a:r>
            <a:r>
              <a:rPr lang="zh-CN" altLang="zh-CN" sz="2200" dirty="0"/>
              <a:t>　　</a:t>
            </a:r>
            <a:r>
              <a:rPr lang="en-US" altLang="zh-CN" sz="2200" dirty="0"/>
              <a:t>)</a:t>
            </a:r>
            <a:endParaRPr lang="zh-CN" altLang="zh-CN" sz="2200" dirty="0"/>
          </a:p>
          <a:p>
            <a:pPr>
              <a:lnSpc>
                <a:spcPct val="120000"/>
              </a:lnSpc>
            </a:pPr>
            <a:r>
              <a:rPr lang="en-US" altLang="zh-CN" sz="2200" dirty="0"/>
              <a:t>A.</a:t>
            </a:r>
            <a:r>
              <a:rPr lang="zh-CN" altLang="zh-CN" sz="2200" dirty="0"/>
              <a:t>具备一定的经济条件即可</a:t>
            </a:r>
            <a:endParaRPr lang="zh-CN" altLang="zh-CN" sz="2200" dirty="0"/>
          </a:p>
          <a:p>
            <a:pPr>
              <a:lnSpc>
                <a:spcPct val="120000"/>
              </a:lnSpc>
            </a:pPr>
            <a:r>
              <a:rPr lang="en-US" altLang="zh-CN" sz="2200" dirty="0"/>
              <a:t>B.</a:t>
            </a:r>
            <a:r>
              <a:rPr lang="zh-CN" altLang="zh-CN" sz="2200" dirty="0"/>
              <a:t>只要具备一定的闲暇时间即可</a:t>
            </a:r>
            <a:endParaRPr lang="zh-CN" altLang="zh-CN" sz="2200" dirty="0"/>
          </a:p>
          <a:p>
            <a:pPr>
              <a:lnSpc>
                <a:spcPct val="120000"/>
              </a:lnSpc>
            </a:pPr>
            <a:r>
              <a:rPr lang="en-US" altLang="zh-CN" sz="2200" dirty="0"/>
              <a:t>C.</a:t>
            </a:r>
            <a:r>
              <a:rPr lang="zh-CN" altLang="zh-CN" sz="2200" dirty="0"/>
              <a:t>同时具备一定的经济条件和足够的时间即可</a:t>
            </a:r>
            <a:endParaRPr lang="zh-CN" altLang="zh-CN" sz="2200" dirty="0"/>
          </a:p>
          <a:p>
            <a:pPr>
              <a:lnSpc>
                <a:spcPct val="120000"/>
              </a:lnSpc>
            </a:pPr>
            <a:r>
              <a:rPr lang="en-US" altLang="zh-CN" sz="2200" dirty="0"/>
              <a:t>D.</a:t>
            </a:r>
            <a:r>
              <a:rPr lang="zh-CN" altLang="zh-CN" sz="2200" dirty="0"/>
              <a:t>既要有金钱、时间和旅游爱好</a:t>
            </a:r>
            <a:r>
              <a:rPr lang="en-US" altLang="zh-CN" sz="2200" dirty="0"/>
              <a:t>,</a:t>
            </a:r>
            <a:r>
              <a:rPr lang="zh-CN" altLang="zh-CN" sz="2200" dirty="0"/>
              <a:t>还要有安定的社会环境</a:t>
            </a:r>
            <a:endParaRPr lang="zh-CN" altLang="zh-CN" sz="2200" dirty="0"/>
          </a:p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</a:rPr>
              <a:t>解析</a:t>
            </a:r>
            <a:r>
              <a:rPr lang="zh-CN" altLang="zh-CN" sz="2200" dirty="0"/>
              <a:t>一个人要成为旅游者</a:t>
            </a:r>
            <a:r>
              <a:rPr lang="en-US" altLang="zh-CN" sz="2200" dirty="0"/>
              <a:t>,</a:t>
            </a:r>
            <a:r>
              <a:rPr lang="zh-CN" altLang="zh-CN" sz="2200" dirty="0"/>
              <a:t>除了具备个人条件外</a:t>
            </a:r>
            <a:r>
              <a:rPr lang="en-US" altLang="zh-CN" sz="2200" dirty="0"/>
              <a:t>,</a:t>
            </a:r>
            <a:r>
              <a:rPr lang="zh-CN" altLang="zh-CN" sz="2200" dirty="0"/>
              <a:t>还要具备社会条件。</a:t>
            </a:r>
            <a:endParaRPr lang="zh-CN" altLang="zh-CN" sz="2200" dirty="0"/>
          </a:p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</a:rPr>
              <a:t>答案</a:t>
            </a:r>
            <a:r>
              <a:rPr lang="en-US" altLang="zh-CN" sz="2200" dirty="0"/>
              <a:t>D</a:t>
            </a:r>
            <a:endParaRPr lang="zh-CN" altLang="zh-CN" sz="22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1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/>
              <a:t>问题导学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>
            <a:hlinkClick r:id="rId2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smtClean="0"/>
              <a:t>当堂检测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椭圆 3">
            <a:hlinkClick r:id="rId2" action="ppaction://hlinksldjump"/>
          </p:cNvPr>
          <p:cNvSpPr/>
          <p:nvPr/>
        </p:nvSpPr>
        <p:spPr>
          <a:xfrm>
            <a:off x="2685103" y="692696"/>
            <a:ext cx="288032" cy="288032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5" name="椭圆 4">
            <a:hlinkClick r:id="rId3" action="ppaction://hlinksldjump"/>
          </p:cNvPr>
          <p:cNvSpPr/>
          <p:nvPr/>
        </p:nvSpPr>
        <p:spPr>
          <a:xfrm>
            <a:off x="3052053" y="692696"/>
            <a:ext cx="288032" cy="288032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2</a:t>
            </a:r>
            <a:endParaRPr lang="zh-CN" altLang="en-US" sz="1400" dirty="0"/>
          </a:p>
        </p:txBody>
      </p:sp>
      <p:sp>
        <p:nvSpPr>
          <p:cNvPr id="6" name="椭圆 5">
            <a:hlinkClick r:id="rId4" action="ppaction://hlinksldjump"/>
          </p:cNvPr>
          <p:cNvSpPr/>
          <p:nvPr/>
        </p:nvSpPr>
        <p:spPr>
          <a:xfrm>
            <a:off x="3419003" y="692696"/>
            <a:ext cx="288032" cy="288032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3</a:t>
            </a:r>
            <a:endParaRPr lang="zh-CN" altLang="en-US" sz="1400" dirty="0"/>
          </a:p>
        </p:txBody>
      </p:sp>
      <p:sp>
        <p:nvSpPr>
          <p:cNvPr id="7" name="椭圆 6">
            <a:hlinkClick r:id="rId5" action="ppaction://hlinksldjump"/>
          </p:cNvPr>
          <p:cNvSpPr/>
          <p:nvPr/>
        </p:nvSpPr>
        <p:spPr>
          <a:xfrm>
            <a:off x="3785953" y="692696"/>
            <a:ext cx="288032" cy="288032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4</a:t>
            </a:r>
            <a:endParaRPr lang="zh-CN" altLang="en-US" sz="1400" dirty="0"/>
          </a:p>
        </p:txBody>
      </p:sp>
      <p:sp>
        <p:nvSpPr>
          <p:cNvPr id="8" name="椭圆 7">
            <a:hlinkClick r:id="rId6" action="ppaction://hlinksldjump"/>
          </p:cNvPr>
          <p:cNvSpPr/>
          <p:nvPr/>
        </p:nvSpPr>
        <p:spPr>
          <a:xfrm>
            <a:off x="4152903" y="692696"/>
            <a:ext cx="288032" cy="288032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5</a:t>
            </a:r>
            <a:endParaRPr lang="zh-CN" altLang="en-US" sz="1400" dirty="0"/>
          </a:p>
        </p:txBody>
      </p:sp>
      <p:sp>
        <p:nvSpPr>
          <p:cNvPr id="9" name="椭圆 8">
            <a:hlinkClick r:id="rId7" action="ppaction://hlinksldjump"/>
          </p:cNvPr>
          <p:cNvSpPr/>
          <p:nvPr/>
        </p:nvSpPr>
        <p:spPr>
          <a:xfrm>
            <a:off x="4519853" y="692696"/>
            <a:ext cx="288032" cy="288032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6</a:t>
            </a:r>
            <a:endParaRPr lang="zh-CN" altLang="en-US" sz="1400" dirty="0"/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508000" y="1052736"/>
            <a:ext cx="8128000" cy="374871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b="1" dirty="0"/>
              <a:t>2</a:t>
            </a:r>
            <a:r>
              <a:rPr lang="en-US" altLang="zh-CN" sz="2200" dirty="0"/>
              <a:t>.</a:t>
            </a:r>
            <a:r>
              <a:rPr lang="zh-CN" altLang="zh-CN" sz="2200" dirty="0"/>
              <a:t>下列说法错误的是</a:t>
            </a:r>
            <a:r>
              <a:rPr lang="en-US" altLang="zh-CN" sz="2200" dirty="0"/>
              <a:t>(</a:t>
            </a:r>
            <a:r>
              <a:rPr lang="zh-CN" altLang="zh-CN" sz="2200" dirty="0"/>
              <a:t>　　</a:t>
            </a:r>
            <a:r>
              <a:rPr lang="en-US" altLang="zh-CN" sz="2200" dirty="0"/>
              <a:t>)</a:t>
            </a:r>
            <a:endParaRPr lang="zh-CN" altLang="zh-CN" sz="2200" dirty="0"/>
          </a:p>
          <a:p>
            <a:pPr>
              <a:lnSpc>
                <a:spcPct val="120000"/>
              </a:lnSpc>
            </a:pPr>
            <a:r>
              <a:rPr lang="en-US" altLang="zh-CN" sz="2200" dirty="0"/>
              <a:t>A.</a:t>
            </a:r>
            <a:r>
              <a:rPr lang="zh-CN" altLang="zh-CN" sz="2200" dirty="0"/>
              <a:t>旅游者的文化素养越高</a:t>
            </a:r>
            <a:r>
              <a:rPr lang="en-US" altLang="zh-CN" sz="2200" dirty="0"/>
              <a:t>,</a:t>
            </a:r>
            <a:r>
              <a:rPr lang="zh-CN" altLang="zh-CN" sz="2200" dirty="0"/>
              <a:t>在旅游过程中的审美情趣就越浓</a:t>
            </a:r>
            <a:endParaRPr lang="zh-CN" altLang="zh-CN" sz="2200" dirty="0"/>
          </a:p>
          <a:p>
            <a:pPr>
              <a:lnSpc>
                <a:spcPct val="120000"/>
              </a:lnSpc>
            </a:pPr>
            <a:r>
              <a:rPr lang="en-US" altLang="zh-CN" sz="2200" dirty="0"/>
              <a:t>B.</a:t>
            </a:r>
            <a:r>
              <a:rPr lang="zh-CN" altLang="zh-CN" sz="2200" dirty="0"/>
              <a:t>在旅游活动中</a:t>
            </a:r>
            <a:r>
              <a:rPr lang="en-US" altLang="zh-CN" sz="2200" dirty="0"/>
              <a:t>,</a:t>
            </a:r>
            <a:r>
              <a:rPr lang="zh-CN" altLang="zh-CN" sz="2200" dirty="0"/>
              <a:t>尽量的高消费成为人们在旅游过程中普遍接受的准则</a:t>
            </a:r>
            <a:endParaRPr lang="zh-CN" altLang="zh-CN" sz="2200" dirty="0"/>
          </a:p>
          <a:p>
            <a:pPr>
              <a:lnSpc>
                <a:spcPct val="120000"/>
              </a:lnSpc>
            </a:pPr>
            <a:r>
              <a:rPr lang="en-US" altLang="zh-CN" sz="2200" dirty="0"/>
              <a:t>C.</a:t>
            </a:r>
            <a:r>
              <a:rPr lang="zh-CN" altLang="zh-CN" sz="2200" dirty="0"/>
              <a:t>在现代旅游观念下</a:t>
            </a:r>
            <a:r>
              <a:rPr lang="en-US" altLang="zh-CN" sz="2200" dirty="0"/>
              <a:t>,</a:t>
            </a:r>
            <a:r>
              <a:rPr lang="zh-CN" altLang="zh-CN" sz="2200" dirty="0"/>
              <a:t>必要的闲暇时间是不可缺少的基本条件</a:t>
            </a:r>
            <a:endParaRPr lang="zh-CN" altLang="zh-CN" sz="2200" dirty="0"/>
          </a:p>
          <a:p>
            <a:pPr>
              <a:lnSpc>
                <a:spcPct val="120000"/>
              </a:lnSpc>
            </a:pPr>
            <a:r>
              <a:rPr lang="en-US" altLang="zh-CN" sz="2200" dirty="0"/>
              <a:t>D.</a:t>
            </a:r>
            <a:r>
              <a:rPr lang="zh-CN" altLang="zh-CN" sz="2200" dirty="0"/>
              <a:t>身体健康是出游的必要条件</a:t>
            </a:r>
            <a:endParaRPr lang="zh-CN" altLang="zh-CN" sz="2200" dirty="0"/>
          </a:p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</a:rPr>
              <a:t>解析</a:t>
            </a:r>
            <a:r>
              <a:rPr lang="zh-CN" altLang="zh-CN" sz="2200" dirty="0"/>
              <a:t>在旅游活动中</a:t>
            </a:r>
            <a:r>
              <a:rPr lang="en-US" altLang="zh-CN" sz="2200" dirty="0"/>
              <a:t>,</a:t>
            </a:r>
            <a:r>
              <a:rPr lang="zh-CN" altLang="zh-CN" sz="2200" dirty="0"/>
              <a:t>量力而行的适度消费</a:t>
            </a:r>
            <a:r>
              <a:rPr lang="en-US" altLang="zh-CN" sz="2200" dirty="0"/>
              <a:t>,</a:t>
            </a:r>
            <a:r>
              <a:rPr lang="zh-CN" altLang="zh-CN" sz="2200" dirty="0"/>
              <a:t>成为人们在旅游过程中普遍接受的准则。</a:t>
            </a:r>
            <a:endParaRPr lang="zh-CN" altLang="zh-CN" sz="2200" dirty="0"/>
          </a:p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</a:rPr>
              <a:t>答案</a:t>
            </a:r>
            <a:r>
              <a:rPr lang="en-US" altLang="zh-CN" sz="2200" dirty="0"/>
              <a:t>B</a:t>
            </a:r>
            <a:endParaRPr lang="zh-CN" altLang="zh-CN" sz="2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1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/>
              <a:t>问题导学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>
            <a:hlinkClick r:id="rId2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smtClean="0"/>
              <a:t>当堂检测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椭圆 3">
            <a:hlinkClick r:id="rId2" action="ppaction://hlinksldjump"/>
          </p:cNvPr>
          <p:cNvSpPr/>
          <p:nvPr/>
        </p:nvSpPr>
        <p:spPr>
          <a:xfrm>
            <a:off x="2685103" y="692696"/>
            <a:ext cx="288032" cy="288032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5" name="椭圆 4">
            <a:hlinkClick r:id="rId3" action="ppaction://hlinksldjump"/>
          </p:cNvPr>
          <p:cNvSpPr/>
          <p:nvPr/>
        </p:nvSpPr>
        <p:spPr>
          <a:xfrm>
            <a:off x="3052053" y="692696"/>
            <a:ext cx="288032" cy="288032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2</a:t>
            </a:r>
            <a:endParaRPr lang="zh-CN" altLang="en-US" sz="1400" dirty="0"/>
          </a:p>
        </p:txBody>
      </p:sp>
      <p:sp>
        <p:nvSpPr>
          <p:cNvPr id="6" name="椭圆 5">
            <a:hlinkClick r:id="rId4" action="ppaction://hlinksldjump"/>
          </p:cNvPr>
          <p:cNvSpPr/>
          <p:nvPr/>
        </p:nvSpPr>
        <p:spPr>
          <a:xfrm>
            <a:off x="3419003" y="692696"/>
            <a:ext cx="288032" cy="288032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3</a:t>
            </a:r>
            <a:endParaRPr lang="zh-CN" altLang="en-US" sz="1400" dirty="0"/>
          </a:p>
        </p:txBody>
      </p:sp>
      <p:sp>
        <p:nvSpPr>
          <p:cNvPr id="7" name="椭圆 6">
            <a:hlinkClick r:id="rId5" action="ppaction://hlinksldjump"/>
          </p:cNvPr>
          <p:cNvSpPr/>
          <p:nvPr/>
        </p:nvSpPr>
        <p:spPr>
          <a:xfrm>
            <a:off x="3785953" y="692696"/>
            <a:ext cx="288032" cy="288032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4</a:t>
            </a:r>
            <a:endParaRPr lang="zh-CN" altLang="en-US" sz="1400" dirty="0"/>
          </a:p>
        </p:txBody>
      </p:sp>
      <p:sp>
        <p:nvSpPr>
          <p:cNvPr id="8" name="椭圆 7">
            <a:hlinkClick r:id="rId6" action="ppaction://hlinksldjump"/>
          </p:cNvPr>
          <p:cNvSpPr/>
          <p:nvPr/>
        </p:nvSpPr>
        <p:spPr>
          <a:xfrm>
            <a:off x="4152903" y="692696"/>
            <a:ext cx="288032" cy="288032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5</a:t>
            </a:r>
            <a:endParaRPr lang="zh-CN" altLang="en-US" sz="1400" dirty="0"/>
          </a:p>
        </p:txBody>
      </p:sp>
      <p:sp>
        <p:nvSpPr>
          <p:cNvPr id="9" name="椭圆 8">
            <a:hlinkClick r:id="rId7" action="ppaction://hlinksldjump"/>
          </p:cNvPr>
          <p:cNvSpPr/>
          <p:nvPr/>
        </p:nvSpPr>
        <p:spPr>
          <a:xfrm>
            <a:off x="4519853" y="692696"/>
            <a:ext cx="288032" cy="288032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6</a:t>
            </a:r>
            <a:endParaRPr lang="zh-CN" altLang="en-US" sz="1400" dirty="0"/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508000" y="1052736"/>
            <a:ext cx="8128000" cy="293618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b="1" dirty="0"/>
              <a:t>3</a:t>
            </a:r>
            <a:r>
              <a:rPr lang="en-US" altLang="zh-CN" sz="2200" dirty="0"/>
              <a:t>.</a:t>
            </a:r>
            <a:r>
              <a:rPr lang="zh-CN" altLang="zh-CN" sz="2200" dirty="0"/>
              <a:t>游客的经济承受力主要取决于</a:t>
            </a:r>
            <a:r>
              <a:rPr lang="en-US" altLang="zh-CN" sz="2200" dirty="0"/>
              <a:t>(</a:t>
            </a:r>
            <a:r>
              <a:rPr lang="zh-CN" altLang="zh-CN" sz="2200" dirty="0"/>
              <a:t>　　</a:t>
            </a:r>
            <a:r>
              <a:rPr lang="en-US" altLang="zh-CN" sz="2200" dirty="0"/>
              <a:t>)</a:t>
            </a:r>
            <a:endParaRPr lang="zh-CN" altLang="zh-CN" sz="2200" dirty="0"/>
          </a:p>
          <a:p>
            <a:pPr>
              <a:lnSpc>
                <a:spcPct val="120000"/>
              </a:lnSpc>
            </a:pPr>
            <a:r>
              <a:rPr lang="zh-CN" altLang="zh-CN" sz="2200" dirty="0"/>
              <a:t>①游客的旅游动机　②游客自己的经济收入　③游客自己愿意支付的旅游费用　④游客的旅游偏好</a:t>
            </a:r>
            <a:endParaRPr lang="zh-CN" altLang="zh-CN" sz="2200" dirty="0"/>
          </a:p>
          <a:p>
            <a:pPr>
              <a:lnSpc>
                <a:spcPct val="120000"/>
              </a:lnSpc>
            </a:pPr>
            <a:r>
              <a:rPr lang="en-US" altLang="zh-CN" sz="2200" dirty="0"/>
              <a:t>A.</a:t>
            </a:r>
            <a:r>
              <a:rPr lang="zh-CN" altLang="zh-CN" sz="2200" dirty="0"/>
              <a:t>①④</a:t>
            </a:r>
            <a:r>
              <a:rPr lang="en-US" altLang="zh-CN" sz="2200" dirty="0"/>
              <a:t>	B.</a:t>
            </a:r>
            <a:r>
              <a:rPr lang="zh-CN" altLang="zh-CN" sz="2200" dirty="0"/>
              <a:t>②④</a:t>
            </a:r>
            <a:r>
              <a:rPr lang="en-US" altLang="zh-CN" sz="2200" dirty="0"/>
              <a:t>	C.</a:t>
            </a:r>
            <a:r>
              <a:rPr lang="zh-CN" altLang="zh-CN" sz="2200" dirty="0"/>
              <a:t>②③</a:t>
            </a:r>
            <a:r>
              <a:rPr lang="en-US" altLang="zh-CN" sz="2200" dirty="0"/>
              <a:t>	D.</a:t>
            </a:r>
            <a:r>
              <a:rPr lang="zh-CN" altLang="zh-CN" sz="2200" dirty="0"/>
              <a:t>③④</a:t>
            </a:r>
            <a:endParaRPr lang="zh-CN" altLang="zh-CN" sz="2200" dirty="0"/>
          </a:p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</a:rPr>
              <a:t>解析</a:t>
            </a:r>
            <a:r>
              <a:rPr lang="zh-CN" altLang="zh-CN" sz="2200" dirty="0"/>
              <a:t>经济条件在很大程度上影响旅游者旅游的目的地</a:t>
            </a:r>
            <a:r>
              <a:rPr lang="en-US" altLang="zh-CN" sz="2200" dirty="0"/>
              <a:t>,</a:t>
            </a:r>
            <a:r>
              <a:rPr lang="zh-CN" altLang="zh-CN" sz="2200" dirty="0"/>
              <a:t>以及出游时间的长短和旅游过程中的消费水平。</a:t>
            </a:r>
            <a:endParaRPr lang="zh-CN" altLang="zh-CN" sz="2200" dirty="0"/>
          </a:p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</a:rPr>
              <a:t>答案</a:t>
            </a:r>
            <a:r>
              <a:rPr lang="en-US" altLang="zh-CN" sz="2200" dirty="0"/>
              <a:t>C</a:t>
            </a:r>
            <a:endParaRPr lang="zh-CN" altLang="zh-CN" sz="2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1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/>
              <a:t>问题导学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>
            <a:hlinkClick r:id="rId2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smtClean="0"/>
              <a:t>当堂检测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椭圆 3">
            <a:hlinkClick r:id="rId2" action="ppaction://hlinksldjump"/>
          </p:cNvPr>
          <p:cNvSpPr/>
          <p:nvPr/>
        </p:nvSpPr>
        <p:spPr>
          <a:xfrm>
            <a:off x="2685103" y="692696"/>
            <a:ext cx="288032" cy="288032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5" name="椭圆 4">
            <a:hlinkClick r:id="rId3" action="ppaction://hlinksldjump"/>
          </p:cNvPr>
          <p:cNvSpPr/>
          <p:nvPr/>
        </p:nvSpPr>
        <p:spPr>
          <a:xfrm>
            <a:off x="3052053" y="692696"/>
            <a:ext cx="288032" cy="288032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2</a:t>
            </a:r>
            <a:endParaRPr lang="zh-CN" altLang="en-US" sz="1400" dirty="0"/>
          </a:p>
        </p:txBody>
      </p:sp>
      <p:sp>
        <p:nvSpPr>
          <p:cNvPr id="6" name="椭圆 5">
            <a:hlinkClick r:id="rId4" action="ppaction://hlinksldjump"/>
          </p:cNvPr>
          <p:cNvSpPr/>
          <p:nvPr/>
        </p:nvSpPr>
        <p:spPr>
          <a:xfrm>
            <a:off x="3419003" y="692696"/>
            <a:ext cx="288032" cy="288032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3</a:t>
            </a:r>
            <a:endParaRPr lang="zh-CN" altLang="en-US" sz="1400" dirty="0"/>
          </a:p>
        </p:txBody>
      </p:sp>
      <p:sp>
        <p:nvSpPr>
          <p:cNvPr id="7" name="椭圆 6">
            <a:hlinkClick r:id="rId5" action="ppaction://hlinksldjump"/>
          </p:cNvPr>
          <p:cNvSpPr/>
          <p:nvPr/>
        </p:nvSpPr>
        <p:spPr>
          <a:xfrm>
            <a:off x="3785953" y="692696"/>
            <a:ext cx="288032" cy="288032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4</a:t>
            </a:r>
            <a:endParaRPr lang="zh-CN" altLang="en-US" sz="1400" dirty="0"/>
          </a:p>
        </p:txBody>
      </p:sp>
      <p:sp>
        <p:nvSpPr>
          <p:cNvPr id="8" name="椭圆 7">
            <a:hlinkClick r:id="rId6" action="ppaction://hlinksldjump"/>
          </p:cNvPr>
          <p:cNvSpPr/>
          <p:nvPr/>
        </p:nvSpPr>
        <p:spPr>
          <a:xfrm>
            <a:off x="4152903" y="692696"/>
            <a:ext cx="288032" cy="288032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5</a:t>
            </a:r>
            <a:endParaRPr lang="zh-CN" altLang="en-US" sz="1400" dirty="0"/>
          </a:p>
        </p:txBody>
      </p:sp>
      <p:sp>
        <p:nvSpPr>
          <p:cNvPr id="9" name="椭圆 8">
            <a:hlinkClick r:id="rId7" action="ppaction://hlinksldjump"/>
          </p:cNvPr>
          <p:cNvSpPr/>
          <p:nvPr/>
        </p:nvSpPr>
        <p:spPr>
          <a:xfrm>
            <a:off x="4519853" y="692696"/>
            <a:ext cx="288032" cy="288032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6</a:t>
            </a:r>
            <a:endParaRPr lang="zh-CN" altLang="en-US" sz="1400" dirty="0"/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508000" y="1052736"/>
            <a:ext cx="8128000" cy="252992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b="1" dirty="0"/>
              <a:t>4</a:t>
            </a:r>
            <a:r>
              <a:rPr lang="en-US" altLang="zh-CN" sz="2200" dirty="0"/>
              <a:t>.</a:t>
            </a:r>
            <a:r>
              <a:rPr lang="zh-CN" altLang="zh-CN" sz="2200" dirty="0"/>
              <a:t>开我国古代山水散文之先河的是</a:t>
            </a:r>
            <a:r>
              <a:rPr lang="en-US" altLang="zh-CN" sz="2200" dirty="0"/>
              <a:t>(</a:t>
            </a:r>
            <a:r>
              <a:rPr lang="zh-CN" altLang="zh-CN" sz="2200" dirty="0"/>
              <a:t>　　</a:t>
            </a:r>
            <a:r>
              <a:rPr lang="en-US" altLang="zh-CN" sz="2200" dirty="0"/>
              <a:t>)</a:t>
            </a:r>
            <a:endParaRPr lang="zh-CN" altLang="zh-CN" sz="2200" dirty="0"/>
          </a:p>
          <a:p>
            <a:pPr>
              <a:lnSpc>
                <a:spcPct val="120000"/>
              </a:lnSpc>
            </a:pPr>
            <a:r>
              <a:rPr lang="en-US" altLang="zh-CN" sz="2200" dirty="0"/>
              <a:t>A.</a:t>
            </a:r>
            <a:r>
              <a:rPr lang="zh-CN" altLang="zh-CN" sz="2200" dirty="0"/>
              <a:t>《地理学思想史》</a:t>
            </a:r>
            <a:r>
              <a:rPr lang="en-US" altLang="zh-CN" sz="2200" dirty="0"/>
              <a:t>	B.</a:t>
            </a:r>
            <a:r>
              <a:rPr lang="zh-CN" altLang="zh-CN" sz="2200" dirty="0"/>
              <a:t>《水经注》</a:t>
            </a:r>
            <a:endParaRPr lang="zh-CN" altLang="zh-CN" sz="2200" dirty="0"/>
          </a:p>
          <a:p>
            <a:pPr>
              <a:lnSpc>
                <a:spcPct val="120000"/>
              </a:lnSpc>
            </a:pPr>
            <a:r>
              <a:rPr lang="en-US" altLang="zh-CN" sz="2200" dirty="0"/>
              <a:t>C.</a:t>
            </a:r>
            <a:r>
              <a:rPr lang="zh-CN" altLang="zh-CN" sz="2200" dirty="0"/>
              <a:t>《大唐西域记》</a:t>
            </a:r>
            <a:r>
              <a:rPr lang="en-US" altLang="zh-CN" sz="2200" dirty="0"/>
              <a:t>	D.</a:t>
            </a:r>
            <a:r>
              <a:rPr lang="zh-CN" altLang="zh-CN" sz="2200" dirty="0"/>
              <a:t>《梦溪笔谈》</a:t>
            </a:r>
            <a:endParaRPr lang="zh-CN" altLang="zh-CN" sz="2200" dirty="0"/>
          </a:p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</a:rPr>
              <a:t>解析</a:t>
            </a:r>
            <a:r>
              <a:rPr lang="zh-CN" altLang="zh-CN" sz="2200" dirty="0"/>
              <a:t>北魏郦道元撰写的《水经注》</a:t>
            </a:r>
            <a:r>
              <a:rPr lang="en-US" altLang="zh-CN" sz="2200" dirty="0"/>
              <a:t>,</a:t>
            </a:r>
            <a:r>
              <a:rPr lang="zh-CN" altLang="zh-CN" sz="2200" dirty="0"/>
              <a:t>开我国古代山水散文之先河</a:t>
            </a:r>
            <a:r>
              <a:rPr lang="en-US" altLang="zh-CN" sz="2200" dirty="0"/>
              <a:t>,</a:t>
            </a:r>
            <a:r>
              <a:rPr lang="zh-CN" altLang="zh-CN" sz="2200" dirty="0"/>
              <a:t>对唐宋文坛产生很大影响</a:t>
            </a:r>
            <a:r>
              <a:rPr lang="en-US" altLang="zh-CN" sz="2200" dirty="0"/>
              <a:t>,</a:t>
            </a:r>
            <a:r>
              <a:rPr lang="zh-CN" altLang="zh-CN" sz="2200" dirty="0"/>
              <a:t>是我国古代研究水文的地学巨著。</a:t>
            </a:r>
            <a:endParaRPr lang="zh-CN" altLang="zh-CN" sz="2200" dirty="0"/>
          </a:p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</a:rPr>
              <a:t>答案</a:t>
            </a:r>
            <a:r>
              <a:rPr lang="en-US" altLang="zh-CN" sz="2200" dirty="0"/>
              <a:t>B</a:t>
            </a:r>
            <a:endParaRPr lang="zh-CN" altLang="zh-CN" sz="2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 noChangeAspect="1"/>
          </p:cNvSpPr>
          <p:nvPr>
            <p:ph type="title"/>
          </p:nvPr>
        </p:nvSpPr>
        <p:spPr>
          <a:xfrm>
            <a:off x="508000" y="3272631"/>
            <a:ext cx="8128000" cy="566738"/>
          </a:xfrm>
        </p:spPr>
        <p:txBody>
          <a:bodyPr/>
          <a:lstStyle/>
          <a:p>
            <a:pPr>
              <a:lnSpc>
                <a:spcPct val="120000"/>
              </a:lnSpc>
            </a:pPr>
            <a:r>
              <a:rPr lang="zh-CN" altLang="zh-CN" sz="2200" dirty="0"/>
              <a:t>第一节　做合格的</a:t>
            </a:r>
            <a:r>
              <a:rPr lang="zh-CN" altLang="zh-CN" sz="2200" dirty="0" smtClean="0"/>
              <a:t>旅游者</a:t>
            </a:r>
            <a:endParaRPr lang="zh-CN" altLang="zh-CN" sz="2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1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/>
              <a:t>问题导学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>
            <a:hlinkClick r:id="rId2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smtClean="0"/>
              <a:t>当堂检测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椭圆 3">
            <a:hlinkClick r:id="rId2" action="ppaction://hlinksldjump"/>
          </p:cNvPr>
          <p:cNvSpPr/>
          <p:nvPr/>
        </p:nvSpPr>
        <p:spPr>
          <a:xfrm>
            <a:off x="2685103" y="692696"/>
            <a:ext cx="288032" cy="288032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5" name="椭圆 4">
            <a:hlinkClick r:id="rId3" action="ppaction://hlinksldjump"/>
          </p:cNvPr>
          <p:cNvSpPr/>
          <p:nvPr/>
        </p:nvSpPr>
        <p:spPr>
          <a:xfrm>
            <a:off x="3052053" y="692696"/>
            <a:ext cx="288032" cy="288032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2</a:t>
            </a:r>
            <a:endParaRPr lang="zh-CN" altLang="en-US" sz="1400" dirty="0"/>
          </a:p>
        </p:txBody>
      </p:sp>
      <p:sp>
        <p:nvSpPr>
          <p:cNvPr id="6" name="椭圆 5">
            <a:hlinkClick r:id="rId4" action="ppaction://hlinksldjump"/>
          </p:cNvPr>
          <p:cNvSpPr/>
          <p:nvPr/>
        </p:nvSpPr>
        <p:spPr>
          <a:xfrm>
            <a:off x="3419003" y="692696"/>
            <a:ext cx="288032" cy="288032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3</a:t>
            </a:r>
            <a:endParaRPr lang="zh-CN" altLang="en-US" sz="1400" dirty="0"/>
          </a:p>
        </p:txBody>
      </p:sp>
      <p:sp>
        <p:nvSpPr>
          <p:cNvPr id="7" name="椭圆 6">
            <a:hlinkClick r:id="rId5" action="ppaction://hlinksldjump"/>
          </p:cNvPr>
          <p:cNvSpPr/>
          <p:nvPr/>
        </p:nvSpPr>
        <p:spPr>
          <a:xfrm>
            <a:off x="3785953" y="692696"/>
            <a:ext cx="288032" cy="288032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4</a:t>
            </a:r>
            <a:endParaRPr lang="zh-CN" altLang="en-US" sz="1400" dirty="0"/>
          </a:p>
        </p:txBody>
      </p:sp>
      <p:sp>
        <p:nvSpPr>
          <p:cNvPr id="8" name="椭圆 7">
            <a:hlinkClick r:id="rId6" action="ppaction://hlinksldjump"/>
          </p:cNvPr>
          <p:cNvSpPr/>
          <p:nvPr/>
        </p:nvSpPr>
        <p:spPr>
          <a:xfrm>
            <a:off x="4152903" y="692696"/>
            <a:ext cx="288032" cy="288032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5</a:t>
            </a:r>
            <a:endParaRPr lang="zh-CN" altLang="en-US" sz="1400" dirty="0"/>
          </a:p>
        </p:txBody>
      </p:sp>
      <p:sp>
        <p:nvSpPr>
          <p:cNvPr id="9" name="椭圆 8">
            <a:hlinkClick r:id="rId7" action="ppaction://hlinksldjump"/>
          </p:cNvPr>
          <p:cNvSpPr/>
          <p:nvPr/>
        </p:nvSpPr>
        <p:spPr>
          <a:xfrm>
            <a:off x="4519853" y="692696"/>
            <a:ext cx="288032" cy="288032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6</a:t>
            </a:r>
            <a:endParaRPr lang="zh-CN" altLang="en-US" sz="1400" dirty="0"/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508000" y="1052736"/>
            <a:ext cx="8128000" cy="293618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b="1" dirty="0"/>
              <a:t>5</a:t>
            </a:r>
            <a:r>
              <a:rPr lang="en-US" altLang="zh-CN" sz="2200" dirty="0"/>
              <a:t>.</a:t>
            </a:r>
            <a:r>
              <a:rPr lang="zh-CN" altLang="zh-CN" sz="2200" dirty="0"/>
              <a:t>被科学史研究者推崇为近代地质学的先驱的是</a:t>
            </a:r>
            <a:r>
              <a:rPr lang="en-US" altLang="zh-CN" sz="2200" dirty="0"/>
              <a:t>(</a:t>
            </a:r>
            <a:r>
              <a:rPr lang="zh-CN" altLang="zh-CN" sz="2200" dirty="0"/>
              <a:t>　　</a:t>
            </a:r>
            <a:r>
              <a:rPr lang="en-US" altLang="zh-CN" sz="2200" dirty="0"/>
              <a:t>)</a:t>
            </a:r>
            <a:endParaRPr lang="zh-CN" altLang="zh-CN" sz="2200" dirty="0"/>
          </a:p>
          <a:p>
            <a:pPr>
              <a:lnSpc>
                <a:spcPct val="120000"/>
              </a:lnSpc>
            </a:pPr>
            <a:r>
              <a:rPr lang="en-US" altLang="zh-CN" sz="2200" dirty="0"/>
              <a:t>A.</a:t>
            </a:r>
            <a:r>
              <a:rPr lang="zh-CN" altLang="zh-CN" sz="2200" dirty="0"/>
              <a:t>明代徐霞客</a:t>
            </a:r>
            <a:r>
              <a:rPr lang="en-US" altLang="zh-CN" sz="2200" dirty="0"/>
              <a:t>	B.</a:t>
            </a:r>
            <a:r>
              <a:rPr lang="zh-CN" altLang="zh-CN" sz="2200" dirty="0"/>
              <a:t>宋代沈括</a:t>
            </a:r>
            <a:endParaRPr lang="zh-CN" altLang="zh-CN" sz="2200" dirty="0"/>
          </a:p>
          <a:p>
            <a:pPr>
              <a:lnSpc>
                <a:spcPct val="120000"/>
              </a:lnSpc>
            </a:pPr>
            <a:r>
              <a:rPr lang="en-US" altLang="zh-CN" sz="2200" dirty="0"/>
              <a:t>C.</a:t>
            </a:r>
            <a:r>
              <a:rPr lang="zh-CN" altLang="zh-CN" sz="2200" dirty="0"/>
              <a:t>北魏郦道元</a:t>
            </a:r>
            <a:r>
              <a:rPr lang="en-US" altLang="zh-CN" sz="2200" dirty="0"/>
              <a:t>	D.</a:t>
            </a:r>
            <a:r>
              <a:rPr lang="zh-CN" altLang="zh-CN" sz="2200" dirty="0"/>
              <a:t>明代郑和</a:t>
            </a:r>
            <a:endParaRPr lang="zh-CN" altLang="zh-CN" sz="2200" dirty="0"/>
          </a:p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</a:rPr>
              <a:t>解析</a:t>
            </a:r>
            <a:r>
              <a:rPr lang="zh-CN" altLang="zh-CN" sz="2200" dirty="0"/>
              <a:t>宋代的沈括因在《梦溪笔谈》一书中揭示了海陆变迁、流水侵蚀等地质原理</a:t>
            </a:r>
            <a:r>
              <a:rPr lang="en-US" altLang="zh-CN" sz="2200" dirty="0"/>
              <a:t>,</a:t>
            </a:r>
            <a:r>
              <a:rPr lang="zh-CN" altLang="zh-CN" sz="2200" dirty="0"/>
              <a:t>验证了关于</a:t>
            </a:r>
            <a:r>
              <a:rPr lang="en-US" altLang="zh-CN" sz="2200" dirty="0"/>
              <a:t>“</a:t>
            </a:r>
            <a:r>
              <a:rPr lang="zh-CN" altLang="zh-CN" sz="2200" dirty="0"/>
              <a:t>沧海桑田</a:t>
            </a:r>
            <a:r>
              <a:rPr lang="en-US" altLang="zh-CN" sz="2200" dirty="0"/>
              <a:t>”</a:t>
            </a:r>
            <a:r>
              <a:rPr lang="zh-CN" altLang="zh-CN" sz="2200" dirty="0"/>
              <a:t>的设想</a:t>
            </a:r>
            <a:r>
              <a:rPr lang="en-US" altLang="zh-CN" sz="2200" dirty="0"/>
              <a:t>,</a:t>
            </a:r>
            <a:r>
              <a:rPr lang="zh-CN" altLang="zh-CN" sz="2200" dirty="0"/>
              <a:t>被科学史研究者推崇为近代地质学的先驱。</a:t>
            </a:r>
            <a:endParaRPr lang="zh-CN" altLang="zh-CN" sz="2200" dirty="0"/>
          </a:p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</a:rPr>
              <a:t>答案</a:t>
            </a:r>
            <a:r>
              <a:rPr lang="en-US" altLang="zh-CN" sz="2200" dirty="0"/>
              <a:t>B</a:t>
            </a:r>
            <a:endParaRPr lang="zh-CN" altLang="zh-CN" sz="2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1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/>
              <a:t>问题导学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>
            <a:hlinkClick r:id="rId2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smtClean="0"/>
              <a:t>当堂检测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椭圆 3">
            <a:hlinkClick r:id="rId2" action="ppaction://hlinksldjump"/>
          </p:cNvPr>
          <p:cNvSpPr/>
          <p:nvPr/>
        </p:nvSpPr>
        <p:spPr>
          <a:xfrm>
            <a:off x="2685103" y="692696"/>
            <a:ext cx="288032" cy="288032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5" name="椭圆 4">
            <a:hlinkClick r:id="rId3" action="ppaction://hlinksldjump"/>
          </p:cNvPr>
          <p:cNvSpPr/>
          <p:nvPr/>
        </p:nvSpPr>
        <p:spPr>
          <a:xfrm>
            <a:off x="3052053" y="692696"/>
            <a:ext cx="288032" cy="288032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2</a:t>
            </a:r>
            <a:endParaRPr lang="zh-CN" altLang="en-US" sz="1400" dirty="0"/>
          </a:p>
        </p:txBody>
      </p:sp>
      <p:sp>
        <p:nvSpPr>
          <p:cNvPr id="6" name="椭圆 5">
            <a:hlinkClick r:id="rId4" action="ppaction://hlinksldjump"/>
          </p:cNvPr>
          <p:cNvSpPr/>
          <p:nvPr/>
        </p:nvSpPr>
        <p:spPr>
          <a:xfrm>
            <a:off x="3419003" y="692696"/>
            <a:ext cx="288032" cy="288032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3</a:t>
            </a:r>
            <a:endParaRPr lang="zh-CN" altLang="en-US" sz="1400" dirty="0"/>
          </a:p>
        </p:txBody>
      </p:sp>
      <p:sp>
        <p:nvSpPr>
          <p:cNvPr id="7" name="椭圆 6">
            <a:hlinkClick r:id="rId5" action="ppaction://hlinksldjump"/>
          </p:cNvPr>
          <p:cNvSpPr/>
          <p:nvPr/>
        </p:nvSpPr>
        <p:spPr>
          <a:xfrm>
            <a:off x="3785953" y="692696"/>
            <a:ext cx="288032" cy="288032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4</a:t>
            </a:r>
            <a:endParaRPr lang="zh-CN" altLang="en-US" sz="1400" dirty="0"/>
          </a:p>
        </p:txBody>
      </p:sp>
      <p:sp>
        <p:nvSpPr>
          <p:cNvPr id="8" name="椭圆 7">
            <a:hlinkClick r:id="rId6" action="ppaction://hlinksldjump"/>
          </p:cNvPr>
          <p:cNvSpPr/>
          <p:nvPr/>
        </p:nvSpPr>
        <p:spPr>
          <a:xfrm>
            <a:off x="4152903" y="692696"/>
            <a:ext cx="288032" cy="288032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5</a:t>
            </a:r>
            <a:endParaRPr lang="zh-CN" altLang="en-US" sz="1400" dirty="0"/>
          </a:p>
        </p:txBody>
      </p:sp>
      <p:sp>
        <p:nvSpPr>
          <p:cNvPr id="9" name="椭圆 8">
            <a:hlinkClick r:id="rId7" action="ppaction://hlinksldjump"/>
          </p:cNvPr>
          <p:cNvSpPr/>
          <p:nvPr/>
        </p:nvSpPr>
        <p:spPr>
          <a:xfrm>
            <a:off x="4519853" y="692696"/>
            <a:ext cx="288032" cy="288032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6</a:t>
            </a:r>
            <a:endParaRPr lang="zh-CN" altLang="en-US" sz="1400" dirty="0"/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508000" y="1052736"/>
            <a:ext cx="8128000" cy="45820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b="1" dirty="0"/>
              <a:t>6</a:t>
            </a:r>
            <a:r>
              <a:rPr lang="en-US" altLang="zh-CN" sz="2200" dirty="0"/>
              <a:t>.</a:t>
            </a:r>
            <a:r>
              <a:rPr lang="zh-CN" altLang="zh-CN" sz="2200" dirty="0"/>
              <a:t>读国际旅游人数及收入的增长图</a:t>
            </a:r>
            <a:r>
              <a:rPr lang="en-US" altLang="zh-CN" sz="2200" dirty="0"/>
              <a:t>(</a:t>
            </a:r>
            <a:r>
              <a:rPr lang="zh-CN" altLang="zh-CN" sz="2200" dirty="0"/>
              <a:t>下面</a:t>
            </a:r>
            <a:r>
              <a:rPr lang="en-US" altLang="zh-CN" sz="2200" dirty="0"/>
              <a:t>),</a:t>
            </a:r>
            <a:r>
              <a:rPr lang="zh-CN" altLang="zh-CN" sz="2200" dirty="0"/>
              <a:t>完成下列问题。</a:t>
            </a:r>
          </a:p>
        </p:txBody>
      </p:sp>
      <p:sp>
        <p:nvSpPr>
          <p:cNvPr id="16" name="矩形 15"/>
          <p:cNvSpPr>
            <a:spLocks noChangeAspect="1"/>
          </p:cNvSpPr>
          <p:nvPr/>
        </p:nvSpPr>
        <p:spPr>
          <a:xfrm>
            <a:off x="508000" y="3223286"/>
            <a:ext cx="8128000" cy="330205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/>
              <a:t>(1)</a:t>
            </a:r>
            <a:r>
              <a:rPr lang="zh-CN" altLang="zh-CN" sz="2200" dirty="0"/>
              <a:t>从图中可以看出</a:t>
            </a:r>
            <a:r>
              <a:rPr lang="en-US" altLang="zh-CN" sz="2200" dirty="0"/>
              <a:t>,</a:t>
            </a:r>
            <a:r>
              <a:rPr lang="zh-CN" altLang="zh-CN" sz="2200" dirty="0"/>
              <a:t>自</a:t>
            </a:r>
            <a:r>
              <a:rPr lang="en-US" altLang="zh-CN" sz="2200" dirty="0"/>
              <a:t>1950</a:t>
            </a:r>
            <a:r>
              <a:rPr lang="zh-CN" altLang="zh-CN" sz="2200" dirty="0"/>
              <a:t>年至</a:t>
            </a:r>
            <a:r>
              <a:rPr lang="en-US" altLang="zh-CN" sz="2200" dirty="0"/>
              <a:t>1995</a:t>
            </a:r>
            <a:r>
              <a:rPr lang="zh-CN" altLang="zh-CN" sz="2200" dirty="0"/>
              <a:t>年国际旅游人数和收入都呈</a:t>
            </a:r>
            <a:r>
              <a:rPr lang="zh-CN" altLang="zh-CN" sz="2200" u="sng" dirty="0"/>
              <a:t>　　　</a:t>
            </a:r>
            <a:r>
              <a:rPr lang="zh-CN" altLang="zh-CN" sz="2200" dirty="0"/>
              <a:t>趋势。这主要是由于</a:t>
            </a:r>
            <a:r>
              <a:rPr lang="en-US" altLang="zh-CN" sz="2200" dirty="0"/>
              <a:t>20</a:t>
            </a:r>
            <a:r>
              <a:rPr lang="zh-CN" altLang="zh-CN" sz="2200" dirty="0"/>
              <a:t>世纪</a:t>
            </a:r>
            <a:r>
              <a:rPr lang="en-US" altLang="zh-CN" sz="2200" dirty="0"/>
              <a:t>50</a:t>
            </a:r>
            <a:r>
              <a:rPr lang="zh-CN" altLang="zh-CN" sz="2200" dirty="0"/>
              <a:t>年代以来</a:t>
            </a:r>
            <a:r>
              <a:rPr lang="en-US" altLang="zh-CN" sz="2200" dirty="0"/>
              <a:t>,</a:t>
            </a:r>
            <a:r>
              <a:rPr lang="zh-CN" altLang="zh-CN" sz="2200" dirty="0"/>
              <a:t>世界局势日趋</a:t>
            </a:r>
            <a:r>
              <a:rPr lang="zh-CN" altLang="zh-CN" sz="2200" u="sng" dirty="0"/>
              <a:t>　　　</a:t>
            </a:r>
            <a:r>
              <a:rPr lang="en-US" altLang="zh-CN" sz="2200" dirty="0"/>
              <a:t>,</a:t>
            </a:r>
            <a:r>
              <a:rPr lang="zh-CN" altLang="zh-CN" sz="2200" dirty="0"/>
              <a:t>新的科技革命推动世界经济迅速发展。经济的</a:t>
            </a:r>
            <a:r>
              <a:rPr lang="zh-CN" altLang="zh-CN" sz="2200" u="sng" dirty="0"/>
              <a:t>　　　</a:t>
            </a:r>
            <a:r>
              <a:rPr lang="zh-CN" altLang="zh-CN" sz="2200" dirty="0"/>
              <a:t>和社会的</a:t>
            </a:r>
            <a:r>
              <a:rPr lang="zh-CN" altLang="zh-CN" sz="2200" u="sng" dirty="0"/>
              <a:t>　　　</a:t>
            </a:r>
            <a:r>
              <a:rPr lang="en-US" altLang="zh-CN" sz="2200" dirty="0"/>
              <a:t>,</a:t>
            </a:r>
            <a:r>
              <a:rPr lang="zh-CN" altLang="zh-CN" sz="2200" dirty="0"/>
              <a:t>使人们外出旅游的</a:t>
            </a:r>
            <a:r>
              <a:rPr lang="zh-CN" altLang="zh-CN" sz="2200" u="sng" dirty="0"/>
              <a:t>　　　</a:t>
            </a:r>
            <a:r>
              <a:rPr lang="zh-CN" altLang="zh-CN" sz="2200" dirty="0"/>
              <a:t>日益增强。同时</a:t>
            </a:r>
            <a:r>
              <a:rPr lang="en-US" altLang="zh-CN" sz="2200" dirty="0"/>
              <a:t>,</a:t>
            </a:r>
            <a:r>
              <a:rPr lang="zh-CN" altLang="zh-CN" sz="2200" dirty="0"/>
              <a:t>随着科技的进步</a:t>
            </a:r>
            <a:r>
              <a:rPr lang="en-US" altLang="zh-CN" sz="2200" dirty="0"/>
              <a:t>,</a:t>
            </a:r>
            <a:r>
              <a:rPr lang="zh-CN" altLang="zh-CN" sz="2200" dirty="0"/>
              <a:t>劳动生产率迅速</a:t>
            </a:r>
            <a:r>
              <a:rPr lang="zh-CN" altLang="zh-CN" sz="2200" u="sng" dirty="0"/>
              <a:t>　　　</a:t>
            </a:r>
            <a:r>
              <a:rPr lang="en-US" altLang="zh-CN" sz="2200" dirty="0"/>
              <a:t>,</a:t>
            </a:r>
            <a:r>
              <a:rPr lang="zh-CN" altLang="zh-CN" sz="2200" dirty="0"/>
              <a:t>人们的工作时间</a:t>
            </a:r>
            <a:r>
              <a:rPr lang="zh-CN" altLang="zh-CN" sz="2200" u="sng" dirty="0"/>
              <a:t>　　　　　</a:t>
            </a:r>
            <a:r>
              <a:rPr lang="en-US" altLang="zh-CN" sz="2200" dirty="0"/>
              <a:t>,</a:t>
            </a:r>
            <a:r>
              <a:rPr lang="zh-CN" altLang="zh-CN" sz="2200" dirty="0"/>
              <a:t>闲暇时间</a:t>
            </a:r>
            <a:r>
              <a:rPr lang="zh-CN" altLang="zh-CN" sz="2200" u="sng" dirty="0"/>
              <a:t>　　　　</a:t>
            </a:r>
            <a:r>
              <a:rPr lang="en-US" altLang="zh-CN" sz="2200" dirty="0"/>
              <a:t>,</a:t>
            </a:r>
            <a:r>
              <a:rPr lang="zh-CN" altLang="zh-CN" sz="2200" dirty="0"/>
              <a:t>为外出旅游提供了</a:t>
            </a:r>
            <a:r>
              <a:rPr lang="zh-CN" altLang="zh-CN" sz="2200" u="sng" dirty="0"/>
              <a:t>　　　　</a:t>
            </a:r>
            <a:r>
              <a:rPr lang="zh-CN" altLang="zh-CN" sz="2200" dirty="0"/>
              <a:t>保证。</a:t>
            </a:r>
            <a:r>
              <a:rPr lang="zh-CN" altLang="zh-CN" sz="2200" u="sng" dirty="0"/>
              <a:t>　　　</a:t>
            </a:r>
            <a:r>
              <a:rPr lang="zh-CN" altLang="zh-CN" sz="2200" dirty="0"/>
              <a:t>条件的改善</a:t>
            </a:r>
            <a:r>
              <a:rPr lang="en-US" altLang="zh-CN" sz="2200" dirty="0"/>
              <a:t>,</a:t>
            </a:r>
            <a:r>
              <a:rPr lang="zh-CN" altLang="zh-CN" sz="2200" dirty="0"/>
              <a:t>使世界各地的距离</a:t>
            </a:r>
            <a:r>
              <a:rPr lang="en-US" altLang="zh-CN" sz="2200" dirty="0"/>
              <a:t>“</a:t>
            </a:r>
            <a:r>
              <a:rPr lang="zh-CN" altLang="zh-CN" sz="2200" dirty="0"/>
              <a:t>缩短</a:t>
            </a:r>
            <a:r>
              <a:rPr lang="en-US" altLang="zh-CN" sz="2200" dirty="0"/>
              <a:t>”</a:t>
            </a:r>
            <a:r>
              <a:rPr lang="zh-CN" altLang="zh-CN" sz="2200" dirty="0"/>
              <a:t>。这一切都促使着现代旅游以前所未有的速度向前发展。</a:t>
            </a:r>
            <a:r>
              <a:rPr lang="en-US" altLang="zh-CN" sz="2200" dirty="0"/>
              <a:t> </a:t>
            </a:r>
            <a:endParaRPr lang="zh-CN" altLang="zh-CN" sz="2200" dirty="0"/>
          </a:p>
        </p:txBody>
      </p:sp>
      <p:graphicFrame>
        <p:nvGraphicFramePr>
          <p:cNvPr id="17" name="对象 16"/>
          <p:cNvGraphicFramePr>
            <a:graphicFrameLocks noChangeAspect="1"/>
          </p:cNvGraphicFramePr>
          <p:nvPr/>
        </p:nvGraphicFramePr>
        <p:xfrm>
          <a:off x="508000" y="1340768"/>
          <a:ext cx="8128000" cy="21320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47" name="文档" r:id="rId8" imgW="3840480" imgH="1007110" progId="Word.Document.12">
                  <p:embed/>
                </p:oleObj>
              </mc:Choice>
              <mc:Fallback>
                <p:oleObj name="文档" r:id="rId8" imgW="3840480" imgH="1007110" progId="Word.Document.12">
                  <p:embed/>
                  <p:pic>
                    <p:nvPicPr>
                      <p:cNvPr id="0" name="图片 9246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08000" y="1340768"/>
                        <a:ext cx="8128000" cy="213204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1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/>
              <a:t>问题导学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>
            <a:hlinkClick r:id="rId2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smtClean="0"/>
              <a:t>当堂检测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椭圆 3">
            <a:hlinkClick r:id="rId2" action="ppaction://hlinksldjump"/>
          </p:cNvPr>
          <p:cNvSpPr/>
          <p:nvPr/>
        </p:nvSpPr>
        <p:spPr>
          <a:xfrm>
            <a:off x="2685103" y="692696"/>
            <a:ext cx="288032" cy="288032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5" name="椭圆 4">
            <a:hlinkClick r:id="rId3" action="ppaction://hlinksldjump"/>
          </p:cNvPr>
          <p:cNvSpPr/>
          <p:nvPr/>
        </p:nvSpPr>
        <p:spPr>
          <a:xfrm>
            <a:off x="3052053" y="692696"/>
            <a:ext cx="288032" cy="288032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2</a:t>
            </a:r>
            <a:endParaRPr lang="zh-CN" altLang="en-US" sz="1400" dirty="0"/>
          </a:p>
        </p:txBody>
      </p:sp>
      <p:sp>
        <p:nvSpPr>
          <p:cNvPr id="6" name="椭圆 5">
            <a:hlinkClick r:id="rId4" action="ppaction://hlinksldjump"/>
          </p:cNvPr>
          <p:cNvSpPr/>
          <p:nvPr/>
        </p:nvSpPr>
        <p:spPr>
          <a:xfrm>
            <a:off x="3419003" y="692696"/>
            <a:ext cx="288032" cy="288032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3</a:t>
            </a:r>
            <a:endParaRPr lang="zh-CN" altLang="en-US" sz="1400" dirty="0"/>
          </a:p>
        </p:txBody>
      </p:sp>
      <p:sp>
        <p:nvSpPr>
          <p:cNvPr id="7" name="椭圆 6">
            <a:hlinkClick r:id="rId5" action="ppaction://hlinksldjump"/>
          </p:cNvPr>
          <p:cNvSpPr/>
          <p:nvPr/>
        </p:nvSpPr>
        <p:spPr>
          <a:xfrm>
            <a:off x="3785953" y="692696"/>
            <a:ext cx="288032" cy="288032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4</a:t>
            </a:r>
            <a:endParaRPr lang="zh-CN" altLang="en-US" sz="1400" dirty="0"/>
          </a:p>
        </p:txBody>
      </p:sp>
      <p:sp>
        <p:nvSpPr>
          <p:cNvPr id="8" name="椭圆 7">
            <a:hlinkClick r:id="rId6" action="ppaction://hlinksldjump"/>
          </p:cNvPr>
          <p:cNvSpPr/>
          <p:nvPr/>
        </p:nvSpPr>
        <p:spPr>
          <a:xfrm>
            <a:off x="4152903" y="692696"/>
            <a:ext cx="288032" cy="288032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5</a:t>
            </a:r>
            <a:endParaRPr lang="zh-CN" altLang="en-US" sz="1400" dirty="0"/>
          </a:p>
        </p:txBody>
      </p:sp>
      <p:sp>
        <p:nvSpPr>
          <p:cNvPr id="9" name="椭圆 8">
            <a:hlinkClick r:id="rId7" action="ppaction://hlinksldjump"/>
          </p:cNvPr>
          <p:cNvSpPr/>
          <p:nvPr/>
        </p:nvSpPr>
        <p:spPr>
          <a:xfrm>
            <a:off x="4519853" y="692696"/>
            <a:ext cx="288032" cy="288032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6</a:t>
            </a:r>
            <a:endParaRPr lang="zh-CN" altLang="en-US" sz="1400" dirty="0"/>
          </a:p>
        </p:txBody>
      </p:sp>
      <p:sp>
        <p:nvSpPr>
          <p:cNvPr id="12" name="矩形 11"/>
          <p:cNvSpPr>
            <a:spLocks noChangeAspect="1"/>
          </p:cNvSpPr>
          <p:nvPr/>
        </p:nvSpPr>
        <p:spPr>
          <a:xfrm>
            <a:off x="455853" y="2060848"/>
            <a:ext cx="8128000" cy="293618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/>
              <a:t>(2)</a:t>
            </a:r>
            <a:r>
              <a:rPr lang="zh-CN" altLang="zh-CN" sz="2200" dirty="0"/>
              <a:t>当代旅游者的基本条件除较雄厚的经济基础和必要的闲暇时间外</a:t>
            </a:r>
            <a:r>
              <a:rPr lang="en-US" altLang="zh-CN" sz="2200" dirty="0"/>
              <a:t>,</a:t>
            </a:r>
            <a:r>
              <a:rPr lang="zh-CN" altLang="zh-CN" sz="2200" dirty="0"/>
              <a:t>还有</a:t>
            </a:r>
            <a:r>
              <a:rPr lang="zh-CN" altLang="zh-CN" sz="2200" u="sng" dirty="0"/>
              <a:t>　　　　　　　　　　</a:t>
            </a:r>
            <a:r>
              <a:rPr lang="zh-CN" altLang="zh-CN" sz="2200" dirty="0"/>
              <a:t>和</a:t>
            </a:r>
            <a:r>
              <a:rPr lang="zh-CN" altLang="zh-CN" sz="2200" u="sng" dirty="0"/>
              <a:t>　　　　　　　　　　　</a:t>
            </a:r>
            <a:r>
              <a:rPr lang="zh-CN" altLang="zh-CN" sz="2200" dirty="0"/>
              <a:t>。</a:t>
            </a:r>
            <a:r>
              <a:rPr lang="en-US" altLang="zh-CN" sz="2200" dirty="0"/>
              <a:t> </a:t>
            </a:r>
            <a:endParaRPr lang="zh-CN" altLang="zh-CN" sz="2200" dirty="0"/>
          </a:p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</a:rPr>
              <a:t>解析</a:t>
            </a:r>
            <a:r>
              <a:rPr lang="zh-CN" altLang="zh-CN" sz="2200" dirty="0"/>
              <a:t>认真阅读图</a:t>
            </a:r>
            <a:r>
              <a:rPr lang="en-US" altLang="zh-CN" sz="2200" dirty="0"/>
              <a:t>,</a:t>
            </a:r>
            <a:r>
              <a:rPr lang="zh-CN" altLang="zh-CN" sz="2200" dirty="0"/>
              <a:t>结合实际和当代旅游者的基本条件回答。</a:t>
            </a:r>
            <a:endParaRPr lang="zh-CN" altLang="zh-CN" sz="2200" dirty="0"/>
          </a:p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</a:rPr>
              <a:t>答案</a:t>
            </a:r>
            <a:r>
              <a:rPr lang="en-US" altLang="zh-CN" sz="2200" dirty="0"/>
              <a:t>(1)</a:t>
            </a:r>
            <a:r>
              <a:rPr lang="zh-CN" altLang="zh-CN" sz="2200" dirty="0"/>
              <a:t>增长　稳定　发展　安定　欲望　提高　减少　增多　时间　交通</a:t>
            </a:r>
            <a:endParaRPr lang="zh-CN" altLang="zh-CN" sz="2200" dirty="0"/>
          </a:p>
          <a:p>
            <a:pPr>
              <a:lnSpc>
                <a:spcPct val="120000"/>
              </a:lnSpc>
            </a:pPr>
            <a:r>
              <a:rPr lang="en-US" altLang="zh-CN" sz="2200" dirty="0"/>
              <a:t>(2)</a:t>
            </a:r>
            <a:r>
              <a:rPr lang="zh-CN" altLang="zh-CN" sz="2200" dirty="0"/>
              <a:t>一定的文化素养　适应出游的身体条件</a:t>
            </a:r>
            <a:endParaRPr lang="zh-CN" altLang="zh-CN" sz="2200" dirty="0"/>
          </a:p>
          <a:p>
            <a:pPr>
              <a:lnSpc>
                <a:spcPct val="120000"/>
              </a:lnSpc>
            </a:pPr>
            <a:r>
              <a:rPr lang="en-US" altLang="zh-CN" sz="2200" dirty="0"/>
              <a:t> </a:t>
            </a:r>
            <a:endParaRPr lang="zh-CN" altLang="zh-CN" sz="2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对象 2"/>
          <p:cNvGraphicFramePr>
            <a:graphicFrameLocks noChangeAspect="1"/>
          </p:cNvGraphicFramePr>
          <p:nvPr/>
        </p:nvGraphicFramePr>
        <p:xfrm>
          <a:off x="508000" y="894303"/>
          <a:ext cx="8128000" cy="6279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9" name="文档" r:id="rId1" imgW="4002405" imgH="3089910" progId="Word.Document.12">
                  <p:embed/>
                </p:oleObj>
              </mc:Choice>
              <mc:Fallback>
                <p:oleObj name="文档" r:id="rId1" imgW="4002405" imgH="3089910" progId="Word.Document.12">
                  <p:embed/>
                  <p:pic>
                    <p:nvPicPr>
                      <p:cNvPr id="0" name="图片 1058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508000" y="894303"/>
                        <a:ext cx="8128000" cy="62791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1" action="ppaction://hlinksldjump"/>
          </p:cNvPr>
          <p:cNvSpPr/>
          <p:nvPr/>
        </p:nvSpPr>
        <p:spPr>
          <a:xfrm>
            <a:off x="495484" y="692696"/>
            <a:ext cx="1080000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/>
              <a:t>目标导航</a:t>
            </a:r>
            <a:endParaRPr lang="zh-CN" altLang="en-US" sz="1400" dirty="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052736"/>
            <a:ext cx="8128000" cy="533338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/>
              <a:t>一、当代旅游者的基本条件</a:t>
            </a:r>
            <a:endParaRPr lang="zh-CN" altLang="zh-CN" sz="2200" dirty="0"/>
          </a:p>
          <a:p>
            <a:pPr>
              <a:lnSpc>
                <a:spcPct val="120000"/>
              </a:lnSpc>
            </a:pPr>
            <a:r>
              <a:rPr lang="en-US" altLang="zh-CN" sz="2200" b="1" dirty="0"/>
              <a:t>1</a:t>
            </a:r>
            <a:r>
              <a:rPr lang="en-US" altLang="zh-CN" sz="2200" dirty="0"/>
              <a:t>.</a:t>
            </a:r>
            <a:r>
              <a:rPr lang="zh-CN" altLang="zh-CN" sz="2200" dirty="0"/>
              <a:t>一定的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chemeClr val="tx1"/>
                  </a:solidFill>
                </a:uFill>
              </a:rPr>
              <a:t>文化素养</a:t>
            </a:r>
            <a:r>
              <a:rPr lang="en-US" altLang="zh-CN" sz="2200" dirty="0"/>
              <a:t>:</a:t>
            </a:r>
            <a:r>
              <a:rPr lang="zh-CN" altLang="zh-CN" sz="2200" dirty="0"/>
              <a:t>旅游者的文化素养越高</a:t>
            </a:r>
            <a:r>
              <a:rPr lang="en-US" altLang="zh-CN" sz="2200" dirty="0"/>
              <a:t>,</a:t>
            </a:r>
            <a:r>
              <a:rPr lang="zh-CN" altLang="zh-CN" sz="2200" dirty="0"/>
              <a:t>旅游过程中的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chemeClr val="tx1"/>
                  </a:solidFill>
                </a:uFill>
              </a:rPr>
              <a:t>审美情趣</a:t>
            </a:r>
            <a:r>
              <a:rPr lang="zh-CN" altLang="zh-CN" sz="2200" dirty="0"/>
              <a:t>就越浓。</a:t>
            </a:r>
            <a:endParaRPr lang="zh-CN" altLang="zh-CN" sz="2200" dirty="0"/>
          </a:p>
          <a:p>
            <a:pPr>
              <a:lnSpc>
                <a:spcPct val="120000"/>
              </a:lnSpc>
            </a:pPr>
            <a:r>
              <a:rPr lang="en-US" altLang="zh-CN" sz="2200" b="1" dirty="0"/>
              <a:t>2</a:t>
            </a:r>
            <a:r>
              <a:rPr lang="en-US" altLang="zh-CN" sz="2200" dirty="0"/>
              <a:t>.</a:t>
            </a:r>
            <a:r>
              <a:rPr lang="zh-CN" altLang="zh-CN" sz="2200" dirty="0"/>
              <a:t>较雄厚的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chemeClr val="tx1"/>
                  </a:solidFill>
                </a:uFill>
              </a:rPr>
              <a:t>经济基础</a:t>
            </a:r>
            <a:r>
              <a:rPr lang="en-US" altLang="zh-CN" sz="2200" dirty="0"/>
              <a:t>:</a:t>
            </a:r>
            <a:r>
              <a:rPr lang="zh-CN" altLang="zh-CN" sz="2200" dirty="0"/>
              <a:t>旅游是一种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chemeClr val="tx1"/>
                  </a:solidFill>
                </a:uFill>
              </a:rPr>
              <a:t>高雅</a:t>
            </a:r>
            <a:r>
              <a:rPr lang="zh-CN" altLang="zh-CN" sz="2200" dirty="0"/>
              <a:t>的消费行为</a:t>
            </a:r>
            <a:r>
              <a:rPr lang="en-US" altLang="zh-CN" sz="2200" dirty="0"/>
              <a:t>,</a:t>
            </a:r>
            <a:r>
              <a:rPr lang="zh-CN" altLang="zh-CN" sz="2200" dirty="0"/>
              <a:t>要量力而行地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chemeClr val="tx1"/>
                  </a:solidFill>
                </a:uFill>
              </a:rPr>
              <a:t>适度消费</a:t>
            </a:r>
            <a:r>
              <a:rPr lang="zh-CN" altLang="zh-CN" sz="2200" dirty="0"/>
              <a:t>。</a:t>
            </a:r>
            <a:endParaRPr lang="zh-CN" altLang="zh-CN" sz="2200" dirty="0"/>
          </a:p>
          <a:p>
            <a:pPr>
              <a:lnSpc>
                <a:spcPct val="120000"/>
              </a:lnSpc>
            </a:pPr>
            <a:r>
              <a:rPr lang="en-US" altLang="zh-CN" sz="2200" b="1" dirty="0"/>
              <a:t>3</a:t>
            </a:r>
            <a:r>
              <a:rPr lang="en-US" altLang="zh-CN" sz="2200" dirty="0"/>
              <a:t>.</a:t>
            </a:r>
            <a:r>
              <a:rPr lang="zh-CN" altLang="zh-CN" sz="2200" dirty="0"/>
              <a:t>必要的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chemeClr val="tx1"/>
                  </a:solidFill>
                </a:uFill>
              </a:rPr>
              <a:t>闲暇时间</a:t>
            </a:r>
            <a:r>
              <a:rPr lang="en-US" altLang="zh-CN" sz="2200" dirty="0"/>
              <a:t>:</a:t>
            </a:r>
            <a:r>
              <a:rPr lang="zh-CN" altLang="zh-CN" sz="2200" dirty="0"/>
              <a:t>现代旅游不可缺少的基本条件。</a:t>
            </a:r>
            <a:endParaRPr lang="zh-CN" altLang="zh-CN" sz="2200" dirty="0"/>
          </a:p>
          <a:p>
            <a:pPr>
              <a:lnSpc>
                <a:spcPct val="120000"/>
              </a:lnSpc>
            </a:pPr>
            <a:r>
              <a:rPr lang="en-US" altLang="zh-CN" sz="2200" b="1" dirty="0"/>
              <a:t>4</a:t>
            </a:r>
            <a:r>
              <a:rPr lang="en-US" altLang="zh-CN" sz="2200" dirty="0"/>
              <a:t>.</a:t>
            </a:r>
            <a:r>
              <a:rPr lang="zh-CN" altLang="zh-CN" sz="2200" dirty="0"/>
              <a:t>适应出游的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chemeClr val="tx1"/>
                  </a:solidFill>
                </a:uFill>
              </a:rPr>
              <a:t>身体条件</a:t>
            </a:r>
            <a:r>
              <a:rPr lang="en-US" altLang="zh-CN" sz="2200" dirty="0"/>
              <a:t>:</a:t>
            </a:r>
            <a:r>
              <a:rPr lang="zh-CN" altLang="zh-CN" sz="2200" dirty="0"/>
              <a:t>旅游日益成为人的一种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chemeClr val="tx1"/>
                  </a:solidFill>
                </a:uFill>
              </a:rPr>
              <a:t>生存权利</a:t>
            </a:r>
            <a:r>
              <a:rPr lang="en-US" altLang="zh-CN" sz="2200" dirty="0"/>
              <a:t>,</a:t>
            </a:r>
            <a:r>
              <a:rPr lang="zh-CN" altLang="zh-CN" sz="2200" dirty="0"/>
              <a:t>旅游服务业也为不同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chemeClr val="tx1"/>
                  </a:solidFill>
                </a:uFill>
              </a:rPr>
              <a:t>健康状况</a:t>
            </a:r>
            <a:r>
              <a:rPr lang="zh-CN" altLang="zh-CN" sz="2200" dirty="0"/>
              <a:t>的人们提供服务。</a:t>
            </a:r>
            <a:endParaRPr lang="zh-CN" altLang="zh-CN" sz="2200" dirty="0"/>
          </a:p>
          <a:p>
            <a:pPr>
              <a:lnSpc>
                <a:spcPct val="120000"/>
              </a:lnSpc>
            </a:pPr>
            <a:r>
              <a:rPr lang="zh-CN" altLang="zh-CN" sz="2200" dirty="0"/>
              <a:t>思考讨论为什么要想成为合格的旅游者要具备一定的文化素养</a:t>
            </a:r>
            <a:r>
              <a:rPr lang="en-US" altLang="zh-CN" sz="2200" dirty="0"/>
              <a:t>?</a:t>
            </a:r>
            <a:endParaRPr lang="zh-CN" altLang="zh-CN" sz="2200" dirty="0"/>
          </a:p>
          <a:p>
            <a:pPr>
              <a:lnSpc>
                <a:spcPct val="120000"/>
              </a:lnSpc>
            </a:pPr>
            <a:r>
              <a:rPr lang="zh-CN" altLang="zh-CN" sz="2200" dirty="0"/>
              <a:t>提示旅游与文化是相辅相成的</a:t>
            </a:r>
            <a:r>
              <a:rPr lang="en-US" altLang="zh-CN" sz="2200" dirty="0"/>
              <a:t>,</a:t>
            </a:r>
            <a:r>
              <a:rPr lang="zh-CN" altLang="zh-CN" sz="2200" dirty="0"/>
              <a:t>从旅游中吸收文化</a:t>
            </a:r>
            <a:r>
              <a:rPr lang="en-US" altLang="zh-CN" sz="2200" dirty="0"/>
              <a:t>,</a:t>
            </a:r>
            <a:r>
              <a:rPr lang="zh-CN" altLang="zh-CN" sz="2200" dirty="0"/>
              <a:t>有了文化底蕴之后就会更好地旅游</a:t>
            </a:r>
            <a:r>
              <a:rPr lang="en-US" altLang="zh-CN" sz="2200" dirty="0"/>
              <a:t>,</a:t>
            </a:r>
            <a:r>
              <a:rPr lang="zh-CN" altLang="zh-CN" sz="2200" dirty="0"/>
              <a:t>这是一种互为因果的关系</a:t>
            </a:r>
            <a:r>
              <a:rPr lang="en-US" altLang="zh-CN" sz="2200" dirty="0"/>
              <a:t>,</a:t>
            </a:r>
            <a:r>
              <a:rPr lang="zh-CN" altLang="zh-CN" sz="2200" dirty="0"/>
              <a:t>是一种循环往复</a:t>
            </a:r>
            <a:r>
              <a:rPr lang="en-US" altLang="zh-CN" sz="2200" dirty="0"/>
              <a:t>,</a:t>
            </a:r>
            <a:r>
              <a:rPr lang="zh-CN" altLang="zh-CN" sz="2200" dirty="0"/>
              <a:t>通过不断上升的旅行而完善自我</a:t>
            </a:r>
            <a:r>
              <a:rPr lang="en-US" altLang="zh-CN" sz="2200" dirty="0"/>
              <a:t>,</a:t>
            </a:r>
            <a:r>
              <a:rPr lang="zh-CN" altLang="zh-CN" sz="2200" dirty="0"/>
              <a:t>同时创新</a:t>
            </a:r>
            <a:r>
              <a:rPr lang="en-US" altLang="zh-CN" sz="2200" dirty="0"/>
              <a:t>,</a:t>
            </a:r>
            <a:r>
              <a:rPr lang="zh-CN" altLang="zh-CN" sz="2200" dirty="0"/>
              <a:t>甚至创造出更灿烂的文化。</a:t>
            </a:r>
          </a:p>
        </p:txBody>
      </p:sp>
      <p:sp>
        <p:nvSpPr>
          <p:cNvPr id="6" name="矩形 5"/>
          <p:cNvSpPr/>
          <p:nvPr/>
        </p:nvSpPr>
        <p:spPr>
          <a:xfrm>
            <a:off x="1660365" y="1547414"/>
            <a:ext cx="1152128" cy="2763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7" name="矩形 6"/>
          <p:cNvSpPr/>
          <p:nvPr/>
        </p:nvSpPr>
        <p:spPr>
          <a:xfrm>
            <a:off x="7427268" y="1544054"/>
            <a:ext cx="1152128" cy="2763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8" name="矩形 7"/>
          <p:cNvSpPr/>
          <p:nvPr/>
        </p:nvSpPr>
        <p:spPr>
          <a:xfrm>
            <a:off x="1942134" y="2355143"/>
            <a:ext cx="1152128" cy="2763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9" name="矩形 8"/>
          <p:cNvSpPr/>
          <p:nvPr/>
        </p:nvSpPr>
        <p:spPr>
          <a:xfrm>
            <a:off x="4548458" y="2355143"/>
            <a:ext cx="594000" cy="2763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10" name="矩形 9"/>
          <p:cNvSpPr/>
          <p:nvPr/>
        </p:nvSpPr>
        <p:spPr>
          <a:xfrm>
            <a:off x="8266312" y="2348880"/>
            <a:ext cx="288032" cy="2763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11" name="矩形 10"/>
          <p:cNvSpPr/>
          <p:nvPr/>
        </p:nvSpPr>
        <p:spPr>
          <a:xfrm>
            <a:off x="602851" y="2755419"/>
            <a:ext cx="864096" cy="2763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12" name="矩形 11"/>
          <p:cNvSpPr/>
          <p:nvPr/>
        </p:nvSpPr>
        <p:spPr>
          <a:xfrm>
            <a:off x="1664013" y="3161586"/>
            <a:ext cx="1152128" cy="2763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13" name="矩形 12"/>
          <p:cNvSpPr/>
          <p:nvPr/>
        </p:nvSpPr>
        <p:spPr>
          <a:xfrm>
            <a:off x="2240077" y="3563638"/>
            <a:ext cx="1107787" cy="2763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14" name="矩形 13"/>
          <p:cNvSpPr/>
          <p:nvPr/>
        </p:nvSpPr>
        <p:spPr>
          <a:xfrm>
            <a:off x="6228184" y="3563638"/>
            <a:ext cx="1152128" cy="2763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15" name="矩形 14"/>
          <p:cNvSpPr/>
          <p:nvPr/>
        </p:nvSpPr>
        <p:spPr>
          <a:xfrm>
            <a:off x="2003456" y="3967290"/>
            <a:ext cx="1147173" cy="2763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1" action="ppaction://hlinksldjump"/>
          </p:cNvPr>
          <p:cNvSpPr/>
          <p:nvPr/>
        </p:nvSpPr>
        <p:spPr>
          <a:xfrm>
            <a:off x="495484" y="692696"/>
            <a:ext cx="1080000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/>
              <a:t>目标导航</a:t>
            </a:r>
            <a:endParaRPr lang="zh-CN" altLang="en-US" sz="1400" dirty="0"/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10088" y="2492896"/>
            <a:ext cx="8128000" cy="167699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b="1" dirty="0"/>
              <a:t>5</a:t>
            </a:r>
            <a:r>
              <a:rPr lang="en-US" altLang="zh-CN" sz="2200" dirty="0"/>
              <a:t>.</a:t>
            </a:r>
            <a:r>
              <a:rPr lang="zh-CN" altLang="zh-CN" sz="2200" dirty="0"/>
              <a:t>明代郑和</a:t>
            </a:r>
            <a:r>
              <a:rPr lang="en-US" altLang="zh-CN" sz="2200" dirty="0"/>
              <a:t>:15</a:t>
            </a:r>
            <a:r>
              <a:rPr lang="zh-CN" altLang="zh-CN" sz="2200" dirty="0"/>
              <a:t>世纪我国伟大的旅行家</a:t>
            </a:r>
            <a:r>
              <a:rPr lang="en-US" altLang="zh-CN" sz="2200" dirty="0"/>
              <a:t>,</a:t>
            </a:r>
            <a:r>
              <a:rPr lang="zh-CN" altLang="zh-CN" sz="2200" dirty="0"/>
              <a:t>地理大发现时代的真正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chemeClr val="tx1"/>
                  </a:solidFill>
                </a:uFill>
              </a:rPr>
              <a:t>揭幕者</a:t>
            </a:r>
            <a:r>
              <a:rPr lang="zh-CN" altLang="zh-CN" sz="2200" dirty="0"/>
              <a:t>。</a:t>
            </a:r>
            <a:endParaRPr lang="zh-CN" altLang="zh-CN" sz="2200" dirty="0"/>
          </a:p>
          <a:p>
            <a:pPr>
              <a:lnSpc>
                <a:spcPct val="120000"/>
              </a:lnSpc>
            </a:pPr>
            <a:r>
              <a:rPr lang="en-US" altLang="zh-CN" sz="2200" b="1" dirty="0"/>
              <a:t>6</a:t>
            </a:r>
            <a:r>
              <a:rPr lang="en-US" altLang="zh-CN" sz="2200" dirty="0"/>
              <a:t>.</a:t>
            </a:r>
            <a:r>
              <a:rPr lang="zh-CN" altLang="zh-CN" sz="2200" dirty="0"/>
              <a:t>明代徐霞客</a:t>
            </a:r>
            <a:r>
              <a:rPr lang="en-US" altLang="zh-CN" sz="2200" dirty="0"/>
              <a:t>: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chemeClr val="tx1"/>
                  </a:solidFill>
                </a:uFill>
              </a:rPr>
              <a:t>《徐霞客游记》</a:t>
            </a:r>
            <a:r>
              <a:rPr lang="zh-CN" altLang="zh-CN" sz="2200" dirty="0"/>
              <a:t>是人类地理学史上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chemeClr val="tx1"/>
                  </a:solidFill>
                </a:uFill>
              </a:rPr>
              <a:t>区域地理</a:t>
            </a:r>
            <a:r>
              <a:rPr lang="zh-CN" altLang="zh-CN" sz="2200" dirty="0"/>
              <a:t>考察的最早著作。</a:t>
            </a:r>
          </a:p>
        </p:txBody>
      </p:sp>
      <p:sp>
        <p:nvSpPr>
          <p:cNvPr id="5" name="矩形 4"/>
          <p:cNvSpPr/>
          <p:nvPr/>
        </p:nvSpPr>
        <p:spPr>
          <a:xfrm>
            <a:off x="7970821" y="2589616"/>
            <a:ext cx="360040" cy="2763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6" name="矩形 5"/>
          <p:cNvSpPr/>
          <p:nvPr/>
        </p:nvSpPr>
        <p:spPr>
          <a:xfrm>
            <a:off x="565690" y="2986724"/>
            <a:ext cx="607616" cy="2763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7" name="矩形 6"/>
          <p:cNvSpPr/>
          <p:nvPr/>
        </p:nvSpPr>
        <p:spPr>
          <a:xfrm>
            <a:off x="2341840" y="3397157"/>
            <a:ext cx="1872208" cy="2763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8" name="矩形 7"/>
          <p:cNvSpPr/>
          <p:nvPr/>
        </p:nvSpPr>
        <p:spPr>
          <a:xfrm>
            <a:off x="6471524" y="3393988"/>
            <a:ext cx="1152128" cy="2763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1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/>
              <a:t>问题导学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>
            <a:hlinkClick r:id="rId2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smtClean="0"/>
              <a:t>当堂检测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052736"/>
            <a:ext cx="4291559" cy="45820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/>
              <a:t>探究点一 当代旅游者的基本</a:t>
            </a:r>
            <a:r>
              <a:rPr lang="zh-CN" altLang="zh-CN" sz="2200" dirty="0" smtClean="0"/>
              <a:t>条件</a:t>
            </a:r>
            <a:r>
              <a:rPr lang="en-US" altLang="zh-CN" sz="2200" dirty="0" smtClean="0"/>
              <a:t> </a:t>
            </a:r>
            <a:endParaRPr lang="zh-CN" altLang="zh-CN" sz="2200" dirty="0"/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508000" y="1340768"/>
          <a:ext cx="8128000" cy="854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80" name="文档" r:id="rId3" imgW="3840480" imgH="403225" progId="Word.Document.12">
                  <p:embed/>
                </p:oleObj>
              </mc:Choice>
              <mc:Fallback>
                <p:oleObj name="文档" r:id="rId3" imgW="3840480" imgH="403225" progId="Word.Document.12">
                  <p:embed/>
                  <p:pic>
                    <p:nvPicPr>
                      <p:cNvPr id="0" name="图片 2079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08000" y="1340768"/>
                        <a:ext cx="8128000" cy="8541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矩形 5"/>
          <p:cNvSpPr>
            <a:spLocks noChangeAspect="1"/>
          </p:cNvSpPr>
          <p:nvPr/>
        </p:nvSpPr>
        <p:spPr>
          <a:xfrm>
            <a:off x="508000" y="1916832"/>
            <a:ext cx="8128000" cy="411458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/>
              <a:t>《我想去桂林》</a:t>
            </a:r>
            <a:endParaRPr lang="zh-CN" altLang="zh-CN" sz="2200" dirty="0"/>
          </a:p>
          <a:p>
            <a:pPr>
              <a:lnSpc>
                <a:spcPct val="120000"/>
              </a:lnSpc>
            </a:pPr>
            <a:r>
              <a:rPr lang="zh-CN" altLang="zh-CN" sz="2200" dirty="0"/>
              <a:t>我想去桂林呀</a:t>
            </a:r>
            <a:r>
              <a:rPr lang="en-US" altLang="zh-CN" sz="2200" dirty="0"/>
              <a:t>,</a:t>
            </a:r>
            <a:r>
              <a:rPr lang="zh-CN" altLang="zh-CN" sz="2200" dirty="0"/>
              <a:t>我想去桂林</a:t>
            </a:r>
            <a:r>
              <a:rPr lang="en-US" altLang="zh-CN" sz="2200" dirty="0"/>
              <a:t>,</a:t>
            </a:r>
            <a:endParaRPr lang="zh-CN" altLang="zh-CN" sz="2200" dirty="0"/>
          </a:p>
          <a:p>
            <a:pPr>
              <a:lnSpc>
                <a:spcPct val="120000"/>
              </a:lnSpc>
            </a:pPr>
            <a:r>
              <a:rPr lang="zh-CN" altLang="zh-CN" sz="2200" dirty="0"/>
              <a:t>可是有时间的时候我却没有钱</a:t>
            </a:r>
            <a:r>
              <a:rPr lang="en-US" altLang="zh-CN" sz="2200" dirty="0"/>
              <a:t>;</a:t>
            </a:r>
            <a:endParaRPr lang="zh-CN" altLang="zh-CN" sz="2200" dirty="0"/>
          </a:p>
          <a:p>
            <a:pPr>
              <a:lnSpc>
                <a:spcPct val="120000"/>
              </a:lnSpc>
            </a:pPr>
            <a:r>
              <a:rPr lang="zh-CN" altLang="zh-CN" sz="2200" dirty="0"/>
              <a:t>我想去桂林呀</a:t>
            </a:r>
            <a:r>
              <a:rPr lang="en-US" altLang="zh-CN" sz="2200" dirty="0"/>
              <a:t>,</a:t>
            </a:r>
            <a:r>
              <a:rPr lang="zh-CN" altLang="zh-CN" sz="2200" dirty="0"/>
              <a:t>我想去桂林</a:t>
            </a:r>
            <a:r>
              <a:rPr lang="en-US" altLang="zh-CN" sz="2200" dirty="0"/>
              <a:t>,</a:t>
            </a:r>
            <a:endParaRPr lang="zh-CN" altLang="zh-CN" sz="2200" dirty="0"/>
          </a:p>
          <a:p>
            <a:pPr>
              <a:lnSpc>
                <a:spcPct val="120000"/>
              </a:lnSpc>
            </a:pPr>
            <a:r>
              <a:rPr lang="zh-CN" altLang="zh-CN" sz="2200" dirty="0"/>
              <a:t>可是有了钱的时候我却没时间</a:t>
            </a:r>
            <a:r>
              <a:rPr lang="en-US" altLang="zh-CN" sz="2200" dirty="0"/>
              <a:t>……</a:t>
            </a:r>
            <a:endParaRPr lang="zh-CN" altLang="zh-CN" sz="2200" dirty="0"/>
          </a:p>
          <a:p>
            <a:pPr>
              <a:lnSpc>
                <a:spcPct val="120000"/>
              </a:lnSpc>
            </a:pPr>
            <a:r>
              <a:rPr lang="zh-CN" altLang="zh-CN" sz="2200" dirty="0"/>
              <a:t>结合材料探究</a:t>
            </a:r>
            <a:r>
              <a:rPr lang="en-US" altLang="zh-CN" sz="2200" dirty="0"/>
              <a:t>:</a:t>
            </a:r>
            <a:endParaRPr lang="zh-CN" altLang="zh-CN" sz="2200" dirty="0"/>
          </a:p>
          <a:p>
            <a:pPr>
              <a:lnSpc>
                <a:spcPct val="120000"/>
              </a:lnSpc>
            </a:pPr>
            <a:r>
              <a:rPr lang="en-US" altLang="zh-CN" sz="2200" dirty="0"/>
              <a:t>(1)</a:t>
            </a:r>
            <a:r>
              <a:rPr lang="zh-CN" altLang="zh-CN" sz="2200" dirty="0"/>
              <a:t>在当今社会</a:t>
            </a:r>
            <a:r>
              <a:rPr lang="en-US" altLang="zh-CN" sz="2200" dirty="0"/>
              <a:t>,</a:t>
            </a:r>
            <a:r>
              <a:rPr lang="zh-CN" altLang="zh-CN" sz="2200" dirty="0"/>
              <a:t>一个人要想成为合格的旅游者</a:t>
            </a:r>
            <a:r>
              <a:rPr lang="en-US" altLang="zh-CN" sz="2200" dirty="0"/>
              <a:t>,</a:t>
            </a:r>
            <a:r>
              <a:rPr lang="zh-CN" altLang="zh-CN" sz="2200" dirty="0"/>
              <a:t>应该具备哪些基本条件</a:t>
            </a:r>
            <a:r>
              <a:rPr lang="en-US" altLang="zh-CN" sz="2200" dirty="0"/>
              <a:t>?</a:t>
            </a:r>
            <a:endParaRPr lang="zh-CN" altLang="zh-CN" sz="2200" dirty="0"/>
          </a:p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</a:rPr>
              <a:t>提示</a:t>
            </a:r>
            <a:r>
              <a:rPr lang="zh-CN" altLang="zh-CN" sz="2200" dirty="0"/>
              <a:t>一定的文化素养</a:t>
            </a:r>
            <a:r>
              <a:rPr lang="en-US" altLang="zh-CN" sz="2200" dirty="0"/>
              <a:t>;</a:t>
            </a:r>
            <a:r>
              <a:rPr lang="zh-CN" altLang="zh-CN" sz="2200" dirty="0"/>
              <a:t>较雄厚的经济基础</a:t>
            </a:r>
            <a:r>
              <a:rPr lang="en-US" altLang="zh-CN" sz="2200" dirty="0"/>
              <a:t>;</a:t>
            </a:r>
            <a:r>
              <a:rPr lang="zh-CN" altLang="zh-CN" sz="2200" dirty="0"/>
              <a:t>必要的闲暇时间</a:t>
            </a:r>
            <a:r>
              <a:rPr lang="en-US" altLang="zh-CN" sz="2200" dirty="0"/>
              <a:t>;</a:t>
            </a:r>
            <a:r>
              <a:rPr lang="zh-CN" altLang="zh-CN" sz="2200" dirty="0"/>
              <a:t>适应出游的身体条件。</a:t>
            </a: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1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/>
              <a:t>问题导学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>
            <a:hlinkClick r:id="rId2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smtClean="0"/>
              <a:t>当堂检测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39552" y="2276872"/>
            <a:ext cx="8128000" cy="167699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/>
              <a:t>(2)</a:t>
            </a:r>
            <a:r>
              <a:rPr lang="zh-CN" altLang="zh-CN" sz="2200" dirty="0"/>
              <a:t>为什么要成为合格的旅游者必须具有较雄厚的经济基础</a:t>
            </a:r>
            <a:r>
              <a:rPr lang="en-US" altLang="zh-CN" sz="2200" dirty="0"/>
              <a:t>?</a:t>
            </a:r>
            <a:endParaRPr lang="zh-CN" altLang="zh-CN" sz="2200" dirty="0"/>
          </a:p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</a:rPr>
              <a:t>提示</a:t>
            </a:r>
            <a:r>
              <a:rPr lang="zh-CN" altLang="zh-CN" sz="2200" dirty="0"/>
              <a:t>旅游活动是物质文明发展到一定阶段的产物</a:t>
            </a:r>
            <a:r>
              <a:rPr lang="en-US" altLang="zh-CN" sz="2200" dirty="0"/>
              <a:t>,</a:t>
            </a:r>
            <a:r>
              <a:rPr lang="zh-CN" altLang="zh-CN" sz="2200" dirty="0"/>
              <a:t>游客不在访问地从事维持谋生性的活动。因此旅游者必须要有一定的经济基础</a:t>
            </a:r>
            <a:r>
              <a:rPr lang="en-US" altLang="zh-CN" sz="2200" dirty="0"/>
              <a:t>,</a:t>
            </a:r>
            <a:r>
              <a:rPr lang="zh-CN" altLang="zh-CN" sz="2200" dirty="0"/>
              <a:t>才能保证旅游活动的正常进行。</a:t>
            </a: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1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/>
              <a:t>问题导学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>
            <a:hlinkClick r:id="rId2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smtClean="0"/>
              <a:t>当堂检测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508000" y="980728"/>
          <a:ext cx="8128000" cy="854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34" name="文档" r:id="rId3" imgW="3840480" imgH="403225" progId="Word.Document.12">
                  <p:embed/>
                </p:oleObj>
              </mc:Choice>
              <mc:Fallback>
                <p:oleObj name="文档" r:id="rId3" imgW="3840480" imgH="403225" progId="Word.Document.12">
                  <p:embed/>
                  <p:pic>
                    <p:nvPicPr>
                      <p:cNvPr id="0" name="图片 3133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08000" y="980728"/>
                        <a:ext cx="8128000" cy="8541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矩形 5"/>
          <p:cNvSpPr>
            <a:spLocks noChangeAspect="1"/>
          </p:cNvSpPr>
          <p:nvPr/>
        </p:nvSpPr>
        <p:spPr>
          <a:xfrm>
            <a:off x="508000" y="1556792"/>
            <a:ext cx="3084499" cy="45820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/>
              <a:t>当代旅游者的基本</a:t>
            </a:r>
            <a:r>
              <a:rPr lang="zh-CN" altLang="zh-CN" sz="2200" dirty="0" smtClean="0"/>
              <a:t>条件</a:t>
            </a:r>
            <a:r>
              <a:rPr lang="en-US" altLang="zh-CN" sz="2200" dirty="0" smtClean="0"/>
              <a:t> </a:t>
            </a:r>
            <a:endParaRPr lang="zh-CN" altLang="zh-CN" sz="2200" dirty="0"/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774700" y="2276475"/>
          <a:ext cx="7866063" cy="3937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35" name="文档" r:id="rId5" imgW="3896995" imgH="1971675" progId="Word.Document.12">
                  <p:embed/>
                </p:oleObj>
              </mc:Choice>
              <mc:Fallback>
                <p:oleObj name="文档" r:id="rId5" imgW="3896995" imgH="1971675" progId="Word.Document.12">
                  <p:embed/>
                  <p:pic>
                    <p:nvPicPr>
                      <p:cNvPr id="0" name="图片 3134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774700" y="2276475"/>
                        <a:ext cx="7866063" cy="3937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1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/>
              <a:t>问题导学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>
            <a:hlinkClick r:id="rId2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smtClean="0"/>
              <a:t>当堂检测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052736"/>
            <a:ext cx="8128000" cy="452085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/>
              <a:t>【例</a:t>
            </a:r>
            <a:r>
              <a:rPr lang="en-US" altLang="zh-CN" sz="2200" b="1" dirty="0"/>
              <a:t>1</a:t>
            </a:r>
            <a:r>
              <a:rPr lang="zh-CN" altLang="zh-CN" sz="2200" dirty="0"/>
              <a:t>】 一个人要想成为合格的旅游者</a:t>
            </a:r>
            <a:r>
              <a:rPr lang="en-US" altLang="zh-CN" sz="2200" dirty="0"/>
              <a:t>,</a:t>
            </a:r>
            <a:r>
              <a:rPr lang="zh-CN" altLang="zh-CN" sz="2200" dirty="0"/>
              <a:t>通常具备的条件不包括</a:t>
            </a:r>
            <a:r>
              <a:rPr lang="en-US" altLang="zh-CN" sz="2200" dirty="0"/>
              <a:t>(</a:t>
            </a:r>
            <a:r>
              <a:rPr lang="zh-CN" altLang="zh-CN" sz="2200" dirty="0"/>
              <a:t>　　</a:t>
            </a:r>
            <a:r>
              <a:rPr lang="en-US" altLang="zh-CN" sz="2200" dirty="0"/>
              <a:t>)</a:t>
            </a:r>
            <a:endParaRPr lang="zh-CN" altLang="zh-CN" sz="2200" dirty="0"/>
          </a:p>
          <a:p>
            <a:pPr>
              <a:lnSpc>
                <a:spcPct val="120000"/>
              </a:lnSpc>
            </a:pPr>
            <a:r>
              <a:rPr lang="zh-CN" altLang="zh-CN" sz="2200" dirty="0"/>
              <a:t>①一定的文化素养　②必要的闲暇时间　③指南针和导游图　④露营帐篷</a:t>
            </a:r>
            <a:endParaRPr lang="zh-CN" altLang="zh-CN" sz="2200" dirty="0"/>
          </a:p>
          <a:p>
            <a:pPr>
              <a:lnSpc>
                <a:spcPct val="120000"/>
              </a:lnSpc>
            </a:pPr>
            <a:r>
              <a:rPr lang="zh-CN" altLang="zh-CN" sz="2200" dirty="0"/>
              <a:t>　　　　　　　　　　　　　　　　</a:t>
            </a:r>
            <a:endParaRPr lang="zh-CN" altLang="zh-CN" sz="2200" dirty="0"/>
          </a:p>
          <a:p>
            <a:pPr>
              <a:lnSpc>
                <a:spcPct val="120000"/>
              </a:lnSpc>
            </a:pPr>
            <a:r>
              <a:rPr lang="en-US" altLang="zh-CN" sz="2200" dirty="0"/>
              <a:t>A.</a:t>
            </a:r>
            <a:r>
              <a:rPr lang="zh-CN" altLang="zh-CN" sz="2200" dirty="0"/>
              <a:t>①②</a:t>
            </a:r>
            <a:r>
              <a:rPr lang="en-US" altLang="zh-CN" sz="2200" dirty="0"/>
              <a:t>	B.</a:t>
            </a:r>
            <a:r>
              <a:rPr lang="zh-CN" altLang="zh-CN" sz="2200" dirty="0"/>
              <a:t>③④</a:t>
            </a:r>
            <a:endParaRPr lang="zh-CN" altLang="zh-CN" sz="2200" dirty="0"/>
          </a:p>
          <a:p>
            <a:pPr>
              <a:lnSpc>
                <a:spcPct val="120000"/>
              </a:lnSpc>
            </a:pPr>
            <a:r>
              <a:rPr lang="en-US" altLang="zh-CN" sz="2200" dirty="0"/>
              <a:t>C.</a:t>
            </a:r>
            <a:r>
              <a:rPr lang="zh-CN" altLang="zh-CN" sz="2200" dirty="0"/>
              <a:t>①④</a:t>
            </a:r>
            <a:r>
              <a:rPr lang="en-US" altLang="zh-CN" sz="2200" dirty="0"/>
              <a:t>	D.</a:t>
            </a:r>
            <a:r>
              <a:rPr lang="zh-CN" altLang="zh-CN" sz="2200" dirty="0"/>
              <a:t>②③</a:t>
            </a:r>
            <a:endParaRPr lang="zh-CN" altLang="zh-CN" sz="2200" dirty="0"/>
          </a:p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</a:rPr>
              <a:t>解析</a:t>
            </a:r>
            <a:r>
              <a:rPr lang="zh-CN" altLang="zh-CN" sz="2200" dirty="0"/>
              <a:t>合格旅游者具备的条件通常包括一定的文化素养、较雄厚的经济基础、必要的闲暇时间、适应出游的身体条件。帐篷、导游图和指南针不是旅游必备的条件</a:t>
            </a:r>
            <a:r>
              <a:rPr lang="en-US" altLang="zh-CN" sz="2200" dirty="0"/>
              <a:t>,</a:t>
            </a:r>
            <a:r>
              <a:rPr lang="zh-CN" altLang="zh-CN" sz="2200" dirty="0"/>
              <a:t>旅游业能提供周全的服务。</a:t>
            </a:r>
            <a:endParaRPr lang="zh-CN" altLang="zh-CN" sz="2200" dirty="0"/>
          </a:p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</a:rPr>
              <a:t>答案</a:t>
            </a:r>
            <a:r>
              <a:rPr lang="en-US" altLang="zh-CN" sz="2200" dirty="0"/>
              <a:t>B</a:t>
            </a:r>
            <a:endParaRPr lang="zh-CN" altLang="zh-CN" sz="2200" dirty="0"/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城市剪影">
  <a:themeElements>
    <a:clrScheme name="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FBDF53"/>
      </a:accent1>
      <a:accent2>
        <a:srgbClr val="FF9966"/>
      </a:accent2>
      <a:accent3>
        <a:srgbClr val="FFFFFF"/>
      </a:accent3>
      <a:accent4>
        <a:srgbClr val="000000"/>
      </a:accent4>
      <a:accent5>
        <a:srgbClr val="FDECB4"/>
      </a:accent5>
      <a:accent6>
        <a:srgbClr val="E5895B"/>
      </a:accent6>
      <a:hlink>
        <a:srgbClr val="CC3300"/>
      </a:hlink>
      <a:folHlink>
        <a:srgbClr val="9966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金牌学案模板</Template>
  <TotalTime>0</TotalTime>
  <Words>2940</Words>
  <Application>Kingsoft Office WPP</Application>
  <PresentationFormat>全屏显示(4:3)</PresentationFormat>
  <Paragraphs>270</Paragraphs>
  <Slides>22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4" baseType="lpstr">
      <vt:lpstr>城市剪影</vt:lpstr>
      <vt:lpstr>Word.Document.12</vt:lpstr>
      <vt:lpstr>第四章　文明旅游</vt:lpstr>
      <vt:lpstr>第一节　做合格的旅游者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地理备课大师【全免费】</dc:title>
  <dc:creator>地理备课大师【全免费】</dc:creator>
  <dc:description>地理备课大师【全免费】</dc:description>
  <cp:lastModifiedBy>Administrator</cp:lastModifiedBy>
  <cp:revision>地理备课大师【全免费】</cp:revision>
  <dcterms:created xsi:type="dcterms:W3CDTF">2017-08-02T04:17:00Z</dcterms:created>
  <dcterms:modified xsi:type="dcterms:W3CDTF">2017-08-31T08:33:57Z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2052-10.8.0.5391</vt:lpwstr>
  </property>
  <property fmtid="{64440492-4C8B-11D1-8B70-080036B11A03}" pid="4">
    <vt:lpwstr>地理备课大师【全免费】</vt:lpwstr>
  </property>
</Properties>
</file>