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3"/>
    <p:sldId id="282" r:id="rId4"/>
    <p:sldId id="259" r:id="rId5"/>
    <p:sldId id="284" r:id="rId6"/>
    <p:sldId id="260" r:id="rId7"/>
    <p:sldId id="285" r:id="rId8"/>
    <p:sldId id="286" r:id="rId9"/>
    <p:sldId id="289" r:id="rId10"/>
    <p:sldId id="290" r:id="rId11"/>
    <p:sldId id="288" r:id="rId12"/>
    <p:sldId id="287" r:id="rId13"/>
    <p:sldId id="294" r:id="rId14"/>
    <p:sldId id="293" r:id="rId15"/>
    <p:sldId id="292" r:id="rId16"/>
    <p:sldId id="296" r:id="rId17"/>
    <p:sldId id="295" r:id="rId18"/>
    <p:sldId id="291" r:id="rId19"/>
    <p:sldId id="299" r:id="rId20"/>
    <p:sldId id="265" r:id="rId21"/>
    <p:sldId id="277" r:id="rId22"/>
    <p:sldId id="278" r:id="rId23"/>
    <p:sldId id="279" r:id="rId24"/>
    <p:sldId id="280" r:id="rId25"/>
    <p:sldId id="281" r:id="rId26"/>
    <p:sldId id="300" r:id="rId27"/>
    <p:sldId id="302" r:id="rId28"/>
    <p:sldId id="301" r:id="rId29"/>
    <p:sldId id="303" r:id="rId3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autoAdjust="0"/>
  </p:normalViewPr>
  <p:slideViewPr>
    <p:cSldViewPr>
      <p:cViewPr varScale="1">
        <p:scale>
          <a:sx n="102" d="100"/>
          <a:sy n="102" d="100"/>
        </p:scale>
        <p:origin x="102" y="270"/>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9.xml"/><Relationship Id="rId1" Type="http://schemas.openxmlformats.org/officeDocument/2006/relationships/slide" Target="slide5.xml"/></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6.xml"/><Relationship Id="rId4" Type="http://schemas.openxmlformats.org/officeDocument/2006/relationships/image" Target="../media/image9.emf"/><Relationship Id="rId3" Type="http://schemas.openxmlformats.org/officeDocument/2006/relationships/package" Target="../embeddings/Document7.docx"/><Relationship Id="rId2" Type="http://schemas.openxmlformats.org/officeDocument/2006/relationships/slide" Target="slide19.xml"/><Relationship Id="rId1" Type="http://schemas.openxmlformats.org/officeDocument/2006/relationships/slide" Target="slide5.xml"/></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6.xml"/><Relationship Id="rId4" Type="http://schemas.openxmlformats.org/officeDocument/2006/relationships/image" Target="../media/image10.emf"/><Relationship Id="rId3" Type="http://schemas.openxmlformats.org/officeDocument/2006/relationships/package" Target="../embeddings/Document8.docx"/><Relationship Id="rId2" Type="http://schemas.openxmlformats.org/officeDocument/2006/relationships/slide" Target="slide19.xml"/><Relationship Id="rId1"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9.xml"/><Relationship Id="rId1" Type="http://schemas.openxmlformats.org/officeDocument/2006/relationships/slide" Target="slide5.xml"/></Relationships>
</file>

<file path=ppt/slides/_rels/slide14.xml.rels><?xml version="1.0" encoding="UTF-8" standalone="yes"?>
<Relationships xmlns="http://schemas.openxmlformats.org/package/2006/relationships"><Relationship Id="rId6" Type="http://schemas.openxmlformats.org/officeDocument/2006/relationships/vmlDrawing" Target="../drawings/vmlDrawing8.vml"/><Relationship Id="rId5" Type="http://schemas.openxmlformats.org/officeDocument/2006/relationships/slideLayout" Target="../slideLayouts/slideLayout6.xml"/><Relationship Id="rId4" Type="http://schemas.openxmlformats.org/officeDocument/2006/relationships/image" Target="../media/image11.emf"/><Relationship Id="rId3" Type="http://schemas.openxmlformats.org/officeDocument/2006/relationships/package" Target="../embeddings/Document9.docx"/><Relationship Id="rId2" Type="http://schemas.openxmlformats.org/officeDocument/2006/relationships/slide" Target="slide19.xml"/><Relationship Id="rId1" Type="http://schemas.openxmlformats.org/officeDocument/2006/relationships/slide" Target="slide5.xml"/></Relationships>
</file>

<file path=ppt/slides/_rels/slide15.xml.rels><?xml version="1.0" encoding="UTF-8" standalone="yes"?>
<Relationships xmlns="http://schemas.openxmlformats.org/package/2006/relationships"><Relationship Id="rId6" Type="http://schemas.openxmlformats.org/officeDocument/2006/relationships/vmlDrawing" Target="../drawings/vmlDrawing9.vml"/><Relationship Id="rId5" Type="http://schemas.openxmlformats.org/officeDocument/2006/relationships/slideLayout" Target="../slideLayouts/slideLayout6.xml"/><Relationship Id="rId4" Type="http://schemas.openxmlformats.org/officeDocument/2006/relationships/image" Target="../media/image12.emf"/><Relationship Id="rId3" Type="http://schemas.openxmlformats.org/officeDocument/2006/relationships/package" Target="../embeddings/Document10.docx"/><Relationship Id="rId2" Type="http://schemas.openxmlformats.org/officeDocument/2006/relationships/slide" Target="slide19.xml"/><Relationship Id="rId1" Type="http://schemas.openxmlformats.org/officeDocument/2006/relationships/slide" Target="slide5.xml"/></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6.xml"/><Relationship Id="rId4" Type="http://schemas.openxmlformats.org/officeDocument/2006/relationships/image" Target="../media/image13.emf"/><Relationship Id="rId3" Type="http://schemas.openxmlformats.org/officeDocument/2006/relationships/package" Target="../embeddings/Document11.docx"/><Relationship Id="rId2" Type="http://schemas.openxmlformats.org/officeDocument/2006/relationships/slide" Target="slide19.xml"/><Relationship Id="rId1" Type="http://schemas.openxmlformats.org/officeDocument/2006/relationships/slide" Target="slide5.xml"/></Relationships>
</file>

<file path=ppt/slides/_rels/slide17.xml.rels><?xml version="1.0" encoding="UTF-8" standalone="yes"?>
<Relationships xmlns="http://schemas.openxmlformats.org/package/2006/relationships"><Relationship Id="rId6" Type="http://schemas.openxmlformats.org/officeDocument/2006/relationships/vmlDrawing" Target="../drawings/vmlDrawing11.vml"/><Relationship Id="rId5" Type="http://schemas.openxmlformats.org/officeDocument/2006/relationships/slideLayout" Target="../slideLayouts/slideLayout6.xml"/><Relationship Id="rId4" Type="http://schemas.openxmlformats.org/officeDocument/2006/relationships/image" Target="../media/image14.emf"/><Relationship Id="rId3" Type="http://schemas.openxmlformats.org/officeDocument/2006/relationships/package" Target="../embeddings/Document12.docx"/><Relationship Id="rId2" Type="http://schemas.openxmlformats.org/officeDocument/2006/relationships/slide" Target="slide19.xml"/><Relationship Id="rId1" Type="http://schemas.openxmlformats.org/officeDocument/2006/relationships/slide" Target="slide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9.xml"/><Relationship Id="rId1" Type="http://schemas.openxmlformats.org/officeDocument/2006/relationships/slide" Target="slide5.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27.xml"/><Relationship Id="rId7" Type="http://schemas.openxmlformats.org/officeDocument/2006/relationships/slide" Target="slide24.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5.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2.xml"/><Relationship Id="rId2" Type="http://schemas.openxmlformats.org/officeDocument/2006/relationships/image" Target="../media/image3.emf"/><Relationship Id="rId1" Type="http://schemas.openxmlformats.org/officeDocument/2006/relationships/package" Target="../embeddings/Document1.docx"/></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27.xml"/><Relationship Id="rId7" Type="http://schemas.openxmlformats.org/officeDocument/2006/relationships/slide" Target="slide24.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5.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27.xml"/><Relationship Id="rId7" Type="http://schemas.openxmlformats.org/officeDocument/2006/relationships/slide" Target="slide24.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5.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27.xml"/><Relationship Id="rId7" Type="http://schemas.openxmlformats.org/officeDocument/2006/relationships/slide" Target="slide24.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5.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27.xml"/><Relationship Id="rId7" Type="http://schemas.openxmlformats.org/officeDocument/2006/relationships/slide" Target="slide24.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5.xml"/></Relationships>
</file>

<file path=ppt/slides/_rels/slide24.xml.rels><?xml version="1.0" encoding="UTF-8" standalone="yes"?>
<Relationships xmlns="http://schemas.openxmlformats.org/package/2006/relationships"><Relationship Id="rId9" Type="http://schemas.openxmlformats.org/officeDocument/2006/relationships/image" Target="../media/image15.emf"/><Relationship Id="rId8" Type="http://schemas.openxmlformats.org/officeDocument/2006/relationships/package" Target="../embeddings/Document13.docx"/><Relationship Id="rId7" Type="http://schemas.openxmlformats.org/officeDocument/2006/relationships/slide" Target="slide24.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9.xml"/><Relationship Id="rId12" Type="http://schemas.openxmlformats.org/officeDocument/2006/relationships/vmlDrawing" Target="../drawings/vmlDrawing12.vml"/><Relationship Id="rId11" Type="http://schemas.openxmlformats.org/officeDocument/2006/relationships/slideLayout" Target="../slideLayouts/slideLayout6.xml"/><Relationship Id="rId10" Type="http://schemas.openxmlformats.org/officeDocument/2006/relationships/slide" Target="slide27.xml"/><Relationship Id="rId1" Type="http://schemas.openxmlformats.org/officeDocument/2006/relationships/slide" Target="slide5.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27.xml"/><Relationship Id="rId7" Type="http://schemas.openxmlformats.org/officeDocument/2006/relationships/slide" Target="slide24.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5.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27.xml"/><Relationship Id="rId7" Type="http://schemas.openxmlformats.org/officeDocument/2006/relationships/slide" Target="slide24.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5.xml"/></Relationships>
</file>

<file path=ppt/slides/_rels/slide27.xml.rels><?xml version="1.0" encoding="UTF-8" standalone="yes"?>
<Relationships xmlns="http://schemas.openxmlformats.org/package/2006/relationships"><Relationship Id="rId9" Type="http://schemas.openxmlformats.org/officeDocument/2006/relationships/image" Target="../media/image16.emf"/><Relationship Id="rId8" Type="http://schemas.openxmlformats.org/officeDocument/2006/relationships/package" Target="../embeddings/Document14.docx"/><Relationship Id="rId7" Type="http://schemas.openxmlformats.org/officeDocument/2006/relationships/slide" Target="slide24.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9.xml"/><Relationship Id="rId11" Type="http://schemas.openxmlformats.org/officeDocument/2006/relationships/vmlDrawing" Target="../drawings/vmlDrawing13.vml"/><Relationship Id="rId10" Type="http://schemas.openxmlformats.org/officeDocument/2006/relationships/slideLayout" Target="../slideLayouts/slideLayout6.xml"/><Relationship Id="rId1" Type="http://schemas.openxmlformats.org/officeDocument/2006/relationships/slide" Target="slide5.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4.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1.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6.xml"/><Relationship Id="rId4" Type="http://schemas.openxmlformats.org/officeDocument/2006/relationships/image" Target="../media/image4.emf"/><Relationship Id="rId3" Type="http://schemas.openxmlformats.org/officeDocument/2006/relationships/package" Target="../embeddings/Document2.docx"/><Relationship Id="rId2" Type="http://schemas.openxmlformats.org/officeDocument/2006/relationships/slide" Target="slide19.xml"/><Relationship Id="rId1"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9.xml"/><Relationship Id="rId1"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6.xml"/><Relationship Id="rId6" Type="http://schemas.openxmlformats.org/officeDocument/2006/relationships/image" Target="../media/image6.emf"/><Relationship Id="rId5" Type="http://schemas.openxmlformats.org/officeDocument/2006/relationships/package" Target="../embeddings/Document4.docx"/><Relationship Id="rId4" Type="http://schemas.openxmlformats.org/officeDocument/2006/relationships/image" Target="../media/image5.emf"/><Relationship Id="rId3" Type="http://schemas.openxmlformats.org/officeDocument/2006/relationships/package" Target="../embeddings/Document3.docx"/><Relationship Id="rId2" Type="http://schemas.openxmlformats.org/officeDocument/2006/relationships/slide" Target="slide19.xml"/><Relationship Id="rId1" Type="http://schemas.openxmlformats.org/officeDocument/2006/relationships/slide" Target="slide5.xml"/></Relationships>
</file>

<file path=ppt/slides/_rels/slide8.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6.xml"/><Relationship Id="rId4" Type="http://schemas.openxmlformats.org/officeDocument/2006/relationships/image" Target="../media/image7.emf"/><Relationship Id="rId3" Type="http://schemas.openxmlformats.org/officeDocument/2006/relationships/package" Target="../embeddings/Document5.docx"/><Relationship Id="rId2" Type="http://schemas.openxmlformats.org/officeDocument/2006/relationships/slide" Target="slide19.xml"/><Relationship Id="rId1" Type="http://schemas.openxmlformats.org/officeDocument/2006/relationships/slide" Target="slide5.xml"/></Relationships>
</file>

<file path=ppt/slides/_rels/slide9.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6.xml"/><Relationship Id="rId4" Type="http://schemas.openxmlformats.org/officeDocument/2006/relationships/image" Target="../media/image8.emf"/><Relationship Id="rId3" Type="http://schemas.openxmlformats.org/officeDocument/2006/relationships/package" Target="../embeddings/Document6.docx"/><Relationship Id="rId2" Type="http://schemas.openxmlformats.org/officeDocument/2006/relationships/slide" Target="slide19.xml"/><Relationship Id="rId1"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p:nvPr>
        </p:nvSpPr>
        <p:spPr>
          <a:xfrm>
            <a:off x="508000" y="3272631"/>
            <a:ext cx="8128000" cy="566738"/>
          </a:xfrm>
        </p:spPr>
        <p:txBody>
          <a:bodyPr/>
          <a:lstStyle/>
          <a:p>
            <a:pPr>
              <a:lnSpc>
                <a:spcPct val="120000"/>
              </a:lnSpc>
            </a:pPr>
            <a:r>
              <a:rPr lang="zh-CN" altLang="zh-CN" sz="2200" dirty="0"/>
              <a:t>第二节　出游前的</a:t>
            </a:r>
            <a:r>
              <a:rPr lang="zh-CN" altLang="zh-CN" sz="2200" dirty="0" smtClean="0"/>
              <a:t>准备</a:t>
            </a:r>
            <a:endParaRPr lang="zh-CN" altLang="zh-CN" sz="2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927118"/>
          </a:xfrm>
          <a:prstGeom prst="rect">
            <a:avLst/>
          </a:prstGeom>
        </p:spPr>
        <p:txBody>
          <a:bodyPr>
            <a:spAutoFit/>
          </a:bodyPr>
          <a:lstStyle/>
          <a:p>
            <a:pPr>
              <a:lnSpc>
                <a:spcPct val="120000"/>
              </a:lnSpc>
            </a:pPr>
            <a:r>
              <a:rPr lang="zh-CN" altLang="zh-CN" sz="2200" dirty="0"/>
              <a:t>指出为应对旅游地自然环境的特殊性</a:t>
            </a:r>
            <a:r>
              <a:rPr lang="en-US" altLang="zh-CN" sz="2200" dirty="0"/>
              <a:t>,</a:t>
            </a:r>
            <a:r>
              <a:rPr lang="zh-CN" altLang="zh-CN" sz="2200" dirty="0"/>
              <a:t>他们需要携带的生活用品</a:t>
            </a:r>
            <a:r>
              <a:rPr lang="en-US" altLang="zh-CN" sz="2200" dirty="0"/>
              <a:t>,</a:t>
            </a:r>
            <a:r>
              <a:rPr lang="zh-CN" altLang="zh-CN" sz="2200" dirty="0"/>
              <a:t>并说明理由。</a:t>
            </a:r>
            <a:endParaRPr lang="zh-CN" altLang="zh-CN" sz="2200" dirty="0"/>
          </a:p>
          <a:p>
            <a:pPr>
              <a:lnSpc>
                <a:spcPct val="120000"/>
              </a:lnSpc>
            </a:pPr>
            <a:r>
              <a:rPr lang="zh-CN" altLang="zh-CN" sz="2200" dirty="0">
                <a:solidFill>
                  <a:srgbClr val="FF0000"/>
                </a:solidFill>
              </a:rPr>
              <a:t>解析</a:t>
            </a:r>
            <a:r>
              <a:rPr lang="zh-CN" altLang="zh-CN" sz="2200" dirty="0"/>
              <a:t>解答本题的关键是从图中获取信息</a:t>
            </a:r>
            <a:r>
              <a:rPr lang="en-US" altLang="zh-CN" sz="2200" dirty="0"/>
              <a:t>,</a:t>
            </a:r>
            <a:r>
              <a:rPr lang="zh-CN" altLang="zh-CN" sz="2200" dirty="0"/>
              <a:t>结合获取的有效信息</a:t>
            </a:r>
            <a:r>
              <a:rPr lang="en-US" altLang="zh-CN" sz="2200" dirty="0"/>
              <a:t>,</a:t>
            </a:r>
            <a:r>
              <a:rPr lang="zh-CN" altLang="zh-CN" sz="2200" dirty="0"/>
              <a:t>调动有关地理知识解答。根据经纬度和海拔</a:t>
            </a:r>
            <a:r>
              <a:rPr lang="en-US" altLang="zh-CN" sz="2200" dirty="0"/>
              <a:t>,</a:t>
            </a:r>
            <a:r>
              <a:rPr lang="zh-CN" altLang="zh-CN" sz="2200" dirty="0"/>
              <a:t>确定该旅游地位于青藏高原地区</a:t>
            </a:r>
            <a:r>
              <a:rPr lang="en-US" altLang="zh-CN" sz="2200" dirty="0"/>
              <a:t>,</a:t>
            </a:r>
            <a:r>
              <a:rPr lang="zh-CN" altLang="zh-CN" sz="2200" dirty="0"/>
              <a:t>其地理环境基本特点是高寒、缺氧、太阳辐射强。</a:t>
            </a:r>
            <a:endParaRPr lang="zh-CN" altLang="zh-CN" sz="2200" dirty="0"/>
          </a:p>
          <a:p>
            <a:pPr>
              <a:lnSpc>
                <a:spcPct val="120000"/>
              </a:lnSpc>
            </a:pPr>
            <a:r>
              <a:rPr lang="zh-CN" altLang="zh-CN" sz="2200" dirty="0">
                <a:solidFill>
                  <a:srgbClr val="FF0000"/>
                </a:solidFill>
              </a:rPr>
              <a:t>答案</a:t>
            </a:r>
            <a:r>
              <a:rPr lang="zh-CN" altLang="zh-CN" sz="2200" dirty="0"/>
              <a:t>海拔较高</a:t>
            </a:r>
            <a:r>
              <a:rPr lang="en-US" altLang="zh-CN" sz="2200" dirty="0"/>
              <a:t>(3 000</a:t>
            </a:r>
            <a:r>
              <a:rPr lang="zh-CN" altLang="zh-CN" sz="2200" dirty="0"/>
              <a:t>米以上</a:t>
            </a:r>
            <a:r>
              <a:rPr lang="en-US" altLang="zh-CN" sz="2200" dirty="0"/>
              <a:t>),</a:t>
            </a:r>
            <a:r>
              <a:rPr lang="zh-CN" altLang="zh-CN" sz="2200" dirty="0"/>
              <a:t>氧气含量偏低</a:t>
            </a:r>
            <a:r>
              <a:rPr lang="en-US" altLang="zh-CN" sz="2200" dirty="0"/>
              <a:t>,</a:t>
            </a:r>
            <a:r>
              <a:rPr lang="zh-CN" altLang="zh-CN" sz="2200" dirty="0"/>
              <a:t>需带氧气袋</a:t>
            </a:r>
            <a:r>
              <a:rPr lang="en-US" altLang="zh-CN" sz="2200" dirty="0"/>
              <a:t>(</a:t>
            </a:r>
            <a:r>
              <a:rPr lang="zh-CN" altLang="zh-CN" sz="2200" dirty="0"/>
              <a:t>瓶</a:t>
            </a:r>
            <a:r>
              <a:rPr lang="en-US" altLang="zh-CN" sz="2200" dirty="0"/>
              <a:t>)</a:t>
            </a:r>
            <a:r>
              <a:rPr lang="zh-CN" altLang="zh-CN" sz="2200" dirty="0"/>
              <a:t>、抗缺氧药品等</a:t>
            </a:r>
            <a:r>
              <a:rPr lang="en-US" altLang="zh-CN" sz="2200" dirty="0"/>
              <a:t>;</a:t>
            </a:r>
            <a:r>
              <a:rPr lang="zh-CN" altLang="zh-CN" sz="2200" dirty="0"/>
              <a:t>气压偏低</a:t>
            </a:r>
            <a:r>
              <a:rPr lang="en-US" altLang="zh-CN" sz="2200" dirty="0"/>
              <a:t>,</a:t>
            </a:r>
            <a:r>
              <a:rPr lang="zh-CN" altLang="zh-CN" sz="2200" dirty="0"/>
              <a:t>水的沸点低</a:t>
            </a:r>
            <a:r>
              <a:rPr lang="en-US" altLang="zh-CN" sz="2200" dirty="0"/>
              <a:t>,</a:t>
            </a:r>
            <a:r>
              <a:rPr lang="zh-CN" altLang="zh-CN" sz="2200" dirty="0"/>
              <a:t>需带高压锅等</a:t>
            </a:r>
            <a:r>
              <a:rPr lang="en-US" altLang="zh-CN" sz="2200" dirty="0"/>
              <a:t>;</a:t>
            </a:r>
            <a:r>
              <a:rPr lang="zh-CN" altLang="zh-CN" sz="2200" dirty="0"/>
              <a:t>空气较稀薄</a:t>
            </a:r>
            <a:r>
              <a:rPr lang="en-US" altLang="zh-CN" sz="2200" dirty="0"/>
              <a:t>,</a:t>
            </a:r>
            <a:r>
              <a:rPr lang="zh-CN" altLang="zh-CN" sz="2200" dirty="0"/>
              <a:t>太阳辐射强</a:t>
            </a:r>
            <a:r>
              <a:rPr lang="en-US" altLang="zh-CN" sz="2200" dirty="0"/>
              <a:t>,</a:t>
            </a:r>
            <a:r>
              <a:rPr lang="zh-CN" altLang="zh-CN" sz="2200" dirty="0"/>
              <a:t>需带防晒物品</a:t>
            </a:r>
            <a:r>
              <a:rPr lang="en-US" altLang="zh-CN" sz="2200" dirty="0"/>
              <a:t>;</a:t>
            </a:r>
            <a:r>
              <a:rPr lang="zh-CN" altLang="zh-CN" sz="2200" dirty="0"/>
              <a:t>气温偏低</a:t>
            </a:r>
            <a:r>
              <a:rPr lang="en-US" altLang="zh-CN" sz="2200" dirty="0"/>
              <a:t>,</a:t>
            </a:r>
            <a:r>
              <a:rPr lang="zh-CN" altLang="zh-CN" sz="2200" dirty="0"/>
              <a:t>昼夜温差大</a:t>
            </a:r>
            <a:r>
              <a:rPr lang="en-US" altLang="zh-CN" sz="2200" dirty="0"/>
              <a:t>,</a:t>
            </a:r>
            <a:r>
              <a:rPr lang="zh-CN" altLang="zh-CN" sz="2200" dirty="0"/>
              <a:t>需备防寒衣物</a:t>
            </a:r>
            <a:r>
              <a:rPr lang="en-US" altLang="zh-CN" sz="2200" dirty="0"/>
              <a:t>;</a:t>
            </a:r>
            <a:r>
              <a:rPr lang="zh-CN" altLang="zh-CN" sz="2200" dirty="0"/>
              <a:t>此时该区域多大风</a:t>
            </a:r>
            <a:r>
              <a:rPr lang="en-US" altLang="zh-CN" sz="2200" dirty="0"/>
              <a:t>,</a:t>
            </a:r>
            <a:r>
              <a:rPr lang="zh-CN" altLang="zh-CN" sz="2200" dirty="0"/>
              <a:t>需备防风帐篷等</a:t>
            </a:r>
            <a:endParaRPr lang="zh-CN" altLang="zh-CN" sz="2200" dirty="0"/>
          </a:p>
          <a:p>
            <a:pPr>
              <a:lnSpc>
                <a:spcPct val="120000"/>
              </a:lnSpc>
            </a:pPr>
            <a:r>
              <a:rPr lang="zh-CN" altLang="zh-CN" sz="2200" dirty="0"/>
              <a:t>拓展延伸收集旅游地信息的渠道有哪些</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收集旅游地信息是了解景观特点的必要前提</a:t>
            </a:r>
            <a:r>
              <a:rPr lang="en-US" altLang="zh-CN" sz="2200" dirty="0"/>
              <a:t>,</a:t>
            </a:r>
            <a:r>
              <a:rPr lang="zh-CN" altLang="zh-CN" sz="2200" dirty="0"/>
              <a:t>其渠道汇总如下表所示。</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508000" y="1531953"/>
          <a:ext cx="8128000" cy="3985279"/>
        </p:xfrm>
        <a:graphic>
          <a:graphicData uri="http://schemas.openxmlformats.org/presentationml/2006/ole">
            <mc:AlternateContent xmlns:mc="http://schemas.openxmlformats.org/markup-compatibility/2006">
              <mc:Choice xmlns:v="urn:schemas-microsoft-com:vml" Requires="v">
                <p:oleObj spid="_x0000_s6172" name="文档" r:id="rId3" imgW="3938270" imgH="1930400" progId="Word.Document.12">
                  <p:embed/>
                </p:oleObj>
              </mc:Choice>
              <mc:Fallback>
                <p:oleObj name="文档" r:id="rId3" imgW="3938270" imgH="1930400" progId="Word.Document.12">
                  <p:embed/>
                  <p:pic>
                    <p:nvPicPr>
                      <p:cNvPr id="0" name="图片 6171"/>
                      <p:cNvPicPr/>
                      <p:nvPr/>
                    </p:nvPicPr>
                    <p:blipFill>
                      <a:blip r:embed="rId4"/>
                      <a:stretch>
                        <a:fillRect/>
                      </a:stretch>
                    </p:blipFill>
                    <p:spPr>
                      <a:xfrm>
                        <a:off x="508000" y="1531953"/>
                        <a:ext cx="8128000" cy="3985279"/>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779580"/>
          </a:xfrm>
          <a:prstGeom prst="rect">
            <a:avLst/>
          </a:prstGeom>
        </p:spPr>
        <p:txBody>
          <a:bodyPr wrap="none">
            <a:spAutoFit/>
          </a:bodyPr>
          <a:lstStyle/>
          <a:p>
            <a:pPr>
              <a:lnSpc>
                <a:spcPct val="120000"/>
              </a:lnSpc>
            </a:pPr>
            <a:r>
              <a:rPr lang="zh-CN" altLang="zh-CN" sz="2200" dirty="0"/>
              <a:t>探究点二 旅游路线和出游方案的选择</a:t>
            </a:r>
          </a:p>
        </p:txBody>
      </p:sp>
      <p:graphicFrame>
        <p:nvGraphicFramePr>
          <p:cNvPr id="5" name="对象 4"/>
          <p:cNvGraphicFramePr>
            <a:graphicFrameLocks noChangeAspect="1"/>
          </p:cNvGraphicFramePr>
          <p:nvPr/>
        </p:nvGraphicFramePr>
        <p:xfrm>
          <a:off x="508000" y="1340768"/>
          <a:ext cx="8128000" cy="854163"/>
        </p:xfrm>
        <a:graphic>
          <a:graphicData uri="http://schemas.openxmlformats.org/presentationml/2006/ole">
            <mc:AlternateContent xmlns:mc="http://schemas.openxmlformats.org/markup-compatibility/2006">
              <mc:Choice xmlns:v="urn:schemas-microsoft-com:vml" Requires="v">
                <p:oleObj spid="_x0000_s7196" name="文档" r:id="rId3" imgW="3840480" imgH="403225" progId="Word.Document.12">
                  <p:embed/>
                </p:oleObj>
              </mc:Choice>
              <mc:Fallback>
                <p:oleObj name="文档" r:id="rId3" imgW="3840480" imgH="403225" progId="Word.Document.12">
                  <p:embed/>
                  <p:pic>
                    <p:nvPicPr>
                      <p:cNvPr id="0" name="图片 7195"/>
                      <p:cNvPicPr/>
                      <p:nvPr/>
                    </p:nvPicPr>
                    <p:blipFill>
                      <a:blip r:embed="rId4"/>
                      <a:stretch>
                        <a:fillRect/>
                      </a:stretch>
                    </p:blipFill>
                    <p:spPr>
                      <a:xfrm>
                        <a:off x="508000" y="1340768"/>
                        <a:ext cx="8128000" cy="854163"/>
                      </a:xfrm>
                      <a:prstGeom prst="rect">
                        <a:avLst/>
                      </a:prstGeom>
                    </p:spPr>
                  </p:pic>
                </p:oleObj>
              </mc:Fallback>
            </mc:AlternateContent>
          </a:graphicData>
        </a:graphic>
      </p:graphicFrame>
      <p:sp>
        <p:nvSpPr>
          <p:cNvPr id="6" name="矩形 5"/>
          <p:cNvSpPr>
            <a:spLocks noChangeAspect="1"/>
          </p:cNvSpPr>
          <p:nvPr/>
        </p:nvSpPr>
        <p:spPr>
          <a:xfrm>
            <a:off x="508000" y="1916832"/>
            <a:ext cx="8128000" cy="4154984"/>
          </a:xfrm>
          <a:prstGeom prst="rect">
            <a:avLst/>
          </a:prstGeom>
        </p:spPr>
        <p:txBody>
          <a:bodyPr>
            <a:spAutoFit/>
          </a:bodyPr>
          <a:lstStyle/>
          <a:p>
            <a:pPr>
              <a:lnSpc>
                <a:spcPct val="120000"/>
              </a:lnSpc>
            </a:pPr>
            <a:r>
              <a:rPr lang="zh-CN" altLang="zh-CN" sz="2200" dirty="0"/>
              <a:t>随着人们的生活水平不断提高</a:t>
            </a:r>
            <a:r>
              <a:rPr lang="en-US" altLang="zh-CN" sz="2200" dirty="0"/>
              <a:t>,</a:t>
            </a:r>
            <a:r>
              <a:rPr lang="zh-CN" altLang="zh-CN" sz="2200" dirty="0"/>
              <a:t>旅游已成为提高人们生活质量的重要活动。江苏徐州有一位旅游爱好者打算</a:t>
            </a:r>
            <a:r>
              <a:rPr lang="en-US" altLang="zh-CN" sz="2200" dirty="0"/>
              <a:t>10</a:t>
            </a:r>
            <a:r>
              <a:rPr lang="zh-CN" altLang="zh-CN" sz="2200" dirty="0"/>
              <a:t>月</a:t>
            </a:r>
            <a:r>
              <a:rPr lang="en-US" altLang="zh-CN" sz="2200" dirty="0"/>
              <a:t>1</a:t>
            </a:r>
            <a:r>
              <a:rPr lang="zh-CN" altLang="zh-CN" sz="2200" dirty="0"/>
              <a:t>日早上</a:t>
            </a:r>
            <a:r>
              <a:rPr lang="en-US" altLang="zh-CN" sz="2200" dirty="0"/>
              <a:t>8</a:t>
            </a:r>
            <a:r>
              <a:rPr lang="zh-CN" altLang="zh-CN" sz="2200" dirty="0"/>
              <a:t>时之后出发</a:t>
            </a:r>
            <a:r>
              <a:rPr lang="en-US" altLang="zh-CN" sz="2200" dirty="0"/>
              <a:t>,</a:t>
            </a:r>
            <a:r>
              <a:rPr lang="zh-CN" altLang="zh-CN" sz="2200" dirty="0"/>
              <a:t>到全国一些著名景点旅游</a:t>
            </a:r>
            <a:r>
              <a:rPr lang="en-US" altLang="zh-CN" sz="2200" dirty="0"/>
              <a:t>,</a:t>
            </a:r>
            <a:r>
              <a:rPr lang="zh-CN" altLang="zh-CN" sz="2200" dirty="0"/>
              <a:t>最后回到徐州。他选择的旅游地点分别是青岛崂山、北京八达岭长城、山西祁县乔家大院、河南洛阳市龙门石窟、安徽黄山、武汉市黄鹤楼、陕西秦始皇兵马俑、江西庐山。出游前他精心进行旅游路线的设计</a:t>
            </a:r>
            <a:r>
              <a:rPr lang="en-US" altLang="zh-CN" sz="2200" dirty="0"/>
              <a:t>,</a:t>
            </a:r>
            <a:r>
              <a:rPr lang="zh-CN" altLang="zh-CN" sz="2200" dirty="0"/>
              <a:t>选择了适合自己的旅游方案</a:t>
            </a:r>
            <a:r>
              <a:rPr lang="zh-CN" altLang="zh-CN" sz="2200" dirty="0" smtClean="0"/>
              <a:t>。</a:t>
            </a:r>
            <a:endParaRPr lang="en-US" altLang="zh-CN" sz="2200" dirty="0"/>
          </a:p>
          <a:p>
            <a:pPr>
              <a:lnSpc>
                <a:spcPct val="120000"/>
              </a:lnSpc>
            </a:pPr>
            <a:r>
              <a:rPr lang="zh-CN" altLang="zh-CN" sz="2200" dirty="0" smtClean="0"/>
              <a:t>结合</a:t>
            </a:r>
            <a:r>
              <a:rPr lang="zh-CN" altLang="zh-CN" sz="2200" dirty="0"/>
              <a:t>材料探究</a:t>
            </a:r>
            <a:r>
              <a:rPr lang="en-US" altLang="zh-CN" sz="2200" dirty="0"/>
              <a:t>:</a:t>
            </a:r>
            <a:endParaRPr lang="zh-CN" altLang="zh-CN" sz="2200" dirty="0"/>
          </a:p>
          <a:p>
            <a:pPr>
              <a:lnSpc>
                <a:spcPct val="120000"/>
              </a:lnSpc>
            </a:pPr>
            <a:r>
              <a:rPr lang="en-US" altLang="zh-CN" sz="2200" dirty="0"/>
              <a:t>(1)</a:t>
            </a:r>
            <a:r>
              <a:rPr lang="zh-CN" altLang="zh-CN" sz="2200" dirty="0"/>
              <a:t>旅游路线选择的依据有哪些</a:t>
            </a:r>
            <a:r>
              <a:rPr lang="en-US" altLang="zh-CN" sz="2200" dirty="0"/>
              <a:t>?</a:t>
            </a:r>
            <a:endParaRPr lang="zh-CN" altLang="zh-CN" sz="2200" dirty="0"/>
          </a:p>
          <a:p>
            <a:pPr>
              <a:lnSpc>
                <a:spcPct val="120000"/>
              </a:lnSpc>
            </a:pPr>
            <a:endParaRPr lang="en-US" altLang="zh-CN" sz="2200" dirty="0" smtClean="0"/>
          </a:p>
        </p:txBody>
      </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031922"/>
            <a:ext cx="8128000" cy="1676998"/>
          </a:xfrm>
          <a:prstGeom prst="rect">
            <a:avLst/>
          </a:prstGeom>
        </p:spPr>
        <p:txBody>
          <a:bodyPr>
            <a:spAutoFit/>
          </a:bodyPr>
          <a:lstStyle/>
          <a:p>
            <a:pPr>
              <a:lnSpc>
                <a:spcPct val="120000"/>
              </a:lnSpc>
            </a:pPr>
            <a:r>
              <a:rPr lang="zh-CN" altLang="zh-CN" sz="2200" dirty="0">
                <a:solidFill>
                  <a:srgbClr val="FF0000"/>
                </a:solidFill>
              </a:rPr>
              <a:t>提示</a:t>
            </a:r>
            <a:r>
              <a:rPr lang="zh-CN" altLang="zh-CN" sz="2200" dirty="0"/>
              <a:t>旅游路线的选择需要根据旅游者的旅游目的、旅游时间、旅游交通工具、旅游跨越的空间范围进行选择。普通的旅游者在选择旅游目的地、旅游路线时</a:t>
            </a:r>
            <a:r>
              <a:rPr lang="en-US" altLang="zh-CN" sz="2200" dirty="0"/>
              <a:t>,</a:t>
            </a:r>
            <a:r>
              <a:rPr lang="zh-CN" altLang="zh-CN" sz="2200" dirty="0"/>
              <a:t>有一个基本的原则就是有效性</a:t>
            </a:r>
            <a:r>
              <a:rPr lang="en-US" altLang="zh-CN" sz="2200" dirty="0"/>
              <a:t>,</a:t>
            </a:r>
            <a:r>
              <a:rPr lang="zh-CN" altLang="zh-CN" sz="2200" dirty="0"/>
              <a:t>即以最少的金钱和时间</a:t>
            </a:r>
            <a:r>
              <a:rPr lang="en-US" altLang="zh-CN" sz="2200" dirty="0"/>
              <a:t>,</a:t>
            </a:r>
            <a:r>
              <a:rPr lang="zh-CN" altLang="zh-CN" sz="2200" dirty="0"/>
              <a:t>获得最大的满足。</a:t>
            </a:r>
          </a:p>
        </p:txBody>
      </p:sp>
      <p:sp>
        <p:nvSpPr>
          <p:cNvPr id="6" name="矩形 5"/>
          <p:cNvSpPr>
            <a:spLocks noChangeAspect="1"/>
          </p:cNvSpPr>
          <p:nvPr/>
        </p:nvSpPr>
        <p:spPr>
          <a:xfrm>
            <a:off x="508000" y="2631909"/>
            <a:ext cx="8128000" cy="3708323"/>
          </a:xfrm>
          <a:prstGeom prst="rect">
            <a:avLst/>
          </a:prstGeom>
        </p:spPr>
        <p:txBody>
          <a:bodyPr>
            <a:spAutoFit/>
          </a:bodyPr>
          <a:lstStyle/>
          <a:p>
            <a:pPr>
              <a:lnSpc>
                <a:spcPct val="120000"/>
              </a:lnSpc>
            </a:pPr>
            <a:r>
              <a:rPr lang="en-US" altLang="zh-CN" sz="2200" dirty="0"/>
              <a:t>(2)</a:t>
            </a:r>
            <a:r>
              <a:rPr lang="zh-CN" altLang="zh-CN" sz="2200" dirty="0"/>
              <a:t>什么是选择旅游方案的前提</a:t>
            </a:r>
            <a:r>
              <a:rPr lang="en-US" altLang="zh-CN" sz="2200" dirty="0"/>
              <a:t>?</a:t>
            </a:r>
            <a:r>
              <a:rPr lang="zh-CN" altLang="zh-CN" sz="2200" dirty="0"/>
              <a:t>旅游方案一般有哪些类型</a:t>
            </a:r>
            <a:r>
              <a:rPr lang="en-US" altLang="zh-CN" sz="2200" dirty="0"/>
              <a:t>?</a:t>
            </a:r>
            <a:r>
              <a:rPr lang="zh-CN" altLang="zh-CN" sz="2200" dirty="0"/>
              <a:t>各有何特点</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明确出游方式是选择旅游方案的前提。一般有两种选择</a:t>
            </a:r>
            <a:r>
              <a:rPr lang="en-US" altLang="zh-CN" sz="2200" dirty="0"/>
              <a:t>:</a:t>
            </a:r>
            <a:r>
              <a:rPr lang="zh-CN" altLang="zh-CN" sz="2200" dirty="0"/>
              <a:t>自主出游和跟团出游。</a:t>
            </a:r>
            <a:endParaRPr lang="zh-CN" altLang="zh-CN" sz="2200" dirty="0"/>
          </a:p>
          <a:p>
            <a:pPr>
              <a:lnSpc>
                <a:spcPct val="120000"/>
              </a:lnSpc>
            </a:pPr>
            <a:r>
              <a:rPr lang="zh-CN" altLang="zh-CN" sz="2200" dirty="0"/>
              <a:t>自主出游最大的优点是可以自由地安排路线和时间</a:t>
            </a:r>
            <a:r>
              <a:rPr lang="en-US" altLang="zh-CN" sz="2200" dirty="0"/>
              <a:t>,</a:t>
            </a:r>
            <a:r>
              <a:rPr lang="zh-CN" altLang="zh-CN" sz="2200" dirty="0"/>
              <a:t>缺点是自己要安排沿途的交通工具和住宿、吃饭等问题。</a:t>
            </a:r>
            <a:endParaRPr lang="zh-CN" altLang="zh-CN" sz="2200" dirty="0"/>
          </a:p>
          <a:p>
            <a:pPr>
              <a:lnSpc>
                <a:spcPct val="120000"/>
              </a:lnSpc>
            </a:pPr>
            <a:r>
              <a:rPr lang="zh-CN" altLang="zh-CN" sz="2200" dirty="0"/>
              <a:t>跟团出游最大的优点是省心</a:t>
            </a:r>
            <a:r>
              <a:rPr lang="en-US" altLang="zh-CN" sz="2200" dirty="0"/>
              <a:t>,</a:t>
            </a:r>
            <a:r>
              <a:rPr lang="zh-CN" altLang="zh-CN" sz="2200" dirty="0"/>
              <a:t>旅行社安排所有的生活</a:t>
            </a:r>
            <a:r>
              <a:rPr lang="en-US" altLang="zh-CN" sz="2200" dirty="0"/>
              <a:t>,</a:t>
            </a:r>
            <a:r>
              <a:rPr lang="zh-CN" altLang="zh-CN" sz="2200" dirty="0"/>
              <a:t>缺点是线路和时间有严格的规定</a:t>
            </a:r>
            <a:r>
              <a:rPr lang="en-US" altLang="zh-CN" sz="2200" dirty="0"/>
              <a:t>,</a:t>
            </a:r>
            <a:r>
              <a:rPr lang="zh-CN" altLang="zh-CN" sz="2200" dirty="0"/>
              <a:t>关键是需要对旅行社的资质</a:t>
            </a:r>
            <a:r>
              <a:rPr lang="en-US" altLang="zh-CN" sz="2200" dirty="0"/>
              <a:t>,</a:t>
            </a:r>
            <a:r>
              <a:rPr lang="zh-CN" altLang="zh-CN" sz="2200" dirty="0"/>
              <a:t>尤其是接待能力和信誉进行认真考察。</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508000" y="990661"/>
          <a:ext cx="8128000" cy="854163"/>
        </p:xfrm>
        <a:graphic>
          <a:graphicData uri="http://schemas.openxmlformats.org/presentationml/2006/ole">
            <mc:AlternateContent xmlns:mc="http://schemas.openxmlformats.org/markup-compatibility/2006">
              <mc:Choice xmlns:v="urn:schemas-microsoft-com:vml" Requires="v">
                <p:oleObj spid="_x0000_s8220" name="文档" r:id="rId3" imgW="3840480" imgH="403225" progId="Word.Document.12">
                  <p:embed/>
                </p:oleObj>
              </mc:Choice>
              <mc:Fallback>
                <p:oleObj name="文档" r:id="rId3" imgW="3840480" imgH="403225" progId="Word.Document.12">
                  <p:embed/>
                  <p:pic>
                    <p:nvPicPr>
                      <p:cNvPr id="0" name="图片 8219"/>
                      <p:cNvPicPr/>
                      <p:nvPr/>
                    </p:nvPicPr>
                    <p:blipFill>
                      <a:blip r:embed="rId4"/>
                      <a:stretch>
                        <a:fillRect/>
                      </a:stretch>
                    </p:blipFill>
                    <p:spPr>
                      <a:xfrm>
                        <a:off x="508000" y="990661"/>
                        <a:ext cx="8128000" cy="854163"/>
                      </a:xfrm>
                      <a:prstGeom prst="rect">
                        <a:avLst/>
                      </a:prstGeom>
                    </p:spPr>
                  </p:pic>
                </p:oleObj>
              </mc:Fallback>
            </mc:AlternateContent>
          </a:graphicData>
        </a:graphic>
      </p:graphicFrame>
      <p:sp>
        <p:nvSpPr>
          <p:cNvPr id="5" name="矩形 4"/>
          <p:cNvSpPr>
            <a:spLocks noChangeAspect="1"/>
          </p:cNvSpPr>
          <p:nvPr/>
        </p:nvSpPr>
        <p:spPr>
          <a:xfrm>
            <a:off x="508000" y="1556792"/>
            <a:ext cx="8128000" cy="2895793"/>
          </a:xfrm>
          <a:prstGeom prst="rect">
            <a:avLst/>
          </a:prstGeom>
        </p:spPr>
        <p:txBody>
          <a:bodyPr>
            <a:spAutoFit/>
          </a:bodyPr>
          <a:lstStyle/>
          <a:p>
            <a:pPr>
              <a:lnSpc>
                <a:spcPct val="120000"/>
              </a:lnSpc>
            </a:pPr>
            <a:r>
              <a:rPr lang="zh-CN" altLang="zh-CN" sz="2200" dirty="0"/>
              <a:t>旅游路线的选择</a:t>
            </a:r>
            <a:endParaRPr lang="zh-CN" altLang="zh-CN" sz="2200" dirty="0"/>
          </a:p>
          <a:p>
            <a:pPr>
              <a:lnSpc>
                <a:spcPct val="120000"/>
              </a:lnSpc>
            </a:pPr>
            <a:r>
              <a:rPr lang="zh-CN" altLang="zh-CN" sz="2200" dirty="0"/>
              <a:t>普通的旅游者在选择旅游目的地、旅游路线时</a:t>
            </a:r>
            <a:r>
              <a:rPr lang="en-US" altLang="zh-CN" sz="2200" dirty="0"/>
              <a:t>,</a:t>
            </a:r>
            <a:r>
              <a:rPr lang="zh-CN" altLang="zh-CN" sz="2200" dirty="0"/>
              <a:t>有一个基本的原则</a:t>
            </a:r>
            <a:r>
              <a:rPr lang="en-US" altLang="zh-CN" sz="2200" dirty="0"/>
              <a:t>,</a:t>
            </a:r>
            <a:r>
              <a:rPr lang="zh-CN" altLang="zh-CN" sz="2200" dirty="0"/>
              <a:t>就是有效性</a:t>
            </a:r>
            <a:r>
              <a:rPr lang="en-US" altLang="zh-CN" sz="2200" dirty="0"/>
              <a:t>,</a:t>
            </a:r>
            <a:r>
              <a:rPr lang="zh-CN" altLang="zh-CN" sz="2200" dirty="0"/>
              <a:t>即以最少的金钱和时间</a:t>
            </a:r>
            <a:r>
              <a:rPr lang="en-US" altLang="zh-CN" sz="2200" dirty="0"/>
              <a:t>,</a:t>
            </a:r>
            <a:r>
              <a:rPr lang="zh-CN" altLang="zh-CN" sz="2200" dirty="0"/>
              <a:t>获得最大的满足。</a:t>
            </a:r>
            <a:endParaRPr lang="zh-CN" altLang="zh-CN" sz="2200" dirty="0"/>
          </a:p>
          <a:p>
            <a:pPr>
              <a:lnSpc>
                <a:spcPct val="120000"/>
              </a:lnSpc>
            </a:pPr>
            <a:r>
              <a:rPr lang="zh-CN" altLang="zh-CN" sz="2200" dirty="0"/>
              <a:t>旅游活动成功与否</a:t>
            </a:r>
            <a:r>
              <a:rPr lang="en-US" altLang="zh-CN" sz="2200" dirty="0"/>
              <a:t>,</a:t>
            </a:r>
            <a:r>
              <a:rPr lang="zh-CN" altLang="zh-CN" sz="2200" dirty="0"/>
              <a:t>旅游路线设计是关键之一。旅游路线的设计</a:t>
            </a:r>
            <a:r>
              <a:rPr lang="en-US" altLang="zh-CN" sz="2200" dirty="0"/>
              <a:t>,</a:t>
            </a:r>
            <a:r>
              <a:rPr lang="zh-CN" altLang="zh-CN" sz="2200" dirty="0"/>
              <a:t>包括对旅游活动中旅游景点、交通线路及相关的服务项目进行合理的空间组合和顺序安排等。旅游路线设计须符合以下要求</a:t>
            </a:r>
            <a:r>
              <a:rPr lang="en-US" altLang="zh-CN" sz="2200" dirty="0"/>
              <a:t>(</a:t>
            </a:r>
            <a:r>
              <a:rPr lang="zh-CN" altLang="zh-CN" sz="2200" dirty="0"/>
              <a:t>见下表</a:t>
            </a:r>
            <a:r>
              <a:rPr lang="en-US" altLang="zh-CN" sz="2200" dirty="0"/>
              <a:t>)</a:t>
            </a:r>
            <a:r>
              <a:rPr lang="zh-CN" altLang="zh-CN" sz="2200" dirty="0"/>
              <a:t>。</a:t>
            </a:r>
          </a:p>
        </p:txBody>
      </p:sp>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6" name="对象 5"/>
          <p:cNvGraphicFramePr>
            <a:graphicFrameLocks noChangeAspect="1"/>
          </p:cNvGraphicFramePr>
          <p:nvPr/>
        </p:nvGraphicFramePr>
        <p:xfrm>
          <a:off x="1259632" y="1201737"/>
          <a:ext cx="6984776" cy="5436115"/>
        </p:xfrm>
        <a:graphic>
          <a:graphicData uri="http://schemas.openxmlformats.org/presentationml/2006/ole">
            <mc:AlternateContent xmlns:mc="http://schemas.openxmlformats.org/markup-compatibility/2006">
              <mc:Choice xmlns:v="urn:schemas-microsoft-com:vml" Requires="v">
                <p:oleObj spid="_x0000_s9245" name="文档" r:id="rId3" imgW="3897630" imgH="3293110" progId="Word.Document.12">
                  <p:embed/>
                </p:oleObj>
              </mc:Choice>
              <mc:Fallback>
                <p:oleObj name="文档" r:id="rId3" imgW="3897630" imgH="3293110" progId="Word.Document.12">
                  <p:embed/>
                  <p:pic>
                    <p:nvPicPr>
                      <p:cNvPr id="0" name="图片 9244"/>
                      <p:cNvPicPr/>
                      <p:nvPr/>
                    </p:nvPicPr>
                    <p:blipFill>
                      <a:blip r:embed="rId4"/>
                      <a:stretch>
                        <a:fillRect/>
                      </a:stretch>
                    </p:blipFill>
                    <p:spPr>
                      <a:xfrm>
                        <a:off x="1259632" y="1201737"/>
                        <a:ext cx="6984776" cy="5436115"/>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7661072" cy="498598"/>
          </a:xfrm>
          <a:prstGeom prst="rect">
            <a:avLst/>
          </a:prstGeom>
        </p:spPr>
        <p:txBody>
          <a:bodyPr wrap="none">
            <a:spAutoFit/>
          </a:bodyPr>
          <a:lstStyle/>
          <a:p>
            <a:pPr>
              <a:lnSpc>
                <a:spcPct val="120000"/>
              </a:lnSpc>
            </a:pPr>
            <a:r>
              <a:rPr lang="en-US" altLang="zh-CN" sz="2200" dirty="0" smtClean="0"/>
              <a:t>                                                                                       </a:t>
            </a:r>
            <a:r>
              <a:rPr lang="zh-CN" altLang="zh-CN" sz="2200" dirty="0" smtClean="0"/>
              <a:t>续</a:t>
            </a:r>
            <a:r>
              <a:rPr lang="zh-CN" altLang="zh-CN" sz="2200" dirty="0"/>
              <a:t>表</a:t>
            </a:r>
          </a:p>
        </p:txBody>
      </p:sp>
      <p:graphicFrame>
        <p:nvGraphicFramePr>
          <p:cNvPr id="5" name="对象 4"/>
          <p:cNvGraphicFramePr>
            <a:graphicFrameLocks noChangeAspect="1"/>
          </p:cNvGraphicFramePr>
          <p:nvPr/>
        </p:nvGraphicFramePr>
        <p:xfrm>
          <a:off x="1169424" y="1603598"/>
          <a:ext cx="7219000" cy="4345682"/>
        </p:xfrm>
        <a:graphic>
          <a:graphicData uri="http://schemas.openxmlformats.org/presentationml/2006/ole">
            <mc:AlternateContent xmlns:mc="http://schemas.openxmlformats.org/markup-compatibility/2006">
              <mc:Choice xmlns:v="urn:schemas-microsoft-com:vml" Requires="v">
                <p:oleObj spid="_x0000_s10269" name="文档" r:id="rId3" imgW="3897630" imgH="2390140" progId="Word.Document.12">
                  <p:embed/>
                </p:oleObj>
              </mc:Choice>
              <mc:Fallback>
                <p:oleObj name="文档" r:id="rId3" imgW="3897630" imgH="2390140" progId="Word.Document.12">
                  <p:embed/>
                  <p:pic>
                    <p:nvPicPr>
                      <p:cNvPr id="0" name="图片 10268"/>
                      <p:cNvPicPr/>
                      <p:nvPr/>
                    </p:nvPicPr>
                    <p:blipFill>
                      <a:blip r:embed="rId4"/>
                      <a:stretch>
                        <a:fillRect/>
                      </a:stretch>
                    </p:blipFill>
                    <p:spPr>
                      <a:xfrm>
                        <a:off x="1169424" y="1603598"/>
                        <a:ext cx="7219000" cy="4345682"/>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1676998"/>
          </a:xfrm>
          <a:prstGeom prst="rect">
            <a:avLst/>
          </a:prstGeom>
        </p:spPr>
        <p:txBody>
          <a:bodyPr>
            <a:spAutoFit/>
          </a:bodyPr>
          <a:lstStyle/>
          <a:p>
            <a:pPr>
              <a:lnSpc>
                <a:spcPct val="120000"/>
              </a:lnSpc>
            </a:pPr>
            <a:r>
              <a:rPr lang="zh-CN" altLang="zh-CN" sz="2200" dirty="0"/>
              <a:t>【例</a:t>
            </a:r>
            <a:r>
              <a:rPr lang="en-US" altLang="zh-CN" sz="2200" b="1" dirty="0"/>
              <a:t>2</a:t>
            </a:r>
            <a:r>
              <a:rPr lang="zh-CN" altLang="zh-CN" sz="2200" dirty="0"/>
              <a:t>】 位于亚热带季风区的某海岛是著名国际旅游目的地。岛上常住人口密集</a:t>
            </a:r>
            <a:r>
              <a:rPr lang="en-US" altLang="zh-CN" sz="2200" dirty="0"/>
              <a:t>,</a:t>
            </a:r>
            <a:r>
              <a:rPr lang="zh-CN" altLang="zh-CN" sz="2200" dirty="0"/>
              <a:t>大部分消费品需依靠岛外补给</a:t>
            </a:r>
            <a:r>
              <a:rPr lang="en-US" altLang="zh-CN" sz="2200" dirty="0"/>
              <a:t>,</a:t>
            </a:r>
            <a:r>
              <a:rPr lang="zh-CN" altLang="zh-CN" sz="2200" dirty="0"/>
              <a:t>国际交通依赖航空</a:t>
            </a:r>
            <a:r>
              <a:rPr lang="en-US" altLang="zh-CN" sz="2200" dirty="0"/>
              <a:t>,</a:t>
            </a:r>
            <a:r>
              <a:rPr lang="zh-CN" altLang="zh-CN" sz="2200" dirty="0"/>
              <a:t>游客多需提前预定行程。下图为该岛旅游景观分布示意图。读图</a:t>
            </a:r>
            <a:r>
              <a:rPr lang="en-US" altLang="zh-CN" sz="2200" dirty="0"/>
              <a:t>,</a:t>
            </a:r>
            <a:r>
              <a:rPr lang="zh-CN" altLang="zh-CN" sz="2200" dirty="0"/>
              <a:t>完成下列问题。</a:t>
            </a:r>
          </a:p>
        </p:txBody>
      </p:sp>
      <p:graphicFrame>
        <p:nvGraphicFramePr>
          <p:cNvPr id="5" name="对象 4"/>
          <p:cNvGraphicFramePr>
            <a:graphicFrameLocks noChangeAspect="1"/>
          </p:cNvGraphicFramePr>
          <p:nvPr/>
        </p:nvGraphicFramePr>
        <p:xfrm>
          <a:off x="508000" y="2616329"/>
          <a:ext cx="8128000" cy="3837007"/>
        </p:xfrm>
        <a:graphic>
          <a:graphicData uri="http://schemas.openxmlformats.org/presentationml/2006/ole">
            <mc:AlternateContent xmlns:mc="http://schemas.openxmlformats.org/markup-compatibility/2006">
              <mc:Choice xmlns:v="urn:schemas-microsoft-com:vml" Requires="v">
                <p:oleObj spid="_x0000_s14363" name="文档" r:id="rId3" imgW="3840480" imgH="1812290" progId="Word.Document.12">
                  <p:embed/>
                </p:oleObj>
              </mc:Choice>
              <mc:Fallback>
                <p:oleObj name="文档" r:id="rId3" imgW="3840480" imgH="1812290" progId="Word.Document.12">
                  <p:embed/>
                  <p:pic>
                    <p:nvPicPr>
                      <p:cNvPr id="0" name="图片 14362"/>
                      <p:cNvPicPr/>
                      <p:nvPr/>
                    </p:nvPicPr>
                    <p:blipFill>
                      <a:blip r:embed="rId4"/>
                      <a:stretch>
                        <a:fillRect/>
                      </a:stretch>
                    </p:blipFill>
                    <p:spPr>
                      <a:xfrm>
                        <a:off x="508000" y="2616329"/>
                        <a:ext cx="8128000" cy="3837007"/>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047945"/>
            <a:ext cx="8128000" cy="5333383"/>
          </a:xfrm>
          <a:prstGeom prst="rect">
            <a:avLst/>
          </a:prstGeom>
        </p:spPr>
        <p:txBody>
          <a:bodyPr>
            <a:spAutoFit/>
          </a:bodyPr>
          <a:lstStyle/>
          <a:p>
            <a:pPr>
              <a:lnSpc>
                <a:spcPct val="120000"/>
              </a:lnSpc>
            </a:pPr>
            <a:r>
              <a:rPr lang="en-US" altLang="zh-CN" sz="2200" dirty="0"/>
              <a:t>(1)</a:t>
            </a:r>
            <a:r>
              <a:rPr lang="zh-CN" altLang="zh-CN" sz="2200" dirty="0"/>
              <a:t>某国际旅游团到该岛进行一日游</a:t>
            </a:r>
            <a:r>
              <a:rPr lang="en-US" altLang="zh-CN" sz="2200" dirty="0"/>
              <a:t>,</a:t>
            </a:r>
            <a:r>
              <a:rPr lang="zh-CN" altLang="zh-CN" sz="2200" dirty="0"/>
              <a:t>在线路一和线路二中选择了线路一。运用旅游地理知识</a:t>
            </a:r>
            <a:r>
              <a:rPr lang="en-US" altLang="zh-CN" sz="2200" dirty="0"/>
              <a:t>,</a:t>
            </a:r>
            <a:r>
              <a:rPr lang="zh-CN" altLang="zh-CN" sz="2200" dirty="0"/>
              <a:t>分析线路一的优势。</a:t>
            </a:r>
            <a:endParaRPr lang="zh-CN" altLang="zh-CN" sz="2200" dirty="0"/>
          </a:p>
          <a:p>
            <a:pPr>
              <a:lnSpc>
                <a:spcPct val="120000"/>
              </a:lnSpc>
            </a:pPr>
            <a:r>
              <a:rPr lang="en-US" altLang="zh-CN" sz="2200" dirty="0"/>
              <a:t>(2)</a:t>
            </a:r>
            <a:r>
              <a:rPr lang="zh-CN" altLang="zh-CN" sz="2200" dirty="0"/>
              <a:t>指出制约该岛旅游资源进一步开发的不利条件。</a:t>
            </a:r>
            <a:endParaRPr lang="zh-CN" altLang="zh-CN" sz="2200" dirty="0"/>
          </a:p>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线路一旅游资源类型多样</a:t>
            </a:r>
            <a:r>
              <a:rPr lang="en-US" altLang="zh-CN" sz="2200" dirty="0"/>
              <a:t>,</a:t>
            </a:r>
            <a:r>
              <a:rPr lang="zh-CN" altLang="zh-CN" sz="2200" dirty="0"/>
              <a:t>集群状况好</a:t>
            </a:r>
            <a:r>
              <a:rPr lang="en-US" altLang="zh-CN" sz="2200" dirty="0"/>
              <a:t>,</a:t>
            </a:r>
            <a:r>
              <a:rPr lang="zh-CN" altLang="zh-CN" sz="2200" dirty="0"/>
              <a:t>旅游价值高</a:t>
            </a:r>
            <a:r>
              <a:rPr lang="en-US" altLang="zh-CN" sz="2200" dirty="0"/>
              <a:t>,</a:t>
            </a:r>
            <a:r>
              <a:rPr lang="zh-CN" altLang="zh-CN" sz="2200" dirty="0"/>
              <a:t>旅游线路短</a:t>
            </a:r>
            <a:r>
              <a:rPr lang="en-US" altLang="zh-CN" sz="2200" dirty="0"/>
              <a:t>,</a:t>
            </a:r>
            <a:r>
              <a:rPr lang="zh-CN" altLang="zh-CN" sz="2200" dirty="0"/>
              <a:t>省时省钱。第</a:t>
            </a:r>
            <a:r>
              <a:rPr lang="en-US" altLang="zh-CN" sz="2200" dirty="0"/>
              <a:t>(2)</a:t>
            </a:r>
            <a:r>
              <a:rPr lang="zh-CN" altLang="zh-CN" sz="2200" dirty="0"/>
              <a:t>题</a:t>
            </a:r>
            <a:r>
              <a:rPr lang="en-US" altLang="zh-CN" sz="2200" dirty="0"/>
              <a:t>,</a:t>
            </a:r>
            <a:r>
              <a:rPr lang="zh-CN" altLang="zh-CN" sz="2200" dirty="0"/>
              <a:t>该岛对外联系不便</a:t>
            </a:r>
            <a:r>
              <a:rPr lang="en-US" altLang="zh-CN" sz="2200" dirty="0"/>
              <a:t>,</a:t>
            </a:r>
            <a:r>
              <a:rPr lang="zh-CN" altLang="zh-CN" sz="2200" dirty="0"/>
              <a:t>交通相对落后</a:t>
            </a:r>
            <a:r>
              <a:rPr lang="en-US" altLang="zh-CN" sz="2200" dirty="0"/>
              <a:t>,</a:t>
            </a:r>
            <a:r>
              <a:rPr lang="zh-CN" altLang="zh-CN" sz="2200" dirty="0"/>
              <a:t>对外交通方式单一</a:t>
            </a:r>
            <a:r>
              <a:rPr lang="en-US" altLang="zh-CN" sz="2200" dirty="0"/>
              <a:t>,</a:t>
            </a:r>
            <a:r>
              <a:rPr lang="zh-CN" altLang="zh-CN" sz="2200" dirty="0"/>
              <a:t>距经济发达地区远</a:t>
            </a:r>
            <a:r>
              <a:rPr lang="en-US" altLang="zh-CN" sz="2200" dirty="0"/>
              <a:t>,</a:t>
            </a:r>
            <a:r>
              <a:rPr lang="zh-CN" altLang="zh-CN" sz="2200" dirty="0"/>
              <a:t>导致该岛旅游承载能力有限。</a:t>
            </a:r>
            <a:endParaRPr lang="zh-CN" altLang="zh-CN" sz="2200" dirty="0"/>
          </a:p>
          <a:p>
            <a:pPr>
              <a:lnSpc>
                <a:spcPct val="120000"/>
              </a:lnSpc>
            </a:pPr>
            <a:r>
              <a:rPr lang="zh-CN" altLang="zh-CN" sz="2200" dirty="0"/>
              <a:t>答案</a:t>
            </a:r>
            <a:r>
              <a:rPr lang="en-US" altLang="zh-CN" sz="2200" dirty="0"/>
              <a:t>(1)</a:t>
            </a:r>
            <a:r>
              <a:rPr lang="zh-CN" altLang="zh-CN" sz="2200" dirty="0"/>
              <a:t>旅游资源类型多样</a:t>
            </a:r>
            <a:r>
              <a:rPr lang="en-US" altLang="zh-CN" sz="2200" dirty="0"/>
              <a:t>;</a:t>
            </a:r>
            <a:r>
              <a:rPr lang="zh-CN" altLang="zh-CN" sz="2200" dirty="0"/>
              <a:t>景点组合好</a:t>
            </a:r>
            <a:r>
              <a:rPr lang="en-US" altLang="zh-CN" sz="2200" dirty="0"/>
              <a:t>,</a:t>
            </a:r>
            <a:r>
              <a:rPr lang="zh-CN" altLang="zh-CN" sz="2200" dirty="0"/>
              <a:t>旅游价值较高</a:t>
            </a:r>
            <a:r>
              <a:rPr lang="en-US" altLang="zh-CN" sz="2200" dirty="0"/>
              <a:t>;</a:t>
            </a:r>
            <a:r>
              <a:rPr lang="zh-CN" altLang="zh-CN" sz="2200" dirty="0"/>
              <a:t>旅游线路较短</a:t>
            </a:r>
            <a:r>
              <a:rPr lang="en-US" altLang="zh-CN" sz="2200" dirty="0"/>
              <a:t>(</a:t>
            </a:r>
            <a:r>
              <a:rPr lang="zh-CN" altLang="zh-CN" sz="2200" dirty="0"/>
              <a:t>交通用时少</a:t>
            </a:r>
            <a:r>
              <a:rPr lang="en-US" altLang="zh-CN" sz="2200" dirty="0"/>
              <a:t>,</a:t>
            </a:r>
            <a:r>
              <a:rPr lang="zh-CN" altLang="zh-CN" sz="2200" dirty="0"/>
              <a:t>游览时间相对较多</a:t>
            </a:r>
            <a:r>
              <a:rPr lang="en-US" altLang="zh-CN" sz="2200" dirty="0"/>
              <a:t>)</a:t>
            </a:r>
            <a:r>
              <a:rPr lang="zh-CN" altLang="zh-CN" sz="2200" dirty="0"/>
              <a:t>。</a:t>
            </a:r>
            <a:endParaRPr lang="zh-CN" altLang="zh-CN" sz="2200" dirty="0"/>
          </a:p>
          <a:p>
            <a:pPr>
              <a:lnSpc>
                <a:spcPct val="120000"/>
              </a:lnSpc>
            </a:pPr>
            <a:r>
              <a:rPr lang="en-US" altLang="zh-CN" sz="2200" dirty="0"/>
              <a:t>(2)</a:t>
            </a:r>
            <a:r>
              <a:rPr lang="zh-CN" altLang="zh-CN" sz="2200" dirty="0"/>
              <a:t>海岛旅游承载能力有限</a:t>
            </a:r>
            <a:r>
              <a:rPr lang="en-US" altLang="zh-CN" sz="2200" dirty="0"/>
              <a:t>;</a:t>
            </a:r>
            <a:r>
              <a:rPr lang="zh-CN" altLang="zh-CN" sz="2200" dirty="0"/>
              <a:t>对外交通方式单一。</a:t>
            </a:r>
            <a:endParaRPr lang="zh-CN" altLang="zh-CN" sz="2200" dirty="0"/>
          </a:p>
          <a:p>
            <a:pPr>
              <a:lnSpc>
                <a:spcPct val="120000"/>
              </a:lnSpc>
            </a:pPr>
            <a:r>
              <a:rPr lang="zh-CN" altLang="zh-CN" sz="2200" dirty="0"/>
              <a:t>拓展延伸怎样选择旅游目的地和旅游路线</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旅游目的地和旅游路线的选择</a:t>
            </a:r>
            <a:r>
              <a:rPr lang="en-US" altLang="zh-CN" sz="2200" dirty="0"/>
              <a:t>,</a:t>
            </a:r>
            <a:r>
              <a:rPr lang="zh-CN" altLang="zh-CN" sz="2200" dirty="0"/>
              <a:t>首先要考虑旅游者出行的目的、经济承受能力和闲暇时间</a:t>
            </a:r>
            <a:r>
              <a:rPr lang="en-US" altLang="zh-CN" sz="2200" dirty="0"/>
              <a:t>;</a:t>
            </a:r>
            <a:r>
              <a:rPr lang="zh-CN" altLang="zh-CN" sz="2200" dirty="0"/>
              <a:t>其次要根据各地区旅游景观的特色和交通状况、旅游承载能力、地区接待能力选择。</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4" name="矩形 3"/>
          <p:cNvSpPr>
            <a:spLocks noChangeAspect="1"/>
          </p:cNvSpPr>
          <p:nvPr/>
        </p:nvSpPr>
        <p:spPr>
          <a:xfrm>
            <a:off x="508000" y="1052736"/>
            <a:ext cx="8128000" cy="2529923"/>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暑假期间</a:t>
            </a:r>
            <a:r>
              <a:rPr lang="en-US" altLang="zh-CN" sz="2200" dirty="0"/>
              <a:t>,</a:t>
            </a:r>
            <a:r>
              <a:rPr lang="zh-CN" altLang="zh-CN" sz="2200" dirty="0"/>
              <a:t>去南方旅游必备的物品是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防寒衣物</a:t>
            </a:r>
            <a:r>
              <a:rPr lang="en-US" altLang="zh-CN" sz="2200" dirty="0"/>
              <a:t>	B.</a:t>
            </a:r>
            <a:r>
              <a:rPr lang="zh-CN" altLang="zh-CN" sz="2200" dirty="0"/>
              <a:t>防雨工具</a:t>
            </a:r>
            <a:endParaRPr lang="zh-CN" altLang="zh-CN" sz="2200" dirty="0"/>
          </a:p>
          <a:p>
            <a:pPr>
              <a:lnSpc>
                <a:spcPct val="120000"/>
              </a:lnSpc>
            </a:pPr>
            <a:r>
              <a:rPr lang="en-US" altLang="zh-CN" sz="2200" dirty="0"/>
              <a:t>C.</a:t>
            </a:r>
            <a:r>
              <a:rPr lang="zh-CN" altLang="zh-CN" sz="2200" dirty="0"/>
              <a:t>照相机</a:t>
            </a:r>
            <a:r>
              <a:rPr lang="en-US" altLang="zh-CN" sz="2200" dirty="0"/>
              <a:t>	D.</a:t>
            </a:r>
            <a:r>
              <a:rPr lang="zh-CN" altLang="zh-CN" sz="2200" dirty="0"/>
              <a:t>野外生存物品</a:t>
            </a:r>
            <a:endParaRPr lang="zh-CN" altLang="zh-CN" sz="2200" dirty="0"/>
          </a:p>
          <a:p>
            <a:pPr>
              <a:lnSpc>
                <a:spcPct val="120000"/>
              </a:lnSpc>
            </a:pPr>
            <a:r>
              <a:rPr lang="zh-CN" altLang="zh-CN" sz="2200" dirty="0">
                <a:solidFill>
                  <a:srgbClr val="FF0000"/>
                </a:solidFill>
              </a:rPr>
              <a:t>解析</a:t>
            </a:r>
            <a:r>
              <a:rPr lang="zh-CN" altLang="zh-CN" sz="2200" dirty="0"/>
              <a:t>暑假期间</a:t>
            </a:r>
            <a:r>
              <a:rPr lang="en-US" altLang="zh-CN" sz="2200" dirty="0"/>
              <a:t>,</a:t>
            </a:r>
            <a:r>
              <a:rPr lang="zh-CN" altLang="zh-CN" sz="2200" dirty="0"/>
              <a:t>我国南方已进入高温多雨季节</a:t>
            </a:r>
            <a:r>
              <a:rPr lang="en-US" altLang="zh-CN" sz="2200" dirty="0"/>
              <a:t>,</a:t>
            </a:r>
            <a:r>
              <a:rPr lang="zh-CN" altLang="zh-CN" sz="2200" dirty="0"/>
              <a:t>防雨工具是必备的旅游物品。</a:t>
            </a:r>
            <a:endParaRPr lang="zh-CN" altLang="zh-CN" sz="2200" dirty="0"/>
          </a:p>
          <a:p>
            <a:pPr>
              <a:lnSpc>
                <a:spcPct val="120000"/>
              </a:lnSpc>
            </a:pPr>
            <a:r>
              <a:rPr lang="zh-CN" altLang="zh-CN" sz="2200" dirty="0">
                <a:solidFill>
                  <a:srgbClr val="FF0000"/>
                </a:solidFill>
              </a:rPr>
              <a:t>答案</a:t>
            </a:r>
            <a:r>
              <a:rPr lang="en-US" altLang="zh-CN" sz="2200" dirty="0"/>
              <a:t>B</a:t>
            </a:r>
            <a:endParaRPr lang="zh-CN" altLang="zh-CN" sz="2200" dirty="0"/>
          </a:p>
        </p:txBody>
      </p:sp>
      <p:sp>
        <p:nvSpPr>
          <p:cNvPr id="12" name="椭圆 11">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zh-CN" dirty="0"/>
          </a:p>
        </p:txBody>
      </p:sp>
      <p:graphicFrame>
        <p:nvGraphicFramePr>
          <p:cNvPr id="3" name="对象 2"/>
          <p:cNvGraphicFramePr>
            <a:graphicFrameLocks noChangeAspect="1"/>
          </p:cNvGraphicFramePr>
          <p:nvPr/>
        </p:nvGraphicFramePr>
        <p:xfrm>
          <a:off x="508000" y="894303"/>
          <a:ext cx="8128000" cy="6279113"/>
        </p:xfrm>
        <a:graphic>
          <a:graphicData uri="http://schemas.openxmlformats.org/presentationml/2006/ole">
            <mc:AlternateContent xmlns:mc="http://schemas.openxmlformats.org/markup-compatibility/2006">
              <mc:Choice xmlns:v="urn:schemas-microsoft-com:vml" Requires="v">
                <p:oleObj spid="_x0000_s1052" name="文档" r:id="rId1" imgW="4002405" imgH="3089910" progId="Word.Document.12">
                  <p:embed/>
                </p:oleObj>
              </mc:Choice>
              <mc:Fallback>
                <p:oleObj name="文档" r:id="rId1" imgW="4002405" imgH="3089910" progId="Word.Document.12">
                  <p:embed/>
                  <p:pic>
                    <p:nvPicPr>
                      <p:cNvPr id="0" name="图片 1051"/>
                      <p:cNvPicPr/>
                      <p:nvPr/>
                    </p:nvPicPr>
                    <p:blipFill>
                      <a:blip r:embed="rId2"/>
                      <a:stretch>
                        <a:fillRect/>
                      </a:stretch>
                    </p:blipFill>
                    <p:spPr>
                      <a:xfrm>
                        <a:off x="508000" y="894303"/>
                        <a:ext cx="8128000" cy="6279113"/>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3748719"/>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外出旅游</a:t>
            </a:r>
            <a:r>
              <a:rPr lang="en-US" altLang="zh-CN" sz="2200" dirty="0"/>
              <a:t>,</a:t>
            </a:r>
            <a:r>
              <a:rPr lang="zh-CN" altLang="zh-CN" sz="2200" dirty="0"/>
              <a:t>需要了解旅游目的地的基本情况</a:t>
            </a:r>
            <a:r>
              <a:rPr lang="en-US" altLang="zh-CN" sz="2200" dirty="0"/>
              <a:t>,</a:t>
            </a:r>
            <a:r>
              <a:rPr lang="zh-CN" altLang="zh-CN" sz="2200" dirty="0"/>
              <a:t>主要包括</a:t>
            </a:r>
            <a:r>
              <a:rPr lang="en-US" altLang="zh-CN" sz="2200" dirty="0"/>
              <a:t>(</a:t>
            </a:r>
            <a:r>
              <a:rPr lang="zh-CN" altLang="zh-CN" sz="2200" dirty="0"/>
              <a:t>　　</a:t>
            </a:r>
            <a:r>
              <a:rPr lang="en-US" altLang="zh-CN" sz="2200" dirty="0"/>
              <a:t>)</a:t>
            </a:r>
            <a:endParaRPr lang="zh-CN" altLang="zh-CN" sz="2200" dirty="0"/>
          </a:p>
          <a:p>
            <a:pPr>
              <a:lnSpc>
                <a:spcPct val="120000"/>
              </a:lnSpc>
            </a:pPr>
            <a:r>
              <a:rPr lang="zh-CN" altLang="zh-CN" sz="2200" dirty="0"/>
              <a:t>①旅游景观的基本特点　②自然地理状况　③历史人文状况　④风土民情　⑤工业布局特点</a:t>
            </a:r>
            <a:endParaRPr lang="zh-CN" altLang="zh-CN" sz="2200" dirty="0"/>
          </a:p>
          <a:p>
            <a:pPr>
              <a:lnSpc>
                <a:spcPct val="120000"/>
              </a:lnSpc>
            </a:pPr>
            <a:r>
              <a:rPr lang="en-US" altLang="zh-CN" sz="2200" dirty="0"/>
              <a:t>A.</a:t>
            </a:r>
            <a:r>
              <a:rPr lang="zh-CN" altLang="zh-CN" sz="2200" dirty="0"/>
              <a:t>①②③④</a:t>
            </a:r>
            <a:r>
              <a:rPr lang="en-US" altLang="zh-CN" sz="2200" dirty="0"/>
              <a:t>	B.</a:t>
            </a:r>
            <a:r>
              <a:rPr lang="zh-CN" altLang="zh-CN" sz="2200" dirty="0"/>
              <a:t>①②④⑤</a:t>
            </a:r>
            <a:r>
              <a:rPr lang="en-US" altLang="zh-CN" sz="2200" dirty="0"/>
              <a:t>	</a:t>
            </a:r>
            <a:endParaRPr lang="zh-CN" altLang="zh-CN" sz="2200" dirty="0"/>
          </a:p>
          <a:p>
            <a:pPr>
              <a:lnSpc>
                <a:spcPct val="120000"/>
              </a:lnSpc>
            </a:pPr>
            <a:r>
              <a:rPr lang="en-US" altLang="zh-CN" sz="2200" dirty="0"/>
              <a:t>C.</a:t>
            </a:r>
            <a:r>
              <a:rPr lang="zh-CN" altLang="zh-CN" sz="2200" dirty="0"/>
              <a:t>①③④⑤</a:t>
            </a:r>
            <a:r>
              <a:rPr lang="en-US" altLang="zh-CN" sz="2200" dirty="0"/>
              <a:t>	D.</a:t>
            </a:r>
            <a:r>
              <a:rPr lang="zh-CN" altLang="zh-CN" sz="2200" dirty="0"/>
              <a:t>①②③⑤</a:t>
            </a:r>
            <a:endParaRPr lang="zh-CN" altLang="zh-CN" sz="2200" dirty="0"/>
          </a:p>
          <a:p>
            <a:pPr>
              <a:lnSpc>
                <a:spcPct val="120000"/>
              </a:lnSpc>
            </a:pPr>
            <a:r>
              <a:rPr lang="zh-CN" altLang="zh-CN" sz="2200" dirty="0">
                <a:solidFill>
                  <a:srgbClr val="FF0000"/>
                </a:solidFill>
              </a:rPr>
              <a:t>解析</a:t>
            </a:r>
            <a:r>
              <a:rPr lang="zh-CN" altLang="zh-CN" sz="2200" dirty="0"/>
              <a:t>外出旅游前需要了解旅游目的地的基本状况</a:t>
            </a:r>
            <a:r>
              <a:rPr lang="en-US" altLang="zh-CN" sz="2200" dirty="0"/>
              <a:t>,</a:t>
            </a:r>
            <a:r>
              <a:rPr lang="zh-CN" altLang="zh-CN" sz="2200" dirty="0"/>
              <a:t>主要包括旅游目的地旅游景观的基本特点、自然地理状况、历史人文状况及风土民情等。工业布局特点不属于旅游者需要考虑的因素。</a:t>
            </a:r>
            <a:endParaRPr lang="zh-CN" altLang="zh-CN" sz="2200" dirty="0"/>
          </a:p>
          <a:p>
            <a:pPr>
              <a:lnSpc>
                <a:spcPct val="120000"/>
              </a:lnSpc>
            </a:pPr>
            <a:r>
              <a:rPr lang="zh-CN" altLang="zh-CN" sz="2200" dirty="0">
                <a:solidFill>
                  <a:srgbClr val="FF0000"/>
                </a:solidFill>
              </a:rPr>
              <a:t>答案</a:t>
            </a:r>
            <a:r>
              <a:rPr lang="en-US" altLang="zh-CN" sz="2200" dirty="0"/>
              <a:t>A</a:t>
            </a:r>
            <a:endParaRPr lang="zh-CN" altLang="zh-CN" sz="2200" dirty="0"/>
          </a:p>
        </p:txBody>
      </p:sp>
      <p:sp>
        <p:nvSpPr>
          <p:cNvPr id="11" name="椭圆 10">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5333383"/>
          </a:xfrm>
          <a:prstGeom prst="rect">
            <a:avLst/>
          </a:prstGeom>
        </p:spPr>
        <p:txBody>
          <a:bodyPr>
            <a:spAutoFit/>
          </a:bodyPr>
          <a:lstStyle/>
          <a:p>
            <a:pPr>
              <a:lnSpc>
                <a:spcPct val="120000"/>
              </a:lnSpc>
            </a:pPr>
            <a:r>
              <a:rPr lang="en-US" altLang="zh-CN" sz="2200" b="1" dirty="0"/>
              <a:t>3</a:t>
            </a:r>
            <a:r>
              <a:rPr lang="en-US" altLang="zh-CN" sz="2200" dirty="0"/>
              <a:t>.</a:t>
            </a:r>
            <a:r>
              <a:rPr lang="zh-CN" altLang="zh-CN" sz="2200" dirty="0"/>
              <a:t>下列关于旅游过程中人们从旅游景观中得到审美享受程度差异原因的叙述</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旅游者主观经验越丰富</a:t>
            </a:r>
            <a:r>
              <a:rPr lang="en-US" altLang="zh-CN" sz="2200" dirty="0"/>
              <a:t>,</a:t>
            </a:r>
            <a:r>
              <a:rPr lang="zh-CN" altLang="zh-CN" sz="2200" dirty="0"/>
              <a:t>获得的审美享受程度越低</a:t>
            </a:r>
            <a:endParaRPr lang="zh-CN" altLang="zh-CN" sz="2200" dirty="0"/>
          </a:p>
          <a:p>
            <a:pPr>
              <a:lnSpc>
                <a:spcPct val="120000"/>
              </a:lnSpc>
            </a:pPr>
            <a:r>
              <a:rPr lang="en-US" altLang="zh-CN" sz="2200" dirty="0"/>
              <a:t>B.</a:t>
            </a:r>
            <a:r>
              <a:rPr lang="zh-CN" altLang="zh-CN" sz="2200" dirty="0"/>
              <a:t>旅游者知识积累越丰富</a:t>
            </a:r>
            <a:r>
              <a:rPr lang="en-US" altLang="zh-CN" sz="2200" dirty="0"/>
              <a:t>,</a:t>
            </a:r>
            <a:r>
              <a:rPr lang="zh-CN" altLang="zh-CN" sz="2200" dirty="0"/>
              <a:t>获得的审美享受程度越低</a:t>
            </a:r>
            <a:endParaRPr lang="zh-CN" altLang="zh-CN" sz="2200" dirty="0"/>
          </a:p>
          <a:p>
            <a:pPr>
              <a:lnSpc>
                <a:spcPct val="120000"/>
              </a:lnSpc>
            </a:pPr>
            <a:r>
              <a:rPr lang="en-US" altLang="zh-CN" sz="2200" dirty="0"/>
              <a:t>C.</a:t>
            </a:r>
            <a:r>
              <a:rPr lang="zh-CN" altLang="zh-CN" sz="2200" dirty="0"/>
              <a:t>旅游者对旅游景观的历史文化内涵了解得越多</a:t>
            </a:r>
            <a:r>
              <a:rPr lang="en-US" altLang="zh-CN" sz="2200" dirty="0"/>
              <a:t>,</a:t>
            </a:r>
            <a:r>
              <a:rPr lang="zh-CN" altLang="zh-CN" sz="2200" dirty="0"/>
              <a:t>获得的审美享受程度越高</a:t>
            </a:r>
            <a:endParaRPr lang="zh-CN" altLang="zh-CN" sz="2200" dirty="0"/>
          </a:p>
          <a:p>
            <a:pPr>
              <a:lnSpc>
                <a:spcPct val="120000"/>
              </a:lnSpc>
            </a:pPr>
            <a:r>
              <a:rPr lang="en-US" altLang="zh-CN" sz="2200" dirty="0"/>
              <a:t>D.</a:t>
            </a:r>
            <a:r>
              <a:rPr lang="zh-CN" altLang="zh-CN" sz="2200" dirty="0"/>
              <a:t>旅游者的学历越高</a:t>
            </a:r>
            <a:r>
              <a:rPr lang="en-US" altLang="zh-CN" sz="2200" dirty="0"/>
              <a:t>,</a:t>
            </a:r>
            <a:r>
              <a:rPr lang="zh-CN" altLang="zh-CN" sz="2200" dirty="0"/>
              <a:t>获得的审美享受程度一定越高</a:t>
            </a:r>
            <a:endParaRPr lang="zh-CN" altLang="zh-CN" sz="2200" dirty="0"/>
          </a:p>
          <a:p>
            <a:pPr>
              <a:lnSpc>
                <a:spcPct val="120000"/>
              </a:lnSpc>
            </a:pPr>
            <a:r>
              <a:rPr lang="zh-CN" altLang="zh-CN" sz="2200" dirty="0">
                <a:solidFill>
                  <a:srgbClr val="FF0000"/>
                </a:solidFill>
              </a:rPr>
              <a:t>解析</a:t>
            </a:r>
            <a:r>
              <a:rPr lang="zh-CN" altLang="zh-CN" sz="2200" dirty="0"/>
              <a:t>旅游过程中人们从旅游景观中得到审美享受的程度与旅游者的主观经验、知识积累、对旅游景观历史文化内涵的了解程度呈正相关。但学历越高</a:t>
            </a:r>
            <a:r>
              <a:rPr lang="en-US" altLang="zh-CN" sz="2200" dirty="0"/>
              <a:t>,</a:t>
            </a:r>
            <a:r>
              <a:rPr lang="zh-CN" altLang="zh-CN" sz="2200" dirty="0"/>
              <a:t>获得的审美享受程度不一定越高</a:t>
            </a:r>
            <a:r>
              <a:rPr lang="en-US" altLang="zh-CN" sz="2200" dirty="0"/>
              <a:t>,</a:t>
            </a:r>
            <a:r>
              <a:rPr lang="zh-CN" altLang="zh-CN" sz="2200" dirty="0"/>
              <a:t>因为对于某一旅游资源</a:t>
            </a:r>
            <a:r>
              <a:rPr lang="en-US" altLang="zh-CN" sz="2200" dirty="0"/>
              <a:t>,</a:t>
            </a:r>
            <a:r>
              <a:rPr lang="zh-CN" altLang="zh-CN" sz="2200" dirty="0"/>
              <a:t>如果学历高的人对其不是很了解</a:t>
            </a:r>
            <a:r>
              <a:rPr lang="en-US" altLang="zh-CN" sz="2200" dirty="0"/>
              <a:t>,</a:t>
            </a:r>
            <a:r>
              <a:rPr lang="zh-CN" altLang="zh-CN" sz="2200" dirty="0"/>
              <a:t>有可能获得的审美享受程度比较低。</a:t>
            </a:r>
            <a:endParaRPr lang="zh-CN" altLang="zh-CN" sz="2200" dirty="0"/>
          </a:p>
          <a:p>
            <a:pPr>
              <a:lnSpc>
                <a:spcPct val="120000"/>
              </a:lnSpc>
            </a:pPr>
            <a:r>
              <a:rPr lang="zh-CN" altLang="zh-CN" sz="2200" dirty="0">
                <a:solidFill>
                  <a:srgbClr val="FF0000"/>
                </a:solidFill>
              </a:rPr>
              <a:t>答案</a:t>
            </a:r>
            <a:r>
              <a:rPr lang="en-US" altLang="zh-CN" sz="2200" dirty="0"/>
              <a:t>C</a:t>
            </a:r>
            <a:endParaRPr lang="zh-CN" altLang="zh-CN" sz="2200" dirty="0"/>
          </a:p>
        </p:txBody>
      </p:sp>
      <p:sp>
        <p:nvSpPr>
          <p:cNvPr id="11" name="椭圆 10">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3748719"/>
          </a:xfrm>
          <a:prstGeom prst="rect">
            <a:avLst/>
          </a:prstGeom>
        </p:spPr>
        <p:txBody>
          <a:bodyPr>
            <a:spAutoFit/>
          </a:bodyPr>
          <a:lstStyle/>
          <a:p>
            <a:pPr>
              <a:lnSpc>
                <a:spcPct val="120000"/>
              </a:lnSpc>
            </a:pPr>
            <a:r>
              <a:rPr lang="en-US" altLang="zh-CN" sz="2200" b="1" dirty="0"/>
              <a:t>4</a:t>
            </a:r>
            <a:r>
              <a:rPr lang="en-US" altLang="zh-CN" sz="2200" dirty="0"/>
              <a:t>.</a:t>
            </a:r>
            <a:r>
              <a:rPr lang="zh-CN" altLang="zh-CN" sz="2200" dirty="0"/>
              <a:t>选择旅游路线不需要重点考虑的是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尽可能选择最佳路线</a:t>
            </a:r>
            <a:r>
              <a:rPr lang="en-US" altLang="zh-CN" sz="2200" dirty="0"/>
              <a:t>,</a:t>
            </a:r>
            <a:r>
              <a:rPr lang="zh-CN" altLang="zh-CN" sz="2200" dirty="0"/>
              <a:t>以缩短旅途中花费的时间</a:t>
            </a:r>
            <a:endParaRPr lang="zh-CN" altLang="zh-CN" sz="2200" dirty="0"/>
          </a:p>
          <a:p>
            <a:pPr>
              <a:lnSpc>
                <a:spcPct val="120000"/>
              </a:lnSpc>
            </a:pPr>
            <a:r>
              <a:rPr lang="en-US" altLang="zh-CN" sz="2200" dirty="0"/>
              <a:t>B.</a:t>
            </a:r>
            <a:r>
              <a:rPr lang="zh-CN" altLang="zh-CN" sz="2200" dirty="0"/>
              <a:t>尽可能避免重复路线</a:t>
            </a:r>
            <a:endParaRPr lang="zh-CN" altLang="zh-CN" sz="2200" dirty="0"/>
          </a:p>
          <a:p>
            <a:pPr>
              <a:lnSpc>
                <a:spcPct val="120000"/>
              </a:lnSpc>
            </a:pPr>
            <a:r>
              <a:rPr lang="en-US" altLang="zh-CN" sz="2200" dirty="0"/>
              <a:t>C.</a:t>
            </a:r>
            <a:r>
              <a:rPr lang="zh-CN" altLang="zh-CN" sz="2200" dirty="0"/>
              <a:t>将沿途景点划分归类</a:t>
            </a:r>
            <a:r>
              <a:rPr lang="en-US" altLang="zh-CN" sz="2200" dirty="0"/>
              <a:t>,</a:t>
            </a:r>
            <a:r>
              <a:rPr lang="zh-CN" altLang="zh-CN" sz="2200" dirty="0"/>
              <a:t>尽量穿过不同性质的旅游景点</a:t>
            </a:r>
            <a:endParaRPr lang="zh-CN" altLang="zh-CN" sz="2200" dirty="0"/>
          </a:p>
          <a:p>
            <a:pPr>
              <a:lnSpc>
                <a:spcPct val="120000"/>
              </a:lnSpc>
            </a:pPr>
            <a:r>
              <a:rPr lang="en-US" altLang="zh-CN" sz="2200" dirty="0"/>
              <a:t>D.</a:t>
            </a:r>
            <a:r>
              <a:rPr lang="zh-CN" altLang="zh-CN" sz="2200" dirty="0"/>
              <a:t>穿过尽量多的旅游景点</a:t>
            </a:r>
            <a:endParaRPr lang="zh-CN" altLang="zh-CN" sz="2200" dirty="0"/>
          </a:p>
          <a:p>
            <a:pPr>
              <a:lnSpc>
                <a:spcPct val="120000"/>
              </a:lnSpc>
            </a:pPr>
            <a:r>
              <a:rPr lang="zh-CN" altLang="zh-CN" sz="2200" dirty="0">
                <a:solidFill>
                  <a:srgbClr val="FF0000"/>
                </a:solidFill>
              </a:rPr>
              <a:t>解析</a:t>
            </a:r>
            <a:r>
              <a:rPr lang="zh-CN" altLang="zh-CN" sz="2200" dirty="0"/>
              <a:t>选择旅游路线时</a:t>
            </a:r>
            <a:r>
              <a:rPr lang="en-US" altLang="zh-CN" sz="2200" dirty="0"/>
              <a:t>,</a:t>
            </a:r>
            <a:r>
              <a:rPr lang="zh-CN" altLang="zh-CN" sz="2200" dirty="0"/>
              <a:t>尽可能选择最佳路径</a:t>
            </a:r>
            <a:r>
              <a:rPr lang="en-US" altLang="zh-CN" sz="2200" dirty="0"/>
              <a:t>,</a:t>
            </a:r>
            <a:r>
              <a:rPr lang="zh-CN" altLang="zh-CN" sz="2200" dirty="0"/>
              <a:t>以缩短旅途中花费的时间</a:t>
            </a:r>
            <a:r>
              <a:rPr lang="en-US" altLang="zh-CN" sz="2200" dirty="0"/>
              <a:t>;</a:t>
            </a:r>
            <a:r>
              <a:rPr lang="zh-CN" altLang="zh-CN" sz="2200" dirty="0"/>
              <a:t>尽可能将不同性质的旅游景点串联成环状</a:t>
            </a:r>
            <a:r>
              <a:rPr lang="en-US" altLang="zh-CN" sz="2200" dirty="0"/>
              <a:t>;</a:t>
            </a:r>
            <a:r>
              <a:rPr lang="zh-CN" altLang="zh-CN" sz="2200" dirty="0"/>
              <a:t>尽可能避免走重复线路</a:t>
            </a:r>
            <a:r>
              <a:rPr lang="en-US" altLang="zh-CN" sz="2200" dirty="0"/>
              <a:t>,</a:t>
            </a:r>
            <a:r>
              <a:rPr lang="zh-CN" altLang="zh-CN" sz="2200" dirty="0"/>
              <a:t>而不是堆砌旅游景点。</a:t>
            </a:r>
            <a:endParaRPr lang="zh-CN" altLang="zh-CN" sz="2200" dirty="0"/>
          </a:p>
          <a:p>
            <a:pPr>
              <a:lnSpc>
                <a:spcPct val="120000"/>
              </a:lnSpc>
            </a:pPr>
            <a:r>
              <a:rPr lang="zh-CN" altLang="zh-CN" sz="2200" dirty="0">
                <a:solidFill>
                  <a:srgbClr val="FF0000"/>
                </a:solidFill>
              </a:rPr>
              <a:t>答案</a:t>
            </a:r>
            <a:r>
              <a:rPr lang="en-US" altLang="zh-CN" sz="2200" dirty="0"/>
              <a:t>D</a:t>
            </a:r>
            <a:endParaRPr lang="zh-CN" altLang="zh-CN" sz="2200" dirty="0"/>
          </a:p>
        </p:txBody>
      </p:sp>
      <p:sp>
        <p:nvSpPr>
          <p:cNvPr id="11" name="椭圆 10">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3748719"/>
          </a:xfrm>
          <a:prstGeom prst="rect">
            <a:avLst/>
          </a:prstGeom>
        </p:spPr>
        <p:txBody>
          <a:bodyPr>
            <a:spAutoFit/>
          </a:bodyPr>
          <a:lstStyle/>
          <a:p>
            <a:pPr>
              <a:lnSpc>
                <a:spcPct val="120000"/>
              </a:lnSpc>
            </a:pPr>
            <a:r>
              <a:rPr lang="en-US" altLang="zh-CN" sz="2200" b="1" dirty="0"/>
              <a:t>5</a:t>
            </a:r>
            <a:r>
              <a:rPr lang="en-US" altLang="zh-CN" sz="2200" dirty="0"/>
              <a:t>.</a:t>
            </a:r>
            <a:r>
              <a:rPr lang="zh-CN" altLang="zh-CN" sz="2200" dirty="0"/>
              <a:t>下列说法错误的是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明确出游方式是选择旅游方案的前提</a:t>
            </a:r>
            <a:endParaRPr lang="zh-CN" altLang="zh-CN" sz="2200" dirty="0"/>
          </a:p>
          <a:p>
            <a:pPr>
              <a:lnSpc>
                <a:spcPct val="120000"/>
              </a:lnSpc>
            </a:pPr>
            <a:r>
              <a:rPr lang="en-US" altLang="zh-CN" sz="2200" dirty="0"/>
              <a:t>B.</a:t>
            </a:r>
            <a:r>
              <a:rPr lang="zh-CN" altLang="zh-CN" sz="2200" dirty="0"/>
              <a:t>如果参加旅行社组织的旅游团</a:t>
            </a:r>
            <a:r>
              <a:rPr lang="en-US" altLang="zh-CN" sz="2200" dirty="0"/>
              <a:t>,</a:t>
            </a:r>
            <a:r>
              <a:rPr lang="zh-CN" altLang="zh-CN" sz="2200" dirty="0"/>
              <a:t>必须根据你所确定的出游目的选择旅行社和</a:t>
            </a:r>
            <a:r>
              <a:rPr lang="en-US" altLang="zh-CN" sz="2200" dirty="0"/>
              <a:t>“</a:t>
            </a:r>
            <a:r>
              <a:rPr lang="zh-CN" altLang="zh-CN" sz="2200" dirty="0"/>
              <a:t>游览路线</a:t>
            </a:r>
            <a:r>
              <a:rPr lang="en-US" altLang="zh-CN" sz="2200" dirty="0"/>
              <a:t>”</a:t>
            </a:r>
            <a:endParaRPr lang="zh-CN" altLang="zh-CN" sz="2200" dirty="0"/>
          </a:p>
          <a:p>
            <a:pPr>
              <a:lnSpc>
                <a:spcPct val="120000"/>
              </a:lnSpc>
            </a:pPr>
            <a:r>
              <a:rPr lang="en-US" altLang="zh-CN" sz="2200" dirty="0"/>
              <a:t>C.</a:t>
            </a:r>
            <a:r>
              <a:rPr lang="zh-CN" altLang="zh-CN" sz="2200" dirty="0"/>
              <a:t>无论选取何种跟团方式</a:t>
            </a:r>
            <a:r>
              <a:rPr lang="en-US" altLang="zh-CN" sz="2200" dirty="0"/>
              <a:t>,</a:t>
            </a:r>
            <a:r>
              <a:rPr lang="zh-CN" altLang="zh-CN" sz="2200" dirty="0"/>
              <a:t>需要认真考察旅行社的资质</a:t>
            </a:r>
            <a:r>
              <a:rPr lang="en-US" altLang="zh-CN" sz="2200" dirty="0"/>
              <a:t>,</a:t>
            </a:r>
            <a:r>
              <a:rPr lang="zh-CN" altLang="zh-CN" sz="2200" dirty="0"/>
              <a:t>尤其是接待能力和信誉</a:t>
            </a:r>
            <a:endParaRPr lang="zh-CN" altLang="zh-CN" sz="2200" dirty="0"/>
          </a:p>
          <a:p>
            <a:pPr>
              <a:lnSpc>
                <a:spcPct val="120000"/>
              </a:lnSpc>
            </a:pPr>
            <a:r>
              <a:rPr lang="en-US" altLang="zh-CN" sz="2200" dirty="0"/>
              <a:t>D.</a:t>
            </a:r>
            <a:r>
              <a:rPr lang="zh-CN" altLang="zh-CN" sz="2200" dirty="0"/>
              <a:t>旅游者必须选择跟团出游这种方式</a:t>
            </a:r>
            <a:endParaRPr lang="zh-CN" altLang="zh-CN" sz="2200" dirty="0"/>
          </a:p>
          <a:p>
            <a:pPr>
              <a:lnSpc>
                <a:spcPct val="120000"/>
              </a:lnSpc>
            </a:pPr>
            <a:r>
              <a:rPr lang="zh-CN" altLang="zh-CN" sz="2200" dirty="0">
                <a:solidFill>
                  <a:srgbClr val="FF0000"/>
                </a:solidFill>
              </a:rPr>
              <a:t>解析</a:t>
            </a:r>
            <a:r>
              <a:rPr lang="zh-CN" altLang="zh-CN" sz="2200" dirty="0"/>
              <a:t>旅游者可以跟团出游</a:t>
            </a:r>
            <a:r>
              <a:rPr lang="en-US" altLang="zh-CN" sz="2200" dirty="0"/>
              <a:t>,</a:t>
            </a:r>
            <a:r>
              <a:rPr lang="zh-CN" altLang="zh-CN" sz="2200" dirty="0"/>
              <a:t>也可以自主出游。</a:t>
            </a:r>
            <a:endParaRPr lang="zh-CN" altLang="zh-CN" sz="2200" dirty="0"/>
          </a:p>
          <a:p>
            <a:pPr>
              <a:lnSpc>
                <a:spcPct val="120000"/>
              </a:lnSpc>
            </a:pPr>
            <a:r>
              <a:rPr lang="zh-CN" altLang="zh-CN" sz="2200" dirty="0">
                <a:solidFill>
                  <a:srgbClr val="FF0000"/>
                </a:solidFill>
              </a:rPr>
              <a:t>答案</a:t>
            </a:r>
            <a:r>
              <a:rPr lang="en-US" altLang="zh-CN" sz="2200" dirty="0"/>
              <a:t>D</a:t>
            </a:r>
            <a:endParaRPr lang="zh-CN" altLang="zh-CN" sz="2200" dirty="0"/>
          </a:p>
        </p:txBody>
      </p:sp>
      <p:sp>
        <p:nvSpPr>
          <p:cNvPr id="11" name="椭圆 10">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1676998"/>
          </a:xfrm>
          <a:prstGeom prst="rect">
            <a:avLst/>
          </a:prstGeom>
        </p:spPr>
        <p:txBody>
          <a:bodyPr>
            <a:spAutoFit/>
          </a:bodyPr>
          <a:lstStyle/>
          <a:p>
            <a:pPr>
              <a:lnSpc>
                <a:spcPct val="120000"/>
              </a:lnSpc>
            </a:pPr>
            <a:r>
              <a:rPr lang="en-US" altLang="zh-CN" sz="2200" b="1" dirty="0"/>
              <a:t>6</a:t>
            </a:r>
            <a:r>
              <a:rPr lang="en-US" altLang="zh-CN" sz="2200" dirty="0"/>
              <a:t>.</a:t>
            </a:r>
            <a:r>
              <a:rPr lang="zh-CN" altLang="zh-CN" sz="2200" dirty="0"/>
              <a:t>据山东省旅游局消息</a:t>
            </a:r>
            <a:r>
              <a:rPr lang="en-US" altLang="zh-CN" sz="2200" dirty="0"/>
              <a:t>,2016</a:t>
            </a:r>
            <a:r>
              <a:rPr lang="zh-CN" altLang="zh-CN" sz="2200" dirty="0"/>
              <a:t>年</a:t>
            </a:r>
            <a:r>
              <a:rPr lang="en-US" altLang="zh-CN" sz="2200" dirty="0"/>
              <a:t>1—5</a:t>
            </a:r>
            <a:r>
              <a:rPr lang="zh-CN" altLang="zh-CN" sz="2200" dirty="0"/>
              <a:t>月份</a:t>
            </a:r>
            <a:r>
              <a:rPr lang="en-US" altLang="zh-CN" sz="2200" dirty="0"/>
              <a:t>,</a:t>
            </a:r>
            <a:r>
              <a:rPr lang="zh-CN" altLang="zh-CN" sz="2200" dirty="0"/>
              <a:t>泰安市泰山区共接待国内外游客</a:t>
            </a:r>
            <a:r>
              <a:rPr lang="en-US" altLang="zh-CN" sz="2200" dirty="0"/>
              <a:t>757</a:t>
            </a:r>
            <a:r>
              <a:rPr lang="zh-CN" altLang="zh-CN" sz="2200" dirty="0"/>
              <a:t>万人次</a:t>
            </a:r>
            <a:r>
              <a:rPr lang="en-US" altLang="zh-CN" sz="2200" dirty="0"/>
              <a:t>,</a:t>
            </a:r>
            <a:r>
              <a:rPr lang="zh-CN" altLang="zh-CN" sz="2200" dirty="0"/>
              <a:t>实现旅游收入</a:t>
            </a:r>
            <a:r>
              <a:rPr lang="en-US" altLang="zh-CN" sz="2200" dirty="0"/>
              <a:t>40.61</a:t>
            </a:r>
            <a:r>
              <a:rPr lang="zh-CN" altLang="zh-CN" sz="2200" dirty="0"/>
              <a:t>亿元。数据显示了今年泰安市泰山区的旅游经济呈现出蓬勃发展之势。下图是泰山所在区域分布示意图。读图</a:t>
            </a:r>
            <a:r>
              <a:rPr lang="en-US" altLang="zh-CN" sz="2200" dirty="0"/>
              <a:t>,</a:t>
            </a:r>
            <a:r>
              <a:rPr lang="zh-CN" altLang="zh-CN" sz="2200" dirty="0"/>
              <a:t>完成下列问题。</a:t>
            </a:r>
          </a:p>
        </p:txBody>
      </p:sp>
      <p:sp>
        <p:nvSpPr>
          <p:cNvPr id="11"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3"/>
          <p:cNvSpPr>
            <a:spLocks noChangeArrowheads="1"/>
          </p:cNvSpPr>
          <p:nvPr/>
        </p:nvSpPr>
        <p:spPr bwMode="auto">
          <a:xfrm>
            <a:off x="0" y="16859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tabLst>
                <a:tab pos="1028700" algn="l"/>
                <a:tab pos="1851025" algn="l"/>
                <a:tab pos="2538095" algn="l"/>
                <a:tab pos="3222625" algn="l"/>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aphicFrame>
        <p:nvGraphicFramePr>
          <p:cNvPr id="15" name="对象 14"/>
          <p:cNvGraphicFramePr>
            <a:graphicFrameLocks noChangeAspect="1"/>
          </p:cNvGraphicFramePr>
          <p:nvPr/>
        </p:nvGraphicFramePr>
        <p:xfrm>
          <a:off x="508000" y="2827385"/>
          <a:ext cx="8128000" cy="3409927"/>
        </p:xfrm>
        <a:graphic>
          <a:graphicData uri="http://schemas.openxmlformats.org/presentationml/2006/ole">
            <mc:AlternateContent xmlns:mc="http://schemas.openxmlformats.org/markup-compatibility/2006">
              <mc:Choice xmlns:v="urn:schemas-microsoft-com:vml" Requires="v">
                <p:oleObj spid="_x0000_s11294" name="文档" r:id="rId8" imgW="3840480" imgH="1610995" progId="Word.Document.12">
                  <p:embed/>
                </p:oleObj>
              </mc:Choice>
              <mc:Fallback>
                <p:oleObj name="文档" r:id="rId8" imgW="3840480" imgH="1610995" progId="Word.Document.12">
                  <p:embed/>
                  <p:pic>
                    <p:nvPicPr>
                      <p:cNvPr id="0" name="图片 11293"/>
                      <p:cNvPicPr/>
                      <p:nvPr/>
                    </p:nvPicPr>
                    <p:blipFill>
                      <a:blip r:embed="rId9"/>
                      <a:stretch>
                        <a:fillRect/>
                      </a:stretch>
                    </p:blipFill>
                    <p:spPr>
                      <a:xfrm>
                        <a:off x="508000" y="2827385"/>
                        <a:ext cx="8128000" cy="3409927"/>
                      </a:xfrm>
                      <a:prstGeom prst="rect">
                        <a:avLst/>
                      </a:prstGeom>
                    </p:spPr>
                  </p:pic>
                </p:oleObj>
              </mc:Fallback>
            </mc:AlternateContent>
          </a:graphicData>
        </a:graphic>
      </p:graphicFrame>
      <p:sp>
        <p:nvSpPr>
          <p:cNvPr id="17" name="椭圆 16">
            <a:hlinkClick r:id="rId10"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4927118"/>
          </a:xfrm>
          <a:prstGeom prst="rect">
            <a:avLst/>
          </a:prstGeom>
        </p:spPr>
        <p:txBody>
          <a:bodyPr>
            <a:spAutoFit/>
          </a:bodyPr>
          <a:lstStyle/>
          <a:p>
            <a:pPr>
              <a:lnSpc>
                <a:spcPct val="120000"/>
              </a:lnSpc>
            </a:pPr>
            <a:r>
              <a:rPr lang="en-US" altLang="zh-CN" sz="2200" dirty="0"/>
              <a:t>(1)</a:t>
            </a:r>
            <a:r>
              <a:rPr lang="zh-CN" altLang="zh-CN" sz="2200" dirty="0"/>
              <a:t>有一批广州游客想乘火车前往泰山游览</a:t>
            </a:r>
            <a:r>
              <a:rPr lang="en-US" altLang="zh-CN" sz="2200" dirty="0"/>
              <a:t>,</a:t>
            </a:r>
            <a:r>
              <a:rPr lang="zh-CN" altLang="zh-CN" sz="2200" dirty="0"/>
              <a:t>请你帮他们设计一下最佳路线。</a:t>
            </a:r>
            <a:endParaRPr lang="zh-CN" altLang="zh-CN" sz="2200" dirty="0"/>
          </a:p>
          <a:p>
            <a:pPr>
              <a:lnSpc>
                <a:spcPct val="120000"/>
              </a:lnSpc>
            </a:pPr>
            <a:r>
              <a:rPr lang="en-US" altLang="zh-CN" sz="2200" dirty="0"/>
              <a:t>(2)</a:t>
            </a:r>
            <a:r>
              <a:rPr lang="zh-CN" altLang="zh-CN" sz="2200" dirty="0"/>
              <a:t>欣赏著名的泰山云海在什么季节和天气状况下最佳</a:t>
            </a:r>
            <a:r>
              <a:rPr lang="en-US" altLang="zh-CN" sz="2200" dirty="0"/>
              <a:t>?</a:t>
            </a:r>
            <a:r>
              <a:rPr lang="zh-CN" altLang="zh-CN" sz="2200" dirty="0"/>
              <a:t>泰山有著名的</a:t>
            </a:r>
            <a:r>
              <a:rPr lang="en-US" altLang="zh-CN" sz="2200" dirty="0"/>
              <a:t>“</a:t>
            </a:r>
            <a:r>
              <a:rPr lang="zh-CN" altLang="zh-CN" sz="2200" dirty="0"/>
              <a:t>扇子崖</a:t>
            </a:r>
            <a:r>
              <a:rPr lang="en-US" altLang="zh-CN" sz="2200" dirty="0"/>
              <a:t>”,</a:t>
            </a:r>
            <a:r>
              <a:rPr lang="zh-CN" altLang="zh-CN" sz="2200" dirty="0"/>
              <a:t>你认为应如何欣赏这一胜景</a:t>
            </a:r>
            <a:r>
              <a:rPr lang="en-US" altLang="zh-CN" sz="2200" dirty="0"/>
              <a:t>?</a:t>
            </a:r>
            <a:endParaRPr lang="zh-CN" altLang="zh-CN" sz="2200" dirty="0"/>
          </a:p>
          <a:p>
            <a:pPr>
              <a:lnSpc>
                <a:spcPct val="120000"/>
              </a:lnSpc>
            </a:pPr>
            <a:r>
              <a:rPr lang="en-US" altLang="zh-CN" sz="2200" dirty="0"/>
              <a:t>(3)</a:t>
            </a:r>
            <a:r>
              <a:rPr lang="zh-CN" altLang="zh-CN" sz="2200" dirty="0"/>
              <a:t>暑假到泰山游览需准备的物品中不合理的是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太阳帽</a:t>
            </a:r>
            <a:r>
              <a:rPr lang="en-US" altLang="zh-CN" sz="2200" dirty="0"/>
              <a:t>	B.</a:t>
            </a:r>
            <a:r>
              <a:rPr lang="zh-CN" altLang="zh-CN" sz="2200" dirty="0"/>
              <a:t>雨伞</a:t>
            </a:r>
            <a:r>
              <a:rPr lang="en-US" altLang="zh-CN" sz="2200" dirty="0"/>
              <a:t>	</a:t>
            </a:r>
            <a:endParaRPr lang="zh-CN" altLang="zh-CN" sz="2200" dirty="0"/>
          </a:p>
          <a:p>
            <a:pPr>
              <a:lnSpc>
                <a:spcPct val="120000"/>
              </a:lnSpc>
            </a:pPr>
            <a:r>
              <a:rPr lang="en-US" altLang="zh-CN" sz="2200" dirty="0"/>
              <a:t>C.</a:t>
            </a:r>
            <a:r>
              <a:rPr lang="zh-CN" altLang="zh-CN" sz="2200" dirty="0"/>
              <a:t>药品</a:t>
            </a:r>
            <a:r>
              <a:rPr lang="en-US" altLang="zh-CN" sz="2200" dirty="0"/>
              <a:t>	D.</a:t>
            </a:r>
            <a:r>
              <a:rPr lang="zh-CN" altLang="zh-CN" sz="2200" dirty="0"/>
              <a:t>旅游路线图</a:t>
            </a:r>
            <a:endParaRPr lang="zh-CN" altLang="zh-CN" sz="2200" dirty="0"/>
          </a:p>
          <a:p>
            <a:pPr>
              <a:lnSpc>
                <a:spcPct val="120000"/>
              </a:lnSpc>
            </a:pPr>
            <a:r>
              <a:rPr lang="en-US" altLang="zh-CN" sz="2200" dirty="0"/>
              <a:t>(4)</a:t>
            </a:r>
            <a:r>
              <a:rPr lang="zh-CN" altLang="zh-CN" sz="2200" dirty="0"/>
              <a:t>要了解泰山景观的文化内涵</a:t>
            </a:r>
            <a:r>
              <a:rPr lang="en-US" altLang="zh-CN" sz="2200" dirty="0"/>
              <a:t>,</a:t>
            </a:r>
            <a:r>
              <a:rPr lang="zh-CN" altLang="zh-CN" sz="2200" dirty="0"/>
              <a:t>需要联系的古典文化是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江山如画</a:t>
            </a:r>
            <a:r>
              <a:rPr lang="en-US" altLang="zh-CN" sz="2200" dirty="0"/>
              <a:t>,</a:t>
            </a:r>
            <a:r>
              <a:rPr lang="zh-CN" altLang="zh-CN" sz="2200" dirty="0"/>
              <a:t>一时多少豪杰</a:t>
            </a:r>
            <a:endParaRPr lang="zh-CN" altLang="zh-CN" sz="2200" dirty="0"/>
          </a:p>
          <a:p>
            <a:pPr>
              <a:lnSpc>
                <a:spcPct val="120000"/>
              </a:lnSpc>
            </a:pPr>
            <a:r>
              <a:rPr lang="en-US" altLang="zh-CN" sz="2200" dirty="0"/>
              <a:t>B.</a:t>
            </a:r>
            <a:r>
              <a:rPr lang="zh-CN" altLang="zh-CN" sz="2200" dirty="0"/>
              <a:t>会当凌绝顶</a:t>
            </a:r>
            <a:r>
              <a:rPr lang="en-US" altLang="zh-CN" sz="2200" dirty="0"/>
              <a:t>,</a:t>
            </a:r>
            <a:r>
              <a:rPr lang="zh-CN" altLang="zh-CN" sz="2200" dirty="0"/>
              <a:t>一览众山小</a:t>
            </a:r>
            <a:endParaRPr lang="zh-CN" altLang="zh-CN" sz="2200" dirty="0"/>
          </a:p>
          <a:p>
            <a:pPr>
              <a:lnSpc>
                <a:spcPct val="120000"/>
              </a:lnSpc>
            </a:pPr>
            <a:r>
              <a:rPr lang="en-US" altLang="zh-CN" sz="2200" dirty="0"/>
              <a:t>C.</a:t>
            </a:r>
            <a:r>
              <a:rPr lang="zh-CN" altLang="zh-CN" sz="2200" dirty="0"/>
              <a:t>深山藏古寺</a:t>
            </a:r>
            <a:endParaRPr lang="zh-CN" altLang="zh-CN" sz="2200" dirty="0"/>
          </a:p>
          <a:p>
            <a:pPr>
              <a:lnSpc>
                <a:spcPct val="120000"/>
              </a:lnSpc>
            </a:pPr>
            <a:r>
              <a:rPr lang="en-US" altLang="zh-CN" sz="2200" dirty="0"/>
              <a:t>D.</a:t>
            </a:r>
            <a:r>
              <a:rPr lang="zh-CN" altLang="zh-CN" sz="2200" dirty="0"/>
              <a:t>相看两不厌</a:t>
            </a:r>
            <a:r>
              <a:rPr lang="en-US" altLang="zh-CN" sz="2200" dirty="0"/>
              <a:t>,</a:t>
            </a:r>
            <a:r>
              <a:rPr lang="zh-CN" altLang="zh-CN" sz="2200" dirty="0"/>
              <a:t>唯有敬亭山</a:t>
            </a:r>
          </a:p>
        </p:txBody>
      </p:sp>
      <p:sp>
        <p:nvSpPr>
          <p:cNvPr id="11" name="椭圆 10">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3342453"/>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旅游路线根据经过山东省的铁路线来设计。第</a:t>
            </a:r>
            <a:r>
              <a:rPr lang="en-US" altLang="zh-CN" sz="2200" dirty="0"/>
              <a:t>(2)</a:t>
            </a:r>
            <a:r>
              <a:rPr lang="zh-CN" altLang="zh-CN" sz="2200" dirty="0"/>
              <a:t>题</a:t>
            </a:r>
            <a:r>
              <a:rPr lang="en-US" altLang="zh-CN" sz="2200" dirty="0"/>
              <a:t>,</a:t>
            </a:r>
            <a:r>
              <a:rPr lang="zh-CN" altLang="zh-CN" sz="2200" dirty="0"/>
              <a:t>可结合旅游景观欣赏的有关知识</a:t>
            </a:r>
            <a:r>
              <a:rPr lang="en-US" altLang="zh-CN" sz="2200" dirty="0"/>
              <a:t>,</a:t>
            </a:r>
            <a:r>
              <a:rPr lang="zh-CN" altLang="zh-CN" sz="2200" dirty="0"/>
              <a:t>如观赏时机、观赏位置的选择等进行作答。第</a:t>
            </a:r>
            <a:r>
              <a:rPr lang="en-US" altLang="zh-CN" sz="2200" dirty="0"/>
              <a:t>(3)</a:t>
            </a:r>
            <a:r>
              <a:rPr lang="zh-CN" altLang="zh-CN" sz="2200" dirty="0"/>
              <a:t>题</a:t>
            </a:r>
            <a:r>
              <a:rPr lang="en-US" altLang="zh-CN" sz="2200" dirty="0"/>
              <a:t>,</a:t>
            </a:r>
            <a:r>
              <a:rPr lang="zh-CN" altLang="zh-CN" sz="2200" dirty="0"/>
              <a:t>山上下雨时风力往往较大</a:t>
            </a:r>
            <a:r>
              <a:rPr lang="en-US" altLang="zh-CN" sz="2200" dirty="0"/>
              <a:t>,</a:t>
            </a:r>
            <a:r>
              <a:rPr lang="zh-CN" altLang="zh-CN" sz="2200" dirty="0"/>
              <a:t>携带雨伞容易连人带伞一起吹跑</a:t>
            </a:r>
            <a:r>
              <a:rPr lang="en-US" altLang="zh-CN" sz="2200" dirty="0"/>
              <a:t>,</a:t>
            </a:r>
            <a:r>
              <a:rPr lang="zh-CN" altLang="zh-CN" sz="2200" dirty="0"/>
              <a:t>也易遭遇雷击</a:t>
            </a:r>
            <a:r>
              <a:rPr lang="en-US" altLang="zh-CN" sz="2200" dirty="0"/>
              <a:t>,</a:t>
            </a:r>
            <a:r>
              <a:rPr lang="zh-CN" altLang="zh-CN" sz="2200" dirty="0"/>
              <a:t>应当携带雨衣。第</a:t>
            </a:r>
            <a:r>
              <a:rPr lang="en-US" altLang="zh-CN" sz="2200" dirty="0"/>
              <a:t>(4)</a:t>
            </a:r>
            <a:r>
              <a:rPr lang="zh-CN" altLang="zh-CN" sz="2200" dirty="0"/>
              <a:t>题</a:t>
            </a:r>
            <a:r>
              <a:rPr lang="en-US" altLang="zh-CN" sz="2200" dirty="0"/>
              <a:t>,</a:t>
            </a:r>
            <a:r>
              <a:rPr lang="zh-CN" altLang="zh-CN" sz="2200" dirty="0"/>
              <a:t>了解泰山景观的文化内涵</a:t>
            </a:r>
            <a:r>
              <a:rPr lang="en-US" altLang="zh-CN" sz="2200" dirty="0"/>
              <a:t>,</a:t>
            </a:r>
            <a:r>
              <a:rPr lang="zh-CN" altLang="zh-CN" sz="2200" dirty="0"/>
              <a:t>需要联系杜甫</a:t>
            </a:r>
            <a:r>
              <a:rPr lang="en-US" altLang="zh-CN" sz="2200" dirty="0"/>
              <a:t>“</a:t>
            </a:r>
            <a:r>
              <a:rPr lang="zh-CN" altLang="zh-CN" sz="2200" dirty="0"/>
              <a:t>会当凌绝顶</a:t>
            </a:r>
            <a:r>
              <a:rPr lang="en-US" altLang="zh-CN" sz="2200" dirty="0"/>
              <a:t>,</a:t>
            </a:r>
            <a:r>
              <a:rPr lang="zh-CN" altLang="zh-CN" sz="2200" dirty="0"/>
              <a:t>一览众山小</a:t>
            </a:r>
            <a:r>
              <a:rPr lang="en-US" altLang="zh-CN" sz="2200" dirty="0"/>
              <a:t>”</a:t>
            </a:r>
            <a:r>
              <a:rPr lang="zh-CN" altLang="zh-CN" sz="2200" dirty="0"/>
              <a:t>的诗句。</a:t>
            </a:r>
            <a:endParaRPr lang="zh-CN" altLang="zh-CN" sz="2200" dirty="0"/>
          </a:p>
          <a:p>
            <a:pPr>
              <a:lnSpc>
                <a:spcPct val="120000"/>
              </a:lnSpc>
            </a:pPr>
            <a:r>
              <a:rPr lang="zh-CN" altLang="zh-CN" sz="2200" dirty="0">
                <a:solidFill>
                  <a:srgbClr val="FF0000"/>
                </a:solidFill>
              </a:rPr>
              <a:t>答案</a:t>
            </a:r>
            <a:r>
              <a:rPr lang="en-US" altLang="zh-CN" sz="2200" dirty="0"/>
              <a:t>(1)</a:t>
            </a:r>
            <a:r>
              <a:rPr lang="zh-CN" altLang="zh-CN" sz="2200" dirty="0"/>
              <a:t>走京广线转陇海线后转京沪线。</a:t>
            </a:r>
            <a:endParaRPr lang="zh-CN" altLang="zh-CN" sz="2200" dirty="0"/>
          </a:p>
          <a:p>
            <a:pPr>
              <a:lnSpc>
                <a:spcPct val="120000"/>
              </a:lnSpc>
            </a:pPr>
            <a:r>
              <a:rPr lang="en-US" altLang="zh-CN" sz="2200" dirty="0"/>
              <a:t>(2)</a:t>
            </a:r>
            <a:r>
              <a:rPr lang="zh-CN" altLang="zh-CN" sz="2200" dirty="0"/>
              <a:t>夏季的雨过天晴后</a:t>
            </a:r>
            <a:r>
              <a:rPr lang="en-US" altLang="zh-CN" sz="2200" dirty="0"/>
              <a:t>;</a:t>
            </a:r>
            <a:r>
              <a:rPr lang="zh-CN" altLang="zh-CN" sz="2200" dirty="0"/>
              <a:t>选择特定的观赏位置。</a:t>
            </a:r>
            <a:endParaRPr lang="zh-CN" altLang="zh-CN" sz="2200" dirty="0"/>
          </a:p>
          <a:p>
            <a:pPr>
              <a:lnSpc>
                <a:spcPct val="120000"/>
              </a:lnSpc>
            </a:pPr>
            <a:r>
              <a:rPr lang="en-US" altLang="zh-CN" sz="2200" dirty="0"/>
              <a:t>(3)B</a:t>
            </a:r>
            <a:r>
              <a:rPr lang="zh-CN" altLang="zh-CN" sz="2200" dirty="0"/>
              <a:t>　</a:t>
            </a:r>
            <a:r>
              <a:rPr lang="en-US" altLang="zh-CN" sz="2200" dirty="0"/>
              <a:t>(4)B</a:t>
            </a:r>
            <a:endParaRPr lang="zh-CN" altLang="zh-CN" sz="2200" dirty="0"/>
          </a:p>
        </p:txBody>
      </p:sp>
      <p:sp>
        <p:nvSpPr>
          <p:cNvPr id="11" name="椭圆 10">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80911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0" name="椭圆 9">
            <a:hlinkClick r:id="rId7" action="ppaction://hlinksldjump"/>
          </p:cNvPr>
          <p:cNvSpPr/>
          <p:nvPr/>
        </p:nvSpPr>
        <p:spPr>
          <a:xfrm>
            <a:off x="447704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1" name="矩形 10"/>
          <p:cNvSpPr>
            <a:spLocks noChangeAspect="1"/>
          </p:cNvSpPr>
          <p:nvPr/>
        </p:nvSpPr>
        <p:spPr>
          <a:xfrm>
            <a:off x="508000" y="1052736"/>
            <a:ext cx="8128000" cy="1270732"/>
          </a:xfrm>
          <a:prstGeom prst="rect">
            <a:avLst/>
          </a:prstGeom>
        </p:spPr>
        <p:txBody>
          <a:bodyPr>
            <a:spAutoFit/>
          </a:bodyPr>
          <a:lstStyle/>
          <a:p>
            <a:pPr>
              <a:lnSpc>
                <a:spcPct val="120000"/>
              </a:lnSpc>
            </a:pPr>
            <a:r>
              <a:rPr lang="en-US" altLang="zh-CN" sz="2200" b="1" dirty="0"/>
              <a:t>7</a:t>
            </a:r>
            <a:r>
              <a:rPr lang="en-US" altLang="zh-CN" sz="2200" dirty="0"/>
              <a:t>.(2016·</a:t>
            </a:r>
            <a:r>
              <a:rPr lang="zh-CN" altLang="zh-CN" sz="2200" dirty="0"/>
              <a:t>云南玉溪模拟</a:t>
            </a:r>
            <a:r>
              <a:rPr lang="en-US" altLang="zh-CN" sz="2200" dirty="0"/>
              <a:t>)</a:t>
            </a:r>
            <a:r>
              <a:rPr lang="zh-CN" altLang="zh-CN" sz="2200" dirty="0"/>
              <a:t>阅读材料</a:t>
            </a:r>
            <a:r>
              <a:rPr lang="en-US" altLang="zh-CN" sz="2200" dirty="0"/>
              <a:t>,</a:t>
            </a:r>
            <a:r>
              <a:rPr lang="zh-CN" altLang="zh-CN" sz="2200" dirty="0"/>
              <a:t>完成下列问题。</a:t>
            </a:r>
            <a:endParaRPr lang="zh-CN" altLang="zh-CN" sz="2200" dirty="0"/>
          </a:p>
          <a:p>
            <a:pPr>
              <a:lnSpc>
                <a:spcPct val="120000"/>
              </a:lnSpc>
            </a:pPr>
            <a:r>
              <a:rPr lang="zh-CN" altLang="zh-CN" sz="2200" dirty="0"/>
              <a:t>某旅行社设计了</a:t>
            </a:r>
            <a:r>
              <a:rPr lang="en-US" altLang="zh-CN" sz="2200" dirty="0"/>
              <a:t>“</a:t>
            </a:r>
            <a:r>
              <a:rPr lang="zh-CN" altLang="zh-CN" sz="2200" dirty="0"/>
              <a:t>三纵一横</a:t>
            </a:r>
            <a:r>
              <a:rPr lang="en-US" altLang="zh-CN" sz="2200" dirty="0"/>
              <a:t>”</a:t>
            </a:r>
            <a:r>
              <a:rPr lang="zh-CN" altLang="zh-CN" sz="2200" dirty="0"/>
              <a:t>四条路线</a:t>
            </a:r>
            <a:r>
              <a:rPr lang="en-US" altLang="zh-CN" sz="2200" dirty="0"/>
              <a:t>,</a:t>
            </a:r>
            <a:r>
              <a:rPr lang="zh-CN" altLang="zh-CN" sz="2200" dirty="0"/>
              <a:t>策划寻访入秋景色自驾游活动</a:t>
            </a:r>
            <a:r>
              <a:rPr lang="en-US" altLang="zh-CN" sz="2200" dirty="0"/>
              <a:t>,</a:t>
            </a:r>
            <a:r>
              <a:rPr lang="zh-CN" altLang="zh-CN" sz="2200" dirty="0"/>
              <a:t>路线分布如下图示。图中标注的日期为各地入秋时间。</a:t>
            </a:r>
          </a:p>
        </p:txBody>
      </p:sp>
      <p:graphicFrame>
        <p:nvGraphicFramePr>
          <p:cNvPr id="13" name="对象 12"/>
          <p:cNvGraphicFramePr>
            <a:graphicFrameLocks noChangeAspect="1"/>
          </p:cNvGraphicFramePr>
          <p:nvPr/>
        </p:nvGraphicFramePr>
        <p:xfrm>
          <a:off x="508000" y="2420888"/>
          <a:ext cx="8128000" cy="2986208"/>
        </p:xfrm>
        <a:graphic>
          <a:graphicData uri="http://schemas.openxmlformats.org/presentationml/2006/ole">
            <mc:AlternateContent xmlns:mc="http://schemas.openxmlformats.org/markup-compatibility/2006">
              <mc:Choice xmlns:v="urn:schemas-microsoft-com:vml" Requires="v">
                <p:oleObj spid="_x0000_s17436" name="文档" r:id="rId8" imgW="3840480" imgH="1409700" progId="Word.Document.12">
                  <p:embed/>
                </p:oleObj>
              </mc:Choice>
              <mc:Fallback>
                <p:oleObj name="文档" r:id="rId8" imgW="3840480" imgH="1409700" progId="Word.Document.12">
                  <p:embed/>
                  <p:pic>
                    <p:nvPicPr>
                      <p:cNvPr id="0" name="图片 17435"/>
                      <p:cNvPicPr/>
                      <p:nvPr/>
                    </p:nvPicPr>
                    <p:blipFill>
                      <a:blip r:embed="rId9"/>
                      <a:stretch>
                        <a:fillRect/>
                      </a:stretch>
                    </p:blipFill>
                    <p:spPr>
                      <a:xfrm>
                        <a:off x="508000" y="2420888"/>
                        <a:ext cx="8128000" cy="2986208"/>
                      </a:xfrm>
                      <a:prstGeom prst="rect">
                        <a:avLst/>
                      </a:prstGeom>
                    </p:spPr>
                  </p:pic>
                </p:oleObj>
              </mc:Fallback>
            </mc:AlternateContent>
          </a:graphicData>
        </a:graphic>
      </p:graphicFrame>
      <p:sp>
        <p:nvSpPr>
          <p:cNvPr id="14" name="矩形 13"/>
          <p:cNvSpPr>
            <a:spLocks noChangeAspect="1"/>
          </p:cNvSpPr>
          <p:nvPr/>
        </p:nvSpPr>
        <p:spPr>
          <a:xfrm>
            <a:off x="508000" y="5588869"/>
            <a:ext cx="8128000" cy="864467"/>
          </a:xfrm>
          <a:prstGeom prst="rect">
            <a:avLst/>
          </a:prstGeom>
        </p:spPr>
        <p:txBody>
          <a:bodyPr>
            <a:spAutoFit/>
          </a:bodyPr>
          <a:lstStyle/>
          <a:p>
            <a:pPr>
              <a:lnSpc>
                <a:spcPct val="120000"/>
              </a:lnSpc>
            </a:pPr>
            <a:r>
              <a:rPr lang="zh-CN" altLang="zh-CN" sz="2200" dirty="0"/>
              <a:t>注</a:t>
            </a:r>
            <a:r>
              <a:rPr lang="en-US" altLang="zh-CN" sz="2200" dirty="0"/>
              <a:t>:</a:t>
            </a:r>
            <a:r>
              <a:rPr lang="zh-CN" altLang="zh-CN" sz="2200" dirty="0"/>
              <a:t>我国气象部门规定入秋日是指日均温连续</a:t>
            </a:r>
            <a:r>
              <a:rPr lang="en-US" altLang="zh-CN" sz="2200" dirty="0"/>
              <a:t>5</a:t>
            </a:r>
            <a:r>
              <a:rPr lang="zh-CN" altLang="zh-CN" sz="2200" dirty="0"/>
              <a:t>天低于等于</a:t>
            </a:r>
            <a:r>
              <a:rPr lang="en-US" altLang="zh-CN" sz="2200" dirty="0"/>
              <a:t>22 </a:t>
            </a:r>
            <a:r>
              <a:rPr lang="zh-CN" altLang="zh-CN" sz="2200" dirty="0"/>
              <a:t>℃时的第一天</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80911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0" name="椭圆 9">
            <a:hlinkClick r:id="rId7" action="ppaction://hlinksldjump"/>
          </p:cNvPr>
          <p:cNvSpPr/>
          <p:nvPr/>
        </p:nvSpPr>
        <p:spPr>
          <a:xfrm>
            <a:off x="447704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2" name="矩形 11"/>
          <p:cNvSpPr>
            <a:spLocks noChangeAspect="1"/>
          </p:cNvSpPr>
          <p:nvPr/>
        </p:nvSpPr>
        <p:spPr>
          <a:xfrm>
            <a:off x="508000" y="1052736"/>
            <a:ext cx="8128000" cy="4520853"/>
          </a:xfrm>
          <a:prstGeom prst="rect">
            <a:avLst/>
          </a:prstGeom>
        </p:spPr>
        <p:txBody>
          <a:bodyPr>
            <a:spAutoFit/>
          </a:bodyPr>
          <a:lstStyle/>
          <a:p>
            <a:pPr>
              <a:lnSpc>
                <a:spcPct val="120000"/>
              </a:lnSpc>
            </a:pPr>
            <a:r>
              <a:rPr lang="en-US" altLang="zh-CN" sz="2200" dirty="0"/>
              <a:t>(1)</a:t>
            </a:r>
            <a:r>
              <a:rPr lang="zh-CN" altLang="zh-CN" sz="2200" dirty="0"/>
              <a:t>设计旅游路线中</a:t>
            </a:r>
            <a:r>
              <a:rPr lang="en-US" altLang="zh-CN" sz="2200" dirty="0"/>
              <a:t>,</a:t>
            </a:r>
            <a:r>
              <a:rPr lang="zh-CN" altLang="zh-CN" sz="2200" dirty="0"/>
              <a:t>有一条只能欣赏半程入秋景色</a:t>
            </a:r>
            <a:r>
              <a:rPr lang="en-US" altLang="zh-CN" sz="2200" dirty="0"/>
              <a:t>,</a:t>
            </a:r>
            <a:r>
              <a:rPr lang="zh-CN" altLang="zh-CN" sz="2200" dirty="0"/>
              <a:t>请选出此线并分析原因。</a:t>
            </a:r>
            <a:endParaRPr lang="zh-CN" altLang="zh-CN" sz="2200" dirty="0"/>
          </a:p>
          <a:p>
            <a:pPr>
              <a:lnSpc>
                <a:spcPct val="120000"/>
              </a:lnSpc>
            </a:pPr>
            <a:r>
              <a:rPr lang="en-US" altLang="zh-CN" sz="2200" dirty="0"/>
              <a:t>(2)</a:t>
            </a:r>
            <a:r>
              <a:rPr lang="zh-CN" altLang="zh-CN" sz="2200" dirty="0"/>
              <a:t>为旅途顺利</a:t>
            </a:r>
            <a:r>
              <a:rPr lang="en-US" altLang="zh-CN" sz="2200" dirty="0"/>
              <a:t>,</a:t>
            </a:r>
            <a:r>
              <a:rPr lang="zh-CN" altLang="zh-CN" sz="2200" dirty="0"/>
              <a:t>需做充分的物质准备</a:t>
            </a:r>
            <a:r>
              <a:rPr lang="en-US" altLang="zh-CN" sz="2200" dirty="0"/>
              <a:t>,</a:t>
            </a:r>
            <a:r>
              <a:rPr lang="zh-CN" altLang="zh-CN" sz="2200" dirty="0"/>
              <a:t>①②路线所备用品最少</a:t>
            </a:r>
            <a:r>
              <a:rPr lang="en-US" altLang="zh-CN" sz="2200" dirty="0"/>
              <a:t>,</a:t>
            </a:r>
            <a:r>
              <a:rPr lang="zh-CN" altLang="zh-CN" sz="2200" dirty="0"/>
              <a:t>请说明理由。</a:t>
            </a:r>
            <a:endParaRPr lang="zh-CN" altLang="zh-CN" sz="2200" dirty="0"/>
          </a:p>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结合图示可知</a:t>
            </a:r>
            <a:r>
              <a:rPr lang="en-US" altLang="zh-CN" sz="2200" dirty="0"/>
              <a:t>,</a:t>
            </a:r>
            <a:r>
              <a:rPr lang="zh-CN" altLang="zh-CN" sz="2200" dirty="0"/>
              <a:t>③路线两端入秋时间较早</a:t>
            </a:r>
            <a:r>
              <a:rPr lang="en-US" altLang="zh-CN" sz="2200" dirty="0"/>
              <a:t>,</a:t>
            </a:r>
            <a:r>
              <a:rPr lang="zh-CN" altLang="zh-CN" sz="2200" dirty="0"/>
              <a:t>而中间较晚</a:t>
            </a:r>
            <a:r>
              <a:rPr lang="en-US" altLang="zh-CN" sz="2200" dirty="0"/>
              <a:t>,</a:t>
            </a:r>
            <a:r>
              <a:rPr lang="zh-CN" altLang="zh-CN" sz="2200" dirty="0"/>
              <a:t>无论从哪一段启程</a:t>
            </a:r>
            <a:r>
              <a:rPr lang="en-US" altLang="zh-CN" sz="2200" dirty="0"/>
              <a:t>,</a:t>
            </a:r>
            <a:r>
              <a:rPr lang="zh-CN" altLang="zh-CN" sz="2200" dirty="0"/>
              <a:t>只能欣赏半程入秋景色。第</a:t>
            </a:r>
            <a:r>
              <a:rPr lang="en-US" altLang="zh-CN" sz="2200" dirty="0"/>
              <a:t>(2)</a:t>
            </a:r>
            <a:r>
              <a:rPr lang="zh-CN" altLang="zh-CN" sz="2200" dirty="0"/>
              <a:t>题</a:t>
            </a:r>
            <a:r>
              <a:rPr lang="en-US" altLang="zh-CN" sz="2200" dirty="0"/>
              <a:t>,</a:t>
            </a:r>
            <a:r>
              <a:rPr lang="zh-CN" altLang="zh-CN" sz="2200" dirty="0"/>
              <a:t>①②路线位于我国中东部地区</a:t>
            </a:r>
            <a:r>
              <a:rPr lang="en-US" altLang="zh-CN" sz="2200" dirty="0"/>
              <a:t>,</a:t>
            </a:r>
            <a:r>
              <a:rPr lang="zh-CN" altLang="zh-CN" sz="2200" dirty="0"/>
              <a:t>社会经济发达</a:t>
            </a:r>
            <a:r>
              <a:rPr lang="en-US" altLang="zh-CN" sz="2200" dirty="0"/>
              <a:t>,</a:t>
            </a:r>
            <a:r>
              <a:rPr lang="zh-CN" altLang="zh-CN" sz="2200" dirty="0"/>
              <a:t>基础设施完善</a:t>
            </a:r>
            <a:r>
              <a:rPr lang="en-US" altLang="zh-CN" sz="2200" dirty="0"/>
              <a:t>,</a:t>
            </a:r>
            <a:r>
              <a:rPr lang="zh-CN" altLang="zh-CN" sz="2200" dirty="0"/>
              <a:t>商业网点多</a:t>
            </a:r>
            <a:r>
              <a:rPr lang="en-US" altLang="zh-CN" sz="2200" dirty="0"/>
              <a:t>,</a:t>
            </a:r>
            <a:r>
              <a:rPr lang="zh-CN" altLang="zh-CN" sz="2200" dirty="0"/>
              <a:t>购物方便</a:t>
            </a:r>
            <a:r>
              <a:rPr lang="en-US" altLang="zh-CN" sz="2200" dirty="0"/>
              <a:t>,</a:t>
            </a:r>
            <a:r>
              <a:rPr lang="zh-CN" altLang="zh-CN" sz="2200" dirty="0"/>
              <a:t>补充旅游所需物质比较方便。</a:t>
            </a:r>
            <a:endParaRPr lang="zh-CN" altLang="zh-CN" sz="2200" dirty="0"/>
          </a:p>
          <a:p>
            <a:pPr>
              <a:lnSpc>
                <a:spcPct val="120000"/>
              </a:lnSpc>
            </a:pPr>
            <a:r>
              <a:rPr lang="zh-CN" altLang="zh-CN" sz="2200" dirty="0">
                <a:solidFill>
                  <a:srgbClr val="FF0000"/>
                </a:solidFill>
              </a:rPr>
              <a:t>答案</a:t>
            </a:r>
            <a:r>
              <a:rPr lang="en-US" altLang="zh-CN" sz="2200" dirty="0"/>
              <a:t>(1)</a:t>
            </a:r>
            <a:r>
              <a:rPr lang="zh-CN" altLang="zh-CN" sz="2200" dirty="0"/>
              <a:t>③线。该路线入秋时间两端早</a:t>
            </a:r>
            <a:r>
              <a:rPr lang="en-US" altLang="zh-CN" sz="2200" dirty="0"/>
              <a:t>,</a:t>
            </a:r>
            <a:r>
              <a:rPr lang="zh-CN" altLang="zh-CN" sz="2200" dirty="0"/>
              <a:t>中间晚。</a:t>
            </a:r>
            <a:endParaRPr lang="zh-CN" altLang="zh-CN" sz="2200" dirty="0"/>
          </a:p>
          <a:p>
            <a:pPr>
              <a:lnSpc>
                <a:spcPct val="120000"/>
              </a:lnSpc>
            </a:pPr>
            <a:r>
              <a:rPr lang="en-US" altLang="zh-CN" sz="2200" dirty="0"/>
              <a:t>(2)</a:t>
            </a:r>
            <a:r>
              <a:rPr lang="zh-CN" altLang="zh-CN" sz="2200" dirty="0"/>
              <a:t>沿线经济发达</a:t>
            </a:r>
            <a:r>
              <a:rPr lang="en-US" altLang="zh-CN" sz="2200" dirty="0"/>
              <a:t>,</a:t>
            </a:r>
            <a:r>
              <a:rPr lang="zh-CN" altLang="zh-CN" sz="2200" dirty="0"/>
              <a:t>商业网点多</a:t>
            </a:r>
            <a:r>
              <a:rPr lang="en-US" altLang="zh-CN" sz="2200" dirty="0"/>
              <a:t>,</a:t>
            </a:r>
            <a:r>
              <a:rPr lang="zh-CN" altLang="zh-CN" sz="2200" dirty="0"/>
              <a:t>购物方便</a:t>
            </a:r>
            <a:r>
              <a:rPr lang="en-US" altLang="zh-CN" sz="2200" dirty="0"/>
              <a:t>;</a:t>
            </a:r>
            <a:r>
              <a:rPr lang="zh-CN" altLang="zh-CN" sz="2200" dirty="0"/>
              <a:t>地势相对低平</a:t>
            </a:r>
            <a:r>
              <a:rPr lang="en-US" altLang="zh-CN" sz="2200" dirty="0"/>
              <a:t>,</a:t>
            </a:r>
            <a:r>
              <a:rPr lang="zh-CN" altLang="zh-CN" sz="2200" dirty="0"/>
              <a:t>路况好</a:t>
            </a:r>
            <a:r>
              <a:rPr lang="en-US" altLang="zh-CN" sz="2200" dirty="0"/>
              <a:t>;</a:t>
            </a:r>
            <a:r>
              <a:rPr lang="zh-CN" altLang="zh-CN" sz="2200" dirty="0"/>
              <a:t>基础设施完善。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8128000" cy="5333383"/>
          </a:xfrm>
          <a:prstGeom prst="rect">
            <a:avLst/>
          </a:prstGeom>
        </p:spPr>
        <p:txBody>
          <a:bodyPr>
            <a:spAutoFit/>
          </a:bodyPr>
          <a:lstStyle/>
          <a:p>
            <a:pPr>
              <a:lnSpc>
                <a:spcPct val="120000"/>
              </a:lnSpc>
            </a:pPr>
            <a:r>
              <a:rPr lang="zh-CN" altLang="zh-CN" sz="2200" dirty="0"/>
              <a:t>一、外出旅游准备</a:t>
            </a:r>
            <a:endParaRPr lang="zh-CN" altLang="zh-CN" sz="2200" dirty="0"/>
          </a:p>
          <a:p>
            <a:pPr>
              <a:lnSpc>
                <a:spcPct val="120000"/>
              </a:lnSpc>
            </a:pPr>
            <a:r>
              <a:rPr lang="zh-CN" altLang="zh-CN" sz="2200" dirty="0"/>
              <a:t>一般可分为</a:t>
            </a:r>
            <a:r>
              <a:rPr lang="zh-CN" altLang="zh-CN" sz="2200" u="sng" dirty="0">
                <a:solidFill>
                  <a:srgbClr val="FF0000"/>
                </a:solidFill>
                <a:uFill>
                  <a:solidFill>
                    <a:schemeClr val="tx1"/>
                  </a:solidFill>
                </a:uFill>
              </a:rPr>
              <a:t>必需物品</a:t>
            </a:r>
            <a:r>
              <a:rPr lang="zh-CN" altLang="zh-CN" sz="2200" dirty="0"/>
              <a:t>的准备和对旅游目的地的</a:t>
            </a:r>
            <a:r>
              <a:rPr lang="zh-CN" altLang="zh-CN" sz="2200" u="sng" dirty="0">
                <a:solidFill>
                  <a:srgbClr val="FF0000"/>
                </a:solidFill>
                <a:uFill>
                  <a:solidFill>
                    <a:schemeClr val="tx1"/>
                  </a:solidFill>
                </a:uFill>
              </a:rPr>
              <a:t>认知了解</a:t>
            </a:r>
            <a:r>
              <a:rPr lang="zh-CN" altLang="zh-CN" sz="2200" dirty="0"/>
              <a:t>。</a:t>
            </a:r>
            <a:endParaRPr lang="zh-CN" altLang="zh-CN" sz="2200" dirty="0"/>
          </a:p>
          <a:p>
            <a:pPr>
              <a:lnSpc>
                <a:spcPct val="120000"/>
              </a:lnSpc>
            </a:pPr>
            <a:r>
              <a:rPr lang="zh-CN" altLang="zh-CN" sz="2200" dirty="0"/>
              <a:t>二、了解景观的主要特点</a:t>
            </a:r>
            <a:endParaRPr lang="zh-CN" altLang="zh-CN" sz="2200" dirty="0"/>
          </a:p>
          <a:p>
            <a:pPr>
              <a:lnSpc>
                <a:spcPct val="120000"/>
              </a:lnSpc>
            </a:pPr>
            <a:r>
              <a:rPr lang="zh-CN" altLang="zh-CN" sz="2200" dirty="0"/>
              <a:t>了解旅游目的地的基本情况。</a:t>
            </a:r>
            <a:endParaRPr lang="zh-CN" altLang="zh-CN" sz="2200" dirty="0"/>
          </a:p>
          <a:p>
            <a:pPr>
              <a:lnSpc>
                <a:spcPct val="120000"/>
              </a:lnSpc>
            </a:pPr>
            <a:r>
              <a:rPr lang="en-US" altLang="zh-CN" sz="2200" dirty="0"/>
              <a:t>(1)</a:t>
            </a:r>
            <a:r>
              <a:rPr lang="zh-CN" altLang="zh-CN" sz="2200" dirty="0"/>
              <a:t>首先了解</a:t>
            </a:r>
            <a:r>
              <a:rPr lang="zh-CN" altLang="zh-CN" sz="2200" u="sng" dirty="0">
                <a:solidFill>
                  <a:srgbClr val="FF0000"/>
                </a:solidFill>
                <a:uFill>
                  <a:solidFill>
                    <a:schemeClr val="tx1"/>
                  </a:solidFill>
                </a:uFill>
              </a:rPr>
              <a:t>旅游景观</a:t>
            </a:r>
            <a:r>
              <a:rPr lang="zh-CN" altLang="zh-CN" sz="2200" dirty="0"/>
              <a:t>的基本特点。</a:t>
            </a:r>
            <a:endParaRPr lang="zh-CN" altLang="zh-CN" sz="2200" dirty="0"/>
          </a:p>
          <a:p>
            <a:pPr>
              <a:lnSpc>
                <a:spcPct val="120000"/>
              </a:lnSpc>
            </a:pPr>
            <a:r>
              <a:rPr lang="en-US" altLang="zh-CN" sz="2200" dirty="0"/>
              <a:t>(2)</a:t>
            </a:r>
            <a:r>
              <a:rPr lang="zh-CN" altLang="zh-CN" sz="2200" dirty="0"/>
              <a:t>收集有关</a:t>
            </a:r>
            <a:r>
              <a:rPr lang="zh-CN" altLang="zh-CN" sz="2200" u="sng" dirty="0">
                <a:solidFill>
                  <a:srgbClr val="FF0000"/>
                </a:solidFill>
                <a:uFill>
                  <a:solidFill>
                    <a:schemeClr val="tx1"/>
                  </a:solidFill>
                </a:uFill>
              </a:rPr>
              <a:t>自然地理</a:t>
            </a:r>
            <a:r>
              <a:rPr lang="zh-CN" altLang="zh-CN" sz="2200" dirty="0"/>
              <a:t>、历史人文以及</a:t>
            </a:r>
            <a:r>
              <a:rPr lang="zh-CN" altLang="zh-CN" sz="2200" u="sng" dirty="0">
                <a:solidFill>
                  <a:srgbClr val="FF0000"/>
                </a:solidFill>
                <a:uFill>
                  <a:solidFill>
                    <a:schemeClr val="tx1"/>
                  </a:solidFill>
                </a:uFill>
              </a:rPr>
              <a:t>风土民情</a:t>
            </a:r>
            <a:r>
              <a:rPr lang="zh-CN" altLang="zh-CN" sz="2200" dirty="0"/>
              <a:t>方面的资料。</a:t>
            </a:r>
            <a:endParaRPr lang="zh-CN" altLang="zh-CN" sz="2200" dirty="0"/>
          </a:p>
          <a:p>
            <a:pPr>
              <a:lnSpc>
                <a:spcPct val="120000"/>
              </a:lnSpc>
            </a:pPr>
            <a:r>
              <a:rPr lang="zh-CN" altLang="zh-CN" sz="2200" dirty="0"/>
              <a:t>三、明确景观的文化定位</a:t>
            </a:r>
            <a:endParaRPr lang="zh-CN" altLang="zh-CN" sz="2200" dirty="0"/>
          </a:p>
          <a:p>
            <a:pPr>
              <a:lnSpc>
                <a:spcPct val="120000"/>
              </a:lnSpc>
            </a:pPr>
            <a:r>
              <a:rPr lang="en-US" altLang="zh-CN" sz="2200" b="1" dirty="0"/>
              <a:t>1</a:t>
            </a:r>
            <a:r>
              <a:rPr lang="en-US" altLang="zh-CN" sz="2200" dirty="0"/>
              <a:t>.</a:t>
            </a:r>
            <a:r>
              <a:rPr lang="zh-CN" altLang="zh-CN" sz="2200" dirty="0"/>
              <a:t>审美享受程度的影响因素。</a:t>
            </a:r>
            <a:endParaRPr lang="zh-CN" altLang="zh-CN" sz="2200" dirty="0"/>
          </a:p>
          <a:p>
            <a:pPr>
              <a:lnSpc>
                <a:spcPct val="120000"/>
              </a:lnSpc>
            </a:pPr>
            <a:r>
              <a:rPr lang="en-US" altLang="zh-CN" sz="2200" dirty="0"/>
              <a:t>(1)</a:t>
            </a:r>
            <a:r>
              <a:rPr lang="zh-CN" altLang="zh-CN" sz="2200" dirty="0"/>
              <a:t>人的</a:t>
            </a:r>
            <a:r>
              <a:rPr lang="zh-CN" altLang="zh-CN" sz="2200" u="sng" dirty="0">
                <a:solidFill>
                  <a:srgbClr val="FF0000"/>
                </a:solidFill>
                <a:uFill>
                  <a:solidFill>
                    <a:schemeClr val="tx1"/>
                  </a:solidFill>
                </a:uFill>
              </a:rPr>
              <a:t>主观经验</a:t>
            </a:r>
            <a:r>
              <a:rPr lang="zh-CN" altLang="zh-CN" sz="2200" dirty="0"/>
              <a:t>和</a:t>
            </a:r>
            <a:r>
              <a:rPr lang="zh-CN" altLang="zh-CN" sz="2200" u="sng" dirty="0">
                <a:solidFill>
                  <a:srgbClr val="FF0000"/>
                </a:solidFill>
                <a:uFill>
                  <a:solidFill>
                    <a:schemeClr val="tx1"/>
                  </a:solidFill>
                </a:uFill>
              </a:rPr>
              <a:t>知识积累</a:t>
            </a:r>
            <a:r>
              <a:rPr lang="zh-CN" altLang="zh-CN" sz="2200" dirty="0"/>
              <a:t>。</a:t>
            </a:r>
            <a:endParaRPr lang="zh-CN" altLang="zh-CN" sz="2200" dirty="0"/>
          </a:p>
          <a:p>
            <a:pPr>
              <a:lnSpc>
                <a:spcPct val="120000"/>
              </a:lnSpc>
            </a:pPr>
            <a:r>
              <a:rPr lang="en-US" altLang="zh-CN" sz="2200" dirty="0"/>
              <a:t>(2)</a:t>
            </a:r>
            <a:r>
              <a:rPr lang="zh-CN" altLang="zh-CN" sz="2200" dirty="0"/>
              <a:t>对旅游景观的</a:t>
            </a:r>
            <a:r>
              <a:rPr lang="zh-CN" altLang="zh-CN" sz="2200" u="sng" dirty="0">
                <a:solidFill>
                  <a:srgbClr val="FF0000"/>
                </a:solidFill>
                <a:uFill>
                  <a:solidFill>
                    <a:schemeClr val="tx1"/>
                  </a:solidFill>
                </a:uFill>
              </a:rPr>
              <a:t>历史文化内涵</a:t>
            </a:r>
            <a:r>
              <a:rPr lang="zh-CN" altLang="zh-CN" sz="2200" dirty="0"/>
              <a:t>的了解。</a:t>
            </a:r>
            <a:endParaRPr lang="zh-CN" altLang="zh-CN" sz="2200" dirty="0"/>
          </a:p>
          <a:p>
            <a:pPr>
              <a:lnSpc>
                <a:spcPct val="120000"/>
              </a:lnSpc>
            </a:pPr>
            <a:r>
              <a:rPr lang="en-US" altLang="zh-CN" sz="2200" b="1" dirty="0"/>
              <a:t>2</a:t>
            </a:r>
            <a:r>
              <a:rPr lang="en-US" altLang="zh-CN" sz="2200" dirty="0"/>
              <a:t>.</a:t>
            </a:r>
            <a:r>
              <a:rPr lang="zh-CN" altLang="zh-CN" sz="2200" dirty="0"/>
              <a:t>岳阳楼的深沉博大之美</a:t>
            </a:r>
            <a:r>
              <a:rPr lang="en-US" altLang="zh-CN" sz="2200" dirty="0"/>
              <a:t>,</a:t>
            </a:r>
            <a:r>
              <a:rPr lang="zh-CN" altLang="zh-CN" sz="2200" dirty="0"/>
              <a:t>需了解范仲淹的</a:t>
            </a:r>
            <a:r>
              <a:rPr lang="zh-CN" altLang="zh-CN" sz="2200" u="sng" dirty="0">
                <a:solidFill>
                  <a:srgbClr val="FF0000"/>
                </a:solidFill>
                <a:uFill>
                  <a:solidFill>
                    <a:schemeClr val="tx1"/>
                  </a:solidFill>
                </a:uFill>
              </a:rPr>
              <a:t>《岳阳楼记》</a:t>
            </a:r>
            <a:r>
              <a:rPr lang="zh-CN" altLang="zh-CN" sz="2200" dirty="0"/>
              <a:t>和</a:t>
            </a:r>
            <a:r>
              <a:rPr lang="zh-CN" altLang="zh-CN" sz="2200" u="sng" dirty="0">
                <a:solidFill>
                  <a:srgbClr val="FF0000"/>
                </a:solidFill>
                <a:uFill>
                  <a:solidFill>
                    <a:schemeClr val="tx1"/>
                  </a:solidFill>
                </a:uFill>
              </a:rPr>
              <a:t>杜甫</a:t>
            </a:r>
            <a:r>
              <a:rPr lang="zh-CN" altLang="zh-CN" sz="2200" dirty="0"/>
              <a:t>的</a:t>
            </a:r>
            <a:r>
              <a:rPr lang="en-US" altLang="zh-CN" sz="2200" dirty="0"/>
              <a:t>“</a:t>
            </a:r>
            <a:r>
              <a:rPr lang="zh-CN" altLang="zh-CN" sz="2200" dirty="0"/>
              <a:t>吴楚东南坼</a:t>
            </a:r>
            <a:r>
              <a:rPr lang="en-US" altLang="zh-CN" sz="2200" dirty="0"/>
              <a:t>,</a:t>
            </a:r>
            <a:r>
              <a:rPr lang="zh-CN" altLang="zh-CN" sz="2200" dirty="0"/>
              <a:t>乾坤日夜浮</a:t>
            </a:r>
            <a:r>
              <a:rPr lang="en-US" altLang="zh-CN" sz="2200" dirty="0"/>
              <a:t>”</a:t>
            </a:r>
            <a:r>
              <a:rPr lang="zh-CN" altLang="zh-CN" sz="2200" dirty="0"/>
              <a:t>的诗句。</a:t>
            </a:r>
            <a:endParaRPr lang="zh-CN" altLang="zh-CN" sz="2200" dirty="0"/>
          </a:p>
          <a:p>
            <a:pPr>
              <a:lnSpc>
                <a:spcPct val="120000"/>
              </a:lnSpc>
            </a:pPr>
            <a:r>
              <a:rPr lang="en-US" altLang="zh-CN" sz="2200" b="1" dirty="0"/>
              <a:t>3</a:t>
            </a:r>
            <a:r>
              <a:rPr lang="en-US" altLang="zh-CN" sz="2200" dirty="0"/>
              <a:t>.</a:t>
            </a:r>
            <a:r>
              <a:rPr lang="zh-CN" altLang="zh-CN" sz="2200" dirty="0"/>
              <a:t>湖南的桃花源</a:t>
            </a:r>
            <a:r>
              <a:rPr lang="en-US" altLang="zh-CN" sz="2200" dirty="0"/>
              <a:t>,</a:t>
            </a:r>
            <a:r>
              <a:rPr lang="zh-CN" altLang="zh-CN" sz="2200" dirty="0"/>
              <a:t>因陶渊明的</a:t>
            </a:r>
            <a:r>
              <a:rPr lang="zh-CN" altLang="zh-CN" sz="2200" u="sng" dirty="0">
                <a:solidFill>
                  <a:srgbClr val="FF0000"/>
                </a:solidFill>
                <a:uFill>
                  <a:solidFill>
                    <a:schemeClr val="tx1"/>
                  </a:solidFill>
                </a:uFill>
              </a:rPr>
              <a:t>《桃花源记》</a:t>
            </a:r>
            <a:r>
              <a:rPr lang="zh-CN" altLang="zh-CN" sz="2200" dirty="0"/>
              <a:t>而出名。</a:t>
            </a:r>
          </a:p>
        </p:txBody>
      </p:sp>
      <p:sp>
        <p:nvSpPr>
          <p:cNvPr id="5" name="矩形 4"/>
          <p:cNvSpPr/>
          <p:nvPr/>
        </p:nvSpPr>
        <p:spPr>
          <a:xfrm>
            <a:off x="1985728" y="1547267"/>
            <a:ext cx="11232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6184751" y="1547267"/>
            <a:ext cx="1170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035727" y="2755736"/>
            <a:ext cx="11412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2037713" y="3157704"/>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5138540" y="3161585"/>
            <a:ext cx="1116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1513483" y="4361595"/>
            <a:ext cx="1100293"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2882031" y="4362683"/>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2592651" y="4765944"/>
            <a:ext cx="1710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5651542" y="5175654"/>
            <a:ext cx="1656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p:cNvSpPr/>
          <p:nvPr/>
        </p:nvSpPr>
        <p:spPr>
          <a:xfrm>
            <a:off x="7609410" y="5175654"/>
            <a:ext cx="576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p:nvSpPr>
        <p:spPr>
          <a:xfrm>
            <a:off x="4034158" y="5975851"/>
            <a:ext cx="1576907"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1052736"/>
            <a:ext cx="8128000" cy="4520853"/>
          </a:xfrm>
          <a:prstGeom prst="rect">
            <a:avLst/>
          </a:prstGeom>
        </p:spPr>
        <p:txBody>
          <a:bodyPr>
            <a:spAutoFit/>
          </a:bodyPr>
          <a:lstStyle/>
          <a:p>
            <a:pPr>
              <a:lnSpc>
                <a:spcPct val="120000"/>
              </a:lnSpc>
            </a:pPr>
            <a:r>
              <a:rPr lang="zh-CN" altLang="zh-CN" sz="2200" dirty="0"/>
              <a:t>思考讨论出游前</a:t>
            </a:r>
            <a:r>
              <a:rPr lang="en-US" altLang="zh-CN" sz="2200" dirty="0"/>
              <a:t>,</a:t>
            </a:r>
            <a:r>
              <a:rPr lang="zh-CN" altLang="zh-CN" sz="2200" dirty="0"/>
              <a:t>为什么要对旅游景观进行一定的文化定位</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因为有些旅游景观与历史文化内涵有一定联系</a:t>
            </a:r>
            <a:r>
              <a:rPr lang="en-US" altLang="zh-CN" sz="2200" dirty="0"/>
              <a:t>,</a:t>
            </a:r>
            <a:r>
              <a:rPr lang="zh-CN" altLang="zh-CN" sz="2200" dirty="0"/>
              <a:t>不了解这些历史文化内涵会影响到人们从旅游景观中得到的审美享受。</a:t>
            </a:r>
            <a:endParaRPr lang="zh-CN" altLang="zh-CN" sz="2200" dirty="0"/>
          </a:p>
          <a:p>
            <a:pPr>
              <a:lnSpc>
                <a:spcPct val="120000"/>
              </a:lnSpc>
            </a:pPr>
            <a:r>
              <a:rPr lang="zh-CN" altLang="zh-CN" sz="2200" dirty="0"/>
              <a:t>四、旅游路线的选择</a:t>
            </a:r>
            <a:endParaRPr lang="zh-CN" altLang="zh-CN" sz="2200" dirty="0"/>
          </a:p>
          <a:p>
            <a:pPr>
              <a:lnSpc>
                <a:spcPct val="120000"/>
              </a:lnSpc>
            </a:pPr>
            <a:r>
              <a:rPr lang="zh-CN" altLang="zh-CN" sz="2200" dirty="0"/>
              <a:t>根据旅游者的</a:t>
            </a:r>
            <a:r>
              <a:rPr lang="zh-CN" altLang="zh-CN" sz="2200" u="sng" dirty="0">
                <a:solidFill>
                  <a:srgbClr val="FF0000"/>
                </a:solidFill>
                <a:uFill>
                  <a:solidFill>
                    <a:schemeClr val="tx1"/>
                  </a:solidFill>
                </a:uFill>
              </a:rPr>
              <a:t>目的</a:t>
            </a:r>
            <a:r>
              <a:rPr lang="zh-CN" altLang="zh-CN" sz="2200" dirty="0"/>
              <a:t>、旅游时间、旅游</a:t>
            </a:r>
            <a:r>
              <a:rPr lang="zh-CN" altLang="zh-CN" sz="2200" u="sng" dirty="0">
                <a:solidFill>
                  <a:srgbClr val="FF0000"/>
                </a:solidFill>
                <a:uFill>
                  <a:solidFill>
                    <a:schemeClr val="tx1"/>
                  </a:solidFill>
                </a:uFill>
              </a:rPr>
              <a:t>交通工具</a:t>
            </a:r>
            <a:r>
              <a:rPr lang="zh-CN" altLang="zh-CN" sz="2200" dirty="0"/>
              <a:t>、旅游跨越的空间范围来选择。</a:t>
            </a:r>
            <a:endParaRPr lang="zh-CN" altLang="zh-CN" sz="2200" dirty="0"/>
          </a:p>
          <a:p>
            <a:pPr>
              <a:lnSpc>
                <a:spcPct val="120000"/>
              </a:lnSpc>
            </a:pPr>
            <a:r>
              <a:rPr lang="zh-CN" altLang="zh-CN" sz="2200" dirty="0"/>
              <a:t>五、考虑和选择出游方案</a:t>
            </a:r>
            <a:endParaRPr lang="zh-CN" altLang="zh-CN" sz="2200" dirty="0"/>
          </a:p>
          <a:p>
            <a:pPr>
              <a:lnSpc>
                <a:spcPct val="120000"/>
              </a:lnSpc>
            </a:pPr>
            <a:r>
              <a:rPr lang="en-US" altLang="zh-CN" sz="2200" b="1" dirty="0"/>
              <a:t>1</a:t>
            </a:r>
            <a:r>
              <a:rPr lang="en-US" altLang="zh-CN" sz="2200" dirty="0"/>
              <a:t>.</a:t>
            </a:r>
            <a:r>
              <a:rPr lang="zh-CN" altLang="zh-CN" sz="2200" dirty="0"/>
              <a:t>前提</a:t>
            </a:r>
            <a:r>
              <a:rPr lang="en-US" altLang="zh-CN" sz="2200" dirty="0"/>
              <a:t>:</a:t>
            </a:r>
            <a:r>
              <a:rPr lang="zh-CN" altLang="zh-CN" sz="2200" dirty="0"/>
              <a:t>明确</a:t>
            </a:r>
            <a:r>
              <a:rPr lang="zh-CN" altLang="zh-CN" sz="2200" u="sng" dirty="0">
                <a:solidFill>
                  <a:srgbClr val="FF0000"/>
                </a:solidFill>
                <a:uFill>
                  <a:solidFill>
                    <a:schemeClr val="tx1"/>
                  </a:solidFill>
                </a:uFill>
              </a:rPr>
              <a:t>出游方式</a:t>
            </a:r>
            <a:r>
              <a:rPr lang="en-US" altLang="zh-CN" sz="2200" dirty="0"/>
              <a:t>,</a:t>
            </a:r>
            <a:r>
              <a:rPr lang="zh-CN" altLang="zh-CN" sz="2200" dirty="0"/>
              <a:t>有</a:t>
            </a:r>
            <a:r>
              <a:rPr lang="zh-CN" altLang="zh-CN" sz="2200" u="sng" dirty="0">
                <a:solidFill>
                  <a:srgbClr val="FF0000"/>
                </a:solidFill>
                <a:uFill>
                  <a:solidFill>
                    <a:schemeClr val="tx1"/>
                  </a:solidFill>
                </a:uFill>
              </a:rPr>
              <a:t>自主出游</a:t>
            </a:r>
            <a:r>
              <a:rPr lang="zh-CN" altLang="zh-CN" sz="2200" dirty="0"/>
              <a:t>和</a:t>
            </a:r>
            <a:r>
              <a:rPr lang="zh-CN" altLang="zh-CN" sz="2200" u="sng" dirty="0">
                <a:solidFill>
                  <a:srgbClr val="FF0000"/>
                </a:solidFill>
                <a:uFill>
                  <a:solidFill>
                    <a:schemeClr val="tx1"/>
                  </a:solidFill>
                </a:uFill>
              </a:rPr>
              <a:t>跟团出游</a:t>
            </a:r>
            <a:r>
              <a:rPr lang="zh-CN" altLang="zh-CN" sz="2200" dirty="0"/>
              <a:t>两种。</a:t>
            </a:r>
            <a:endParaRPr lang="zh-CN" altLang="zh-CN" sz="2200" dirty="0"/>
          </a:p>
          <a:p>
            <a:pPr>
              <a:lnSpc>
                <a:spcPct val="120000"/>
              </a:lnSpc>
            </a:pPr>
            <a:r>
              <a:rPr lang="en-US" altLang="zh-CN" sz="2200" b="1" dirty="0"/>
              <a:t>2</a:t>
            </a:r>
            <a:r>
              <a:rPr lang="en-US" altLang="zh-CN" sz="2200" dirty="0"/>
              <a:t>.</a:t>
            </a:r>
            <a:r>
              <a:rPr lang="zh-CN" altLang="zh-CN" sz="2200" dirty="0"/>
              <a:t>跟团出游</a:t>
            </a:r>
            <a:r>
              <a:rPr lang="en-US" altLang="zh-CN" sz="2200" dirty="0"/>
              <a:t>:</a:t>
            </a:r>
            <a:r>
              <a:rPr lang="zh-CN" altLang="zh-CN" sz="2200" dirty="0"/>
              <a:t>包括旅行社组织的旅游团和</a:t>
            </a:r>
            <a:r>
              <a:rPr lang="en-US" altLang="zh-CN" sz="2200" dirty="0"/>
              <a:t>“</a:t>
            </a:r>
            <a:r>
              <a:rPr lang="zh-CN" altLang="zh-CN" sz="2200" u="sng" dirty="0">
                <a:solidFill>
                  <a:srgbClr val="FF0000"/>
                </a:solidFill>
                <a:uFill>
                  <a:solidFill>
                    <a:schemeClr val="tx1"/>
                  </a:solidFill>
                </a:uFill>
              </a:rPr>
              <a:t>自助旅游</a:t>
            </a:r>
            <a:r>
              <a:rPr lang="en-US" altLang="zh-CN" sz="2200" dirty="0"/>
              <a:t>”</a:t>
            </a:r>
            <a:r>
              <a:rPr lang="zh-CN" altLang="zh-CN" sz="2200" dirty="0"/>
              <a:t>的方式。</a:t>
            </a:r>
            <a:endParaRPr lang="zh-CN" altLang="zh-CN" sz="2200" dirty="0"/>
          </a:p>
          <a:p>
            <a:pPr>
              <a:lnSpc>
                <a:spcPct val="120000"/>
              </a:lnSpc>
            </a:pPr>
            <a:r>
              <a:rPr lang="en-US" altLang="zh-CN" sz="2200" b="1" dirty="0"/>
              <a:t>3</a:t>
            </a:r>
            <a:r>
              <a:rPr lang="en-US" altLang="zh-CN" sz="2200" dirty="0"/>
              <a:t>.</a:t>
            </a:r>
            <a:r>
              <a:rPr lang="zh-CN" altLang="zh-CN" sz="2200" dirty="0"/>
              <a:t>设计旅游活动方案</a:t>
            </a:r>
            <a:r>
              <a:rPr lang="en-US" altLang="zh-CN" sz="2200" dirty="0"/>
              <a:t>:</a:t>
            </a:r>
            <a:r>
              <a:rPr lang="zh-CN" altLang="zh-CN" sz="2200" dirty="0"/>
              <a:t>包括可用的旅游</a:t>
            </a:r>
            <a:r>
              <a:rPr lang="zh-CN" altLang="zh-CN" sz="2200" u="sng" dirty="0">
                <a:solidFill>
                  <a:srgbClr val="FF0000"/>
                </a:solidFill>
                <a:uFill>
                  <a:solidFill>
                    <a:schemeClr val="tx1"/>
                  </a:solidFill>
                </a:uFill>
              </a:rPr>
              <a:t>时间</a:t>
            </a:r>
            <a:r>
              <a:rPr lang="zh-CN" altLang="zh-CN" sz="2200" dirty="0"/>
              <a:t>、共同策划旅游计划、旅游</a:t>
            </a:r>
            <a:r>
              <a:rPr lang="zh-CN" altLang="zh-CN" sz="2200" u="sng" dirty="0">
                <a:solidFill>
                  <a:srgbClr val="FF0000"/>
                </a:solidFill>
                <a:uFill>
                  <a:solidFill>
                    <a:schemeClr val="tx1"/>
                  </a:solidFill>
                </a:uFill>
              </a:rPr>
              <a:t>经费预算</a:t>
            </a:r>
            <a:r>
              <a:rPr lang="zh-CN" altLang="zh-CN" sz="2200" dirty="0"/>
              <a:t>和物质准备三方面内容。</a:t>
            </a:r>
          </a:p>
        </p:txBody>
      </p:sp>
      <p:sp>
        <p:nvSpPr>
          <p:cNvPr id="4" name="矩形 3"/>
          <p:cNvSpPr/>
          <p:nvPr/>
        </p:nvSpPr>
        <p:spPr>
          <a:xfrm>
            <a:off x="2259816" y="2760832"/>
            <a:ext cx="599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5076056" y="2767474"/>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2016944" y="3964646"/>
            <a:ext cx="1152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3491880" y="3964646"/>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4896872" y="3964646"/>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5508104" y="4375152"/>
            <a:ext cx="108012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5117950" y="4773595"/>
            <a:ext cx="54421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1155808" y="5177288"/>
            <a:ext cx="11442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26582"/>
            <a:ext cx="8128000" cy="458202"/>
          </a:xfrm>
          <a:prstGeom prst="rect">
            <a:avLst/>
          </a:prstGeom>
        </p:spPr>
        <p:txBody>
          <a:bodyPr>
            <a:spAutoFit/>
          </a:bodyPr>
          <a:lstStyle/>
          <a:p>
            <a:pPr>
              <a:lnSpc>
                <a:spcPct val="120000"/>
              </a:lnSpc>
            </a:pPr>
            <a:r>
              <a:rPr lang="zh-CN" altLang="zh-CN" sz="2200" dirty="0"/>
              <a:t>探究点一 了解景观的主要特点及明确景观的文化定位</a:t>
            </a:r>
          </a:p>
        </p:txBody>
      </p:sp>
      <p:graphicFrame>
        <p:nvGraphicFramePr>
          <p:cNvPr id="5" name="对象 4"/>
          <p:cNvGraphicFramePr>
            <a:graphicFrameLocks noChangeAspect="1"/>
          </p:cNvGraphicFramePr>
          <p:nvPr/>
        </p:nvGraphicFramePr>
        <p:xfrm>
          <a:off x="508000" y="1340768"/>
          <a:ext cx="8128000" cy="854163"/>
        </p:xfrm>
        <a:graphic>
          <a:graphicData uri="http://schemas.openxmlformats.org/presentationml/2006/ole">
            <mc:AlternateContent xmlns:mc="http://schemas.openxmlformats.org/markup-compatibility/2006">
              <mc:Choice xmlns:v="urn:schemas-microsoft-com:vml" Requires="v">
                <p:oleObj spid="_x0000_s2076" name="文档" r:id="rId3" imgW="3840480" imgH="403225" progId="Word.Document.12">
                  <p:embed/>
                </p:oleObj>
              </mc:Choice>
              <mc:Fallback>
                <p:oleObj name="文档" r:id="rId3" imgW="3840480" imgH="403225" progId="Word.Document.12">
                  <p:embed/>
                  <p:pic>
                    <p:nvPicPr>
                      <p:cNvPr id="0" name="图片 2075"/>
                      <p:cNvPicPr/>
                      <p:nvPr/>
                    </p:nvPicPr>
                    <p:blipFill>
                      <a:blip r:embed="rId4"/>
                      <a:stretch>
                        <a:fillRect/>
                      </a:stretch>
                    </p:blipFill>
                    <p:spPr>
                      <a:xfrm>
                        <a:off x="508000" y="1340768"/>
                        <a:ext cx="8128000" cy="854163"/>
                      </a:xfrm>
                      <a:prstGeom prst="rect">
                        <a:avLst/>
                      </a:prstGeom>
                    </p:spPr>
                  </p:pic>
                </p:oleObj>
              </mc:Fallback>
            </mc:AlternateContent>
          </a:graphicData>
        </a:graphic>
      </p:graphicFrame>
      <p:sp>
        <p:nvSpPr>
          <p:cNvPr id="6" name="矩形 5"/>
          <p:cNvSpPr>
            <a:spLocks noChangeAspect="1"/>
          </p:cNvSpPr>
          <p:nvPr/>
        </p:nvSpPr>
        <p:spPr>
          <a:xfrm>
            <a:off x="508000" y="1916832"/>
            <a:ext cx="8128000" cy="4114588"/>
          </a:xfrm>
          <a:prstGeom prst="rect">
            <a:avLst/>
          </a:prstGeom>
        </p:spPr>
        <p:txBody>
          <a:bodyPr>
            <a:spAutoFit/>
          </a:bodyPr>
          <a:lstStyle/>
          <a:p>
            <a:pPr>
              <a:lnSpc>
                <a:spcPct val="120000"/>
              </a:lnSpc>
            </a:pPr>
            <a:r>
              <a:rPr lang="en-US" altLang="zh-CN" sz="2200" dirty="0"/>
              <a:t>2017</a:t>
            </a:r>
            <a:r>
              <a:rPr lang="zh-CN" altLang="zh-CN" sz="2200" dirty="0"/>
              <a:t>年高考结束之后</a:t>
            </a:r>
            <a:r>
              <a:rPr lang="en-US" altLang="zh-CN" sz="2200" dirty="0"/>
              <a:t>,</a:t>
            </a:r>
            <a:r>
              <a:rPr lang="zh-CN" altLang="zh-CN" sz="2200" dirty="0"/>
              <a:t>广东茂名的刘鹏、张亮同学打算去华山、西安旅游</a:t>
            </a:r>
            <a:r>
              <a:rPr lang="en-US" altLang="zh-CN" sz="2200" dirty="0"/>
              <a:t>,</a:t>
            </a:r>
            <a:r>
              <a:rPr lang="zh-CN" altLang="zh-CN" sz="2200" dirty="0"/>
              <a:t>在出发之前</a:t>
            </a:r>
            <a:r>
              <a:rPr lang="en-US" altLang="zh-CN" sz="2200" dirty="0"/>
              <a:t>,</a:t>
            </a:r>
            <a:r>
              <a:rPr lang="zh-CN" altLang="zh-CN" sz="2200" dirty="0"/>
              <a:t>他们不但对旅游必需的物品作了充分的准备</a:t>
            </a:r>
            <a:r>
              <a:rPr lang="en-US" altLang="zh-CN" sz="2200" dirty="0"/>
              <a:t>,</a:t>
            </a:r>
            <a:r>
              <a:rPr lang="zh-CN" altLang="zh-CN" sz="2200" dirty="0"/>
              <a:t>而且对华山、西安旅游景观的主要特点、文化定位作了较为充分的了解。</a:t>
            </a:r>
            <a:endParaRPr lang="zh-CN" altLang="zh-CN" sz="2200" dirty="0"/>
          </a:p>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外出旅游</a:t>
            </a:r>
            <a:r>
              <a:rPr lang="en-US" altLang="zh-CN" sz="2200" dirty="0"/>
              <a:t>,</a:t>
            </a:r>
            <a:r>
              <a:rPr lang="zh-CN" altLang="zh-CN" sz="2200" dirty="0"/>
              <a:t>你认为应该准备哪些必需物品</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防雨、防晒用具</a:t>
            </a:r>
            <a:r>
              <a:rPr lang="en-US" altLang="zh-CN" sz="2200" dirty="0"/>
              <a:t>,</a:t>
            </a:r>
            <a:r>
              <a:rPr lang="zh-CN" altLang="zh-CN" sz="2200" dirty="0"/>
              <a:t>药品或保健箱</a:t>
            </a:r>
            <a:r>
              <a:rPr lang="en-US" altLang="zh-CN" sz="2200" dirty="0"/>
              <a:t>,</a:t>
            </a:r>
            <a:r>
              <a:rPr lang="zh-CN" altLang="zh-CN" sz="2200" dirty="0"/>
              <a:t>水和必要少量的食品</a:t>
            </a:r>
            <a:r>
              <a:rPr lang="en-US" altLang="zh-CN" sz="2200" dirty="0"/>
              <a:t>,</a:t>
            </a:r>
            <a:r>
              <a:rPr lang="zh-CN" altLang="zh-CN" sz="2200" dirty="0"/>
              <a:t>笔记本</a:t>
            </a:r>
            <a:r>
              <a:rPr lang="en-US" altLang="zh-CN" sz="2200" dirty="0"/>
              <a:t>,</a:t>
            </a:r>
            <a:r>
              <a:rPr lang="zh-CN" altLang="zh-CN" sz="2200" dirty="0"/>
              <a:t>相机</a:t>
            </a:r>
            <a:r>
              <a:rPr lang="en-US" altLang="zh-CN" sz="2200" dirty="0"/>
              <a:t>,</a:t>
            </a:r>
            <a:r>
              <a:rPr lang="zh-CN" altLang="zh-CN" sz="2200" dirty="0"/>
              <a:t>火柴</a:t>
            </a:r>
            <a:r>
              <a:rPr lang="en-US" altLang="zh-CN" sz="2200" dirty="0"/>
              <a:t>,</a:t>
            </a:r>
            <a:r>
              <a:rPr lang="zh-CN" altLang="zh-CN" sz="2200" dirty="0"/>
              <a:t>水果刀</a:t>
            </a:r>
            <a:r>
              <a:rPr lang="en-US" altLang="zh-CN" sz="2200" dirty="0"/>
              <a:t>,</a:t>
            </a:r>
            <a:r>
              <a:rPr lang="zh-CN" altLang="zh-CN" sz="2200" dirty="0"/>
              <a:t>地图</a:t>
            </a:r>
            <a:r>
              <a:rPr lang="en-US" altLang="zh-CN" sz="2200" dirty="0"/>
              <a:t>,</a:t>
            </a:r>
            <a:r>
              <a:rPr lang="zh-CN" altLang="zh-CN" sz="2200" dirty="0"/>
              <a:t>旅游区相关资料</a:t>
            </a:r>
            <a:r>
              <a:rPr lang="en-US" altLang="zh-CN" sz="2200" dirty="0"/>
              <a:t>,</a:t>
            </a:r>
            <a:r>
              <a:rPr lang="zh-CN" altLang="zh-CN" sz="2200" dirty="0"/>
              <a:t>舒适的衣服</a:t>
            </a:r>
            <a:r>
              <a:rPr lang="en-US" altLang="zh-CN" sz="2200" dirty="0"/>
              <a:t>,</a:t>
            </a:r>
            <a:r>
              <a:rPr lang="zh-CN" altLang="zh-CN" sz="2200" dirty="0"/>
              <a:t>必要现金</a:t>
            </a:r>
            <a:r>
              <a:rPr lang="en-US" altLang="zh-CN" sz="2200" dirty="0"/>
              <a:t>(</a:t>
            </a:r>
            <a:r>
              <a:rPr lang="zh-CN" altLang="zh-CN" sz="2200" dirty="0"/>
              <a:t>或信用卡</a:t>
            </a:r>
            <a:r>
              <a:rPr lang="en-US" altLang="zh-CN" sz="2200" dirty="0"/>
              <a:t>),</a:t>
            </a:r>
            <a:r>
              <a:rPr lang="zh-CN" altLang="zh-CN" sz="2200" dirty="0"/>
              <a:t>通信工具及联系方法</a:t>
            </a:r>
            <a:r>
              <a:rPr lang="en-US" altLang="zh-CN" sz="2200" dirty="0"/>
              <a:t>(</a:t>
            </a:r>
            <a:r>
              <a:rPr lang="zh-CN" altLang="zh-CN" sz="2200" dirty="0"/>
              <a:t>有条件的还可准备望远镜、便携式</a:t>
            </a:r>
            <a:r>
              <a:rPr lang="en-US" altLang="zh-CN" sz="2200" dirty="0"/>
              <a:t>GPS</a:t>
            </a:r>
            <a:r>
              <a:rPr lang="zh-CN" altLang="zh-CN" sz="2200" dirty="0"/>
              <a:t>等</a:t>
            </a:r>
            <a:r>
              <a:rPr lang="en-US" altLang="zh-CN" sz="2200" dirty="0"/>
              <a:t>)</a:t>
            </a:r>
            <a:r>
              <a:rPr lang="zh-CN" altLang="zh-CN" sz="2200" dirty="0"/>
              <a:t>。</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7" name="矩形 6"/>
          <p:cNvSpPr>
            <a:spLocks noChangeAspect="1"/>
          </p:cNvSpPr>
          <p:nvPr/>
        </p:nvSpPr>
        <p:spPr>
          <a:xfrm>
            <a:off x="508000" y="1052736"/>
            <a:ext cx="8128000" cy="2895793"/>
          </a:xfrm>
          <a:prstGeom prst="rect">
            <a:avLst/>
          </a:prstGeom>
        </p:spPr>
        <p:txBody>
          <a:bodyPr>
            <a:spAutoFit/>
          </a:bodyPr>
          <a:lstStyle/>
          <a:p>
            <a:pPr>
              <a:lnSpc>
                <a:spcPct val="120000"/>
              </a:lnSpc>
            </a:pPr>
            <a:r>
              <a:rPr lang="en-US" altLang="zh-CN" sz="2200" dirty="0"/>
              <a:t>(2)</a:t>
            </a:r>
            <a:r>
              <a:rPr lang="zh-CN" altLang="zh-CN" sz="2200" dirty="0"/>
              <a:t>外出旅游为什么要了解景观的主要特点</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任何景观都有其特点</a:t>
            </a:r>
            <a:r>
              <a:rPr lang="en-US" altLang="zh-CN" sz="2200" dirty="0"/>
              <a:t>,</a:t>
            </a:r>
            <a:r>
              <a:rPr lang="zh-CN" altLang="zh-CN" sz="2200" dirty="0"/>
              <a:t>进行景观欣赏时</a:t>
            </a:r>
            <a:r>
              <a:rPr lang="en-US" altLang="zh-CN" sz="2200" dirty="0"/>
              <a:t>,</a:t>
            </a:r>
            <a:r>
              <a:rPr lang="zh-CN" altLang="zh-CN" sz="2200" dirty="0"/>
              <a:t>只有抓住景观的主要特点</a:t>
            </a:r>
            <a:r>
              <a:rPr lang="en-US" altLang="zh-CN" sz="2200" dirty="0"/>
              <a:t>,</a:t>
            </a:r>
            <a:r>
              <a:rPr lang="zh-CN" altLang="zh-CN" sz="2200" dirty="0"/>
              <a:t>才能真正感受景观的美。</a:t>
            </a:r>
            <a:endParaRPr lang="zh-CN" altLang="zh-CN" sz="2200" dirty="0"/>
          </a:p>
          <a:p>
            <a:pPr>
              <a:lnSpc>
                <a:spcPct val="120000"/>
              </a:lnSpc>
            </a:pPr>
            <a:r>
              <a:rPr lang="en-US" altLang="zh-CN" sz="2200" dirty="0"/>
              <a:t>(3)</a:t>
            </a:r>
            <a:r>
              <a:rPr lang="zh-CN" altLang="zh-CN" sz="2200" dirty="0"/>
              <a:t>对景观进行准确的文化定位</a:t>
            </a:r>
            <a:r>
              <a:rPr lang="en-US" altLang="zh-CN" sz="2200" dirty="0"/>
              <a:t>,</a:t>
            </a:r>
            <a:r>
              <a:rPr lang="zh-CN" altLang="zh-CN" sz="2200" dirty="0"/>
              <a:t>与哪些因素有关</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在旅游过程中</a:t>
            </a:r>
            <a:r>
              <a:rPr lang="en-US" altLang="zh-CN" sz="2200" dirty="0"/>
              <a:t>,</a:t>
            </a:r>
            <a:r>
              <a:rPr lang="zh-CN" altLang="zh-CN" sz="2200" dirty="0"/>
              <a:t>人们从旅游景观中得到审美享受的程度是因人而异的。这与每个人的主观经验和知识积累有关</a:t>
            </a:r>
            <a:r>
              <a:rPr lang="en-US" altLang="zh-CN" sz="2200" dirty="0"/>
              <a:t>,</a:t>
            </a:r>
            <a:r>
              <a:rPr lang="zh-CN" altLang="zh-CN" sz="2200" dirty="0"/>
              <a:t>也是由于对旅游景观的历史文化内涵的了解不同所造成的。</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5" name="对象 4"/>
          <p:cNvGraphicFramePr>
            <a:graphicFrameLocks noChangeAspect="1"/>
          </p:cNvGraphicFramePr>
          <p:nvPr/>
        </p:nvGraphicFramePr>
        <p:xfrm>
          <a:off x="508000" y="980728"/>
          <a:ext cx="8128000" cy="854163"/>
        </p:xfrm>
        <a:graphic>
          <a:graphicData uri="http://schemas.openxmlformats.org/presentationml/2006/ole">
            <mc:AlternateContent xmlns:mc="http://schemas.openxmlformats.org/markup-compatibility/2006">
              <mc:Choice xmlns:v="urn:schemas-microsoft-com:vml" Requires="v">
                <p:oleObj spid="_x0000_s3126" name="文档" r:id="rId3" imgW="3840480" imgH="403225" progId="Word.Document.12">
                  <p:embed/>
                </p:oleObj>
              </mc:Choice>
              <mc:Fallback>
                <p:oleObj name="文档" r:id="rId3" imgW="3840480" imgH="403225" progId="Word.Document.12">
                  <p:embed/>
                  <p:pic>
                    <p:nvPicPr>
                      <p:cNvPr id="0" name="图片 3125"/>
                      <p:cNvPicPr/>
                      <p:nvPr/>
                    </p:nvPicPr>
                    <p:blipFill>
                      <a:blip r:embed="rId4"/>
                      <a:stretch>
                        <a:fillRect/>
                      </a:stretch>
                    </p:blipFill>
                    <p:spPr>
                      <a:xfrm>
                        <a:off x="508000" y="980728"/>
                        <a:ext cx="8128000" cy="854163"/>
                      </a:xfrm>
                      <a:prstGeom prst="rect">
                        <a:avLst/>
                      </a:prstGeom>
                    </p:spPr>
                  </p:pic>
                </p:oleObj>
              </mc:Fallback>
            </mc:AlternateContent>
          </a:graphicData>
        </a:graphic>
      </p:graphicFrame>
      <p:sp>
        <p:nvSpPr>
          <p:cNvPr id="6" name="矩形 5"/>
          <p:cNvSpPr>
            <a:spLocks noChangeAspect="1"/>
          </p:cNvSpPr>
          <p:nvPr/>
        </p:nvSpPr>
        <p:spPr>
          <a:xfrm>
            <a:off x="508000" y="1561761"/>
            <a:ext cx="8128000" cy="2083263"/>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了解景观主要特点的意义</a:t>
            </a:r>
            <a:endParaRPr lang="zh-CN" altLang="zh-CN" sz="2200" dirty="0"/>
          </a:p>
          <a:p>
            <a:pPr>
              <a:lnSpc>
                <a:spcPct val="120000"/>
              </a:lnSpc>
            </a:pPr>
            <a:r>
              <a:rPr lang="zh-CN" altLang="zh-CN" sz="2200" dirty="0"/>
              <a:t>要尽可能多地收集有关旅游目的地的自然地理、历史人文以及风土民情方面的资料</a:t>
            </a:r>
            <a:r>
              <a:rPr lang="en-US" altLang="zh-CN" sz="2200" dirty="0"/>
              <a:t>,</a:t>
            </a:r>
            <a:r>
              <a:rPr lang="zh-CN" altLang="zh-CN" sz="2200" dirty="0"/>
              <a:t>从而了解旅游景观的基本特点。因为了解旅游目的地的基本特点后</a:t>
            </a:r>
            <a:r>
              <a:rPr lang="en-US" altLang="zh-CN" sz="2200" dirty="0"/>
              <a:t>,</a:t>
            </a:r>
            <a:r>
              <a:rPr lang="zh-CN" altLang="zh-CN" sz="2200" dirty="0"/>
              <a:t>可以更好地安排旅游活动</a:t>
            </a:r>
            <a:r>
              <a:rPr lang="en-US" altLang="zh-CN" sz="2200" dirty="0"/>
              <a:t>,</a:t>
            </a:r>
            <a:r>
              <a:rPr lang="zh-CN" altLang="zh-CN" sz="2200" dirty="0"/>
              <a:t>如参观各景点的先后顺序、时间多少分配等。可用下图表示。</a:t>
            </a:r>
          </a:p>
        </p:txBody>
      </p:sp>
      <p:graphicFrame>
        <p:nvGraphicFramePr>
          <p:cNvPr id="8" name="对象 7"/>
          <p:cNvGraphicFramePr>
            <a:graphicFrameLocks noChangeAspect="1"/>
          </p:cNvGraphicFramePr>
          <p:nvPr/>
        </p:nvGraphicFramePr>
        <p:xfrm>
          <a:off x="508000" y="3817235"/>
          <a:ext cx="8128000" cy="2132045"/>
        </p:xfrm>
        <a:graphic>
          <a:graphicData uri="http://schemas.openxmlformats.org/presentationml/2006/ole">
            <mc:AlternateContent xmlns:mc="http://schemas.openxmlformats.org/markup-compatibility/2006">
              <mc:Choice xmlns:v="urn:schemas-microsoft-com:vml" Requires="v">
                <p:oleObj spid="_x0000_s3127" name="文档" r:id="rId5" imgW="3840480" imgH="1007110" progId="Word.Document.12">
                  <p:embed/>
                </p:oleObj>
              </mc:Choice>
              <mc:Fallback>
                <p:oleObj name="文档" r:id="rId5" imgW="3840480" imgH="1007110" progId="Word.Document.12">
                  <p:embed/>
                  <p:pic>
                    <p:nvPicPr>
                      <p:cNvPr id="0" name="图片 3126"/>
                      <p:cNvPicPr/>
                      <p:nvPr/>
                    </p:nvPicPr>
                    <p:blipFill>
                      <a:blip r:embed="rId6"/>
                      <a:stretch>
                        <a:fillRect/>
                      </a:stretch>
                    </p:blipFill>
                    <p:spPr>
                      <a:xfrm>
                        <a:off x="508000" y="3817235"/>
                        <a:ext cx="8128000" cy="2132045"/>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58202"/>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影响人们从景观中得到审美享受程度的因素</a:t>
            </a:r>
            <a:endParaRPr lang="zh-CN" altLang="en-US" sz="2200" dirty="0"/>
          </a:p>
        </p:txBody>
      </p:sp>
      <p:graphicFrame>
        <p:nvGraphicFramePr>
          <p:cNvPr id="6" name="对象 5"/>
          <p:cNvGraphicFramePr>
            <a:graphicFrameLocks noChangeAspect="1"/>
          </p:cNvGraphicFramePr>
          <p:nvPr/>
        </p:nvGraphicFramePr>
        <p:xfrm>
          <a:off x="508000" y="1930997"/>
          <a:ext cx="8128000" cy="3514227"/>
        </p:xfrm>
        <a:graphic>
          <a:graphicData uri="http://schemas.openxmlformats.org/presentationml/2006/ole">
            <mc:AlternateContent xmlns:mc="http://schemas.openxmlformats.org/markup-compatibility/2006">
              <mc:Choice xmlns:v="urn:schemas-microsoft-com:vml" Requires="v">
                <p:oleObj spid="_x0000_s4124" name="文档" r:id="rId3" imgW="4193540" imgH="1812290" progId="Word.Document.12">
                  <p:embed/>
                </p:oleObj>
              </mc:Choice>
              <mc:Fallback>
                <p:oleObj name="文档" r:id="rId3" imgW="4193540" imgH="1812290" progId="Word.Document.12">
                  <p:embed/>
                  <p:pic>
                    <p:nvPicPr>
                      <p:cNvPr id="0" name="图片 4123"/>
                      <p:cNvPicPr/>
                      <p:nvPr/>
                    </p:nvPicPr>
                    <p:blipFill>
                      <a:blip r:embed="rId4"/>
                      <a:stretch>
                        <a:fillRect/>
                      </a:stretch>
                    </p:blipFill>
                    <p:spPr>
                      <a:xfrm>
                        <a:off x="508000" y="1930997"/>
                        <a:ext cx="8128000" cy="3514227"/>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1676998"/>
          </a:xfrm>
          <a:prstGeom prst="rect">
            <a:avLst/>
          </a:prstGeom>
        </p:spPr>
        <p:txBody>
          <a:bodyPr>
            <a:spAutoFit/>
          </a:bodyPr>
          <a:lstStyle/>
          <a:p>
            <a:pPr>
              <a:lnSpc>
                <a:spcPct val="120000"/>
              </a:lnSpc>
            </a:pPr>
            <a:r>
              <a:rPr lang="zh-CN" altLang="zh-CN" sz="2200" dirty="0"/>
              <a:t>【例</a:t>
            </a:r>
            <a:r>
              <a:rPr lang="en-US" altLang="zh-CN" sz="2200" b="1" dirty="0"/>
              <a:t>1</a:t>
            </a:r>
            <a:r>
              <a:rPr lang="zh-CN" altLang="zh-CN" sz="2200" dirty="0"/>
              <a:t>】 近年来</a:t>
            </a:r>
            <a:r>
              <a:rPr lang="en-US" altLang="zh-CN" sz="2200" dirty="0"/>
              <a:t>,</a:t>
            </a:r>
            <a:r>
              <a:rPr lang="zh-CN" altLang="zh-CN" sz="2200" dirty="0"/>
              <a:t>一种不同于传统观光游的</a:t>
            </a:r>
            <a:r>
              <a:rPr lang="en-US" altLang="zh-CN" sz="2200" dirty="0"/>
              <a:t>“</a:t>
            </a:r>
            <a:r>
              <a:rPr lang="zh-CN" altLang="zh-CN" sz="2200" dirty="0"/>
              <a:t>深度游</a:t>
            </a:r>
            <a:r>
              <a:rPr lang="en-US" altLang="zh-CN" sz="2200" dirty="0"/>
              <a:t>”</a:t>
            </a:r>
            <a:r>
              <a:rPr lang="zh-CN" altLang="zh-CN" sz="2200" dirty="0"/>
              <a:t>悄然兴起。深度游是指旅游者通过徒步、自驾等方式</a:t>
            </a:r>
            <a:r>
              <a:rPr lang="en-US" altLang="zh-CN" sz="2200" dirty="0"/>
              <a:t>,</a:t>
            </a:r>
            <a:r>
              <a:rPr lang="zh-CN" altLang="zh-CN" sz="2200" dirty="0"/>
              <a:t>围绕某一特定主题获得深刻体验的旅游活动。有</a:t>
            </a:r>
            <a:r>
              <a:rPr lang="en-US" altLang="zh-CN" sz="2200" dirty="0"/>
              <a:t>3</a:t>
            </a:r>
            <a:r>
              <a:rPr lang="zh-CN" altLang="zh-CN" sz="2200" dirty="0"/>
              <a:t>位旅游者结伴拟于</a:t>
            </a:r>
            <a:r>
              <a:rPr lang="en-US" altLang="zh-CN" sz="2200" dirty="0"/>
              <a:t>4</a:t>
            </a:r>
            <a:r>
              <a:rPr lang="zh-CN" altLang="zh-CN" sz="2200" dirty="0"/>
              <a:t>月下旬自驾前往下图所示区域</a:t>
            </a:r>
            <a:r>
              <a:rPr lang="en-US" altLang="zh-CN" sz="2200" dirty="0"/>
              <a:t>(</a:t>
            </a:r>
            <a:r>
              <a:rPr lang="zh-CN" altLang="zh-CN" sz="2200" dirty="0"/>
              <a:t>湖面高程</a:t>
            </a:r>
            <a:r>
              <a:rPr lang="en-US" altLang="zh-CN" sz="2200" dirty="0"/>
              <a:t>3 196</a:t>
            </a:r>
            <a:r>
              <a:rPr lang="zh-CN" altLang="zh-CN" sz="2200" dirty="0"/>
              <a:t>米</a:t>
            </a:r>
            <a:r>
              <a:rPr lang="en-US" altLang="zh-CN" sz="2200" dirty="0"/>
              <a:t>),</a:t>
            </a:r>
            <a:r>
              <a:rPr lang="zh-CN" altLang="zh-CN" sz="2200" dirty="0"/>
              <a:t>进行以观鸟为主题的深度游。</a:t>
            </a:r>
          </a:p>
        </p:txBody>
      </p:sp>
      <p:graphicFrame>
        <p:nvGraphicFramePr>
          <p:cNvPr id="5" name="对象 4"/>
          <p:cNvGraphicFramePr>
            <a:graphicFrameLocks noChangeAspect="1"/>
          </p:cNvGraphicFramePr>
          <p:nvPr/>
        </p:nvGraphicFramePr>
        <p:xfrm>
          <a:off x="508000" y="2819056"/>
          <a:ext cx="8128000" cy="2986208"/>
        </p:xfrm>
        <a:graphic>
          <a:graphicData uri="http://schemas.openxmlformats.org/presentationml/2006/ole">
            <mc:AlternateContent xmlns:mc="http://schemas.openxmlformats.org/markup-compatibility/2006">
              <mc:Choice xmlns:v="urn:schemas-microsoft-com:vml" Requires="v">
                <p:oleObj spid="_x0000_s5148" name="文档" r:id="rId3" imgW="3840480" imgH="1409700" progId="Word.Document.12">
                  <p:embed/>
                </p:oleObj>
              </mc:Choice>
              <mc:Fallback>
                <p:oleObj name="文档" r:id="rId3" imgW="3840480" imgH="1409700" progId="Word.Document.12">
                  <p:embed/>
                  <p:pic>
                    <p:nvPicPr>
                      <p:cNvPr id="0" name="图片 5147"/>
                      <p:cNvPicPr/>
                      <p:nvPr/>
                    </p:nvPicPr>
                    <p:blipFill>
                      <a:blip r:embed="rId4"/>
                      <a:stretch>
                        <a:fillRect/>
                      </a:stretch>
                    </p:blipFill>
                    <p:spPr>
                      <a:xfrm>
                        <a:off x="508000" y="2819056"/>
                        <a:ext cx="8128000" cy="2986208"/>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金牌学案模板</Template>
  <TotalTime>0</TotalTime>
  <Words>4635</Words>
  <Application>Kingsoft Office WPP</Application>
  <PresentationFormat>全屏显示(4:3)</PresentationFormat>
  <Paragraphs>385</Paragraphs>
  <Slides>28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城市剪影</vt:lpstr>
      <vt:lpstr>Word.Document.12</vt:lpstr>
      <vt:lpstr>第二节　出游前的准备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2017-08-02T06:04:00Z</dcterms:created>
  <dcterms:modified xsi:type="dcterms:W3CDTF">2017-08-31T08:33:51Z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地理备课大师【全免费】</vt:lpwstr>
  </property>
</Properties>
</file>