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3"/>
    <p:sldId id="259" r:id="rId4"/>
    <p:sldId id="260" r:id="rId5"/>
    <p:sldId id="272" r:id="rId6"/>
    <p:sldId id="277" r:id="rId7"/>
    <p:sldId id="273" r:id="rId8"/>
    <p:sldId id="274" r:id="rId9"/>
    <p:sldId id="275" r:id="rId10"/>
    <p:sldId id="276" r:id="rId1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autoAdjust="0"/>
  </p:normalViewPr>
  <p:slideViewPr>
    <p:cSldViewPr>
      <p:cViewPr varScale="1">
        <p:scale>
          <a:sx n="102" d="100"/>
          <a:sy n="102" d="100"/>
        </p:scale>
        <p:origin x="102" y="27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2.xml"/><Relationship Id="rId2" Type="http://schemas.openxmlformats.org/officeDocument/2006/relationships/image" Target="../media/image3.emf"/><Relationship Id="rId1" Type="http://schemas.openxmlformats.org/officeDocument/2006/relationships/package" Target="../embeddings/Document1.docx"/></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4.xml"/><Relationship Id="rId2" Type="http://schemas.openxmlformats.org/officeDocument/2006/relationships/image" Target="../media/image4.emf"/><Relationship Id="rId1" Type="http://schemas.openxmlformats.org/officeDocument/2006/relationships/package" Target="../embeddings/Document2.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5.xml"/><Relationship Id="rId2" Type="http://schemas.openxmlformats.org/officeDocument/2006/relationships/image" Target="../media/image5.emf"/><Relationship Id="rId1" Type="http://schemas.openxmlformats.org/officeDocument/2006/relationships/package" Target="../embeddings/Document3.docx"/></Relationships>
</file>

<file path=ppt/slides/_rels/slide7.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5.xml"/><Relationship Id="rId2" Type="http://schemas.openxmlformats.org/officeDocument/2006/relationships/image" Target="../media/image6.emf"/><Relationship Id="rId1" Type="http://schemas.openxmlformats.org/officeDocument/2006/relationships/package" Target="../embeddings/Document4.docx"/></Relationships>
</file>

<file path=ppt/slides/_rels/slide8.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5.xml"/><Relationship Id="rId2" Type="http://schemas.openxmlformats.org/officeDocument/2006/relationships/image" Target="../media/image7.emf"/><Relationship Id="rId1" Type="http://schemas.openxmlformats.org/officeDocument/2006/relationships/package" Target="../embeddings/Document5.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508000" y="3112104"/>
          <a:ext cx="8128000" cy="887792"/>
        </p:xfrm>
        <a:graphic>
          <a:graphicData uri="http://schemas.openxmlformats.org/presentationml/2006/ole">
            <mc:AlternateContent xmlns:mc="http://schemas.openxmlformats.org/markup-compatibility/2006">
              <mc:Choice xmlns:v="urn:schemas-microsoft-com:vml" Requires="v">
                <p:oleObj spid="_x0000_s1039" name="Document" r:id="rId1" imgW="3846830" imgH="426720" progId="Word.Document.12">
                  <p:embed/>
                </p:oleObj>
              </mc:Choice>
              <mc:Fallback>
                <p:oleObj name="Document" r:id="rId1" imgW="3846830" imgH="426720" progId="Word.Document.12">
                  <p:embed/>
                  <p:pic>
                    <p:nvPicPr>
                      <p:cNvPr id="0" name="图片 1038"/>
                      <p:cNvPicPr/>
                      <p:nvPr/>
                    </p:nvPicPr>
                    <p:blipFill>
                      <a:blip r:embed="rId2"/>
                      <a:stretch>
                        <a:fillRect/>
                      </a:stretch>
                    </p:blipFill>
                    <p:spPr>
                      <a:xfrm>
                        <a:off x="508000" y="3112104"/>
                        <a:ext cx="8128000" cy="88779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Rectangle 3"/>
          <p:cNvSpPr>
            <a:spLocks noChangeArrowheads="1"/>
          </p:cNvSpPr>
          <p:nvPr/>
        </p:nvSpPr>
        <p:spPr bwMode="auto">
          <a:xfrm>
            <a:off x="0" y="2590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tabLst>
                <a:tab pos="1028700" algn="l"/>
                <a:tab pos="1851025" algn="l"/>
                <a:tab pos="2538095" algn="l"/>
                <a:tab pos="3222625" algn="l"/>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aphicFrame>
        <p:nvGraphicFramePr>
          <p:cNvPr id="5" name="对象 4"/>
          <p:cNvGraphicFramePr>
            <a:graphicFrameLocks noChangeAspect="1"/>
          </p:cNvGraphicFramePr>
          <p:nvPr/>
        </p:nvGraphicFramePr>
        <p:xfrm>
          <a:off x="508000" y="1330115"/>
          <a:ext cx="8128000" cy="4691173"/>
        </p:xfrm>
        <a:graphic>
          <a:graphicData uri="http://schemas.openxmlformats.org/presentationml/2006/ole">
            <mc:AlternateContent xmlns:mc="http://schemas.openxmlformats.org/markup-compatibility/2006">
              <mc:Choice xmlns:v="urn:schemas-microsoft-com:vml" Requires="v">
                <p:oleObj spid="_x0000_s2064" name="文档" r:id="rId1" imgW="3840480" imgH="2214880" progId="Word.Document.12">
                  <p:embed/>
                </p:oleObj>
              </mc:Choice>
              <mc:Fallback>
                <p:oleObj name="文档" r:id="rId1" imgW="3840480" imgH="2214880" progId="Word.Document.12">
                  <p:embed/>
                  <p:pic>
                    <p:nvPicPr>
                      <p:cNvPr id="0" name="图片 2063"/>
                      <p:cNvPicPr/>
                      <p:nvPr/>
                    </p:nvPicPr>
                    <p:blipFill>
                      <a:blip r:embed="rId2"/>
                      <a:stretch>
                        <a:fillRect/>
                      </a:stretch>
                    </p:blipFill>
                    <p:spPr>
                      <a:xfrm>
                        <a:off x="508000" y="1330115"/>
                        <a:ext cx="8128000" cy="4691173"/>
                      </a:xfrm>
                      <a:prstGeom prst="rect">
                        <a:avLst/>
                      </a:prstGeom>
                    </p:spPr>
                  </p:pic>
                </p:oleObj>
              </mc:Fallback>
            </mc:AlternateContent>
          </a:graphicData>
        </a:graphic>
      </p:graphicFrame>
      <p:sp>
        <p:nvSpPr>
          <p:cNvPr id="7" name="矩形 6"/>
          <p:cNvSpPr>
            <a:spLocks noChangeAspect="1"/>
          </p:cNvSpPr>
          <p:nvPr/>
        </p:nvSpPr>
        <p:spPr>
          <a:xfrm>
            <a:off x="3815394" y="692696"/>
            <a:ext cx="1476686" cy="498598"/>
          </a:xfrm>
          <a:prstGeom prst="rect">
            <a:avLst/>
          </a:prstGeom>
        </p:spPr>
        <p:txBody>
          <a:bodyPr wrap="none">
            <a:spAutoFit/>
          </a:bodyPr>
          <a:lstStyle/>
          <a:p>
            <a:pPr>
              <a:lnSpc>
                <a:spcPct val="120000"/>
              </a:lnSpc>
            </a:pPr>
            <a:r>
              <a:rPr lang="zh-CN" altLang="zh-CN" sz="2200" b="1" i="1" dirty="0"/>
              <a:t>知识</a:t>
            </a:r>
            <a:r>
              <a:rPr lang="zh-CN" altLang="zh-CN" sz="2200" b="1" i="1" dirty="0" smtClean="0"/>
              <a:t>网络</a:t>
            </a:r>
            <a:r>
              <a:rPr lang="en-US" altLang="zh-CN" sz="2200" b="1" i="1" dirty="0" smtClean="0"/>
              <a:t>  </a:t>
            </a:r>
            <a:endParaRPr lang="zh-CN" altLang="zh-CN" sz="2200" dirty="0"/>
          </a:p>
        </p:txBody>
      </p:sp>
    </p:spTree>
  </p:cSld>
  <p:clrMapOvr>
    <a:masterClrMapping/>
  </p:clrMapOvr>
  <p:transition spd="slow">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749924" y="692696"/>
            <a:ext cx="1398140" cy="458202"/>
          </a:xfrm>
          <a:prstGeom prst="rect">
            <a:avLst/>
          </a:prstGeom>
        </p:spPr>
        <p:txBody>
          <a:bodyPr wrap="none">
            <a:spAutoFit/>
          </a:bodyPr>
          <a:lstStyle/>
          <a:p>
            <a:pPr>
              <a:lnSpc>
                <a:spcPct val="120000"/>
              </a:lnSpc>
            </a:pPr>
            <a:r>
              <a:rPr lang="zh-CN" altLang="zh-CN" sz="2200" b="1" i="1" dirty="0"/>
              <a:t>核心</a:t>
            </a:r>
            <a:r>
              <a:rPr lang="zh-CN" altLang="zh-CN" sz="2200" b="1" i="1" dirty="0" smtClean="0"/>
              <a:t>归纳</a:t>
            </a:r>
            <a:r>
              <a:rPr lang="en-US" altLang="zh-CN" sz="2200" b="1" i="1" dirty="0" smtClean="0"/>
              <a:t> </a:t>
            </a:r>
            <a:endParaRPr lang="zh-CN" altLang="zh-CN" sz="2200" dirty="0"/>
          </a:p>
        </p:txBody>
      </p:sp>
      <p:sp>
        <p:nvSpPr>
          <p:cNvPr id="3" name="矩形 2"/>
          <p:cNvSpPr>
            <a:spLocks noChangeAspect="1"/>
          </p:cNvSpPr>
          <p:nvPr/>
        </p:nvSpPr>
        <p:spPr>
          <a:xfrm>
            <a:off x="508000" y="1186620"/>
            <a:ext cx="8128000" cy="4114588"/>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旅游活动的特征及其判定方法</a:t>
            </a:r>
            <a:endParaRPr lang="zh-CN" altLang="zh-CN" sz="2200" dirty="0"/>
          </a:p>
          <a:p>
            <a:pPr>
              <a:lnSpc>
                <a:spcPct val="120000"/>
              </a:lnSpc>
            </a:pPr>
            <a:r>
              <a:rPr lang="en-US" altLang="zh-CN" sz="2200" dirty="0"/>
              <a:t>(1)</a:t>
            </a:r>
            <a:r>
              <a:rPr lang="zh-CN" altLang="zh-CN" sz="2200" dirty="0"/>
              <a:t>旅游活动以活动空间的异地性区别于其他休闲活动。人类的社会经济活动很多</a:t>
            </a:r>
            <a:r>
              <a:rPr lang="en-US" altLang="zh-CN" sz="2200" dirty="0"/>
              <a:t>,</a:t>
            </a:r>
            <a:r>
              <a:rPr lang="zh-CN" altLang="zh-CN" sz="2200" dirty="0"/>
              <a:t>如农业生产活动、工业生产活动、交通商贸活动、家庭休闲活动、日常休闲活动等</a:t>
            </a:r>
            <a:r>
              <a:rPr lang="en-US" altLang="zh-CN" sz="2200" dirty="0"/>
              <a:t>,</a:t>
            </a:r>
            <a:r>
              <a:rPr lang="zh-CN" altLang="zh-CN" sz="2200" dirty="0"/>
              <a:t>但唯有旅游活动以异地性</a:t>
            </a:r>
            <a:r>
              <a:rPr lang="en-US" altLang="zh-CN" sz="2200" dirty="0"/>
              <a:t>(</a:t>
            </a:r>
            <a:r>
              <a:rPr lang="zh-CN" altLang="zh-CN" sz="2200" dirty="0"/>
              <a:t>离开常住地</a:t>
            </a:r>
            <a:r>
              <a:rPr lang="en-US" altLang="zh-CN" sz="2200" dirty="0"/>
              <a:t>)</a:t>
            </a:r>
            <a:r>
              <a:rPr lang="zh-CN" altLang="zh-CN" sz="2200" dirty="0"/>
              <a:t>为基本特征。只有具备异地性特征的休闲活动才是旅游活动</a:t>
            </a:r>
            <a:r>
              <a:rPr lang="en-US" altLang="zh-CN" sz="2200" dirty="0"/>
              <a:t>,</a:t>
            </a:r>
            <a:r>
              <a:rPr lang="zh-CN" altLang="zh-CN" sz="2200" dirty="0"/>
              <a:t>否则就不是旅游活动。</a:t>
            </a:r>
            <a:endParaRPr lang="zh-CN" altLang="zh-CN" sz="2200" dirty="0"/>
          </a:p>
          <a:p>
            <a:pPr>
              <a:lnSpc>
                <a:spcPct val="120000"/>
              </a:lnSpc>
            </a:pPr>
            <a:r>
              <a:rPr lang="en-US" altLang="zh-CN" sz="2200" dirty="0"/>
              <a:t>(2)</a:t>
            </a:r>
            <a:r>
              <a:rPr lang="zh-CN" altLang="zh-CN" sz="2200" dirty="0"/>
              <a:t>旅游活动以活动目的的娱乐性区别于其他经济活动。旅游活动是人们以娱乐、消遣为主要目的而离开常住地的活动</a:t>
            </a:r>
            <a:r>
              <a:rPr lang="en-US" altLang="zh-CN" sz="2200" dirty="0"/>
              <a:t>,</a:t>
            </a:r>
            <a:r>
              <a:rPr lang="zh-CN" altLang="zh-CN" sz="2200" dirty="0"/>
              <a:t>而人口迁移、游牧活动、流浪活动等尽管也具有异地性特征</a:t>
            </a:r>
            <a:r>
              <a:rPr lang="en-US" altLang="zh-CN" sz="2200" dirty="0"/>
              <a:t>,</a:t>
            </a:r>
            <a:r>
              <a:rPr lang="zh-CN" altLang="zh-CN" sz="2200" dirty="0"/>
              <a:t>但其活动目的不是娱乐和消遣</a:t>
            </a:r>
            <a:r>
              <a:rPr lang="en-US" altLang="zh-CN" sz="2200" dirty="0"/>
              <a:t>,</a:t>
            </a:r>
            <a:r>
              <a:rPr lang="zh-CN" altLang="zh-CN" sz="2200" dirty="0"/>
              <a:t>故不属于旅游活动</a:t>
            </a:r>
            <a:r>
              <a:rPr lang="zh-CN" altLang="zh-CN" sz="2200" dirty="0" smtClean="0"/>
              <a:t>。</a:t>
            </a:r>
            <a:endParaRPr lang="zh-CN" altLang="zh-CN" sz="2200" dirty="0"/>
          </a:p>
        </p:txBody>
      </p:sp>
    </p:spTree>
  </p:cSld>
  <p:clrMapOvr>
    <a:masterClrMapping/>
  </p:clrMapOvr>
  <p:transition spd="slow">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844824"/>
            <a:ext cx="8128000" cy="2936188"/>
          </a:xfrm>
          <a:prstGeom prst="rect">
            <a:avLst/>
          </a:prstGeom>
        </p:spPr>
        <p:txBody>
          <a:bodyPr>
            <a:spAutoFit/>
          </a:bodyPr>
          <a:lstStyle/>
          <a:p>
            <a:pPr>
              <a:lnSpc>
                <a:spcPct val="120000"/>
              </a:lnSpc>
            </a:pPr>
            <a:r>
              <a:rPr lang="en-US" altLang="zh-CN" sz="2200" dirty="0"/>
              <a:t>(3)</a:t>
            </a:r>
            <a:r>
              <a:rPr lang="zh-CN" altLang="zh-CN" sz="2200" dirty="0"/>
              <a:t>旅游活动以活动时间的临时性区别于人口迁移。人口迁移和旅游活动都是人们离开常住地的活动</a:t>
            </a:r>
            <a:r>
              <a:rPr lang="en-US" altLang="zh-CN" sz="2200" dirty="0"/>
              <a:t>,</a:t>
            </a:r>
            <a:r>
              <a:rPr lang="zh-CN" altLang="zh-CN" sz="2200" dirty="0"/>
              <a:t>但人口迁移常常涉及人口居住地由迁出地到迁入地的永久性或长期性改变</a:t>
            </a:r>
            <a:r>
              <a:rPr lang="en-US" altLang="zh-CN" sz="2200" dirty="0"/>
              <a:t>,</a:t>
            </a:r>
            <a:r>
              <a:rPr lang="zh-CN" altLang="zh-CN" sz="2200" dirty="0"/>
              <a:t>而旅游活动地理空间位置的变化是临时性的。</a:t>
            </a:r>
            <a:endParaRPr lang="zh-CN" altLang="zh-CN" sz="2200" dirty="0"/>
          </a:p>
          <a:p>
            <a:pPr>
              <a:lnSpc>
                <a:spcPct val="120000"/>
              </a:lnSpc>
            </a:pPr>
            <a:r>
              <a:rPr lang="en-US" altLang="zh-CN" sz="2200" dirty="0"/>
              <a:t>(4)</a:t>
            </a:r>
            <a:r>
              <a:rPr lang="zh-CN" altLang="zh-CN" sz="2200" dirty="0"/>
              <a:t>旅游活动以消费活动的高层次性区别于一般的消费活动。旅游活动是消费活动</a:t>
            </a:r>
            <a:r>
              <a:rPr lang="en-US" altLang="zh-CN" sz="2200" dirty="0"/>
              <a:t>,</a:t>
            </a:r>
            <a:r>
              <a:rPr lang="zh-CN" altLang="zh-CN" sz="2200" dirty="0"/>
              <a:t>但它是较高层次的消费活动</a:t>
            </a:r>
            <a:r>
              <a:rPr lang="en-US" altLang="zh-CN" sz="2200" dirty="0"/>
              <a:t>,</a:t>
            </a:r>
            <a:r>
              <a:rPr lang="zh-CN" altLang="zh-CN" sz="2200" dirty="0"/>
              <a:t>是人们满足了生存需求和基本发展需求之后的较高层次的消费</a:t>
            </a:r>
            <a:r>
              <a:rPr lang="zh-CN" altLang="zh-CN" sz="2200"/>
              <a:t>活动</a:t>
            </a:r>
            <a:r>
              <a:rPr lang="zh-CN" altLang="zh-CN" sz="2200" smtClean="0"/>
              <a:t>。</a:t>
            </a:r>
            <a:endParaRPr lang="zh-CN" altLang="zh-CN" sz="2200" dirty="0"/>
          </a:p>
        </p:txBody>
      </p:sp>
    </p:spTree>
  </p:cSld>
  <p:clrMapOvr>
    <a:masterClrMapping/>
  </p:clrMapOvr>
  <p:transition spd="slow">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32137" y="1345737"/>
            <a:ext cx="8128000" cy="2083263"/>
          </a:xfrm>
          <a:prstGeom prst="rect">
            <a:avLst/>
          </a:prstGeom>
        </p:spPr>
        <p:txBody>
          <a:bodyPr>
            <a:spAutoFit/>
          </a:bodyPr>
          <a:lstStyle/>
          <a:p>
            <a:pPr>
              <a:lnSpc>
                <a:spcPct val="120000"/>
              </a:lnSpc>
            </a:pPr>
            <a:r>
              <a:rPr lang="zh-CN" altLang="zh-CN" sz="2200"/>
              <a:t>【例</a:t>
            </a:r>
            <a:r>
              <a:rPr lang="en-US" altLang="zh-CN" sz="2200" b="1"/>
              <a:t>1</a:t>
            </a:r>
            <a:r>
              <a:rPr lang="zh-CN" altLang="zh-CN" sz="2200"/>
              <a:t>】 下列活动属于旅游活动的是</a:t>
            </a:r>
            <a:r>
              <a:rPr lang="en-US" altLang="zh-CN" sz="2200"/>
              <a:t>(</a:t>
            </a:r>
            <a:r>
              <a:rPr lang="zh-CN" altLang="zh-CN" sz="2200"/>
              <a:t>　　</a:t>
            </a:r>
            <a:r>
              <a:rPr lang="en-US" altLang="zh-CN" sz="2200"/>
              <a:t>)</a:t>
            </a:r>
            <a:endParaRPr lang="zh-CN" altLang="zh-CN" sz="2200"/>
          </a:p>
          <a:p>
            <a:pPr>
              <a:lnSpc>
                <a:spcPct val="120000"/>
              </a:lnSpc>
            </a:pPr>
            <a:r>
              <a:rPr lang="zh-CN" altLang="zh-CN" sz="2200"/>
              <a:t>①徒步到郊外梅花山种梅　②骑车到郊外古运河大堤观赏春色　③到栖霞山登山赏景　④乘船到郊外太湖采集水样　　　　 　　　　　 　　　　　</a:t>
            </a:r>
            <a:endParaRPr lang="zh-CN" altLang="zh-CN" sz="2200"/>
          </a:p>
          <a:p>
            <a:pPr>
              <a:lnSpc>
                <a:spcPct val="120000"/>
              </a:lnSpc>
            </a:pPr>
            <a:r>
              <a:rPr lang="en-US" altLang="zh-CN" sz="2200"/>
              <a:t>A.</a:t>
            </a:r>
            <a:r>
              <a:rPr lang="zh-CN" altLang="zh-CN" sz="2200"/>
              <a:t>①②</a:t>
            </a:r>
            <a:r>
              <a:rPr lang="en-US" altLang="zh-CN" sz="2200"/>
              <a:t>	      B.</a:t>
            </a:r>
            <a:r>
              <a:rPr lang="zh-CN" altLang="zh-CN" sz="2200"/>
              <a:t>②③</a:t>
            </a:r>
            <a:r>
              <a:rPr lang="en-US" altLang="zh-CN" sz="2200"/>
              <a:t>	</a:t>
            </a:r>
            <a:endParaRPr lang="zh-CN" altLang="zh-CN" sz="2200"/>
          </a:p>
          <a:p>
            <a:pPr>
              <a:lnSpc>
                <a:spcPct val="120000"/>
              </a:lnSpc>
            </a:pPr>
            <a:r>
              <a:rPr lang="en-US" altLang="zh-CN" sz="2200"/>
              <a:t>C.</a:t>
            </a:r>
            <a:r>
              <a:rPr lang="zh-CN" altLang="zh-CN" sz="2200"/>
              <a:t>③④</a:t>
            </a:r>
            <a:r>
              <a:rPr lang="en-US" altLang="zh-CN" sz="2200"/>
              <a:t>	      D.</a:t>
            </a:r>
            <a:r>
              <a:rPr lang="zh-CN" altLang="zh-CN" sz="2200"/>
              <a:t>①③</a:t>
            </a:r>
            <a:endParaRPr lang="zh-CN" altLang="zh-CN" sz="2200" dirty="0"/>
          </a:p>
        </p:txBody>
      </p:sp>
      <p:sp>
        <p:nvSpPr>
          <p:cNvPr id="3" name="矩形 2"/>
          <p:cNvSpPr>
            <a:spLocks noChangeAspect="1"/>
          </p:cNvSpPr>
          <p:nvPr/>
        </p:nvSpPr>
        <p:spPr>
          <a:xfrm>
            <a:off x="508000" y="3573016"/>
            <a:ext cx="8128000" cy="1270732"/>
          </a:xfrm>
          <a:prstGeom prst="rect">
            <a:avLst/>
          </a:prstGeom>
        </p:spPr>
        <p:txBody>
          <a:bodyPr>
            <a:spAutoFit/>
          </a:bodyPr>
          <a:lstStyle/>
          <a:p>
            <a:pPr>
              <a:lnSpc>
                <a:spcPct val="120000"/>
              </a:lnSpc>
            </a:pPr>
            <a:r>
              <a:rPr lang="zh-CN" altLang="zh-CN" sz="2200">
                <a:solidFill>
                  <a:srgbClr val="FF0000"/>
                </a:solidFill>
              </a:rPr>
              <a:t>解析</a:t>
            </a:r>
            <a:r>
              <a:rPr lang="zh-CN" altLang="zh-CN" sz="2200"/>
              <a:t>旅游是人们以娱乐、消遣为主要目的</a:t>
            </a:r>
            <a:r>
              <a:rPr lang="en-US" altLang="zh-CN" sz="2200"/>
              <a:t>,</a:t>
            </a:r>
            <a:r>
              <a:rPr lang="zh-CN" altLang="zh-CN" sz="2200"/>
              <a:t>离开常住地的一种综合性的物质文化生活。</a:t>
            </a:r>
            <a:endParaRPr lang="zh-CN" altLang="zh-CN" sz="2200"/>
          </a:p>
          <a:p>
            <a:pPr>
              <a:lnSpc>
                <a:spcPct val="120000"/>
              </a:lnSpc>
            </a:pPr>
            <a:r>
              <a:rPr lang="zh-CN" altLang="zh-CN" sz="2200">
                <a:solidFill>
                  <a:srgbClr val="FF0000"/>
                </a:solidFill>
              </a:rPr>
              <a:t>答案</a:t>
            </a:r>
            <a:r>
              <a:rPr lang="en-US" altLang="zh-CN" sz="2200"/>
              <a:t>B</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458202"/>
          </a:xfrm>
          <a:prstGeom prst="rect">
            <a:avLst/>
          </a:prstGeom>
        </p:spPr>
        <p:txBody>
          <a:bodyPr>
            <a:spAutoFit/>
          </a:bodyPr>
          <a:lstStyle/>
          <a:p>
            <a:pPr>
              <a:lnSpc>
                <a:spcPct val="120000"/>
              </a:lnSpc>
            </a:pPr>
            <a:r>
              <a:rPr lang="en-US" altLang="zh-CN" sz="2200" b="1" smtClean="0"/>
              <a:t>2</a:t>
            </a:r>
            <a:r>
              <a:rPr lang="en-US" altLang="zh-CN" sz="2200" dirty="0"/>
              <a:t>.</a:t>
            </a:r>
            <a:r>
              <a:rPr lang="zh-CN" altLang="zh-CN" sz="2200" dirty="0"/>
              <a:t>自然景观旅游资源与文化景观旅游资源</a:t>
            </a:r>
          </a:p>
        </p:txBody>
      </p:sp>
      <p:graphicFrame>
        <p:nvGraphicFramePr>
          <p:cNvPr id="7" name="对象 6"/>
          <p:cNvGraphicFramePr>
            <a:graphicFrameLocks noChangeAspect="1"/>
          </p:cNvGraphicFramePr>
          <p:nvPr/>
        </p:nvGraphicFramePr>
        <p:xfrm>
          <a:off x="508000" y="2060848"/>
          <a:ext cx="8128000" cy="4631489"/>
        </p:xfrm>
        <a:graphic>
          <a:graphicData uri="http://schemas.openxmlformats.org/presentationml/2006/ole">
            <mc:AlternateContent xmlns:mc="http://schemas.openxmlformats.org/markup-compatibility/2006">
              <mc:Choice xmlns:v="urn:schemas-microsoft-com:vml" Requires="v">
                <p:oleObj spid="_x0000_s3086" name="文档" r:id="rId1" imgW="3949700" imgH="2248535" progId="Word.Document.12">
                  <p:embed/>
                </p:oleObj>
              </mc:Choice>
              <mc:Fallback>
                <p:oleObj name="文档" r:id="rId1" imgW="3949700" imgH="2248535" progId="Word.Document.12">
                  <p:embed/>
                  <p:pic>
                    <p:nvPicPr>
                      <p:cNvPr id="0" name="图片 3085"/>
                      <p:cNvPicPr/>
                      <p:nvPr/>
                    </p:nvPicPr>
                    <p:blipFill>
                      <a:blip r:embed="rId2"/>
                      <a:stretch>
                        <a:fillRect/>
                      </a:stretch>
                    </p:blipFill>
                    <p:spPr>
                      <a:xfrm>
                        <a:off x="508000" y="2060848"/>
                        <a:ext cx="8128000" cy="4631489"/>
                      </a:xfrm>
                      <a:prstGeom prst="rect">
                        <a:avLst/>
                      </a:prstGeom>
                    </p:spPr>
                  </p:pic>
                </p:oleObj>
              </mc:Fallback>
            </mc:AlternateContent>
          </a:graphicData>
        </a:graphic>
      </p:graphicFrame>
    </p:spTree>
  </p:cSld>
  <p:clrMapOvr>
    <a:masterClrMapping/>
  </p:clrMapOvr>
  <p:transition spd="slow">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692696"/>
            <a:ext cx="7582525" cy="498598"/>
          </a:xfrm>
          <a:prstGeom prst="rect">
            <a:avLst/>
          </a:prstGeom>
        </p:spPr>
        <p:txBody>
          <a:bodyPr wrap="none">
            <a:spAutoFit/>
          </a:bodyPr>
          <a:lstStyle/>
          <a:p>
            <a:pPr>
              <a:lnSpc>
                <a:spcPct val="120000"/>
              </a:lnSpc>
            </a:pPr>
            <a:r>
              <a:rPr lang="en-US" altLang="zh-CN" sz="2200" dirty="0" smtClean="0"/>
              <a:t>                                                                                    </a:t>
            </a:r>
            <a:r>
              <a:rPr lang="zh-CN" altLang="zh-CN" sz="2200" dirty="0" smtClean="0"/>
              <a:t>续</a:t>
            </a:r>
            <a:r>
              <a:rPr lang="zh-CN" altLang="zh-CN" sz="2200" dirty="0"/>
              <a:t>表</a:t>
            </a:r>
          </a:p>
        </p:txBody>
      </p:sp>
      <p:graphicFrame>
        <p:nvGraphicFramePr>
          <p:cNvPr id="5" name="对象 4"/>
          <p:cNvGraphicFramePr>
            <a:graphicFrameLocks noChangeAspect="1"/>
          </p:cNvGraphicFramePr>
          <p:nvPr/>
        </p:nvGraphicFramePr>
        <p:xfrm>
          <a:off x="554806" y="1325512"/>
          <a:ext cx="8121650" cy="5703888"/>
        </p:xfrm>
        <a:graphic>
          <a:graphicData uri="http://schemas.openxmlformats.org/presentationml/2006/ole">
            <mc:AlternateContent xmlns:mc="http://schemas.openxmlformats.org/markup-compatibility/2006">
              <mc:Choice xmlns:v="urn:schemas-microsoft-com:vml" Requires="v">
                <p:oleObj spid="_x0000_s4110" name="文档" r:id="rId1" imgW="3949700" imgH="2773680" progId="Word.Document.12">
                  <p:embed/>
                </p:oleObj>
              </mc:Choice>
              <mc:Fallback>
                <p:oleObj name="文档" r:id="rId1" imgW="3949700" imgH="2773680" progId="Word.Document.12">
                  <p:embed/>
                  <p:pic>
                    <p:nvPicPr>
                      <p:cNvPr id="0" name="图片 4109"/>
                      <p:cNvPicPr/>
                      <p:nvPr/>
                    </p:nvPicPr>
                    <p:blipFill>
                      <a:blip r:embed="rId2"/>
                      <a:stretch>
                        <a:fillRect/>
                      </a:stretch>
                    </p:blipFill>
                    <p:spPr>
                      <a:xfrm>
                        <a:off x="554806" y="1325512"/>
                        <a:ext cx="8121650" cy="5703888"/>
                      </a:xfrm>
                      <a:prstGeom prst="rect">
                        <a:avLst/>
                      </a:prstGeom>
                    </p:spPr>
                  </p:pic>
                </p:oleObj>
              </mc:Fallback>
            </mc:AlternateContent>
          </a:graphicData>
        </a:graphic>
      </p:graphicFrame>
    </p:spTree>
  </p:cSld>
  <p:clrMapOvr>
    <a:masterClrMapping/>
  </p:clrMapOvr>
  <p:transition spd="slow">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742935"/>
          </a:xfrm>
          <a:prstGeom prst="rect">
            <a:avLst/>
          </a:prstGeom>
        </p:spPr>
        <p:txBody>
          <a:bodyPr wrap="none">
            <a:spAutoFit/>
          </a:bodyPr>
          <a:lstStyle/>
          <a:p>
            <a:pPr>
              <a:lnSpc>
                <a:spcPct val="120000"/>
              </a:lnSpc>
            </a:pPr>
            <a:r>
              <a:rPr lang="zh-CN" altLang="zh-CN" sz="2200" dirty="0"/>
              <a:t>【例</a:t>
            </a:r>
            <a:r>
              <a:rPr lang="en-US" altLang="zh-CN" sz="2200" b="1" dirty="0"/>
              <a:t>2</a:t>
            </a:r>
            <a:r>
              <a:rPr lang="zh-CN" altLang="zh-CN" sz="2200" dirty="0"/>
              <a:t>】 读以下四幅图</a:t>
            </a:r>
            <a:r>
              <a:rPr lang="en-US" altLang="zh-CN" sz="2200" dirty="0"/>
              <a:t>,</a:t>
            </a:r>
            <a:r>
              <a:rPr lang="zh-CN" altLang="zh-CN" sz="2200" dirty="0"/>
              <a:t>完成下列问题。</a:t>
            </a:r>
          </a:p>
        </p:txBody>
      </p:sp>
      <p:graphicFrame>
        <p:nvGraphicFramePr>
          <p:cNvPr id="4" name="对象 3"/>
          <p:cNvGraphicFramePr>
            <a:graphicFrameLocks noChangeAspect="1"/>
          </p:cNvGraphicFramePr>
          <p:nvPr/>
        </p:nvGraphicFramePr>
        <p:xfrm>
          <a:off x="508000" y="1459233"/>
          <a:ext cx="8128000" cy="3409927"/>
        </p:xfrm>
        <a:graphic>
          <a:graphicData uri="http://schemas.openxmlformats.org/presentationml/2006/ole">
            <mc:AlternateContent xmlns:mc="http://schemas.openxmlformats.org/markup-compatibility/2006">
              <mc:Choice xmlns:v="urn:schemas-microsoft-com:vml" Requires="v">
                <p:oleObj spid="_x0000_s5134" name="文档" r:id="rId1" imgW="3840480" imgH="1610995" progId="Word.Document.12">
                  <p:embed/>
                </p:oleObj>
              </mc:Choice>
              <mc:Fallback>
                <p:oleObj name="文档" r:id="rId1" imgW="3840480" imgH="1610995" progId="Word.Document.12">
                  <p:embed/>
                  <p:pic>
                    <p:nvPicPr>
                      <p:cNvPr id="0" name="图片 5133"/>
                      <p:cNvPicPr/>
                      <p:nvPr/>
                    </p:nvPicPr>
                    <p:blipFill>
                      <a:blip r:embed="rId2"/>
                      <a:stretch>
                        <a:fillRect/>
                      </a:stretch>
                    </p:blipFill>
                    <p:spPr>
                      <a:xfrm>
                        <a:off x="508000" y="1459233"/>
                        <a:ext cx="8128000" cy="3409927"/>
                      </a:xfrm>
                      <a:prstGeom prst="rect">
                        <a:avLst/>
                      </a:prstGeom>
                    </p:spPr>
                  </p:pic>
                </p:oleObj>
              </mc:Fallback>
            </mc:AlternateContent>
          </a:graphicData>
        </a:graphic>
      </p:graphicFrame>
      <p:sp>
        <p:nvSpPr>
          <p:cNvPr id="6" name="矩形 5"/>
          <p:cNvSpPr>
            <a:spLocks noChangeAspect="1"/>
          </p:cNvSpPr>
          <p:nvPr/>
        </p:nvSpPr>
        <p:spPr>
          <a:xfrm>
            <a:off x="508000" y="5013176"/>
            <a:ext cx="8128000" cy="1270732"/>
          </a:xfrm>
          <a:prstGeom prst="rect">
            <a:avLst/>
          </a:prstGeom>
        </p:spPr>
        <p:txBody>
          <a:bodyPr>
            <a:spAutoFit/>
          </a:bodyPr>
          <a:lstStyle/>
          <a:p>
            <a:pPr>
              <a:lnSpc>
                <a:spcPct val="120000"/>
              </a:lnSpc>
            </a:pPr>
            <a:r>
              <a:rPr lang="en-US" altLang="zh-CN" sz="2200" dirty="0"/>
              <a:t>(1)</a:t>
            </a:r>
            <a:r>
              <a:rPr lang="zh-CN" altLang="zh-CN" sz="2200" dirty="0"/>
              <a:t>四幅图中</a:t>
            </a:r>
            <a:r>
              <a:rPr lang="en-US" altLang="zh-CN" sz="2200" dirty="0"/>
              <a:t>,C</a:t>
            </a:r>
            <a:r>
              <a:rPr lang="zh-CN" altLang="zh-CN" sz="2200" dirty="0"/>
              <a:t>图从旅游资源分类上属于</a:t>
            </a:r>
            <a:r>
              <a:rPr lang="zh-CN" altLang="zh-CN" sz="2200" u="sng" dirty="0"/>
              <a:t>　　　　　　　　</a:t>
            </a:r>
            <a:r>
              <a:rPr lang="en-US" altLang="zh-CN" sz="2200" dirty="0"/>
              <a:t>;</a:t>
            </a:r>
            <a:r>
              <a:rPr lang="zh-CN" altLang="zh-CN" sz="2200" dirty="0"/>
              <a:t>从旅游资源的特性上</a:t>
            </a:r>
            <a:r>
              <a:rPr lang="en-US" altLang="zh-CN" sz="2200" dirty="0"/>
              <a:t>,</a:t>
            </a:r>
            <a:r>
              <a:rPr lang="zh-CN" altLang="zh-CN" sz="2200" dirty="0"/>
              <a:t>它区别于其他三幅图的特性是</a:t>
            </a:r>
            <a:r>
              <a:rPr lang="zh-CN" altLang="zh-CN" sz="2200" u="sng" dirty="0"/>
              <a:t>　　　　　　　</a:t>
            </a:r>
            <a:r>
              <a:rPr lang="zh-CN" altLang="zh-CN" sz="2200" dirty="0"/>
              <a:t>。</a:t>
            </a:r>
            <a:r>
              <a:rPr lang="en-US" altLang="zh-CN" sz="2200" dirty="0"/>
              <a:t> </a:t>
            </a:r>
            <a:endParaRPr lang="zh-CN" altLang="zh-CN" sz="2200" dirty="0"/>
          </a:p>
        </p:txBody>
      </p:sp>
    </p:spTree>
  </p:cSld>
  <p:clrMapOvr>
    <a:masterClrMapping/>
  </p:clrMapOvr>
  <p:transition spd="slow">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4927118"/>
          </a:xfrm>
          <a:prstGeom prst="rect">
            <a:avLst/>
          </a:prstGeom>
        </p:spPr>
        <p:txBody>
          <a:bodyPr>
            <a:spAutoFit/>
          </a:bodyPr>
          <a:lstStyle/>
          <a:p>
            <a:pPr>
              <a:lnSpc>
                <a:spcPct val="120000"/>
              </a:lnSpc>
            </a:pPr>
            <a:r>
              <a:rPr lang="en-US" altLang="zh-CN" sz="2200" dirty="0"/>
              <a:t>(2)</a:t>
            </a:r>
            <a:r>
              <a:rPr lang="zh-CN" altLang="zh-CN" sz="2200" dirty="0"/>
              <a:t>从旅游资源的分类上看</a:t>
            </a:r>
            <a:r>
              <a:rPr lang="en-US" altLang="zh-CN" sz="2200" dirty="0"/>
              <a:t>,A</a:t>
            </a:r>
            <a:r>
              <a:rPr lang="zh-CN" altLang="zh-CN" sz="2200" dirty="0"/>
              <a:t>图属自然景观旅游资源中的</a:t>
            </a:r>
            <a:r>
              <a:rPr lang="zh-CN" altLang="zh-CN" sz="2200" u="sng" dirty="0"/>
              <a:t>　　　　</a:t>
            </a:r>
            <a:r>
              <a:rPr lang="zh-CN" altLang="zh-CN" sz="2200" dirty="0"/>
              <a:t>景观类</a:t>
            </a:r>
            <a:r>
              <a:rPr lang="en-US" altLang="zh-CN" sz="2200" dirty="0"/>
              <a:t>;B</a:t>
            </a:r>
            <a:r>
              <a:rPr lang="zh-CN" altLang="zh-CN" sz="2200" dirty="0"/>
              <a:t>图属于自然旅游资源中的</a:t>
            </a:r>
            <a:r>
              <a:rPr lang="zh-CN" altLang="zh-CN" sz="2200" u="sng" dirty="0"/>
              <a:t>　　　　</a:t>
            </a:r>
            <a:r>
              <a:rPr lang="zh-CN" altLang="zh-CN" sz="2200" dirty="0"/>
              <a:t>景观类</a:t>
            </a:r>
            <a:r>
              <a:rPr lang="en-US" altLang="zh-CN" sz="2200" dirty="0"/>
              <a:t>;C</a:t>
            </a:r>
            <a:r>
              <a:rPr lang="zh-CN" altLang="zh-CN" sz="2200" dirty="0"/>
              <a:t>图属于人文旅游资源中的</a:t>
            </a:r>
            <a:r>
              <a:rPr lang="zh-CN" altLang="zh-CN" sz="2200" u="sng" dirty="0"/>
              <a:t>　　　　</a:t>
            </a:r>
            <a:r>
              <a:rPr lang="zh-CN" altLang="zh-CN" sz="2200" dirty="0"/>
              <a:t>景观类</a:t>
            </a:r>
            <a:r>
              <a:rPr lang="en-US" altLang="zh-CN" sz="2200" dirty="0"/>
              <a:t>;D</a:t>
            </a:r>
            <a:r>
              <a:rPr lang="zh-CN" altLang="zh-CN" sz="2200" dirty="0"/>
              <a:t>图属于自然旅游资源中的</a:t>
            </a:r>
            <a:r>
              <a:rPr lang="zh-CN" altLang="zh-CN" sz="2200" u="sng" dirty="0"/>
              <a:t>　　　　</a:t>
            </a:r>
            <a:r>
              <a:rPr lang="zh-CN" altLang="zh-CN" sz="2200" dirty="0"/>
              <a:t>景观类。</a:t>
            </a:r>
            <a:r>
              <a:rPr lang="en-US" altLang="zh-CN" sz="2200" dirty="0"/>
              <a:t> </a:t>
            </a:r>
            <a:endParaRPr lang="zh-CN" altLang="zh-CN" sz="2200" dirty="0"/>
          </a:p>
          <a:p>
            <a:pPr>
              <a:lnSpc>
                <a:spcPct val="120000"/>
              </a:lnSpc>
            </a:pPr>
            <a:r>
              <a:rPr lang="en-US" altLang="zh-CN" sz="2200" dirty="0"/>
              <a:t>(3)</a:t>
            </a:r>
            <a:r>
              <a:rPr lang="zh-CN" altLang="zh-CN" sz="2200" dirty="0"/>
              <a:t>旅游资源的特性中</a:t>
            </a:r>
            <a:r>
              <a:rPr lang="en-US" altLang="zh-CN" sz="2200" dirty="0"/>
              <a:t>,</a:t>
            </a:r>
            <a:r>
              <a:rPr lang="zh-CN" altLang="zh-CN" sz="2200" dirty="0"/>
              <a:t>四幅图都具有的有</a:t>
            </a:r>
            <a:r>
              <a:rPr lang="zh-CN" altLang="zh-CN" sz="2200" u="sng" dirty="0"/>
              <a:t>　　　　　　　　　</a:t>
            </a:r>
            <a:r>
              <a:rPr lang="zh-CN" altLang="zh-CN" sz="2200" dirty="0"/>
              <a:t>、</a:t>
            </a:r>
            <a:r>
              <a:rPr lang="zh-CN" altLang="zh-CN" sz="2200" u="sng" dirty="0"/>
              <a:t>　　　　</a:t>
            </a:r>
            <a:r>
              <a:rPr lang="zh-CN" altLang="zh-CN" sz="2200" dirty="0"/>
              <a:t>、</a:t>
            </a:r>
            <a:r>
              <a:rPr lang="zh-CN" altLang="zh-CN" sz="2200" u="sng" dirty="0"/>
              <a:t>　　　　</a:t>
            </a:r>
            <a:r>
              <a:rPr lang="zh-CN" altLang="zh-CN" sz="2200" dirty="0"/>
              <a:t>。</a:t>
            </a:r>
            <a:r>
              <a:rPr lang="en-US" altLang="zh-CN" sz="2200" dirty="0"/>
              <a:t> </a:t>
            </a:r>
            <a:endParaRPr lang="zh-CN" altLang="zh-CN" sz="2200" dirty="0"/>
          </a:p>
          <a:p>
            <a:pPr>
              <a:lnSpc>
                <a:spcPct val="120000"/>
              </a:lnSpc>
            </a:pPr>
            <a:r>
              <a:rPr lang="zh-CN" altLang="zh-CN" sz="2200" dirty="0">
                <a:solidFill>
                  <a:srgbClr val="FF0000"/>
                </a:solidFill>
              </a:rPr>
              <a:t>解析</a:t>
            </a:r>
            <a:r>
              <a:rPr lang="zh-CN" altLang="zh-CN" sz="2200" dirty="0"/>
              <a:t>该题主要考查景观图阅读、分析获取信息及调运知识的能力。解答该题</a:t>
            </a:r>
            <a:r>
              <a:rPr lang="en-US" altLang="zh-CN" sz="2200" dirty="0"/>
              <a:t>,</a:t>
            </a:r>
            <a:r>
              <a:rPr lang="zh-CN" altLang="zh-CN" sz="2200" dirty="0"/>
              <a:t>首先要掌握旅游资源的分类</a:t>
            </a:r>
            <a:r>
              <a:rPr lang="en-US" altLang="zh-CN" sz="2200" dirty="0"/>
              <a:t>,</a:t>
            </a:r>
            <a:r>
              <a:rPr lang="zh-CN" altLang="zh-CN" sz="2200" dirty="0"/>
              <a:t>其次要明确并区别旅游资源的特点。</a:t>
            </a:r>
            <a:endParaRPr lang="zh-CN" altLang="zh-CN" sz="2200" dirty="0"/>
          </a:p>
          <a:p>
            <a:pPr>
              <a:lnSpc>
                <a:spcPct val="120000"/>
              </a:lnSpc>
            </a:pPr>
            <a:r>
              <a:rPr lang="zh-CN" altLang="zh-CN" sz="2200" dirty="0">
                <a:solidFill>
                  <a:srgbClr val="FF0000"/>
                </a:solidFill>
              </a:rPr>
              <a:t>答案</a:t>
            </a:r>
            <a:r>
              <a:rPr lang="en-US" altLang="zh-CN" sz="2200" dirty="0"/>
              <a:t>(1)</a:t>
            </a:r>
            <a:r>
              <a:rPr lang="zh-CN" altLang="zh-CN" sz="2200" dirty="0"/>
              <a:t>文化景观旅游资源　历史文化属性</a:t>
            </a:r>
            <a:endParaRPr lang="zh-CN" altLang="zh-CN" sz="2200" dirty="0"/>
          </a:p>
          <a:p>
            <a:pPr>
              <a:lnSpc>
                <a:spcPct val="120000"/>
              </a:lnSpc>
            </a:pPr>
            <a:r>
              <a:rPr lang="en-US" altLang="zh-CN" sz="2200" dirty="0"/>
              <a:t>(2)</a:t>
            </a:r>
            <a:r>
              <a:rPr lang="zh-CN" altLang="zh-CN" sz="2200" dirty="0"/>
              <a:t>地质地貌　生物　历史文化　山水组合</a:t>
            </a:r>
            <a:endParaRPr lang="zh-CN" altLang="zh-CN" sz="2200" dirty="0"/>
          </a:p>
          <a:p>
            <a:pPr>
              <a:lnSpc>
                <a:spcPct val="120000"/>
              </a:lnSpc>
            </a:pPr>
            <a:r>
              <a:rPr lang="en-US" altLang="zh-CN" sz="2200" dirty="0"/>
              <a:t>(3)</a:t>
            </a:r>
            <a:r>
              <a:rPr lang="zh-CN" altLang="zh-CN" sz="2200" dirty="0"/>
              <a:t>位置相对稳定性　非消耗性　美学属性</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金牌学案整合模板</Template>
  <TotalTime>0</TotalTime>
  <Words>1044</Words>
  <Application>Kingsoft Office WPP</Application>
  <PresentationFormat>全屏显示(4:3)</PresentationFormat>
  <Paragraphs>34</Paragraphs>
  <Slides>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9</vt:i4>
      </vt:variant>
    </vt:vector>
  </HeadingPairs>
  <TitlesOfParts>
    <vt:vector size="11" baseType="lpstr">
      <vt:lpstr>城市剪影</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2017-08-02T07:33:00Z</dcterms:created>
  <dcterms:modified xsi:type="dcterms:W3CDTF">2017-08-31T08:34:21Z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地理备课大师【全免费】</vt:lpwstr>
  </property>
</Properties>
</file>