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3" r:id="rId2"/>
    <p:sldId id="365" r:id="rId3"/>
    <p:sldId id="264" r:id="rId4"/>
    <p:sldId id="265" r:id="rId5"/>
    <p:sldId id="354" r:id="rId6"/>
    <p:sldId id="278" r:id="rId7"/>
    <p:sldId id="355" r:id="rId8"/>
    <p:sldId id="275" r:id="rId9"/>
    <p:sldId id="356" r:id="rId10"/>
    <p:sldId id="357" r:id="rId11"/>
    <p:sldId id="358" r:id="rId12"/>
    <p:sldId id="285" r:id="rId13"/>
    <p:sldId id="359" r:id="rId14"/>
    <p:sldId id="360" r:id="rId15"/>
    <p:sldId id="361" r:id="rId16"/>
    <p:sldId id="362" r:id="rId17"/>
    <p:sldId id="270" r:id="rId18"/>
    <p:sldId id="363" r:id="rId19"/>
    <p:sldId id="347" r:id="rId20"/>
    <p:sldId id="348" r:id="rId21"/>
    <p:sldId id="349" r:id="rId22"/>
    <p:sldId id="350" r:id="rId23"/>
    <p:sldId id="351" r:id="rId24"/>
    <p:sldId id="352" r:id="rId25"/>
    <p:sldId id="353" r:id="rId26"/>
    <p:sldId id="364"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07" autoAdjust="0"/>
    <p:restoredTop sz="95488" autoAdjust="0"/>
  </p:normalViewPr>
  <p:slideViewPr>
    <p:cSldViewPr showGuides="1">
      <p:cViewPr varScale="1">
        <p:scale>
          <a:sx n="61" d="100"/>
          <a:sy n="61" d="100"/>
        </p:scale>
        <p:origin x="-96" y="-222"/>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image" Target="../media/image5.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4.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8.xml"/><Relationship Id="rId4" Type="http://schemas.openxmlformats.org/officeDocument/2006/relationships/slide" Target="../slides/slide1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8.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8.xml"/><Relationship Id="rId4" Type="http://schemas.openxmlformats.org/officeDocument/2006/relationships/slide" Target="../slides/slide1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66693" cy="584775"/>
            <a:chOff x="29482" y="2927145"/>
            <a:chExt cx="1561064" cy="487312"/>
          </a:xfrm>
        </p:grpSpPr>
        <p:sp>
          <p:nvSpPr>
            <p:cNvPr id="38" name="TextBox 37"/>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14784" cy="584775"/>
            <a:chOff x="29482" y="2927145"/>
            <a:chExt cx="1620332" cy="487312"/>
          </a:xfrm>
        </p:grpSpPr>
        <p:sp>
          <p:nvSpPr>
            <p:cNvPr id="41" name="TextBox 40"/>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379466"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HISHISHULI</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66693" cy="584775"/>
            <a:chOff x="29482" y="2927145"/>
            <a:chExt cx="1561064" cy="487312"/>
          </a:xfrm>
        </p:grpSpPr>
        <p:sp>
          <p:nvSpPr>
            <p:cNvPr id="40" name="TextBox 39"/>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14784" cy="584775"/>
            <a:chOff x="29482" y="2927145"/>
            <a:chExt cx="1620332" cy="487312"/>
          </a:xfrm>
        </p:grpSpPr>
        <p:sp>
          <p:nvSpPr>
            <p:cNvPr id="43" name="TextBox 42"/>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8995" y="111757"/>
            <a:ext cx="902811" cy="481534"/>
            <a:chOff x="4378995"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899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HISHISHULI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66693" cy="584775"/>
            <a:chOff x="29482" y="2927145"/>
            <a:chExt cx="1561065" cy="487312"/>
          </a:xfrm>
        </p:grpSpPr>
        <p:sp>
          <p:nvSpPr>
            <p:cNvPr id="39" name="TextBox 38"/>
            <p:cNvSpPr txBox="1"/>
            <p:nvPr userDrawn="1"/>
          </p:nvSpPr>
          <p:spPr>
            <a:xfrm>
              <a:off x="29482" y="2927145"/>
              <a:ext cx="156106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HONGNANJUJIAO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66693" cy="584775"/>
              <a:chOff x="29482" y="2927145"/>
              <a:chExt cx="1561064" cy="487312"/>
            </a:xfrm>
          </p:grpSpPr>
          <p:sp>
            <p:nvSpPr>
              <p:cNvPr id="39" name="TextBox 38"/>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44521"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第一节　我们周围的环境</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2007___4.docx"/><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package" Target="../embeddings/Microsoft_Office_Word_2007___5.docx"/><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5.xml"/></Relationships>
</file>

<file path=ppt/slides/_rels/slide18.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5.xml"/></Relationships>
</file>

<file path=ppt/slides/_rels/slide19.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5.xml"/></Relationships>
</file>

<file path=ppt/slides/_rels/slide21.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5.xml"/></Relationships>
</file>

<file path=ppt/slides/_rels/slide22.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5.xml"/></Relationships>
</file>

<file path=ppt/slides/_rels/slide23.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5.xml"/></Relationships>
</file>

<file path=ppt/slides/_rels/slide24.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5.xml"/></Relationships>
</file>

<file path=ppt/slides/_rels/slide25.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7.xml"/><Relationship Id="rId7" Type="http://schemas.openxmlformats.org/officeDocument/2006/relationships/slide" Target="slide22.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21.xml"/><Relationship Id="rId11" Type="http://schemas.openxmlformats.org/officeDocument/2006/relationships/package" Target="../embeddings/Microsoft_Office_Word_2007___6.docx"/><Relationship Id="rId5" Type="http://schemas.openxmlformats.org/officeDocument/2006/relationships/slide" Target="slide20.xml"/><Relationship Id="rId10" Type="http://schemas.openxmlformats.org/officeDocument/2006/relationships/slide" Target="slide25.xml"/><Relationship Id="rId4" Type="http://schemas.openxmlformats.org/officeDocument/2006/relationships/slide" Target="slide19.xml"/><Relationship Id="rId9" Type="http://schemas.openxmlformats.org/officeDocument/2006/relationships/slide" Target="slide24.xml"/></Relationships>
</file>

<file path=ppt/slides/_rels/slide26.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a:t>
            </a:r>
            <a:r>
              <a:rPr lang="zh-CN" altLang="zh-CN" dirty="0" smtClean="0"/>
              <a:t>章</a:t>
            </a:r>
            <a:r>
              <a:rPr lang="en-US" altLang="zh-CN" dirty="0"/>
              <a:t> </a:t>
            </a:r>
            <a:r>
              <a:rPr lang="en-US" altLang="zh-CN" dirty="0" smtClean="0"/>
              <a:t> </a:t>
            </a:r>
            <a:r>
              <a:rPr lang="zh-CN" altLang="zh-CN" dirty="0" smtClean="0"/>
              <a:t>环境</a:t>
            </a:r>
            <a:r>
              <a:rPr lang="zh-CN" altLang="zh-CN" dirty="0"/>
              <a:t>与环境问题</a:t>
            </a:r>
          </a:p>
        </p:txBody>
      </p:sp>
    </p:spTree>
    <p:extLst>
      <p:ext uri="{BB962C8B-B14F-4D97-AF65-F5344CB8AC3E}">
        <p14:creationId xmlns:p14="http://schemas.microsoft.com/office/powerpoint/2010/main" xmlns=""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下列属于天然环境的是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云南元阳梯田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贵州喀斯特地区的石漠化土地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新疆的大漠盐湖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新西兰的畜群牧场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云南元阳梯田是人工修筑的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喀斯特地区水土流失导致土地石漠化是人类不合理的生产活动导致的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新西兰的畜群牧场也是人工创造的环境。新疆的大漠盐湖是自然原因形成的。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837359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天然环境并不是不受人类影响的环境。在当今的地球表面上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纯天然环境几乎不存在了。随着科技不断发展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地球上的每一个地区几乎都留下了人类的痕迹。受人类影响较轻微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仍保留着天然生态特点的环境都可称为天然环境。例如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原始森林受酸雨影响而受到一定程度的破坏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但由于森林的原始生态功能没有发生变化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所以它仍然属于天然环境。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733387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4"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2308400" y="1556792"/>
            <a:ext cx="4527200"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人类与环境的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对立统一</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75716306"/>
              </p:ext>
            </p:extLst>
          </p:nvPr>
        </p:nvGraphicFramePr>
        <p:xfrm>
          <a:off x="508000" y="2241758"/>
          <a:ext cx="8128000" cy="3203466"/>
        </p:xfrm>
        <a:graphic>
          <a:graphicData uri="http://schemas.openxmlformats.org/presentationml/2006/ole">
            <p:oleObj spid="_x0000_s3081" name="文档" r:id="rId5" imgW="3839157" imgH="1512990" progId="Word.Document.12">
              <p:embed/>
            </p:oleObj>
          </a:graphicData>
        </a:graphic>
      </p:graphicFrame>
    </p:spTree>
    <p:extLst>
      <p:ext uri="{BB962C8B-B14F-4D97-AF65-F5344CB8AC3E}">
        <p14:creationId xmlns:p14="http://schemas.microsoft.com/office/powerpoint/2010/main" xmlns="" val="26516730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4"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411174993"/>
              </p:ext>
            </p:extLst>
          </p:nvPr>
        </p:nvGraphicFramePr>
        <p:xfrm>
          <a:off x="508000" y="1698091"/>
          <a:ext cx="8128000" cy="3963157"/>
        </p:xfrm>
        <a:graphic>
          <a:graphicData uri="http://schemas.openxmlformats.org/presentationml/2006/ole">
            <p:oleObj spid="_x0000_s4105" name="文档" r:id="rId5" imgW="3839157" imgH="1871614" progId="Word.Document.12">
              <p:embed/>
            </p:oleObj>
          </a:graphicData>
        </a:graphic>
      </p:graphicFrame>
    </p:spTree>
    <p:extLst>
      <p:ext uri="{BB962C8B-B14F-4D97-AF65-F5344CB8AC3E}">
        <p14:creationId xmlns:p14="http://schemas.microsoft.com/office/powerpoint/2010/main" xmlns="" val="144481856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4"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207861"/>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人类社会与环境的相关模式图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小圆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代表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代表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通常所说的地理环境是以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为中心的环境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它包括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环境和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环境两大类。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表示人类通过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活动从环境中获取物质和能量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表示人类通过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活动把废弃物排放到环境中。</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58800521"/>
              </p:ext>
            </p:extLst>
          </p:nvPr>
        </p:nvGraphicFramePr>
        <p:xfrm>
          <a:off x="508000" y="1740158"/>
          <a:ext cx="8128000" cy="2201755"/>
        </p:xfrm>
        <a:graphic>
          <a:graphicData uri="http://schemas.openxmlformats.org/presentationml/2006/ole">
            <p:oleObj spid="_x0000_s5129" name="文档" r:id="rId5" imgW="3839157" imgH="1039505" progId="Word.Document.12">
              <p:embed/>
            </p:oleObj>
          </a:graphicData>
        </a:graphic>
      </p:graphicFrame>
    </p:spTree>
    <p:extLst>
      <p:ext uri="{BB962C8B-B14F-4D97-AF65-F5344CB8AC3E}">
        <p14:creationId xmlns:p14="http://schemas.microsoft.com/office/powerpoint/2010/main" xmlns="" val="317681375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4" name="矩形 3"/>
          <p:cNvSpPr>
            <a:spLocks noChangeAspect="1"/>
          </p:cNvSpPr>
          <p:nvPr/>
        </p:nvSpPr>
        <p:spPr>
          <a:xfrm>
            <a:off x="508000" y="1268760"/>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表示环境对人类的反作用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人类对环境的作用力越大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环境对人类的反作用力越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乱砍滥伐、毁林开荒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可用图中的箭头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任意排放有害物质可用图中的箭头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酸雨可用图中的箭头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植树种草可用图中的箭头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人类与环境是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本题主要考查对地理环境及人类社会与环境关系的理解。通常讲的地理环境是以人类为中心的天然环境和人工环境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人类通过生产和消费活动与环境发生关系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人类与环境的关系是辩证的关系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既对立又统一。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人类社会　</a:t>
            </a:r>
            <a:r>
              <a:rPr lang="zh-CN" altLang="zh-CN" sz="2200" dirty="0" smtClean="0">
                <a:solidFill>
                  <a:srgbClr val="000000"/>
                </a:solidFill>
                <a:latin typeface="Times New Roman" panose="02020603050405020304" pitchFamily="18" charset="0"/>
                <a:cs typeface="Times New Roman" panose="02020603050405020304" pitchFamily="18" charset="0"/>
              </a:rPr>
              <a:t>环境</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人类　天然　人工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生产　</a:t>
            </a:r>
            <a:r>
              <a:rPr lang="zh-CN" altLang="zh-CN" sz="2200" dirty="0" smtClean="0">
                <a:solidFill>
                  <a:srgbClr val="000000"/>
                </a:solidFill>
                <a:latin typeface="Times New Roman" panose="02020603050405020304" pitchFamily="18" charset="0"/>
                <a:cs typeface="Times New Roman" panose="02020603050405020304" pitchFamily="18" charset="0"/>
              </a:rPr>
              <a:t>消费</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smtClean="0">
                <a:solidFill>
                  <a:srgbClr val="000000"/>
                </a:solidFill>
                <a:latin typeface="Times New Roman" panose="02020603050405020304" pitchFamily="18" charset="0"/>
                <a:cs typeface="Times New Roman" panose="02020603050405020304" pitchFamily="18" charset="0"/>
              </a:rPr>
              <a:t>大</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对立统一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453061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animEffect transition="in" filter="wipe(down)">
                                      <p:cBhvr>
                                        <p:cTn id="15"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人地关系的对立与统一的相互转化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人类遵循环境发展规律时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人类与环境关系的对立性就会向统一性方向转化。如植树造林、修建水库、跨流域调水等既能满足人类不断提高的物质生活水平的需要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又能保护环境和改善环境质量。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人类违背环境发展规律时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人类与环境关系的统一性就会向对立性方向转化。如滥伐森林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造成当地和相邻地区的生态失调、环境恶化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滥垦草原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造成土地沙漠化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无节制地抽取地下水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使地下水位下降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引起地面下沉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滥采滥用矿产资源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造成资源短缺和环境污染等。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001304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rPr>
              <a:t>1-2</a:t>
            </a:r>
            <a:endParaRPr lang="zh-CN" altLang="en-US" sz="1600" dirty="0">
              <a:solidFill>
                <a:schemeClr val="bg1"/>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22" name="圆角矩形 21">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23" name="圆角矩形 22">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24" name="圆角矩形 23">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2" name="矩形 1"/>
          <p:cNvSpPr>
            <a:spLocks noChangeAspect="1"/>
          </p:cNvSpPr>
          <p:nvPr/>
        </p:nvSpPr>
        <p:spPr>
          <a:xfrm>
            <a:off x="508000" y="120763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环境和环境问题是当代人最关心的问题之一。据此完成第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有关环境的叙述正确的是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环境就是某项中心事物的周围事物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若以人为中心事物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其他非生命物质就是人类生存的环境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这里所说的环境就是生物界的环境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环境就是相对并相关于某项中心事物的周围事物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下列事物属于人工环境的是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高山草甸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极地苔原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因过度放牧造成的荒漠流沙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大漠盐湖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rPr>
              <a:t>1-2</a:t>
            </a:r>
            <a:endParaRPr lang="zh-CN" altLang="en-US" sz="1600" dirty="0">
              <a:solidFill>
                <a:schemeClr val="bg1"/>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22" name="圆角矩形 21">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23" name="圆角矩形 22">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24" name="圆角矩形 23">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环境就是与中心事物相对并相关的周围事物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人类环境是以人为中心事物的其他生物和非生命物质。故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两项错。这里所说的环境是指地理环境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包括生物界和无机界。第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按人类对环境影响的程度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可分为天然环境和人工环境。</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三项中的环境受人类影响较轻微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故属于天然环境。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1827695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a:t>
            </a:r>
            <a:endParaRPr lang="zh-CN" altLang="en-US" sz="1600" dirty="0">
              <a:solidFill>
                <a:schemeClr val="bg1"/>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22" name="圆角矩形 21">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23" name="圆角矩形 22">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24" name="圆角矩形 23">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2" name="矩形 1"/>
          <p:cNvSpPr>
            <a:spLocks noChangeAspect="1"/>
          </p:cNvSpPr>
          <p:nvPr/>
        </p:nvSpPr>
        <p:spPr>
          <a:xfrm>
            <a:off x="508000" y="1207638"/>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人类赖以生存和发展的地理环境是指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由各种自然要素组成的天然环境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人类在自然环境的基础上创造的人工环境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以人类为中心的天然环境和人工环境的总和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所有生物及其生存环境组成的生物圈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人类赖以生存和发展的地理环境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是指以人或人类为中心事物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周围其他生物和非生命物质的总和。既包括受人类影响较轻微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仍然保留着天然生态特点的天然环境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也包括人类长期社会劳动创造的或受人类影响较大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其生态特点发生变化的人工环境。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000045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我们周围的环境</a:t>
            </a:r>
          </a:p>
        </p:txBody>
      </p:sp>
    </p:spTree>
    <p:extLst>
      <p:ext uri="{BB962C8B-B14F-4D97-AF65-F5344CB8AC3E}">
        <p14:creationId xmlns:p14="http://schemas.microsoft.com/office/powerpoint/2010/main" xmlns="" val="3885302430"/>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4</a:t>
            </a:r>
            <a:endParaRPr lang="zh-CN" altLang="en-US" sz="1600" dirty="0">
              <a:solidFill>
                <a:schemeClr val="bg1"/>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7" name="圆角矩形 16">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8" name="圆角矩形 17">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20" name="矩形 19"/>
          <p:cNvSpPr>
            <a:spLocks noChangeAspect="1"/>
          </p:cNvSpPr>
          <p:nvPr/>
        </p:nvSpPr>
        <p:spPr>
          <a:xfrm>
            <a:off x="508000" y="1207638"/>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下列属于人类活动不合理而遭到破坏的环境是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塔克拉玛干的茫茫沙丘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草、水、林、机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配套的人工草场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水土流失造成的石山劣地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人工建设的水库大坝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塔克拉玛干的茫茫沙丘是自然原因形成的</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两项属于人类为实现可持续发展而修建的工程。水土流失是人类活动不合理而使环境遭到破坏形成的环境。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233942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xEl>
                                              <p:pRg st="5" end="5"/>
                                            </p:txEl>
                                          </p:spTgt>
                                        </p:tgtEl>
                                        <p:attrNameLst>
                                          <p:attrName>style.visibility</p:attrName>
                                        </p:attrNameLst>
                                      </p:cBhvr>
                                      <p:to>
                                        <p:strVal val="visible"/>
                                      </p:to>
                                    </p:set>
                                    <p:animEffect transition="in" filter="wipe(down)">
                                      <p:cBhvr>
                                        <p:cTn id="7" dur="500"/>
                                        <p:tgtEl>
                                          <p:spTgt spid="20">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
                                            <p:txEl>
                                              <p:pRg st="6" end="6"/>
                                            </p:txEl>
                                          </p:spTgt>
                                        </p:tgtEl>
                                        <p:attrNameLst>
                                          <p:attrName>style.visibility</p:attrName>
                                        </p:attrNameLst>
                                      </p:cBhvr>
                                      <p:to>
                                        <p:strVal val="visible"/>
                                      </p:to>
                                    </p:set>
                                    <p:animEffect transition="in" filter="wipe(down)">
                                      <p:cBhvr>
                                        <p:cTn id="12" dur="500"/>
                                        <p:tgtEl>
                                          <p:spTgt spid="2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5</a:t>
            </a:r>
            <a:endParaRPr lang="zh-CN" altLang="en-US" sz="1600" dirty="0">
              <a:solidFill>
                <a:schemeClr val="bg1"/>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7" name="圆角矩形 16">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8" name="圆角矩形 17">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19" name="矩形 18"/>
          <p:cNvSpPr>
            <a:spLocks noChangeAspect="1"/>
          </p:cNvSpPr>
          <p:nvPr/>
        </p:nvSpPr>
        <p:spPr>
          <a:xfrm>
            <a:off x="508000" y="1207861"/>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下列人类介入才能维持的环境是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原始森林</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城市聚落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极地苔原</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荒漠流沙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原始森林、极地苔原、荒漠流沙都是天然环境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而城市聚落是人类在天然环境的基础上经过长期的社会劳动创造的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其存在离不开人类。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191645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xEl>
                                              <p:pRg st="3" end="3"/>
                                            </p:txEl>
                                          </p:spTgt>
                                        </p:tgtEl>
                                        <p:attrNameLst>
                                          <p:attrName>style.visibility</p:attrName>
                                        </p:attrNameLst>
                                      </p:cBhvr>
                                      <p:to>
                                        <p:strVal val="visible"/>
                                      </p:to>
                                    </p:set>
                                    <p:animEffect transition="in" filter="wipe(down)">
                                      <p:cBhvr>
                                        <p:cTn id="7" dur="500"/>
                                        <p:tgtEl>
                                          <p:spTgt spid="1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
                                            <p:txEl>
                                              <p:pRg st="4" end="4"/>
                                            </p:txEl>
                                          </p:spTgt>
                                        </p:tgtEl>
                                        <p:attrNameLst>
                                          <p:attrName>style.visibility</p:attrName>
                                        </p:attrNameLst>
                                      </p:cBhvr>
                                      <p:to>
                                        <p:strVal val="visible"/>
                                      </p:to>
                                    </p:set>
                                    <p:animEffect transition="in" filter="wipe(down)">
                                      <p:cBhvr>
                                        <p:cTn id="12" dur="500"/>
                                        <p:tgtEl>
                                          <p:spTgt spid="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6</a:t>
            </a:r>
            <a:endParaRPr lang="zh-CN" altLang="en-US" sz="1600" dirty="0">
              <a:solidFill>
                <a:schemeClr val="bg1"/>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7" name="圆角矩形 16">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8" name="圆角矩形 17">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19" name="矩形 18"/>
          <p:cNvSpPr>
            <a:spLocks noChangeAspect="1"/>
          </p:cNvSpPr>
          <p:nvPr/>
        </p:nvSpPr>
        <p:spPr>
          <a:xfrm>
            <a:off x="508000" y="1207638"/>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人类与环境的关系为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互相影响、互相制约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环境决定人类活动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人类活动决定环境的发展和变化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环境的发展具有自身的规律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人类应服从环境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人类和环境之间互相影响、互相制约。人类活动影响了环境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反过来环境也会制约人类发展。环境的发展具有自身的规律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假如人们遵循环境发展规律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就能顺应环境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使二者真正达到协调。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05493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xEl>
                                              <p:pRg st="5" end="5"/>
                                            </p:txEl>
                                          </p:spTgt>
                                        </p:tgtEl>
                                        <p:attrNameLst>
                                          <p:attrName>style.visibility</p:attrName>
                                        </p:attrNameLst>
                                      </p:cBhvr>
                                      <p:to>
                                        <p:strVal val="visible"/>
                                      </p:to>
                                    </p:set>
                                    <p:animEffect transition="in" filter="wipe(down)">
                                      <p:cBhvr>
                                        <p:cTn id="7" dur="500"/>
                                        <p:tgtEl>
                                          <p:spTgt spid="19">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
                                            <p:txEl>
                                              <p:pRg st="6" end="6"/>
                                            </p:txEl>
                                          </p:spTgt>
                                        </p:tgtEl>
                                        <p:attrNameLst>
                                          <p:attrName>style.visibility</p:attrName>
                                        </p:attrNameLst>
                                      </p:cBhvr>
                                      <p:to>
                                        <p:strVal val="visible"/>
                                      </p:to>
                                    </p:set>
                                    <p:animEffect transition="in" filter="wipe(down)">
                                      <p:cBhvr>
                                        <p:cTn id="12" dur="500"/>
                                        <p:tgtEl>
                                          <p:spTgt spid="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7</a:t>
            </a:r>
            <a:endParaRPr lang="zh-CN" altLang="en-US" sz="1600" dirty="0">
              <a:solidFill>
                <a:schemeClr val="bg1"/>
              </a:solidFill>
            </a:endParaRPr>
          </a:p>
        </p:txBody>
      </p:sp>
      <p:sp>
        <p:nvSpPr>
          <p:cNvPr id="17" name="圆角矩形 16">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8" name="圆角矩形 17">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19" name="矩形 18"/>
          <p:cNvSpPr>
            <a:spLocks noChangeAspect="1"/>
          </p:cNvSpPr>
          <p:nvPr/>
        </p:nvSpPr>
        <p:spPr>
          <a:xfrm>
            <a:off x="508000" y="1207861"/>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能促进人类与环境统一的生产活动是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山区毁林开荒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围湖造田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黄淮海平原上建造林网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过量抽取地下水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黄淮海平原上建造林网可以起到防风固沙、保护农田的作用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三项都是人类不尊重环境发展的客观规律破坏环境的例子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势必造成人类与环境的对立。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922819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xEl>
                                              <p:pRg st="5" end="5"/>
                                            </p:txEl>
                                          </p:spTgt>
                                        </p:tgtEl>
                                        <p:attrNameLst>
                                          <p:attrName>style.visibility</p:attrName>
                                        </p:attrNameLst>
                                      </p:cBhvr>
                                      <p:to>
                                        <p:strVal val="visible"/>
                                      </p:to>
                                    </p:set>
                                    <p:animEffect transition="in" filter="wipe(down)">
                                      <p:cBhvr>
                                        <p:cTn id="7" dur="500"/>
                                        <p:tgtEl>
                                          <p:spTgt spid="19">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
                                            <p:txEl>
                                              <p:pRg st="6" end="6"/>
                                            </p:txEl>
                                          </p:spTgt>
                                        </p:tgtEl>
                                        <p:attrNameLst>
                                          <p:attrName>style.visibility</p:attrName>
                                        </p:attrNameLst>
                                      </p:cBhvr>
                                      <p:to>
                                        <p:strVal val="visible"/>
                                      </p:to>
                                    </p:set>
                                    <p:animEffect transition="in" filter="wipe(down)">
                                      <p:cBhvr>
                                        <p:cTn id="12" dur="500"/>
                                        <p:tgtEl>
                                          <p:spTgt spid="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7" name="圆角矩形 16">
            <a:hlinkClick r:id="rId8" action="ppaction://hlinksldjump"/>
          </p:cNvPr>
          <p:cNvSpPr/>
          <p:nvPr/>
        </p:nvSpPr>
        <p:spPr>
          <a:xfrm>
            <a:off x="3671469"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8</a:t>
            </a:r>
            <a:endParaRPr lang="zh-CN" altLang="en-US" sz="1600" dirty="0">
              <a:solidFill>
                <a:schemeClr val="bg1"/>
              </a:solidFill>
            </a:endParaRPr>
          </a:p>
        </p:txBody>
      </p:sp>
      <p:sp>
        <p:nvSpPr>
          <p:cNvPr id="18" name="圆角矩形 17">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19" name="矩形 18"/>
          <p:cNvSpPr>
            <a:spLocks noChangeAspect="1"/>
          </p:cNvSpPr>
          <p:nvPr/>
        </p:nvSpPr>
        <p:spPr>
          <a:xfrm>
            <a:off x="508000" y="1207638"/>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实现人类和环境协调发展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要依靠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增加粮食产量</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发展社会生产力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提高产品质量</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增加能源消费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人类与环境之间是对立统一的关系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人类活动的主观性和地理环境的客观性之间不可避免地存在着矛盾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环境总是作为人类生存的特定环境而存在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人类和环境之间是相互作用、相互制约的。在原始社会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由于当时生产力水平低下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古人类与环境处于低水平协调状态。随着人类认识和技术水平的提高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通过发展生产力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最终实现人类和环境协调发展。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977130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xEl>
                                              <p:pRg st="3" end="3"/>
                                            </p:txEl>
                                          </p:spTgt>
                                        </p:tgtEl>
                                        <p:attrNameLst>
                                          <p:attrName>style.visibility</p:attrName>
                                        </p:attrNameLst>
                                      </p:cBhvr>
                                      <p:to>
                                        <p:strVal val="visible"/>
                                      </p:to>
                                    </p:set>
                                    <p:animEffect transition="in" filter="wipe(down)">
                                      <p:cBhvr>
                                        <p:cTn id="7" dur="500"/>
                                        <p:tgtEl>
                                          <p:spTgt spid="1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
                                            <p:txEl>
                                              <p:pRg st="4" end="4"/>
                                            </p:txEl>
                                          </p:spTgt>
                                        </p:tgtEl>
                                        <p:attrNameLst>
                                          <p:attrName>style.visibility</p:attrName>
                                        </p:attrNameLst>
                                      </p:cBhvr>
                                      <p:to>
                                        <p:strVal val="visible"/>
                                      </p:to>
                                    </p:set>
                                    <p:animEffect transition="in" filter="wipe(down)">
                                      <p:cBhvr>
                                        <p:cTn id="12" dur="500"/>
                                        <p:tgtEl>
                                          <p:spTgt spid="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14" name="圆角矩形 13">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15" name="圆角矩形 14">
            <a:hlinkClick r:id="rId7"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16" name="圆角矩形 15">
            <a:hlinkClick r:id="rId8"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7" name="圆角矩形 16">
            <a:hlinkClick r:id="rId9"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8" name="圆角矩形 17">
            <a:hlinkClick r:id="rId10" action="ppaction://hlinksldjump"/>
          </p:cNvPr>
          <p:cNvSpPr/>
          <p:nvPr/>
        </p:nvSpPr>
        <p:spPr>
          <a:xfrm>
            <a:off x="420693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9</a:t>
            </a:r>
            <a:endParaRPr lang="zh-CN" altLang="en-US" sz="1600" dirty="0">
              <a:solidFill>
                <a:schemeClr val="bg1"/>
              </a:solidFill>
            </a:endParaRPr>
          </a:p>
        </p:txBody>
      </p:sp>
      <p:sp>
        <p:nvSpPr>
          <p:cNvPr id="19" name="矩形 18"/>
          <p:cNvSpPr>
            <a:spLocks noChangeAspect="1"/>
          </p:cNvSpPr>
          <p:nvPr/>
        </p:nvSpPr>
        <p:spPr>
          <a:xfrm>
            <a:off x="508000" y="120763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中心事物与环境的关系示意图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图中甲代表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①②③④</a:t>
            </a:r>
            <a:r>
              <a:rPr lang="zh-CN" altLang="zh-CN" sz="2200" dirty="0">
                <a:solidFill>
                  <a:srgbClr val="000000"/>
                </a:solidFill>
                <a:latin typeface="Times New Roman" panose="02020603050405020304" pitchFamily="18" charset="0"/>
                <a:cs typeface="Times New Roman" panose="02020603050405020304" pitchFamily="18" charset="0"/>
              </a:rPr>
              <a:t>代表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据图说出环境的概念。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我们通常所说的环境是以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为中心事物。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人类与环境存在怎样的关系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0" name="对象 19"/>
          <p:cNvGraphicFramePr>
            <a:graphicFrameLocks noChangeAspect="1"/>
          </p:cNvGraphicFramePr>
          <p:nvPr>
            <p:extLst>
              <p:ext uri="{D42A27DB-BD31-4B8C-83A1-F6EECF244321}">
                <p14:modId xmlns:p14="http://schemas.microsoft.com/office/powerpoint/2010/main" xmlns="" val="3029634589"/>
              </p:ext>
            </p:extLst>
          </p:nvPr>
        </p:nvGraphicFramePr>
        <p:xfrm>
          <a:off x="508000" y="1700808"/>
          <a:ext cx="8128000" cy="2178223"/>
        </p:xfrm>
        <a:graphic>
          <a:graphicData uri="http://schemas.openxmlformats.org/presentationml/2006/ole">
            <p:oleObj spid="_x0000_s6152" name="文档" r:id="rId11" imgW="3839157" imgH="1029064" progId="Word.Document.12">
              <p:embed/>
            </p:oleObj>
          </a:graphicData>
        </a:graphic>
      </p:graphicFrame>
    </p:spTree>
    <p:extLst>
      <p:ext uri="{BB962C8B-B14F-4D97-AF65-F5344CB8AC3E}">
        <p14:creationId xmlns:p14="http://schemas.microsoft.com/office/powerpoint/2010/main" xmlns="" val="1125104589"/>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7" name="圆角矩形 16">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8" name="圆角矩形 17">
            <a:hlinkClick r:id="rId9" action="ppaction://hlinksldjump"/>
          </p:cNvPr>
          <p:cNvSpPr/>
          <p:nvPr/>
        </p:nvSpPr>
        <p:spPr>
          <a:xfrm>
            <a:off x="420693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9</a:t>
            </a:r>
            <a:endParaRPr lang="zh-CN" altLang="en-US" sz="1600" dirty="0">
              <a:solidFill>
                <a:schemeClr val="bg1"/>
              </a:solidFill>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本题重在考查环境的概念及人类与环境的关系。我们通常所说的环境是指以人或人类为中心事物的环境。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中心事物　周围事物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环境是指相对并相关于某项中心事物的周围事物。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人或人类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人类和环境是一对矛盾的两个方面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是相互影响和相互制约的。人类活动影响了环境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反过来环境也会制约人类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作用力越大则反作用的制约力也越大。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15024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2739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理解环境的概念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学会区别天然环境和人工环境。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通过案例分析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理解人类与环境的相互关系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形成正确的环境伦理观。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一、什么是环境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环境的概念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环境是指相对并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相关于</a:t>
            </a:r>
            <a:r>
              <a:rPr lang="zh-CN" altLang="zh-CN" sz="2200" dirty="0">
                <a:solidFill>
                  <a:srgbClr val="000000"/>
                </a:solidFill>
                <a:latin typeface="Times New Roman" panose="02020603050405020304" pitchFamily="18" charset="0"/>
                <a:cs typeface="Times New Roman" panose="02020603050405020304" pitchFamily="18" charset="0"/>
              </a:rPr>
              <a:t>某项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中心事物</a:t>
            </a:r>
            <a:r>
              <a:rPr lang="zh-CN" altLang="zh-CN" sz="2200" dirty="0">
                <a:solidFill>
                  <a:srgbClr val="000000"/>
                </a:solidFill>
                <a:latin typeface="Times New Roman" panose="02020603050405020304" pitchFamily="18" charset="0"/>
                <a:cs typeface="Times New Roman" panose="02020603050405020304" pitchFamily="18" charset="0"/>
              </a:rPr>
              <a:t>的周围事物。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人类环境的组成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生物要素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森林、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草原</a:t>
            </a:r>
            <a:r>
              <a:rPr lang="zh-CN" altLang="zh-CN" sz="2200" dirty="0">
                <a:solidFill>
                  <a:srgbClr val="000000"/>
                </a:solidFill>
                <a:latin typeface="Times New Roman" panose="02020603050405020304" pitchFamily="18" charset="0"/>
                <a:cs typeface="Times New Roman" panose="02020603050405020304" pitchFamily="18" charset="0"/>
              </a:rPr>
              <a:t>、野生动物、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水生生物</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非生物要素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a:t>
            </a:r>
            <a:r>
              <a:rPr lang="zh-CN" altLang="zh-CN" sz="2200" dirty="0">
                <a:solidFill>
                  <a:srgbClr val="000000"/>
                </a:solidFill>
                <a:latin typeface="Times New Roman" panose="02020603050405020304" pitchFamily="18" charset="0"/>
                <a:cs typeface="Times New Roman" panose="02020603050405020304" pitchFamily="18" charset="0"/>
              </a:rPr>
              <a:t>、土地、矿藏、名胜古迹、风景游览区、温泉、疗养区、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自然保护区</a:t>
            </a:r>
            <a:r>
              <a:rPr lang="zh-CN" altLang="zh-CN" sz="2200" dirty="0">
                <a:solidFill>
                  <a:srgbClr val="000000"/>
                </a:solidFill>
                <a:latin typeface="Times New Roman" panose="02020603050405020304" pitchFamily="18" charset="0"/>
                <a:cs typeface="Times New Roman" panose="02020603050405020304" pitchFamily="18" charset="0"/>
              </a:rPr>
              <a:t>和生活居住区等。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环境的分类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根据人类对环境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影响的程度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可将环境分为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天然</a:t>
            </a:r>
            <a:r>
              <a:rPr lang="zh-CN" altLang="zh-CN" sz="2200" dirty="0">
                <a:solidFill>
                  <a:srgbClr val="000000"/>
                </a:solidFill>
                <a:latin typeface="Times New Roman" panose="02020603050405020304" pitchFamily="18" charset="0"/>
                <a:cs typeface="Times New Roman" panose="02020603050405020304" pitchFamily="18" charset="0"/>
              </a:rPr>
              <a:t>环境和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人工</a:t>
            </a:r>
            <a:r>
              <a:rPr lang="zh-CN" altLang="zh-CN" sz="2200" dirty="0">
                <a:solidFill>
                  <a:srgbClr val="000000"/>
                </a:solidFill>
                <a:latin typeface="Times New Roman" panose="02020603050405020304" pitchFamily="18" charset="0"/>
                <a:cs typeface="Times New Roman" panose="02020603050405020304" pitchFamily="18" charset="0"/>
              </a:rPr>
              <a:t>环境两类。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天然环境指受人类影响较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轻微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仍保留着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天然</a:t>
            </a:r>
            <a:r>
              <a:rPr lang="zh-CN" altLang="zh-CN" sz="2200" dirty="0">
                <a:solidFill>
                  <a:srgbClr val="000000"/>
                </a:solidFill>
                <a:latin typeface="Times New Roman" panose="02020603050405020304" pitchFamily="18" charset="0"/>
                <a:cs typeface="Times New Roman" panose="02020603050405020304" pitchFamily="18" charset="0"/>
              </a:rPr>
              <a:t>生态特点的环境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例如原始森林、高山草甸、大漠盐湖、极地苔原等</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830804" y="2094594"/>
            <a:ext cx="81140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47399" y="2094594"/>
            <a:ext cx="107210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92962" y="2884849"/>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14585" y="2884849"/>
            <a:ext cx="11560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85456" y="3289177"/>
            <a:ext cx="37268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61562" y="3694814"/>
            <a:ext cx="1358179"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64398" y="4481643"/>
            <a:ext cx="137176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99102" y="4492406"/>
            <a:ext cx="53216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701002" y="4492406"/>
            <a:ext cx="53216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77275" y="5286969"/>
            <a:ext cx="53216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022450" y="5286969"/>
            <a:ext cx="53216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人工环境指人类在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天然</a:t>
            </a:r>
            <a:r>
              <a:rPr lang="zh-CN" altLang="zh-CN" sz="2200" dirty="0">
                <a:solidFill>
                  <a:srgbClr val="000000"/>
                </a:solidFill>
                <a:latin typeface="Times New Roman" panose="02020603050405020304" pitchFamily="18" charset="0"/>
                <a:cs typeface="Times New Roman" panose="02020603050405020304" pitchFamily="18" charset="0"/>
              </a:rPr>
              <a:t>环境基础上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经长期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社会劳动</a:t>
            </a:r>
            <a:r>
              <a:rPr lang="zh-CN" altLang="zh-CN" sz="2200" dirty="0">
                <a:solidFill>
                  <a:srgbClr val="000000"/>
                </a:solidFill>
                <a:latin typeface="Times New Roman" panose="02020603050405020304" pitchFamily="18" charset="0"/>
                <a:cs typeface="Times New Roman" panose="02020603050405020304" pitchFamily="18" charset="0"/>
              </a:rPr>
              <a:t>所创造的、须由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人类</a:t>
            </a:r>
            <a:r>
              <a:rPr lang="zh-CN" altLang="zh-CN" sz="2200" dirty="0">
                <a:solidFill>
                  <a:srgbClr val="000000"/>
                </a:solidFill>
                <a:latin typeface="Times New Roman" panose="02020603050405020304" pitchFamily="18" charset="0"/>
                <a:cs typeface="Times New Roman" panose="02020603050405020304" pitchFamily="18" charset="0"/>
              </a:rPr>
              <a:t>介入才能维持的环境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例如城市建筑、工矿设施、农田水利、畜群牧场等。此外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人类活动</a:t>
            </a:r>
            <a:r>
              <a:rPr lang="zh-CN" altLang="zh-CN" sz="2200" dirty="0">
                <a:solidFill>
                  <a:srgbClr val="000000"/>
                </a:solidFill>
                <a:latin typeface="Times New Roman" panose="02020603050405020304" pitchFamily="18" charset="0"/>
                <a:cs typeface="Times New Roman" panose="02020603050405020304" pitchFamily="18" charset="0"/>
              </a:rPr>
              <a:t>不合理而遭到破坏的环境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也应归在人工环境之中。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中心事物与环境的关系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教材图</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读图时应把握</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环境是指相对并相关于某项中心事物的周围事物。中心事物不同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与其相关的周围事物的含义也不相同。以地球为中心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地球周围的相关事物就是地球的宇宙环境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以人类为中心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其他生物和非生命物质就是人类生存的环境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以生物为中心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其他非生命物质就是生物界的环境。</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中心事物与周围事物之间存在着物质和能量的流动及信息的交流。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445540" y="1363291"/>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02238" y="1363291"/>
            <a:ext cx="107602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74157" y="1750742"/>
            <a:ext cx="521503"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57125" y="2167673"/>
            <a:ext cx="107602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6991209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二、人类与环境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人类和环境是一对矛盾的两个方面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互相影响</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互相制约</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人类活动影响了环境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反过来环境也会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制约</a:t>
            </a:r>
            <a:r>
              <a:rPr lang="zh-CN" altLang="zh-CN" sz="2200" dirty="0">
                <a:solidFill>
                  <a:srgbClr val="000000"/>
                </a:solidFill>
                <a:latin typeface="Times New Roman" panose="02020603050405020304" pitchFamily="18" charset="0"/>
                <a:cs typeface="Times New Roman" panose="02020603050405020304" pitchFamily="18" charset="0"/>
              </a:rPr>
              <a:t>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作用力越大则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反作用</a:t>
            </a:r>
            <a:r>
              <a:rPr lang="zh-CN" altLang="zh-CN" sz="2200" dirty="0">
                <a:solidFill>
                  <a:srgbClr val="000000"/>
                </a:solidFill>
                <a:latin typeface="Times New Roman" panose="02020603050405020304" pitchFamily="18" charset="0"/>
                <a:cs typeface="Times New Roman" panose="02020603050405020304" pitchFamily="18" charset="0"/>
              </a:rPr>
              <a:t>的制约力越大。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最初人类和其他生物一样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与环境是互相</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协调</a:t>
            </a:r>
            <a:r>
              <a:rPr lang="zh-CN" altLang="zh-CN" sz="2200" dirty="0">
                <a:solidFill>
                  <a:srgbClr val="000000"/>
                </a:solidFill>
                <a:latin typeface="Times New Roman" panose="02020603050405020304" pitchFamily="18" charset="0"/>
                <a:cs typeface="Times New Roman" panose="02020603050405020304" pitchFamily="18" charset="0"/>
              </a:rPr>
              <a:t>的。但是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生产力</a:t>
            </a:r>
            <a:r>
              <a:rPr lang="zh-CN" altLang="zh-CN" sz="2200" dirty="0">
                <a:solidFill>
                  <a:srgbClr val="000000"/>
                </a:solidFill>
                <a:latin typeface="Times New Roman" panose="02020603050405020304" pitchFamily="18" charset="0"/>
                <a:cs typeface="Times New Roman" panose="02020603050405020304" pitchFamily="18" charset="0"/>
              </a:rPr>
              <a:t>的发展和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科学技术</a:t>
            </a:r>
            <a:r>
              <a:rPr lang="zh-CN" altLang="zh-CN" sz="2200" dirty="0">
                <a:solidFill>
                  <a:srgbClr val="000000"/>
                </a:solidFill>
                <a:latin typeface="Times New Roman" panose="02020603050405020304" pitchFamily="18" charset="0"/>
                <a:cs typeface="Times New Roman" panose="02020603050405020304" pitchFamily="18" charset="0"/>
              </a:rPr>
              <a:t>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人类对环境的影响越来越大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直至造成今天大规模破坏生态环境的后果。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631997" y="2575790"/>
            <a:ext cx="107013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29196" y="2575790"/>
            <a:ext cx="107013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28950" y="2968586"/>
            <a:ext cx="516340"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2446" y="3363245"/>
            <a:ext cx="792088" cy="315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19778" y="3775168"/>
            <a:ext cx="516340"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218442" y="3775168"/>
            <a:ext cx="516340"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4279" y="4164530"/>
            <a:ext cx="521503" cy="3245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78761" y="4192332"/>
            <a:ext cx="10916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7248089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88417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阅读教材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案例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说明周口店的自然环境是从什么时候开始遭到破坏的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现在状况如何。你认为周口店应如何处理好人类与环境的关系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古人类与环境处于原始的平衡状态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具有低水平协调的特点。原因是当时生产力水平低下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对环境影响微弱。但是从农业文明以来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由于农业生产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周口店的自然环境开始遭到破坏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这时主要以生态破坏为主。随着现代工业的发展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人地关系日益紧张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除了生态破坏之外还出现了环境污染。要处理好当地人类与环境的关系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一方面要加大环境整治力度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关停污染企业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处理石化区废水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另一方面要治理好河流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造林绿化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同时保护好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发展旅游业。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思考讨论H.eps" descr="id:2147495876;FounderCES"/>
          <p:cNvPicPr>
            <a:picLocks noChangeAspect="1"/>
          </p:cNvPicPr>
          <p:nvPr/>
        </p:nvPicPr>
        <p:blipFill>
          <a:blip r:embed="rId4"/>
          <a:stretch>
            <a:fillRect/>
          </a:stretch>
        </p:blipFill>
        <p:spPr>
          <a:xfrm>
            <a:off x="508000" y="1329882"/>
            <a:ext cx="8128000" cy="418353"/>
          </a:xfrm>
          <a:prstGeom prst="rect">
            <a:avLst/>
          </a:prstGeom>
        </p:spPr>
      </p:pic>
    </p:spTree>
    <p:extLst>
      <p:ext uri="{BB962C8B-B14F-4D97-AF65-F5344CB8AC3E}">
        <p14:creationId xmlns:p14="http://schemas.microsoft.com/office/powerpoint/2010/main" xmlns="" val="318481420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3" name="矩形 2"/>
          <p:cNvSpPr>
            <a:spLocks noChangeAspect="1"/>
          </p:cNvSpPr>
          <p:nvPr/>
        </p:nvSpPr>
        <p:spPr>
          <a:xfrm>
            <a:off x="508000" y="1305830"/>
            <a:ext cx="8128000" cy="49859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天然环境与人工环境的区别与</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联系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67129545"/>
              </p:ext>
            </p:extLst>
          </p:nvPr>
        </p:nvGraphicFramePr>
        <p:xfrm>
          <a:off x="508000" y="1874508"/>
          <a:ext cx="8128000" cy="4722844"/>
        </p:xfrm>
        <a:graphic>
          <a:graphicData uri="http://schemas.openxmlformats.org/presentationml/2006/ole">
            <p:oleObj spid="_x0000_s1035" name="文档" r:id="rId5" imgW="3839157" imgH="2230238"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956535834"/>
              </p:ext>
            </p:extLst>
          </p:nvPr>
        </p:nvGraphicFramePr>
        <p:xfrm>
          <a:off x="508000" y="2503865"/>
          <a:ext cx="8128000" cy="2104271"/>
        </p:xfrm>
        <a:graphic>
          <a:graphicData uri="http://schemas.openxmlformats.org/presentationml/2006/ole">
            <p:oleObj spid="_x0000_s2058" name="文档" r:id="rId5" imgW="3839157" imgH="994137" progId="Word.Document.12">
              <p:embed/>
            </p:oleObj>
          </a:graphicData>
        </a:graphic>
      </p:graphicFrame>
    </p:spTree>
    <p:extLst>
      <p:ext uri="{BB962C8B-B14F-4D97-AF65-F5344CB8AC3E}">
        <p14:creationId xmlns:p14="http://schemas.microsoft.com/office/powerpoint/2010/main" xmlns="" val="11348866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453</TotalTime>
  <Words>1215</Words>
  <Application>Microsoft Office PowerPoint</Application>
  <PresentationFormat>全屏显示(4:3)</PresentationFormat>
  <Paragraphs>223</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测控设计模板14新</vt:lpstr>
      <vt:lpstr>文档</vt:lpstr>
      <vt:lpstr>第一章  环境与环境问题</vt:lpstr>
      <vt:lpstr>第一节　我们周围的环境</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2017-08-27T02:54:24Z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