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4" r:id="rId3"/>
    <p:sldId id="265" r:id="rId4"/>
    <p:sldId id="354" r:id="rId5"/>
    <p:sldId id="356" r:id="rId6"/>
    <p:sldId id="278" r:id="rId7"/>
    <p:sldId id="358" r:id="rId8"/>
    <p:sldId id="344" r:id="rId9"/>
    <p:sldId id="359" r:id="rId10"/>
    <p:sldId id="275" r:id="rId11"/>
    <p:sldId id="360" r:id="rId12"/>
    <p:sldId id="361" r:id="rId13"/>
    <p:sldId id="362" r:id="rId14"/>
    <p:sldId id="363" r:id="rId15"/>
    <p:sldId id="285" r:id="rId16"/>
    <p:sldId id="364" r:id="rId17"/>
    <p:sldId id="365" r:id="rId18"/>
    <p:sldId id="286" r:id="rId19"/>
    <p:sldId id="366" r:id="rId20"/>
    <p:sldId id="367" r:id="rId21"/>
    <p:sldId id="368" r:id="rId22"/>
    <p:sldId id="270" r:id="rId23"/>
    <p:sldId id="347" r:id="rId24"/>
    <p:sldId id="348" r:id="rId25"/>
    <p:sldId id="349" r:id="rId26"/>
    <p:sldId id="350" r:id="rId27"/>
    <p:sldId id="351" r:id="rId28"/>
    <p:sldId id="352" r:id="rId29"/>
    <p:sldId id="353" r:id="rId30"/>
    <p:sldId id="36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2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336020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当代环境问题的产生及其特点</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2007___3.docx"/><Relationship Id="rId5" Type="http://schemas.openxmlformats.org/officeDocument/2006/relationships/slide" Target="slide18.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2007___4.docx"/><Relationship Id="rId5" Type="http://schemas.openxmlformats.org/officeDocument/2006/relationships/slide" Target="slide18.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2007___5.docx"/><Relationship Id="rId5" Type="http://schemas.openxmlformats.org/officeDocument/2006/relationships/slide" Target="slide18.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2007___6.docx"/><Relationship Id="rId5" Type="http://schemas.openxmlformats.org/officeDocument/2006/relationships/slide" Target="slide18.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3.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6.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7.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2.xml"/><Relationship Id="rId7" Type="http://schemas.openxmlformats.org/officeDocument/2006/relationships/slide" Target="slide26.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5.xml"/><Relationship Id="rId11" Type="http://schemas.openxmlformats.org/officeDocument/2006/relationships/package" Target="../embeddings/Microsoft_Office_Word_2007___7.docx"/><Relationship Id="rId5" Type="http://schemas.openxmlformats.org/officeDocument/2006/relationships/slide" Target="slide24.xml"/><Relationship Id="rId10" Type="http://schemas.openxmlformats.org/officeDocument/2006/relationships/slide" Target="slide29.xml"/><Relationship Id="rId4" Type="http://schemas.openxmlformats.org/officeDocument/2006/relationships/slide" Target="slide23.xml"/><Relationship Id="rId9"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2.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8.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819166" y="2924944"/>
            <a:ext cx="7505669" cy="576064"/>
          </a:xfrm>
        </p:spPr>
        <p:txBody>
          <a:bodyPr/>
          <a:lstStyle/>
          <a:p>
            <a:r>
              <a:rPr lang="zh-CN" altLang="zh-CN" dirty="0"/>
              <a:t>第二节　当代环境问题的产生及其特点</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861"/>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环境问题及其成因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当今人类社会面临的环境问题主要表现在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资源短缺、环境污染、生态破坏以及全球环境变化等问题。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47634458"/>
              </p:ext>
            </p:extLst>
          </p:nvPr>
        </p:nvGraphicFramePr>
        <p:xfrm>
          <a:off x="508000" y="2634195"/>
          <a:ext cx="8128000" cy="3963157"/>
        </p:xfrm>
        <a:graphic>
          <a:graphicData uri="http://schemas.openxmlformats.org/presentationml/2006/ole">
            <p:oleObj spid="_x0000_s2057" name="文档" r:id="rId6" imgW="3839157" imgH="1871614"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86437659"/>
              </p:ext>
            </p:extLst>
          </p:nvPr>
        </p:nvGraphicFramePr>
        <p:xfrm>
          <a:off x="508000" y="1757621"/>
          <a:ext cx="8128000" cy="3596758"/>
        </p:xfrm>
        <a:graphic>
          <a:graphicData uri="http://schemas.openxmlformats.org/presentationml/2006/ole">
            <p:oleObj spid="_x0000_s3081" name="文档" r:id="rId6" imgW="3839157" imgH="1698783" progId="Word.Document.12">
              <p:embed/>
            </p:oleObj>
          </a:graphicData>
        </a:graphic>
      </p:graphicFrame>
    </p:spTree>
    <p:extLst>
      <p:ext uri="{BB962C8B-B14F-4D97-AF65-F5344CB8AC3E}">
        <p14:creationId xmlns:p14="http://schemas.microsoft.com/office/powerpoint/2010/main" xmlns="" val="369121124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63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人类经济活动对生态环境的影响已不限于地区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而是牵一发而动全身的全球性问题。下图是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几种全球性环境问题的分布图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。读图并结合所学知识完成下列各题。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58909803"/>
              </p:ext>
            </p:extLst>
          </p:nvPr>
        </p:nvGraphicFramePr>
        <p:xfrm>
          <a:off x="508000" y="2793400"/>
          <a:ext cx="8128000" cy="3011864"/>
        </p:xfrm>
        <a:graphic>
          <a:graphicData uri="http://schemas.openxmlformats.org/presentationml/2006/ole">
            <p:oleObj spid="_x0000_s4105" name="文档" r:id="rId6" imgW="3839157" imgH="1421894" progId="Word.Document.12">
              <p:embed/>
            </p:oleObj>
          </a:graphicData>
        </a:graphic>
      </p:graphicFrame>
    </p:spTree>
    <p:extLst>
      <p:ext uri="{BB962C8B-B14F-4D97-AF65-F5344CB8AC3E}">
        <p14:creationId xmlns:p14="http://schemas.microsoft.com/office/powerpoint/2010/main" xmlns="" val="157825898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4" name="矩形 3"/>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厄尔尼诺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现象对东南亚哪个国家的气候影响最大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目前图上</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区因为气候变化及人类对土地的过度开发利用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面临的环境问题是什么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北美东部及欧洲是全球酸雨问题最严重的地区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厄尔尼诺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现象发生时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南赤道暖流向西流动的速度会减小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所以首先会影响西太平洋位于赤道区域的国家。东南亚国家中受厄尔尼诺现象影响最大的是印度尼西亚。第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区位于沙漠的边缘。大气环流发生异常变化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就可能引起沙漠化。人类过度放牧、耕作及采伐薪柴等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也可能会造成沙漠化。第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大量的酸性气体与湿润的水汽结合在一起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在一定条件下可形成酸雨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87083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印度尼西亚。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土地沙漠化。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工业、交通发达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排放大量酸性气体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来自海洋的湿润气流带来丰富的水汽。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90087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环境污染与生态破坏的区别与联系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smtClean="0">
                <a:solidFill>
                  <a:srgbClr val="000000"/>
                </a:solidFill>
                <a:latin typeface="Times New Roman" panose="02020603050405020304" pitchFamily="18" charset="0"/>
                <a:cs typeface="Times New Roman" panose="02020603050405020304" pitchFamily="18" charset="0"/>
              </a:rPr>
              <a:t>环境污染与生态破坏都属于次生环境问题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环境污染会导致生态破坏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生态破坏也会影响到环境污染的发生及其后果。当前发展中国家的环境问题主要表现为生态破坏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而发达国家的环境问题则主要表现为环境污染。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环境污染指人类活动向环境排放的废弃物的数量超过环境的自净能力时出现的环境质量急剧下降。根据人类活动向环境中排放的废弃物的种类不同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环境污染主要有以下几种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由于工业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以及有害人体健康的农药不加处理、不加限制地任意排放到大气、江河湖海和土壤中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造成大气污染、水污染、土壤污染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人类生产和生活产生的大量垃圾堆积在城市或郊区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造成固体废弃物污染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交通、工厂等造成的噪声污染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各类污染物排入海洋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造成海洋污染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放射性物质泄漏产生的放射性污染等。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生态破坏是指人类活动向环境索取资源的速度超过了资源本身及其替代品的再生速度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使生态环境遭到破坏。由人类不合理的活动造成的生态破坏主要有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滥伐森林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造成森林面积锐减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使森林的环境调节功能下降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对自然环境的破坏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导致水土流失和土地荒漠化加剧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不合理的灌溉等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引起土地盐碱化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生物的生存环境遭到破坏或过度捕猎等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导致生物多样性锐减。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在实际应用中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首先要注意对比两者在概念的内涵和外延上的差别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其次要分析环境问题的具体表现以及形成原因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这样才能准确把握。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78725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下列属于生态破坏的是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无节制抽取地下水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使地下水位下降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引起地面沉降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和农药剧毒被生物吸收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危害人体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城市人口膨胀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产生大量垃圾、噪声、废气等一系列城市环境问题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台风、寒潮、水旱等灾害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环境污染与生态破坏的区别在于前者是向环境中排放废弃物导致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后者指从环境中过度索取资源所致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项属于自然灾害。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353707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环境问题产生的原因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环境问题是指人类赖以生存和发展的地理环境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由于自然或人为的原因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出现了影响人类生活和生产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甚至影响人类生存的种种问题。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环境问题的产生主要包括自然原因和人为原因。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由自然原因形成的环境问题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火山爆发、山崩、地震、泥石流、海啸、台风、寒潮和水旱等自然灾害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可能形成环境问题。如火山爆发喷出大量有毒有害气体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造成大气污染。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16725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人为原因引起的环境问题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滥采滥用自然资源。包括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滥伐森林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滥捕滥杀野生动物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破坏了自然界的生态环境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滥垦草原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造成土地沙漠化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无节制地抽取地下水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使地下水位下降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并引起地面下沉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滥采滥用矿产资源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对有害人体的汞、铅、镉、砷等元素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以及放射性元素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从地层深处采掘出来以后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不加妥善地处理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任其散落到地表各地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污染环境等。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任意排放有害物质。工业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和有害人体健康的农药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不加处理、不加限制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任意排放到大气、江河湖海和土壤中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污染和毒化环境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有的被农作物或鱼类吸收并富集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最终危害人类健康。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城市人口不断膨胀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产生垃圾、污水、噪声、汽车废气和交通拥堵等一系列城市环境问题。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某些大型工程建设不当。例如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修建水库大坝未注意生态问题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诱发地震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引起土壤盐渍化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造成某些鱼类绝迹等。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186608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掌握环境问题的表现。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理解环境问题产生的原因。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理解当代环境问题的特点。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5"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13743"/>
            <a:ext cx="482696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87481372"/>
              </p:ext>
            </p:extLst>
          </p:nvPr>
        </p:nvGraphicFramePr>
        <p:xfrm>
          <a:off x="508000" y="1783702"/>
          <a:ext cx="8128000" cy="2070657"/>
        </p:xfrm>
        <a:graphic>
          <a:graphicData uri="http://schemas.openxmlformats.org/presentationml/2006/ole">
            <p:oleObj spid="_x0000_s5127" name="文档" r:id="rId6" imgW="3839157" imgH="977574" progId="Word.Document.12">
              <p:embed/>
            </p:oleObj>
          </a:graphicData>
        </a:graphic>
      </p:graphicFrame>
      <p:sp>
        <p:nvSpPr>
          <p:cNvPr id="5" name="矩形 4"/>
          <p:cNvSpPr>
            <a:spLocks noChangeAspect="1"/>
          </p:cNvSpPr>
          <p:nvPr/>
        </p:nvSpPr>
        <p:spPr>
          <a:xfrm>
            <a:off x="508000" y="3975079"/>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图中反映的环境问题主要是由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自然原因引起</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人为原因引起的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人口增长引起</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全球变暖引起的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该类环境问题主要发生在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流水作用强的</a:t>
            </a:r>
            <a:r>
              <a:rPr lang="zh-CN" altLang="zh-CN" sz="2200" dirty="0" smtClean="0">
                <a:solidFill>
                  <a:srgbClr val="000000"/>
                </a:solidFill>
                <a:latin typeface="Times New Roman" panose="02020603050405020304" pitchFamily="18" charset="0"/>
                <a:cs typeface="Times New Roman" panose="02020603050405020304" pitchFamily="18" charset="0"/>
              </a:rPr>
              <a:t>地区</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流水作用弱的地区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风力作用强的</a:t>
            </a:r>
            <a:r>
              <a:rPr lang="zh-CN" altLang="zh-CN" sz="2200" dirty="0" smtClean="0">
                <a:solidFill>
                  <a:srgbClr val="000000"/>
                </a:solidFill>
                <a:latin typeface="Times New Roman" panose="02020603050405020304" pitchFamily="18" charset="0"/>
                <a:cs typeface="Times New Roman" panose="02020603050405020304" pitchFamily="18" charset="0"/>
              </a:rPr>
              <a:t>地区</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风力作用弱的地区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086355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引起该地区环境问题的原因有全球变暖、人口增多、短期经济行为以及不良消费习惯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其中主要的原因是人类不合理的活动。第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草原生态破坏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该地区位于干旱、半干旱的草原牧区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这里风力作用较强。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572394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3" name="圆角矩形 22">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4" name="圆角矩形 23">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 name="矩形 1"/>
          <p:cNvSpPr>
            <a:spLocks noChangeAspect="1"/>
          </p:cNvSpPr>
          <p:nvPr/>
        </p:nvSpPr>
        <p:spPr>
          <a:xfrm>
            <a:off x="508000" y="1207638"/>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当今世界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人类面临的环境问题主要表现为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环境污染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人口增长过快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生态破坏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资源短缺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6" name="圆角矩形 25">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7" name="圆角矩形 26">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 name="矩形 1"/>
          <p:cNvSpPr>
            <a:spLocks noChangeAspect="1"/>
          </p:cNvSpPr>
          <p:nvPr/>
        </p:nvSpPr>
        <p:spPr>
          <a:xfrm>
            <a:off x="508000" y="120786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世纪中叶发生的所谓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八大公害事件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环境污染</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生态破坏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自然灾害</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资源短缺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八大公害事件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都是由人类任意排放废弃物和有害物质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以废气、废液、固体废弃物、废热、噪声、电磁波等形式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导致环境质量下降造成的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因此都属于环境污染。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1" name="矩形 10"/>
          <p:cNvSpPr>
            <a:spLocks noChangeAspect="1"/>
          </p:cNvSpPr>
          <p:nvPr/>
        </p:nvSpPr>
        <p:spPr>
          <a:xfrm>
            <a:off x="508000" y="120763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下列属于当前全球突出的环境问题是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噪声污染和水土流失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臭氧层破坏和地震频繁发生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水体污染和湖面缩小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全球变暖和生物多样性锐减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1" name="矩形 10"/>
          <p:cNvSpPr>
            <a:spLocks noChangeAspect="1"/>
          </p:cNvSpPr>
          <p:nvPr/>
        </p:nvSpPr>
        <p:spPr>
          <a:xfrm>
            <a:off x="508000" y="121049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日本等国明确表示不会承诺《京都议定书》第二期减排目标。日本的这一做法反映了环境问题产生原因中的矛盾。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短期经济利益与长远环境效益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局部利益与整体利益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个人行为和大众利益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资源的有限性与人类需求的无限性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该材料说明日本只顾及本国利益而不顾他国的利益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反映了环境问题产生原因中局部利益与整体利益的矛盾。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1" name="矩形 10"/>
          <p:cNvSpPr>
            <a:spLocks noChangeAspect="1"/>
          </p:cNvSpPr>
          <p:nvPr/>
        </p:nvSpPr>
        <p:spPr>
          <a:xfrm>
            <a:off x="508000" y="1210497"/>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勿以恶小而为之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勿以善小而不为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这句古训告诫我们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在环境问题上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要正确处理的矛盾是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资源的有限性与人类需求的无限性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局部利益与整体利益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个人行为和大众利益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短期经济利益与长远环境效益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此句古训反映在环境问题上说明保护环境要从个人做起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要正确处理个人行为和大众利益之间的矛盾。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a:t>
            </a:r>
            <a:endParaRPr lang="zh-CN" altLang="en-US" sz="1600" dirty="0">
              <a:solidFill>
                <a:schemeClr val="bg1"/>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1" name="矩形 10"/>
          <p:cNvSpPr>
            <a:spLocks noChangeAspect="1"/>
          </p:cNvSpPr>
          <p:nvPr/>
        </p:nvSpPr>
        <p:spPr>
          <a:xfrm>
            <a:off x="508000" y="120763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下列关于当代环境问题特点的叙述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危害的不可预见性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过程的不可逆性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规模的全球性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治理的不可行性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随着科学技术的进步和人类对环境问题认识的提高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环境问题是可以治理的。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22819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1" name="矩形 10"/>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人工合成的</a:t>
            </a:r>
            <a:r>
              <a:rPr lang="en-US" altLang="zh-CN" sz="2200" dirty="0">
                <a:solidFill>
                  <a:srgbClr val="000000"/>
                </a:solidFill>
                <a:latin typeface="Times New Roman" panose="02020603050405020304" pitchFamily="18" charset="0"/>
                <a:cs typeface="Times New Roman" panose="02020603050405020304" pitchFamily="18" charset="0"/>
              </a:rPr>
              <a:t>DDT</a:t>
            </a:r>
            <a:r>
              <a:rPr lang="zh-CN" altLang="zh-CN" sz="2200" dirty="0">
                <a:solidFill>
                  <a:srgbClr val="000000"/>
                </a:solidFill>
                <a:latin typeface="Times New Roman" panose="02020603050405020304" pitchFamily="18" charset="0"/>
                <a:cs typeface="Times New Roman" panose="02020603050405020304" pitchFamily="18" charset="0"/>
              </a:rPr>
              <a:t>被试验证明具有卓越的杀虫特性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但是大规模使用几十年后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才发现它进入了食物链的各个环节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损害了一些动物和人类的健康。这一问题说明了环境问题的特点是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规模的全球性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人类破坏活动的广泛性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危害的不可预见性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过程的不可逆性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环境问题不一定会马上被人类发现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而是需要一段时间才能表现出来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反映环境问题具有危害的不可预见性。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77130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8"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9"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10" action="ppaction://hlinksldjump"/>
          </p:cNvPr>
          <p:cNvSpPr/>
          <p:nvPr/>
        </p:nvSpPr>
        <p:spPr>
          <a:xfrm>
            <a:off x="420693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8</a:t>
            </a:r>
            <a:endParaRPr lang="zh-CN" altLang="en-US" sz="1600" dirty="0">
              <a:solidFill>
                <a:schemeClr val="bg1"/>
              </a:solidFill>
            </a:endParaRPr>
          </a:p>
        </p:txBody>
      </p:sp>
      <p:sp>
        <p:nvSpPr>
          <p:cNvPr id="11" name="矩形 10"/>
          <p:cNvSpPr>
            <a:spLocks noChangeAspect="1"/>
          </p:cNvSpPr>
          <p:nvPr/>
        </p:nvSpPr>
        <p:spPr>
          <a:xfrm>
            <a:off x="508000" y="12076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根据图中信息及所学知识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半干旱地区某地的地形剖面示意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说明灌溉干渠附近农业用地面临的主要环境问题及其成因。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简述聚落面临的环境问题及其成因。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571490439"/>
              </p:ext>
            </p:extLst>
          </p:nvPr>
        </p:nvGraphicFramePr>
        <p:xfrm>
          <a:off x="508000" y="1823753"/>
          <a:ext cx="8128000" cy="2336213"/>
        </p:xfrm>
        <a:graphic>
          <a:graphicData uri="http://schemas.openxmlformats.org/presentationml/2006/ole">
            <p:oleObj spid="_x0000_s6150" name="文档" r:id="rId11" imgW="3839157" imgH="1103957" progId="Word.Document.12">
              <p:embed/>
            </p:oleObj>
          </a:graphicData>
        </a:graphic>
      </p:graphicFrame>
    </p:spTree>
    <p:extLst>
      <p:ext uri="{BB962C8B-B14F-4D97-AF65-F5344CB8AC3E}">
        <p14:creationId xmlns:p14="http://schemas.microsoft.com/office/powerpoint/2010/main" xmlns="" val="112510458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20763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一、环境问题的表现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资源短缺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9549846"/>
              </p:ext>
            </p:extLst>
          </p:nvPr>
        </p:nvGraphicFramePr>
        <p:xfrm>
          <a:off x="508000" y="2121970"/>
          <a:ext cx="8128000" cy="1835355"/>
        </p:xfrm>
        <a:graphic>
          <a:graphicData uri="http://schemas.openxmlformats.org/presentationml/2006/ole">
            <p:oleObj spid="_x0000_s1042" name="文档" r:id="rId6" imgW="3839157" imgH="867395" progId="Word.Document.12">
              <p:embed/>
            </p:oleObj>
          </a:graphicData>
        </a:graphic>
      </p:graphicFrame>
      <p:sp>
        <p:nvSpPr>
          <p:cNvPr id="10" name="矩形 9"/>
          <p:cNvSpPr>
            <a:spLocks noChangeAspect="1"/>
          </p:cNvSpPr>
          <p:nvPr/>
        </p:nvSpPr>
        <p:spPr>
          <a:xfrm>
            <a:off x="508000" y="3968211"/>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环境污染</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652410805"/>
              </p:ext>
            </p:extLst>
          </p:nvPr>
        </p:nvGraphicFramePr>
        <p:xfrm>
          <a:off x="508000" y="4520006"/>
          <a:ext cx="8128000" cy="1758042"/>
        </p:xfrm>
        <a:graphic>
          <a:graphicData uri="http://schemas.openxmlformats.org/presentationml/2006/ole">
            <p:oleObj spid="_x0000_s1043" name="文档" r:id="rId7" imgW="3839157" imgH="829588" progId="Word.Document.12">
              <p:embed/>
            </p:oleObj>
          </a:graphicData>
        </a:graphic>
      </p:graphicFrame>
      <p:sp>
        <p:nvSpPr>
          <p:cNvPr id="12" name="矩形 11"/>
          <p:cNvSpPr/>
          <p:nvPr/>
        </p:nvSpPr>
        <p:spPr>
          <a:xfrm>
            <a:off x="3153612" y="2155963"/>
            <a:ext cx="516340" cy="245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3612" y="2934905"/>
            <a:ext cx="516340"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82276" y="3346106"/>
            <a:ext cx="516340"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17298" y="3346106"/>
            <a:ext cx="472110"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10264" y="4566082"/>
            <a:ext cx="516340"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266720" y="5290322"/>
            <a:ext cx="516340"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69952" y="5205317"/>
            <a:ext cx="686024" cy="206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4422" y="5899044"/>
            <a:ext cx="686024" cy="206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634448" y="5532465"/>
            <a:ext cx="467436" cy="209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14265" y="5815299"/>
            <a:ext cx="467436" cy="1877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9" name="圆角矩形 8">
            <a:hlinkClick r:id="rId9" action="ppaction://hlinksldjump"/>
          </p:cNvPr>
          <p:cNvSpPr/>
          <p:nvPr/>
        </p:nvSpPr>
        <p:spPr>
          <a:xfrm>
            <a:off x="420693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8</a:t>
            </a:r>
            <a:endParaRPr lang="zh-CN" altLang="en-US" sz="1600" dirty="0">
              <a:solidFill>
                <a:schemeClr val="bg1"/>
              </a:solidFill>
            </a:endParaRPr>
          </a:p>
        </p:txBody>
      </p:sp>
      <p:sp>
        <p:nvSpPr>
          <p:cNvPr id="10" name="矩形 9"/>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依据我国半干旱地区某地的地形剖面图中的信息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在冲积平原上分布着灌溉干渠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说明该地的农业为灌溉农业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由于区域降水少而蒸发旺盛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若大水漫灌易引起土壤盐渍化。第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聚落分布在山麓地带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沙地广布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气候干旱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风力作用显著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易受风沙危害。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灌溉干渠附近农业用地面临的问题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次生盐碱化。成因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常年灌溉导致地下水位上升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以及该区域地表蒸发旺盛。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聚落面临的环境问题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风沙危害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风力的侵扰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风力搬运堆积。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5153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wipe(down)">
                                      <p:cBhvr>
                                        <p:cTn id="7" dur="500"/>
                                        <p:tgtEl>
                                          <p:spTgt spid="10">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wipe(down)">
                                      <p:cBhvr>
                                        <p:cTn id="10"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生态系统的基础与核心是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生态破坏主要是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植被</a:t>
            </a:r>
            <a:r>
              <a:rPr lang="zh-CN" altLang="zh-CN" sz="2200" dirty="0">
                <a:solidFill>
                  <a:srgbClr val="000000"/>
                </a:solidFill>
                <a:latin typeface="Times New Roman" panose="02020603050405020304" pitchFamily="18" charset="0"/>
                <a:cs typeface="Times New Roman" panose="02020603050405020304" pitchFamily="18" charset="0"/>
              </a:rPr>
              <a:t>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植被破坏引起的环境问题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生物多样性</a:t>
            </a:r>
            <a:r>
              <a:rPr lang="zh-CN" altLang="zh-CN" sz="2200" dirty="0">
                <a:solidFill>
                  <a:srgbClr val="000000"/>
                </a:solidFill>
                <a:latin typeface="Times New Roman" panose="02020603050405020304" pitchFamily="18" charset="0"/>
                <a:cs typeface="Times New Roman" panose="02020603050405020304" pitchFamily="18" charset="0"/>
              </a:rPr>
              <a:t>受损害、环境质量下降、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水土流失</a:t>
            </a:r>
            <a:r>
              <a:rPr lang="zh-CN" altLang="zh-CN" sz="2200" dirty="0">
                <a:solidFill>
                  <a:srgbClr val="000000"/>
                </a:solidFill>
                <a:latin typeface="Times New Roman" panose="02020603050405020304" pitchFamily="18" charset="0"/>
                <a:cs typeface="Times New Roman" panose="02020603050405020304" pitchFamily="18" charset="0"/>
              </a:rPr>
              <a:t>、土壤肥力降低、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土地荒漠化</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全球环境变化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人类对环境的影响而产生的全球环境问题有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全球气候变暖</a:t>
            </a:r>
            <a:r>
              <a:rPr lang="zh-CN" altLang="zh-CN" sz="2200" dirty="0">
                <a:solidFill>
                  <a:srgbClr val="000000"/>
                </a:solidFill>
                <a:latin typeface="Times New Roman" panose="02020603050405020304" pitchFamily="18" charset="0"/>
                <a:cs typeface="Times New Roman" panose="02020603050405020304" pitchFamily="18" charset="0"/>
              </a:rPr>
              <a:t>、臭氧层破坏、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酸雨</a:t>
            </a:r>
            <a:r>
              <a:rPr lang="zh-CN" altLang="zh-CN" sz="2200" dirty="0">
                <a:solidFill>
                  <a:srgbClr val="000000"/>
                </a:solidFill>
                <a:latin typeface="Times New Roman" panose="02020603050405020304" pitchFamily="18" charset="0"/>
                <a:cs typeface="Times New Roman" panose="02020603050405020304" pitchFamily="18" charset="0"/>
              </a:rPr>
              <a:t>、生物多样性锐减和海洋污染等。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81172" y="2575790"/>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65370" y="2575790"/>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9496" y="2977339"/>
            <a:ext cx="138251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4638" y="3374268"/>
            <a:ext cx="1087759"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20854" y="3374268"/>
            <a:ext cx="140892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45697" y="4181738"/>
            <a:ext cx="166859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04749" y="4587149"/>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821492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不同社会发展阶段人们每天对能源的需求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读图时把握以下几点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生产规模的扩大和人们生活水平的提高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平均每人每天对能源的需求量不断增加</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随着世界上总人口的大幅增长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人类对能源的需求量更是无限增长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而地球上的能源资源数量是有限的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所以世界能源紧张</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阅读本图时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我们要通过三项数字的比较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把图中缺少的部分补上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实现图示直观效果。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137952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4" name="矩形 13">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二、环境问题产生的原因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环境问题的产生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既有自然原因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人为</a:t>
            </a:r>
            <a:r>
              <a:rPr lang="zh-CN" altLang="zh-CN" sz="2200" dirty="0">
                <a:solidFill>
                  <a:srgbClr val="000000"/>
                </a:solidFill>
                <a:latin typeface="Times New Roman" panose="02020603050405020304" pitchFamily="18" charset="0"/>
                <a:cs typeface="Times New Roman" panose="02020603050405020304" pitchFamily="18" charset="0"/>
              </a:rPr>
              <a:t>原因更为重要。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有限性</a:t>
            </a:r>
            <a:r>
              <a:rPr lang="zh-CN" altLang="zh-CN" sz="2200" dirty="0">
                <a:solidFill>
                  <a:srgbClr val="000000"/>
                </a:solidFill>
                <a:latin typeface="Times New Roman" panose="02020603050405020304" pitchFamily="18" charset="0"/>
                <a:cs typeface="Times New Roman" panose="02020603050405020304" pitchFamily="18" charset="0"/>
              </a:rPr>
              <a:t>与人类需求的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无限性</a:t>
            </a:r>
            <a:r>
              <a:rPr lang="zh-CN" altLang="zh-CN" sz="2200" dirty="0">
                <a:solidFill>
                  <a:srgbClr val="000000"/>
                </a:solidFill>
                <a:latin typeface="Times New Roman" panose="02020603050405020304" pitchFamily="18" charset="0"/>
                <a:cs typeface="Times New Roman" panose="02020603050405020304" pitchFamily="18" charset="0"/>
              </a:rPr>
              <a:t>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短期</a:t>
            </a:r>
            <a:r>
              <a:rPr lang="zh-CN" altLang="zh-CN" sz="2200" dirty="0">
                <a:solidFill>
                  <a:srgbClr val="000000"/>
                </a:solidFill>
                <a:latin typeface="Times New Roman" panose="02020603050405020304" pitchFamily="18" charset="0"/>
                <a:cs typeface="Times New Roman" panose="02020603050405020304" pitchFamily="18" charset="0"/>
              </a:rPr>
              <a:t>经济利益与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长远</a:t>
            </a:r>
            <a:r>
              <a:rPr lang="zh-CN" altLang="zh-CN" sz="2200" dirty="0">
                <a:solidFill>
                  <a:srgbClr val="000000"/>
                </a:solidFill>
                <a:latin typeface="Times New Roman" panose="02020603050405020304" pitchFamily="18" charset="0"/>
                <a:cs typeface="Times New Roman" panose="02020603050405020304" pitchFamily="18" charset="0"/>
              </a:rPr>
              <a:t>环境效益的矛盾。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局部</a:t>
            </a:r>
            <a:r>
              <a:rPr lang="zh-CN" altLang="zh-CN" sz="2200" dirty="0">
                <a:solidFill>
                  <a:srgbClr val="000000"/>
                </a:solidFill>
                <a:latin typeface="Times New Roman" panose="02020603050405020304" pitchFamily="18" charset="0"/>
                <a:cs typeface="Times New Roman" panose="02020603050405020304" pitchFamily="18" charset="0"/>
              </a:rPr>
              <a:t>利益与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整体</a:t>
            </a:r>
            <a:r>
              <a:rPr lang="zh-CN" altLang="zh-CN" sz="2200" dirty="0">
                <a:solidFill>
                  <a:srgbClr val="000000"/>
                </a:solidFill>
                <a:latin typeface="Times New Roman" panose="02020603050405020304" pitchFamily="18" charset="0"/>
                <a:cs typeface="Times New Roman" panose="02020603050405020304" pitchFamily="18" charset="0"/>
              </a:rPr>
              <a:t>利益的矛盾。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行为</a:t>
            </a:r>
            <a:r>
              <a:rPr lang="zh-CN" altLang="zh-CN" sz="2200" dirty="0">
                <a:solidFill>
                  <a:srgbClr val="000000"/>
                </a:solidFill>
                <a:latin typeface="Times New Roman" panose="02020603050405020304" pitchFamily="18" charset="0"/>
                <a:cs typeface="Times New Roman" panose="02020603050405020304" pitchFamily="18" charset="0"/>
              </a:rPr>
              <a:t>和大众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利益</a:t>
            </a:r>
            <a:r>
              <a:rPr lang="zh-CN" altLang="zh-CN" sz="2200" dirty="0">
                <a:solidFill>
                  <a:srgbClr val="000000"/>
                </a:solidFill>
                <a:latin typeface="Times New Roman" panose="02020603050405020304" pitchFamily="18" charset="0"/>
                <a:cs typeface="Times New Roman" panose="02020603050405020304" pitchFamily="18" charset="0"/>
              </a:rPr>
              <a:t>的矛盾</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959150" y="2547326"/>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36811" y="3760576"/>
            <a:ext cx="81591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61114" y="3760576"/>
            <a:ext cx="81591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09396" y="4153864"/>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8609" y="4153864"/>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09396" y="4560669"/>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08725" y="4560669"/>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78641" y="4958746"/>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62886" y="4958746"/>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4" name="矩形 13">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a:t>
            </a: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苦难的母亲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该图形象地刻画了庞大的人口数量给地球带来的巨大压力。庞大的人口基数和较高的人口增长率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对物质资料的需求和消耗随之增多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而地球供给资源的数量是有限的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当人类对物质资料的需求和消耗超出环境供给资源和自净能力时就会出现种种资源和环境问题。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799607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三、当代环境问题的特点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危害的</a:t>
            </a:r>
            <a:r>
              <a:rPr lang="zh-CN" altLang="zh-CN" sz="2200"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不可预见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环境变化是一个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规模</a:t>
            </a:r>
            <a:r>
              <a:rPr lang="zh-CN" altLang="zh-CN" sz="2200" dirty="0">
                <a:solidFill>
                  <a:srgbClr val="000000"/>
                </a:solidFill>
                <a:latin typeface="Times New Roman" panose="02020603050405020304" pitchFamily="18" charset="0"/>
                <a:cs typeface="Times New Roman" panose="02020603050405020304" pitchFamily="18" charset="0"/>
              </a:rPr>
              <a:t>极大、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时间</a:t>
            </a:r>
            <a:r>
              <a:rPr lang="zh-CN" altLang="zh-CN" sz="2200" dirty="0">
                <a:solidFill>
                  <a:srgbClr val="000000"/>
                </a:solidFill>
                <a:latin typeface="Times New Roman" panose="02020603050405020304" pitchFamily="18" charset="0"/>
                <a:cs typeface="Times New Roman" panose="02020603050405020304" pitchFamily="18" charset="0"/>
              </a:rPr>
              <a:t>很长的过程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难以在实验室中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模拟</a:t>
            </a:r>
            <a:r>
              <a:rPr lang="zh-CN" altLang="zh-CN" sz="2200" dirty="0">
                <a:solidFill>
                  <a:srgbClr val="000000"/>
                </a:solidFill>
                <a:latin typeface="Times New Roman" panose="02020603050405020304" pitchFamily="18" charset="0"/>
                <a:cs typeface="Times New Roman" panose="02020603050405020304" pitchFamily="18" charset="0"/>
              </a:rPr>
              <a:t>。环境污染对人类的危害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一般是经过一段较长的潜伏期后才表现出来。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过程的</a:t>
            </a:r>
            <a:r>
              <a:rPr lang="zh-CN" altLang="zh-CN" sz="2200"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不可逆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由于科学与技术的进步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人类具有大规模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干预</a:t>
            </a:r>
            <a:r>
              <a:rPr lang="zh-CN" altLang="zh-CN" sz="2200" dirty="0">
                <a:solidFill>
                  <a:srgbClr val="000000"/>
                </a:solidFill>
                <a:latin typeface="Times New Roman" panose="02020603050405020304" pitchFamily="18" charset="0"/>
                <a:cs typeface="Times New Roman" panose="02020603050405020304" pitchFamily="18" charset="0"/>
              </a:rPr>
              <a:t>环境的能力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使环境中经长期演化形成的物理、化学、生物过程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发生改变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而其中有些过程是不可逆的。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规模的</a:t>
            </a:r>
            <a:r>
              <a:rPr lang="zh-CN" altLang="zh-CN" sz="2200"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全球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有些环境问题是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局部</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只影响一个流域、一个地区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或少数国家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但有些环境问题是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全球性</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37667" y="1733466"/>
            <a:ext cx="107866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22440" y="2131036"/>
            <a:ext cx="5373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01074" y="2131036"/>
            <a:ext cx="5373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11750" y="2131036"/>
            <a:ext cx="5373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2287" y="2529263"/>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32017" y="3344501"/>
            <a:ext cx="80898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03969" y="3743974"/>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203700" y="4149050"/>
            <a:ext cx="108283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32592" y="4955536"/>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837247" y="5353603"/>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75593" y="5755871"/>
            <a:ext cx="84027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0091599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20"/>
                                        </p:tgtEl>
                                      </p:cBhvr>
                                    </p:animEffect>
                                    <p:set>
                                      <p:cBhvr>
                                        <p:cTn id="50" dur="1" fill="hold">
                                          <p:stCondLst>
                                            <p:cond delay="499"/>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917659"/>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环境问题为什么具有全球性的特点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地理环境具有整体性特征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一个地区的生态破坏和环境污染会影响到周围相关地区甚至全球。人类排放的污染物随大气运动、水循环等会扩散到其他地区甚至全球。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思考讨论H.eps" descr="id:2147495876;FounderCES"/>
          <p:cNvPicPr>
            <a:picLocks noChangeAspect="1"/>
          </p:cNvPicPr>
          <p:nvPr/>
        </p:nvPicPr>
        <p:blipFill>
          <a:blip r:embed="rId5"/>
          <a:stretch>
            <a:fillRect/>
          </a:stretch>
        </p:blipFill>
        <p:spPr>
          <a:xfrm>
            <a:off x="508000" y="2182234"/>
            <a:ext cx="8128000" cy="418353"/>
          </a:xfrm>
          <a:prstGeom prst="rect">
            <a:avLst/>
          </a:prstGeom>
        </p:spPr>
      </p:pic>
    </p:spTree>
    <p:extLst>
      <p:ext uri="{BB962C8B-B14F-4D97-AF65-F5344CB8AC3E}">
        <p14:creationId xmlns:p14="http://schemas.microsoft.com/office/powerpoint/2010/main" xmlns="" val="118596989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291</TotalTime>
  <Words>2016</Words>
  <Application>Microsoft Office PowerPoint</Application>
  <PresentationFormat>全屏显示(4:3)</PresentationFormat>
  <Paragraphs>259</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第二节　当代环境问题的产生及其特点</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2017-08-27T02:54:41Z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