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3" r:id="rId2"/>
    <p:sldId id="264" r:id="rId3"/>
    <p:sldId id="265" r:id="rId4"/>
    <p:sldId id="278" r:id="rId5"/>
    <p:sldId id="356" r:id="rId6"/>
    <p:sldId id="275" r:id="rId7"/>
    <p:sldId id="357" r:id="rId8"/>
    <p:sldId id="358" r:id="rId9"/>
    <p:sldId id="359" r:id="rId10"/>
    <p:sldId id="360" r:id="rId11"/>
    <p:sldId id="285" r:id="rId12"/>
    <p:sldId id="361" r:id="rId13"/>
    <p:sldId id="362" r:id="rId14"/>
    <p:sldId id="363" r:id="rId15"/>
    <p:sldId id="364" r:id="rId16"/>
    <p:sldId id="365" r:id="rId17"/>
    <p:sldId id="270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66" r:id="rId26"/>
    <p:sldId id="354" r:id="rId27"/>
    <p:sldId id="367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7" autoAdjust="0"/>
    <p:restoredTop sz="95488" autoAdjust="0"/>
  </p:normalViewPr>
  <p:slideViewPr>
    <p:cSldViewPr showGuides="1">
      <p:cViewPr varScale="1">
        <p:scale>
          <a:sx n="61" d="100"/>
          <a:sy n="61" d="100"/>
        </p:scale>
        <p:origin x="-96" y="-222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7" Type="http://schemas.openxmlformats.org/officeDocument/2006/relationships/image" Target="../media/image5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4.png"/><Relationship Id="rId4" Type="http://schemas.openxmlformats.org/officeDocument/2006/relationships/slide" Target="../slides/slide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6.xml"/><Relationship Id="rId4" Type="http://schemas.openxmlformats.org/officeDocument/2006/relationships/slide" Target="../slides/slide1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6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6.xml"/><Relationship Id="rId4" Type="http://schemas.openxmlformats.org/officeDocument/2006/relationships/slide" Target="../slides/slide1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371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HISHISHULI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266693" cy="584775"/>
            <a:chOff x="29482" y="2927145"/>
            <a:chExt cx="156106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6106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314784" cy="584775"/>
            <a:chOff x="29482" y="2927145"/>
            <a:chExt cx="162033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203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HONGNANJUJIAO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379466" y="28551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3718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HISHISHULI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266693" cy="584775"/>
            <a:chOff x="29482" y="2927145"/>
            <a:chExt cx="156106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6106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314784" cy="584775"/>
            <a:chOff x="29482" y="2927145"/>
            <a:chExt cx="162033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203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HONGNANJUJIAO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78995" y="111757"/>
            <a:ext cx="902811" cy="481534"/>
            <a:chOff x="4378995" y="111757"/>
            <a:chExt cx="902811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378995" y="28551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371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HISHISHULI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266693" cy="584775"/>
            <a:chOff x="29482" y="2927145"/>
            <a:chExt cx="1561065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6106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314784" cy="584775"/>
              <a:chOff x="29482" y="2927145"/>
              <a:chExt cx="162033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6203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HONGNANJUJIAO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376102" y="111757"/>
            <a:ext cx="902811" cy="481534"/>
            <a:chOff x="4376102" y="111757"/>
            <a:chExt cx="902811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376102" y="28551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371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HISHISHULI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66693" cy="584775"/>
              <a:chOff x="29482" y="2927145"/>
              <a:chExt cx="156106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6106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14784" cy="584775"/>
            <a:chOff x="29482" y="2927145"/>
            <a:chExt cx="162033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203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HONGNANJUJIAO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76102" y="111757"/>
            <a:ext cx="902811" cy="481534"/>
            <a:chOff x="4376102" y="111757"/>
            <a:chExt cx="902811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376102" y="28551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44521" y="169738"/>
            <a:ext cx="303539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第三节　解决环境问题的基本思想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5.docx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2007___6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2007___7.docx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7.xml"/><Relationship Id="rId7" Type="http://schemas.openxmlformats.org/officeDocument/2006/relationships/slide" Target="slide21.xml"/><Relationship Id="rId12" Type="http://schemas.openxmlformats.org/officeDocument/2006/relationships/package" Target="../embeddings/Microsoft_Office_Word_2007___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0.xml"/><Relationship Id="rId11" Type="http://schemas.openxmlformats.org/officeDocument/2006/relationships/slide" Target="slide26.xml"/><Relationship Id="rId5" Type="http://schemas.openxmlformats.org/officeDocument/2006/relationships/slide" Target="slide19.xml"/><Relationship Id="rId10" Type="http://schemas.openxmlformats.org/officeDocument/2006/relationships/slide" Target="slide24.xml"/><Relationship Id="rId4" Type="http://schemas.openxmlformats.org/officeDocument/2006/relationships/slide" Target="slide18.xml"/><Relationship Id="rId9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slide" Target="slide26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2007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jpeg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第三节　解决环境问题的基本思想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环境观是人类对其与环境相互关系的基本认识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是世界观的一部分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正确的环境观才是科学世界观的一部分。环境观不仅决定了人类对环境的态度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而且制约着人类在生产和生活中的行为。第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传统的环境观是一种人地对立的观点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它强调人的主观能动性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而忽视环境的干预规律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尤其是进入工业社会后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随着生产力的发展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人类对环境的干预更强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出现了严重的环境问题。第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新的环境观强调人地协调才能生存和发展。人与环境是平等的关系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既不能夸大人的作用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也不能夸大自然环境对人的限制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人与环境应共同发展。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850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可持续发展的内涵、地位、内容和要求以及它们之间的相互关系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325675"/>
              </p:ext>
            </p:extLst>
          </p:nvPr>
        </p:nvGraphicFramePr>
        <p:xfrm>
          <a:off x="508000" y="2233567"/>
          <a:ext cx="8128000" cy="4302663"/>
        </p:xfrm>
        <a:graphic>
          <a:graphicData uri="http://schemas.openxmlformats.org/presentationml/2006/ole">
            <p:oleObj spid="_x0000_s4104" name="文档" r:id="rId5" imgW="3839157" imgH="20318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5167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0063762"/>
              </p:ext>
            </p:extLst>
          </p:nvPr>
        </p:nvGraphicFramePr>
        <p:xfrm>
          <a:off x="508000" y="1940821"/>
          <a:ext cx="8128000" cy="3230358"/>
        </p:xfrm>
        <a:graphic>
          <a:graphicData uri="http://schemas.openxmlformats.org/presentationml/2006/ole">
            <p:oleObj spid="_x0000_s5128" name="文档" r:id="rId5" imgW="3839157" imgH="15255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58600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最近公布的一项气象统计数据表示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中国四大沙尘暴源地之一的甘肃省民勤县近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沙尘暴呈现明显减少趋势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而不是增加。统计资料还显示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民勤县年扬沙天气从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年代初开始明显减少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浮尘天气在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年代之后减少特别明显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其减少速率远远大于沙尘暴和扬沙天气。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中国部分环境问题分布图。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10515"/>
              </p:ext>
            </p:extLst>
          </p:nvPr>
        </p:nvGraphicFramePr>
        <p:xfrm>
          <a:off x="1274348" y="4111952"/>
          <a:ext cx="6595305" cy="2640302"/>
        </p:xfrm>
        <a:graphic>
          <a:graphicData uri="http://schemas.openxmlformats.org/presentationml/2006/ole">
            <p:oleObj spid="_x0000_s6152" name="文档" r:id="rId5" imgW="3839157" imgH="15371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98473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地区沙漠化严重的自然原因是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地区沙漠化严重的人为原因是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。为防止这些地区土地沙漠化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我国正在这些沙漠化严重的地区进行的大规模生态工程是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地区水土流失严重的自然原因是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。治理的措施是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用可持续发展观点分析甘肃省民勤县沙尘减少的原因。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7486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地区沙漠化的自然原因是位于我国干旱地区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降水少、风力强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造成沙漠化进程快。第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地区相对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来讲自然条件相对较好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但人们不合理地利用土地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过度放牧、过度垦殖等导致沙漠化严重。为防止沙漠化进一步扩大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我国正在实施的大规模的生态工程是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防护林工程。第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位于我国黄土高原地区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水土流失严重的自然原因是黄土的特性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直立性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地质构造强烈造成地表的高低起伏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加剧水土流失。第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可持续发展的观点认为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人类与环境必须和谐发展。民勤县虽然处于沙漠化严重地区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但只要人们改变不合理的生活方式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就能使环境得到改善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逐渐达到人与环境的和谐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4682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气候干旱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风力作用强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过度放牧和不合理垦殖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使植被遭到破坏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防护林工程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黄土的特性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地质构造强烈　工程措施、生物措施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民勤县人民改变了原来与环境对立的生产方式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走可持续发展道路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退耕还林还牧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因地制宜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改变不合理的生产方式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使环境得到改善。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1316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22" name="圆角矩形 21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23" name="圆角矩形 22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下列关于环境观的叙述正确的是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环境观是人类对其与赖以生存的环境相互关系的基本认识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环境观也称为自然观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是世界观的一部分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环境观只是一种观念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不能决定人类对环境的态度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环境观制约着人类在生产和生活中的行为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人类对其与赖以生存的环境相互关系的基本认识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就是人类的环境观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也称为自然观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是世界观的一部分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决定了人类对环境的态度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并制约着人类在生产和生活中的行为。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8-9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10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26" name="圆角矩形 25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传统的环境观是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人地对立的一种观点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寻求人地和谐的观念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顺应自然是其基本观点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征服自然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是其基本的观点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传统的环境观是一种人地对立的观点。自从人类学会制造第一件工具就开始了对自然的征服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征服自然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是其基本的观点。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8-9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9" name="圆角矩形 18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10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00004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20786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传统环境观和新环境观的主要区分点在于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人类能否利用自然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人类能否征服自然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人类与自然是否是平等、和谐的关系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人类能否改造自然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传统的环境观是一种人地对立的观点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该观点认为自然环境不过是人类的改造对象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人地关系仅仅是一种征服与被征服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改造与被改造的关系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新环境观认为人类是自然的儿子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人类的生存和发展依赖于人地关系的平衡与协调。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8-9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10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3394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理解传统环境观和新环境观的区别。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掌握可持续发展的概念、内涵、原则、基本思想等。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4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20786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下列说法反映了新的环境观的是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只有一个地球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的公益广告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保护生物多样性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盛世滋丁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永不加赋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提倡使用塑料袋购物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盛世滋丁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永不加赋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的意思是在盛世里人口增加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不增加赋税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使百姓安居乐业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但结果也使得人口大幅度增长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垦田面积大幅度增加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提倡使用塑料袋购物会造成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白色污染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都不利于环境保护。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8-9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10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191645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5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20763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科学发展观是指导经济社会发展的根本指导思想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这里的科学发展观本质是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征服自然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促进经济发展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促进生态发展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可持续发展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科学发展观的本质为可持续发展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即包括经济、社会、生态在内的协调发展。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8-9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10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5493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6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20763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下列关于可持续发展的认识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停止开采非可再生资源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为子孙后代积累巨大财富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加大、加快各类可再生资源的开发力度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控制人口增长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使人口数量维持在目前的水平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在资源开发利用时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不能危害未来人类的生存需求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可持续发展的内涵表明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人类首先要发展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不能消极地停止开发非可再生能源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发展要有限度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不能加大、加快、无节制地开发可再生资源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控制人口增长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维护人口数量不是可持续发展的思想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可持续发展的持续性原则要求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在开发利用资源的同时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不能危及未来人类的生存需求。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8-9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10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22819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7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圆角矩形 8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8-9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10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20763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可持续发展思想源远流长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下列文字能反映该种思想的有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竭泽而渔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岂不得鱼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而明年无鱼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焚薮而田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岂不获得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而明年无兽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斩伐养长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不失其时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故山林不童而百姓有余材也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为人君而不能谨守其山林菹泽草莱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不可以立为天下王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起来望南山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山火烧山田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要求人们不要竭泽而渔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说明保护森林要砍伐和抚育相结合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说明统治者应该保护好本国的山川植被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这些都符合可持续发展的持续性原则。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说明火烧山林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这样不仅会造成植被的破坏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而且造成水土流失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土壤肥力下降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不利于土地、森林的可持续发展。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977130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8-9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10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20763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实现可持续发展的目标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意味着一场深刻的变革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是世界观、价值观、道德观的变革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是人类行为方式的要求。据此完成第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8~9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协调人类与环境关系的首要问题是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控制人口数量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提高人口素质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积极发展科技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开发新能源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治理污染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在我国西部大开发战略中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保持天然林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退耕还林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是两项重要内容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采取这两项措施的首要目标是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开展生态旅游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发展畜牧业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增加木材总量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改善生态环境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1045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8-9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10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很多环境问题是由人口过多引起的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由人口的过度膨胀造成资源的短缺、环境的恶化以及生态的破坏。第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西部地区生态环境脆弱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保持天然林和退耕还林、还草有利于改善生态环境。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189965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8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9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10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8-9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11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10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可持续发展包括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下列人类活动中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具有可持续发展意义的是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年代美国开垦中西部大草原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黑风暴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发展热带雨林迁移农业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在长江河床大力挖沙出售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既有经济效益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又疏浚了航道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我国在中西部一些地区实施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退耕还林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2057746"/>
              </p:ext>
            </p:extLst>
          </p:nvPr>
        </p:nvGraphicFramePr>
        <p:xfrm>
          <a:off x="508000" y="1823052"/>
          <a:ext cx="8128000" cy="2013513"/>
        </p:xfrm>
        <a:graphic>
          <a:graphicData uri="http://schemas.openxmlformats.org/presentationml/2006/ole">
            <p:oleObj spid="_x0000_s7174" name="文档" r:id="rId12" imgW="3839157" imgH="9512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4559982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1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2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3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4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5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6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8" action="ppaction://hlinksldjump"/>
          </p:cNvPr>
          <p:cNvSpPr/>
          <p:nvPr/>
        </p:nvSpPr>
        <p:spPr>
          <a:xfrm>
            <a:off x="3671469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333333"/>
                </a:solidFill>
              </a:rPr>
              <a:t>7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420693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33333"/>
                </a:solidFill>
              </a:rPr>
              <a:t>8-9</a:t>
            </a:r>
            <a:endParaRPr lang="zh-CN" altLang="en-US" sz="16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10" action="ppaction://hlinksldjump"/>
          </p:cNvPr>
          <p:cNvSpPr/>
          <p:nvPr/>
        </p:nvSpPr>
        <p:spPr>
          <a:xfrm>
            <a:off x="4742393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10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下列中国古人的行为或主张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蕴含了可持续发展思想的是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烧草为灰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取灰肥田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以人为本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人定胜天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竭泽而渔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焚薮而田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封山育林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定期开禁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简要叙述我国走可持续发展道路的原因。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生态持续发展　社会持续发展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经济持续发展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庞大的人口压力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严重的资源短缺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深刻的环境危机。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71763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0567366"/>
              </p:ext>
            </p:extLst>
          </p:nvPr>
        </p:nvGraphicFramePr>
        <p:xfrm>
          <a:off x="719572" y="1358346"/>
          <a:ext cx="8128000" cy="1967771"/>
        </p:xfrm>
        <a:graphic>
          <a:graphicData uri="http://schemas.openxmlformats.org/presentationml/2006/ole">
            <p:oleObj spid="_x0000_s1037" name="文档" r:id="rId5" imgW="4570544" imgH="1106117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41811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图表导读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全球商业性捕鱼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本图形象地显示了海洋中渔业资源锐减的严峻现实。从图中可以看出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在商业性捕鱼开始以前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由于人类捕捞量较少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没有超过鱼类再生的能力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广阔的海洋中蕴藏着丰富的海洋鱼类资源。自从商业性捕鱼活动开始以来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由于人类渔船数量的增多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渔具、探鱼技术的进步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海洋捕捞范围的扩展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捕鱼量大增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超过了渔业资源再生的速度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造成了海洋渔业资源数量锐减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也使部分物种濒临灭绝。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141"/>
          <p:cNvPicPr/>
          <p:nvPr/>
        </p:nvPicPr>
        <p:blipFill>
          <a:blip r:embed="rId6"/>
          <a:stretch>
            <a:fillRect/>
          </a:stretch>
        </p:blipFill>
        <p:spPr>
          <a:xfrm>
            <a:off x="323528" y="1406128"/>
            <a:ext cx="288032" cy="18722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29066" y="1377798"/>
            <a:ext cx="37232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33204" y="1377798"/>
            <a:ext cx="387441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5618" y="1749232"/>
            <a:ext cx="37232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17164" y="1749232"/>
            <a:ext cx="383605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64498" y="2161193"/>
            <a:ext cx="37232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41952" y="2161193"/>
            <a:ext cx="37232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44867" y="2548560"/>
            <a:ext cx="37232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51310" y="2948919"/>
            <a:ext cx="37232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5601388"/>
              </p:ext>
            </p:extLst>
          </p:nvPr>
        </p:nvGraphicFramePr>
        <p:xfrm>
          <a:off x="635573" y="1484784"/>
          <a:ext cx="8128000" cy="1817846"/>
        </p:xfrm>
        <a:graphic>
          <a:graphicData uri="http://schemas.openxmlformats.org/presentationml/2006/ole">
            <p:oleObj spid="_x0000_s2070" name="文档" r:id="rId5" imgW="4563702" imgH="1021502" progId="Word.Document.12">
              <p:embed/>
            </p:oleObj>
          </a:graphicData>
        </a:graphic>
      </p:graphicFrame>
      <p:pic>
        <p:nvPicPr>
          <p:cNvPr id="9" name="Picture 143"/>
          <p:cNvPicPr/>
          <p:nvPr/>
        </p:nvPicPr>
        <p:blipFill>
          <a:blip r:embed="rId6"/>
          <a:stretch>
            <a:fillRect/>
          </a:stretch>
        </p:blipFill>
        <p:spPr>
          <a:xfrm>
            <a:off x="362878" y="1484784"/>
            <a:ext cx="219371" cy="1824187"/>
          </a:xfrm>
          <a:prstGeom prst="rect">
            <a:avLst/>
          </a:prstGeom>
        </p:spPr>
      </p:pic>
      <p:pic>
        <p:nvPicPr>
          <p:cNvPr id="10" name="Picture 144"/>
          <p:cNvPicPr/>
          <p:nvPr/>
        </p:nvPicPr>
        <p:blipFill>
          <a:blip r:embed="rId6"/>
          <a:stretch>
            <a:fillRect/>
          </a:stretch>
        </p:blipFill>
        <p:spPr>
          <a:xfrm>
            <a:off x="362878" y="3851470"/>
            <a:ext cx="252028" cy="2095747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948259"/>
              </p:ext>
            </p:extLst>
          </p:nvPr>
        </p:nvGraphicFramePr>
        <p:xfrm>
          <a:off x="664471" y="3501008"/>
          <a:ext cx="8128000" cy="2731353"/>
        </p:xfrm>
        <a:graphic>
          <a:graphicData uri="http://schemas.openxmlformats.org/presentationml/2006/ole">
            <p:oleObj spid="_x0000_s2071" name="文档" r:id="rId7" imgW="3907578" imgH="131315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192787" y="1484784"/>
            <a:ext cx="45368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9168" y="1484784"/>
            <a:ext cx="45368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51720" y="1916832"/>
            <a:ext cx="45368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53010" y="1949490"/>
            <a:ext cx="45368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30758" y="2412404"/>
            <a:ext cx="45368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16980" y="2860158"/>
            <a:ext cx="64351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284243" y="3575412"/>
            <a:ext cx="564713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158708" y="4107187"/>
            <a:ext cx="84606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37515" y="4683789"/>
            <a:ext cx="564713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72716" y="5229200"/>
            <a:ext cx="1410405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06518" y="5229200"/>
            <a:ext cx="111327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876831" y="5780882"/>
            <a:ext cx="216793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2480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6491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可持续发展就是社会经济的持续发展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这种说法对吗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这种认识是片面的。可持续发展鼓励经济增长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各国都享有发展的权利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特别是发展中国家的社会经济发展显得尤为重要。但可持续发展绝不等同于社会经济的持续发展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其内涵包括社会、经济和生态三方面的持续发展。其中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生态持续发展是基础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经济持续发展是条件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社会持续发展是目的。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思考讨论H.eps" descr="id:2147495876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844824"/>
            <a:ext cx="8128000" cy="41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729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新的环境观与传统环境观的区别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人口、资源、环境问题日益突出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人类开始反思并意识到以往经济行为所产生的问题。人类具有认识自然、改造自然的能力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地理环境对人类具有反作用力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人类应当与环境建立平等友好、互惠共生、和谐互进的协调关系。新的环境观和传统的环境观的区别见下表。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5149351"/>
              </p:ext>
            </p:extLst>
          </p:nvPr>
        </p:nvGraphicFramePr>
        <p:xfrm>
          <a:off x="508000" y="1390984"/>
          <a:ext cx="8128000" cy="5062352"/>
        </p:xfrm>
        <a:graphic>
          <a:graphicData uri="http://schemas.openxmlformats.org/presentationml/2006/ole">
            <p:oleObj spid="_x0000_s3082" name="文档" r:id="rId5" imgW="3839157" imgH="23904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44918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人类在长期与环境的共存与斗争中逐渐认识了环境。据此完成下列各题。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下列有关环境观的认识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人类对其赖以生存的环境的认识就是环境观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环境观是科学世界观的一部分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环境观决定了人类对环境的态度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并不制约人类在生产和生活中的行为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环境观不仅决定了人类对环境的态度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而且制约着人类在生产和生活中的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406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467544" y="908720"/>
            <a:ext cx="93610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42998" y="908720"/>
            <a:ext cx="93610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传统的环境观认为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人与环境之间应协调发展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自人类学会制造第一件工具开始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就开始了对自然的征服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但是只有到了工业社会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人类才真正实现了征服自然的愿望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人类不是自然界的主人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天人合一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下面对人地关系的认识符合新的环境观的是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自然环境对人类发展起决定作用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人类可以成为自然界的主宰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无休止地向环境索取资源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人类是自然的儿子而不是主人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人类只有保持同自然界的平衡与协调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才能生存与发展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发展经济必产生环境问题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767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302</TotalTime>
  <Words>1187</Words>
  <Application>Microsoft Office PowerPoint</Application>
  <PresentationFormat>全屏显示(4:3)</PresentationFormat>
  <Paragraphs>244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测控设计模板14新</vt:lpstr>
      <vt:lpstr>文档</vt:lpstr>
      <vt:lpstr>第三节　解决环境问题的基本思想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Administrator</cp:lastModifiedBy>
  <cp:revision>地理备课大师【全免费】</cp:revision>
  <dcterms:created xsi:type="dcterms:W3CDTF">2014-04-23T05:53:17Z</dcterms:created>
  <dcterms:modified xsi:type="dcterms:W3CDTF">2017-08-27T02:54:57Z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