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64" r:id="rId3"/>
    <p:sldId id="265" r:id="rId4"/>
    <p:sldId id="278" r:id="rId5"/>
    <p:sldId id="351" r:id="rId6"/>
    <p:sldId id="352" r:id="rId7"/>
    <p:sldId id="275" r:id="rId8"/>
    <p:sldId id="353" r:id="rId9"/>
    <p:sldId id="354" r:id="rId10"/>
    <p:sldId id="355" r:id="rId11"/>
    <p:sldId id="356" r:id="rId12"/>
    <p:sldId id="357" r:id="rId13"/>
    <p:sldId id="358" r:id="rId14"/>
    <p:sldId id="359" r:id="rId15"/>
    <p:sldId id="360" r:id="rId16"/>
    <p:sldId id="361" r:id="rId17"/>
    <p:sldId id="362" r:id="rId18"/>
    <p:sldId id="270" r:id="rId19"/>
    <p:sldId id="347" r:id="rId20"/>
    <p:sldId id="348" r:id="rId21"/>
    <p:sldId id="363" r:id="rId22"/>
    <p:sldId id="349" r:id="rId23"/>
    <p:sldId id="364" r:id="rId24"/>
    <p:sldId id="365" r:id="rId25"/>
    <p:sldId id="350" r:id="rId26"/>
    <p:sldId id="366"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slide" Target="../slides/slide1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7.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303539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固体废弃物污染及其危害</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package" Target="../embeddings/Microsoft_Office_Word_2007___7.docx"/></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package" Target="../embeddings/Microsoft_Office_Word_2007___8.docx"/></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package" Target="../embeddings/Microsoft_Office_Word_2007___9.docx"/></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package" Target="../embeddings/Microsoft_Office_Word_2007___10.docx"/></Relationships>
</file>

<file path=ppt/slides/_rels/slide1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package" Target="../embeddings/Microsoft_Office_Word_2007___11.docx"/></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2007___12.docx"/><Relationship Id="rId3" Type="http://schemas.openxmlformats.org/officeDocument/2006/relationships/slide" Target="slide18.xml"/><Relationship Id="rId7"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2.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2.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package" Target="../embeddings/Microsoft_Office_Word_2007___1.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2007___3.docx"/><Relationship Id="rId5" Type="http://schemas.openxmlformats.org/officeDocument/2006/relationships/image" Target="../media/image11.png"/><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package" Target="../embeddings/Microsoft_Office_Word_2007___4.docx"/></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package" Target="../embeddings/Microsoft_Office_Word_2007___5.docx"/></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package" Target="../embeddings/Microsoft_Office_Word_2007___6.docx"/></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固体废弃物污染及其危害</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该题主要考查环境问题及其解决措施。由于尾矿矿渣中含有大量的污染物质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所以潜在危害是污染河流。应对的措施主要有加固尾矿矿渣库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兴建必要的行洪通道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防止洪水等将矿渣冲入江中。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该尾矿矿渣库位于江河上游地区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地处亚热带季风气候区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夏季易发洪水、泥石流、滑坡等。若将山坡上的尾矿矿渣冲入江中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其中的硫酸盐、铅等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会对江水造成污染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危及沿岸用水安全。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加固尾矿矿渣库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兴建必要的行洪通道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防止洪水等将矿渣冲入江中。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312238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365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城市垃圾的处理方法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en-US" sz="2200" b="1"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zh-CN" altLang="en-US"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的处理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对城市垃圾的处理方式是多种多样的。常见的有填埋法、堆肥法和焚烧法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目前在世界上应用较普遍的是填埋法。我国城市垃圾处理的主要方法是填埋和焚烧两种方法。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705292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83771421"/>
              </p:ext>
            </p:extLst>
          </p:nvPr>
        </p:nvGraphicFramePr>
        <p:xfrm>
          <a:off x="508000" y="1600973"/>
          <a:ext cx="8128000" cy="4420315"/>
        </p:xfrm>
        <a:graphic>
          <a:graphicData uri="http://schemas.openxmlformats.org/presentationml/2006/ole">
            <p:oleObj spid="_x0000_s6152" name="Document" r:id="rId4" imgW="3837473" imgH="2086525" progId="Word.Document.12">
              <p:embed/>
            </p:oleObj>
          </a:graphicData>
        </a:graphic>
      </p:graphicFrame>
    </p:spTree>
    <p:extLst>
      <p:ext uri="{BB962C8B-B14F-4D97-AF65-F5344CB8AC3E}">
        <p14:creationId xmlns:p14="http://schemas.microsoft.com/office/powerpoint/2010/main" xmlns="" val="93596754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en-US" sz="2200" b="1"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zh-CN" altLang="en-US"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垃圾的资源化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放错位置的资源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若采用科学合理的利用方式可以变废为宝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其利用方式、利用成分和优势见下表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3597726"/>
              </p:ext>
            </p:extLst>
          </p:nvPr>
        </p:nvGraphicFramePr>
        <p:xfrm>
          <a:off x="508000" y="2547963"/>
          <a:ext cx="8128000" cy="4420315"/>
        </p:xfrm>
        <a:graphic>
          <a:graphicData uri="http://schemas.openxmlformats.org/presentationml/2006/ole">
            <p:oleObj spid="_x0000_s7176" name="文档" r:id="rId4" imgW="3839157" imgH="2087652" progId="Word.Document.12">
              <p:embed/>
            </p:oleObj>
          </a:graphicData>
        </a:graphic>
      </p:graphicFrame>
    </p:spTree>
    <p:extLst>
      <p:ext uri="{BB962C8B-B14F-4D97-AF65-F5344CB8AC3E}">
        <p14:creationId xmlns:p14="http://schemas.microsoft.com/office/powerpoint/2010/main" xmlns="" val="118787812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87112603"/>
              </p:ext>
            </p:extLst>
          </p:nvPr>
        </p:nvGraphicFramePr>
        <p:xfrm>
          <a:off x="508000" y="2579498"/>
          <a:ext cx="8128000" cy="1953005"/>
        </p:xfrm>
        <a:graphic>
          <a:graphicData uri="http://schemas.openxmlformats.org/presentationml/2006/ole">
            <p:oleObj spid="_x0000_s8200" name="文档" r:id="rId4" imgW="3839157" imgH="922845" progId="Word.Document.12">
              <p:embed/>
            </p:oleObj>
          </a:graphicData>
        </a:graphic>
      </p:graphicFrame>
    </p:spTree>
    <p:extLst>
      <p:ext uri="{BB962C8B-B14F-4D97-AF65-F5344CB8AC3E}">
        <p14:creationId xmlns:p14="http://schemas.microsoft.com/office/powerpoint/2010/main" xmlns="" val="156111359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目前中国有</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的城市被垃圾包围。城市垃圾不仅占用大量土地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而且污染周围环境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其出路何在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91572894"/>
              </p:ext>
            </p:extLst>
          </p:nvPr>
        </p:nvGraphicFramePr>
        <p:xfrm>
          <a:off x="508000" y="2091885"/>
          <a:ext cx="8128000" cy="2971527"/>
        </p:xfrm>
        <a:graphic>
          <a:graphicData uri="http://schemas.openxmlformats.org/presentationml/2006/ole">
            <p:oleObj spid="_x0000_s9224" name="文档" r:id="rId4" imgW="3839157" imgH="1403530" progId="Word.Document.12">
              <p:embed/>
            </p:oleObj>
          </a:graphicData>
        </a:graphic>
      </p:graphicFrame>
      <p:sp>
        <p:nvSpPr>
          <p:cNvPr id="5" name="矩形 4"/>
          <p:cNvSpPr>
            <a:spLocks noChangeAspect="1"/>
          </p:cNvSpPr>
          <p:nvPr/>
        </p:nvSpPr>
        <p:spPr>
          <a:xfrm>
            <a:off x="508000" y="50291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法国有位哲人说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垃圾是摆错了位置的财富。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你如何理解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许多城市对垃圾采用填埋方法处理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该方法简便、省钱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但存在着明显的不足。你认为存在哪些不足之处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05063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垃圾的回收利用需要技术支撑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有了成熟的技术不但可以变废为宝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还可以进行无害化处理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实现对环境的零污染。第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用填埋法处理垃圾不仅占用土地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而且对土壤、水、大气等存在二次污染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垃圾发酵产生的甲烷气体是火灾及爆炸的隐患。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垃圾中有许多可回收利用的资源。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占用大量土地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垃圾产生沼气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如不及时收集、输出进行处理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容易发生爆炸等。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515176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4482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名师点津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城市垃圾的危害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城市垃圾是指城市居民在日常生活中抛弃的各种废弃物。其对环境的影响是多方面的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12716796"/>
              </p:ext>
            </p:extLst>
          </p:nvPr>
        </p:nvGraphicFramePr>
        <p:xfrm>
          <a:off x="508000" y="3366063"/>
          <a:ext cx="8128000" cy="1647113"/>
        </p:xfrm>
        <a:graphic>
          <a:graphicData uri="http://schemas.openxmlformats.org/presentationml/2006/ole">
            <p:oleObj spid="_x0000_s10248" name="文档" r:id="rId4" imgW="3839157" imgH="777379" progId="Word.Document.12">
              <p:embed/>
            </p:oleObj>
          </a:graphicData>
        </a:graphic>
      </p:graphicFrame>
    </p:spTree>
    <p:extLst>
      <p:ext uri="{BB962C8B-B14F-4D97-AF65-F5344CB8AC3E}">
        <p14:creationId xmlns:p14="http://schemas.microsoft.com/office/powerpoint/2010/main" xmlns="" val="353940441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86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下列关于城市垃圾产生影响的叙述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垃圾中的细微颗粒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在大风吹动下会随风飘逸和扩散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不会造成对大气环境的污染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直接把垃圾倾倒于湖泊中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使水体受到污染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湖泊的有效面积缩减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调蓄能力降低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垃圾若经风化、雨雪淋溶和地表径流的侵蚀后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将不会对植物造成危害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医院废弃物若已经经过消毒处理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则可以任意堆放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不会给人类健康带来危害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垃圾通过不同的途径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会对大气、水体造成污染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进而对植物、人类健康造成危害。直接把垃圾倾倒于湖泊中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不仅使水体受到污染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而且使湖泊的有效面积缩减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调蓄能力降低。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17" name="圆角矩形 16">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8" name="圆角矩形 17">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19" name="圆角矩形 18">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63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垃圾回收和再生是世界性的潮流和研究性课题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为此许多国家推广使用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分类垃圾箱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其好处是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使一部分非可再生资源得以回收利用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减少了固体废弃物的污染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减少了垃圾占用的人类生活空间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便于垃圾的分类处理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美化城市街道环境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便于宿舍楼区的合理布局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②③④⑤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①③⑤⑥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理解城市垃圾的来源及其特点。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理解固体废弃物的污染途径和防治措施。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3-5</a:t>
            </a:r>
            <a:endParaRPr lang="zh-CN" altLang="en-US" sz="1600" dirty="0">
              <a:solidFill>
                <a:schemeClr val="bg1"/>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4" name="矩形 13"/>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城市垃圾有多种类型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一般可分为普通垃圾、食品垃圾、建筑垃圾、清扫垃圾和危险垃圾。据此完成第</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具有分解速度快、腐蚀性强的垃圾类型是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食品垃圾</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普通垃圾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建筑垃圾</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危险垃圾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垃圾的数量和组成成分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随季节、地区变化较大的垃圾类型是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食品垃圾</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普通垃圾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建筑垃圾</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清扫垃圾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废旧电池、废旧日光灯管属于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普通垃圾</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食品垃圾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建筑垃圾</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危险垃圾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3-5</a:t>
            </a:r>
            <a:endParaRPr lang="zh-CN" altLang="en-US" sz="1600" dirty="0">
              <a:solidFill>
                <a:schemeClr val="bg1"/>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食品垃圾是指人们在储运、加工、买卖、食用食品所产生的残余废物。生物分解速度快、腐蚀性强是其主要特征。第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清扫垃圾是指城市露天公共场所的清扫物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如地面灰尘、落叶等。因此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清扫垃圾的数量和组成成分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随季节、地区的变化大。第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废旧电池、废旧日光灯管等对人类和动植物生命有危害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应属于危险垃圾。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046258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6-8</a:t>
            </a:r>
            <a:endParaRPr lang="zh-CN" altLang="en-US" sz="1600" dirty="0">
              <a:solidFill>
                <a:schemeClr val="bg1"/>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4" name="矩形 1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垃圾中的废弃物会发生化学的、物理的或生物的转化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并通过水、气、土壤、食物链等途径污染环境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危害人体健康。据此完成第</a:t>
            </a:r>
            <a:r>
              <a:rPr lang="en-US" altLang="zh-CN" sz="2200" dirty="0">
                <a:solidFill>
                  <a:srgbClr val="000000"/>
                </a:solidFill>
                <a:latin typeface="Times New Roman" panose="02020603050405020304" pitchFamily="18" charset="0"/>
                <a:cs typeface="Times New Roman" panose="02020603050405020304" pitchFamily="18" charset="0"/>
              </a:rPr>
              <a:t>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下列关于垃圾对大气环境影响的叙述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垃圾中的细微颗粒不会造成大气污染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某些垃圾在被分解时会释放有毒气体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污染大气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垃圾填埋处理会产生沼气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造成大气污染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用焚烧法处理垃圾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会造成大气二次污染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r>
              <a:rPr lang="zh-CN" altLang="zh-CN" sz="2200" dirty="0" smtClean="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6-8</a:t>
            </a:r>
            <a:endParaRPr lang="zh-CN" altLang="en-US" sz="1600" dirty="0">
              <a:solidFill>
                <a:schemeClr val="bg1"/>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4" name="矩形 3"/>
          <p:cNvSpPr>
            <a:spLocks noChangeAspect="1"/>
          </p:cNvSpPr>
          <p:nvPr/>
        </p:nvSpPr>
        <p:spPr>
          <a:xfrm>
            <a:off x="508000" y="120786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垃圾对土壤环境的影响表现在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垃圾经过风化、雨淋等产生的毒液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危害土壤中的微生物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垃圾露天堆放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占用大量的土地资源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有害成分会在动植物体内积蓄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通过食物链危害人体健康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垃圾对土壤环境的影响只表现在占用大量土地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下列垃圾污染能对人体健康造成危害的是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焚烧法处理产生</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垃圾被倾倒入河湖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使水体受到污染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垃圾经雨雪淋溶后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产生的有毒液体渗入土壤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垃圾堆存在城市的死角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9319369"/>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6-8</a:t>
            </a:r>
            <a:endParaRPr lang="zh-CN" altLang="en-US" sz="1600" dirty="0">
              <a:solidFill>
                <a:schemeClr val="bg1"/>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垃圾对大气环境的影响主要表现在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垃圾中的细微颗粒会造成大气污染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某些垃圾在被分解时会释放有毒气体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垃圾填埋处理会产生沼气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造成大气污染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用焚烧法处理垃圾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会造成大气二次污染等。第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垃圾对土壤环境的影响不仅表现在垃圾的露天存放会占用大量的土地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还表现在垃圾经过风化、雨淋等产生的毒液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危害土壤中的微生物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有害成分会在动植物体内积蓄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通过食物链危害人体健康等。第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的叙述都会危害人体健康。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423331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2" name="圆角矩形 11">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13" name="圆角矩形 12">
            <a:hlinkClick r:id="rId7"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14" name="矩形 13"/>
          <p:cNvSpPr>
            <a:spLocks noChangeAspect="1"/>
          </p:cNvSpPr>
          <p:nvPr/>
        </p:nvSpPr>
        <p:spPr>
          <a:xfrm>
            <a:off x="508000" y="191683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垃圾的简单堆放和焚烧处理是我国很多城市处理垃圾的主要方法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其危害不可忽视。读图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将下面选项的字母填在相应的括号内。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3675240109"/>
              </p:ext>
            </p:extLst>
          </p:nvPr>
        </p:nvGraphicFramePr>
        <p:xfrm>
          <a:off x="508000" y="3212976"/>
          <a:ext cx="8128000" cy="1818547"/>
        </p:xfrm>
        <a:graphic>
          <a:graphicData uri="http://schemas.openxmlformats.org/presentationml/2006/ole">
            <p:oleObj spid="_x0000_s11271" name="文档" r:id="rId8" imgW="3839157" imgH="858753" progId="Word.Document.12">
              <p:embed/>
            </p:oleObj>
          </a:graphicData>
        </a:graphic>
      </p:graphicFrame>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3-5</a:t>
            </a:r>
            <a:endParaRPr lang="zh-CN" altLang="en-US" sz="1600" dirty="0">
              <a:solidFill>
                <a:srgbClr val="333333"/>
              </a:solidFill>
            </a:endParaRPr>
          </a:p>
        </p:txBody>
      </p:sp>
      <p:sp>
        <p:nvSpPr>
          <p:cNvPr id="12" name="圆角矩形 11">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6-8</a:t>
            </a:r>
            <a:endParaRPr lang="zh-CN" altLang="en-US" sz="1600" dirty="0">
              <a:solidFill>
                <a:srgbClr val="333333"/>
              </a:solidFill>
            </a:endParaRPr>
          </a:p>
        </p:txBody>
      </p:sp>
      <p:sp>
        <p:nvSpPr>
          <p:cNvPr id="13" name="圆角矩形 12">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沙尘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危害人体健康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地表水、地下水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固体废弃物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有害渗滤液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土壤污染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有害气体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大气污染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cs typeface="Times New Roman" panose="02020603050405020304" pitchFamily="18" charset="0"/>
              </a:rPr>
              <a:t>有害成分在生物体内积累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216678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wipe(down)">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一、城市垃圾的特点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城市垃圾的数量随生活水平的提高而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增加</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城市垃圾是多种废弃物的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混合物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由多种物质组成。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随着生活水平的提高与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新产品</a:t>
            </a:r>
            <a:r>
              <a:rPr lang="zh-CN" altLang="zh-CN" sz="2200" dirty="0">
                <a:solidFill>
                  <a:srgbClr val="000000"/>
                </a:solidFill>
                <a:latin typeface="Times New Roman" panose="02020603050405020304" pitchFamily="18" charset="0"/>
                <a:cs typeface="Times New Roman" panose="02020603050405020304" pitchFamily="18" charset="0"/>
              </a:rPr>
              <a:t>的推广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城市垃圾出现了新的类型。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中国城市垃圾产生量变化情况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2.11)</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本图用柱状图的形式表现了中国城市垃圾的增长状况。读图时应注意两点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垃圾数量不断增加</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垃圾数量的增长速度非常快。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74285" y="2165514"/>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78982" y="2564904"/>
            <a:ext cx="80800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94716" y="2975180"/>
            <a:ext cx="80800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二、当代垃圾产生的环境问题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对大气环境的影响</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848383438"/>
              </p:ext>
            </p:extLst>
          </p:nvPr>
        </p:nvGraphicFramePr>
        <p:xfrm>
          <a:off x="345300" y="2089312"/>
          <a:ext cx="8128000" cy="2114355"/>
        </p:xfrm>
        <a:graphic>
          <a:graphicData uri="http://schemas.openxmlformats.org/presentationml/2006/ole">
            <p:oleObj spid="_x0000_s1038" name="文档" r:id="rId5" imgW="3839157" imgH="998098" progId="Word.Document.12">
              <p:embed/>
            </p:oleObj>
          </a:graphicData>
        </a:graphic>
      </p:graphicFrame>
      <mc:AlternateContent xmlns:mc="http://schemas.openxmlformats.org/markup-compatibility/2006">
        <mc:Choice xmlns:a14="http://schemas.microsoft.com/office/drawing/2010/main" xmlns="" Requires="a14">
          <p:sp>
            <p:nvSpPr>
              <p:cNvPr id="4" name="矩形 3"/>
              <p:cNvSpPr>
                <a:spLocks noChangeAspect="1"/>
              </p:cNvSpPr>
              <p:nvPr/>
            </p:nvSpPr>
            <p:spPr>
              <a:xfrm>
                <a:off x="508000" y="4230509"/>
                <a:ext cx="2717411"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对水环境的影</a:t>
                </a:r>
                <a14:m>
                  <m:oMath xmlns:m="http://schemas.openxmlformats.org/officeDocument/2006/math">
                    <m:r>
                      <a:rPr lang="zh-CN" altLang="zh-CN" sz="2200">
                        <a:solidFill>
                          <a:srgbClr val="000000"/>
                        </a:solidFill>
                        <a:latin typeface="Cambria Math" panose="02040503050406030204" pitchFamily="18" charset="0"/>
                        <a:cs typeface="Times New Roman" panose="02020603050405020304" pitchFamily="18" charset="0"/>
                      </a:rPr>
                      <m:t>响</m:t>
                    </m:r>
                  </m:oMath>
                </a14:m>
                <a:r>
                  <a:rPr lang="zh-CN" altLang="en-US" sz="2200" dirty="0" smtClean="0"/>
                  <a:t/>
                </a:r>
                <a:endParaRPr lang="zh-CN" altLang="en-US" sz="2200" dirty="0"/>
              </a:p>
            </p:txBody>
          </p:sp>
        </mc:Choice>
        <mc:Fallback>
          <p:sp>
            <p:nvSpPr>
              <p:cNvPr id="4" name="矩形 3"/>
              <p:cNvSpPr>
                <a:spLocks noRot="1" noChangeAspect="1" noMove="1" noResize="1" noEditPoints="1" noAdjustHandles="1" noChangeArrowheads="1" noChangeShapeType="1" noTextEdit="1"/>
              </p:cNvSpPr>
              <p:nvPr/>
            </p:nvSpPr>
            <p:spPr>
              <a:xfrm>
                <a:off x="508000" y="4230509"/>
                <a:ext cx="2717411" cy="498598"/>
              </a:xfrm>
              <a:prstGeom prst="rect">
                <a:avLst/>
              </a:prstGeom>
              <a:blipFill rotWithShape="0">
                <a:blip r:embed="rId6"/>
                <a:stretch>
                  <a:fillRect t="-6098" b="-17073"/>
                </a:stretch>
              </a:blipFill>
            </p:spPr>
            <p:txBody>
              <a:bodyPr/>
              <a:lstStyle/>
              <a:p>
                <a:r>
                  <a:rPr lang="zh-CN" altLang="en-US">
                    <a:noFill/>
                  </a:rPr>
                  <a:t> </a:t>
                </a:r>
              </a:p>
            </p:txBody>
          </p:sp>
        </mc:Fallback>
      </mc:AlternateContent>
      <p:graphicFrame>
        <p:nvGraphicFramePr>
          <p:cNvPr id="5" name="对象 4"/>
          <p:cNvGraphicFramePr>
            <a:graphicFrameLocks noChangeAspect="1"/>
          </p:cNvGraphicFramePr>
          <p:nvPr>
            <p:extLst>
              <p:ext uri="{D42A27DB-BD31-4B8C-83A1-F6EECF244321}">
                <p14:modId xmlns:p14="http://schemas.microsoft.com/office/powerpoint/2010/main" xmlns="" val="1799345724"/>
              </p:ext>
            </p:extLst>
          </p:nvPr>
        </p:nvGraphicFramePr>
        <p:xfrm>
          <a:off x="197090" y="4677249"/>
          <a:ext cx="8128000" cy="2114355"/>
        </p:xfrm>
        <a:graphic>
          <a:graphicData uri="http://schemas.openxmlformats.org/presentationml/2006/ole">
            <p:oleObj spid="_x0000_s1039" name="文档" r:id="rId7" imgW="3839157" imgH="998098" progId="Word.Document.12">
              <p:embed/>
            </p:oleObj>
          </a:graphicData>
        </a:graphic>
      </p:graphicFrame>
      <p:sp>
        <p:nvSpPr>
          <p:cNvPr id="8" name="矩形 7"/>
          <p:cNvSpPr/>
          <p:nvPr/>
        </p:nvSpPr>
        <p:spPr>
          <a:xfrm>
            <a:off x="1037956" y="2163211"/>
            <a:ext cx="110754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42164" y="2677902"/>
            <a:ext cx="19347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22036" y="3226602"/>
            <a:ext cx="193476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36757" y="3747644"/>
            <a:ext cx="82191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68801" y="4734993"/>
            <a:ext cx="52749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08826" y="5282136"/>
            <a:ext cx="109344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84656" y="5282136"/>
            <a:ext cx="137045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21355" y="5823881"/>
            <a:ext cx="86409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462602" y="6381328"/>
            <a:ext cx="80595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207861"/>
                <a:ext cx="2999539"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3</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对土壤环境的影</a:t>
                </a:r>
                <a14:m>
                  <m:oMath xmlns:m="http://schemas.openxmlformats.org/officeDocument/2006/math">
                    <m:r>
                      <a:rPr lang="zh-CN" altLang="zh-CN" sz="2200">
                        <a:solidFill>
                          <a:srgbClr val="000000"/>
                        </a:solidFill>
                        <a:latin typeface="Cambria Math" panose="02040503050406030204" pitchFamily="18" charset="0"/>
                        <a:cs typeface="Times New Roman" panose="02020603050405020304" pitchFamily="18" charset="0"/>
                      </a:rPr>
                      <m:t>响</m:t>
                    </m:r>
                  </m:oMath>
                </a14:m>
                <a:r>
                  <a:rPr lang="zh-CN" altLang="en-US" sz="2200" dirty="0" smtClean="0"/>
                  <a:t/>
                </a:r>
                <a:endParaRPr lang="zh-CN" altLang="en-US" sz="2200" dirty="0"/>
              </a:p>
            </p:txBody>
          </p:sp>
        </mc:Choice>
        <mc:Fallback>
          <p:sp>
            <p:nvSpPr>
              <p:cNvPr id="2" name="矩形 1"/>
              <p:cNvSpPr>
                <a:spLocks noRot="1" noChangeAspect="1" noMove="1" noResize="1" noEditPoints="1" noAdjustHandles="1" noChangeArrowheads="1" noChangeShapeType="1" noTextEdit="1"/>
              </p:cNvSpPr>
              <p:nvPr/>
            </p:nvSpPr>
            <p:spPr>
              <a:xfrm>
                <a:off x="508000" y="1207861"/>
                <a:ext cx="2999539" cy="498598"/>
              </a:xfrm>
              <a:prstGeom prst="rect">
                <a:avLst/>
              </a:prstGeom>
              <a:blipFill rotWithShape="0">
                <a:blip r:embed="rId5"/>
                <a:stretch>
                  <a:fillRect t="-6098" b="-18293"/>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xmlns="" val="3605133550"/>
              </p:ext>
            </p:extLst>
          </p:nvPr>
        </p:nvGraphicFramePr>
        <p:xfrm>
          <a:off x="96618" y="1668150"/>
          <a:ext cx="8128000" cy="1573161"/>
        </p:xfrm>
        <a:graphic>
          <a:graphicData uri="http://schemas.openxmlformats.org/presentationml/2006/ole">
            <p:oleObj spid="_x0000_s2056" name="文档" r:id="rId6" imgW="3839157" imgH="742813" progId="Word.Document.12">
              <p:embed/>
            </p:oleObj>
          </a:graphicData>
        </a:graphic>
      </p:graphicFrame>
      <p:sp>
        <p:nvSpPr>
          <p:cNvPr id="4" name="矩形 3"/>
          <p:cNvSpPr>
            <a:spLocks noChangeAspect="1"/>
          </p:cNvSpPr>
          <p:nvPr/>
        </p:nvSpPr>
        <p:spPr>
          <a:xfrm>
            <a:off x="508000" y="3307322"/>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对土地的影响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固体垃圾的露天堆放和填埋处理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占用土地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可耕地</a:t>
            </a:r>
            <a:r>
              <a:rPr lang="zh-CN" altLang="zh-CN" sz="2200" dirty="0">
                <a:solidFill>
                  <a:srgbClr val="000000"/>
                </a:solidFill>
                <a:latin typeface="Times New Roman" panose="02020603050405020304" pitchFamily="18" charset="0"/>
                <a:cs typeface="Times New Roman" panose="02020603050405020304" pitchFamily="18" charset="0"/>
              </a:rPr>
              <a:t>短缺问题加剧。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对环境卫生的影响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堆存在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城市的死角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影响环境卫生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成为多种疾病的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传播源</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危险废弃物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如废电池、废日光灯管、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医院废弃物</a:t>
            </a:r>
            <a:r>
              <a:rPr lang="zh-CN" altLang="zh-CN" sz="2200" dirty="0">
                <a:solidFill>
                  <a:srgbClr val="000000"/>
                </a:solidFill>
                <a:latin typeface="Times New Roman" panose="02020603050405020304" pitchFamily="18" charset="0"/>
                <a:cs typeface="Times New Roman" panose="02020603050405020304" pitchFamily="18" charset="0"/>
              </a:rPr>
              <a:t>甚至放射性废物。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转嫁污染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发达国家把垃圾运到发展中国家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转嫁污染。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610599" y="1724734"/>
            <a:ext cx="115803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80931" y="1724734"/>
            <a:ext cx="193594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44670" y="2276872"/>
            <a:ext cx="109092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70215" y="2276872"/>
            <a:ext cx="54364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86604" y="2829178"/>
            <a:ext cx="54364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03275" y="2829178"/>
            <a:ext cx="80942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2228" y="3763284"/>
            <a:ext cx="84228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44745" y="4170896"/>
            <a:ext cx="133635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35655" y="4574950"/>
            <a:ext cx="84228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589637" y="4975985"/>
            <a:ext cx="141473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9900884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固体废弃物的污染途径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2.13)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本图以示意图的形式直观表述了固体废弃物的多种污染途径。在长期的自然因素作用下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固体废弃物中的有害物质会转入大气、水、土壤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成为其他类型污染的污染源。人吸入被污染的大气或饮用了被污染的水源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会直接危害人体健康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同时进入水体和土壤中的重金属通过灌溉、养殖、种植等途径在生物体内富集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当人吃了这些生物或它们的产出品以后就会中毒甚至死亡。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015629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当代垃圾产生的环境问题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随着人类社会的发展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垃圾种类与数量日益增多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许多地方固体废弃物的排放量与堆积量超过了环境自净能力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产生一系列的环境问题。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03406816"/>
              </p:ext>
            </p:extLst>
          </p:nvPr>
        </p:nvGraphicFramePr>
        <p:xfrm>
          <a:off x="508000" y="2922227"/>
          <a:ext cx="8128000" cy="3963157"/>
        </p:xfrm>
        <a:graphic>
          <a:graphicData uri="http://schemas.openxmlformats.org/presentationml/2006/ole">
            <p:oleObj spid="_x0000_s3080" name="文档" r:id="rId4" imgW="3839157" imgH="1871614"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10319215"/>
              </p:ext>
            </p:extLst>
          </p:nvPr>
        </p:nvGraphicFramePr>
        <p:xfrm>
          <a:off x="508000" y="1560975"/>
          <a:ext cx="8128000" cy="3990049"/>
        </p:xfrm>
        <a:graphic>
          <a:graphicData uri="http://schemas.openxmlformats.org/presentationml/2006/ole">
            <p:oleObj spid="_x0000_s4104" name="文档" r:id="rId4" imgW="3839157" imgH="1884216" progId="Word.Document.12">
              <p:embed/>
            </p:oleObj>
          </a:graphicData>
        </a:graphic>
      </p:graphicFrame>
    </p:spTree>
    <p:extLst>
      <p:ext uri="{BB962C8B-B14F-4D97-AF65-F5344CB8AC3E}">
        <p14:creationId xmlns:p14="http://schemas.microsoft.com/office/powerpoint/2010/main" xmlns="" val="85735019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874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阅读图文资料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某企业在甲地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开采锰矿并建有电解锰厂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生产过程中需用硫酸和铅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在附近山坡上建有尾矿矿渣库。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97064836"/>
              </p:ext>
            </p:extLst>
          </p:nvPr>
        </p:nvGraphicFramePr>
        <p:xfrm>
          <a:off x="508000" y="2492896"/>
          <a:ext cx="8128000" cy="3391708"/>
        </p:xfrm>
        <a:graphic>
          <a:graphicData uri="http://schemas.openxmlformats.org/presentationml/2006/ole">
            <p:oleObj spid="_x0000_s5128" name="文档" r:id="rId4" imgW="3839157" imgH="1601206" progId="Word.Document.12">
              <p:embed/>
            </p:oleObj>
          </a:graphicData>
        </a:graphic>
      </p:graphicFrame>
      <p:sp>
        <p:nvSpPr>
          <p:cNvPr id="5" name="矩形 4"/>
          <p:cNvSpPr>
            <a:spLocks noChangeAspect="1"/>
          </p:cNvSpPr>
          <p:nvPr/>
        </p:nvSpPr>
        <p:spPr>
          <a:xfrm>
            <a:off x="508000" y="5938394"/>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分析该尾矿矿渣库对环境的潜在危害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并说明为防止这种危害应采取的措施。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913260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327</TotalTime>
  <Words>1432</Words>
  <Application>Microsoft Office PowerPoint</Application>
  <PresentationFormat>全屏显示(4:3)</PresentationFormat>
  <Paragraphs>152</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26</vt:i4>
      </vt:variant>
    </vt:vector>
  </HeadingPairs>
  <TitlesOfParts>
    <vt:vector size="29" baseType="lpstr">
      <vt:lpstr>测控设计模板14新</vt:lpstr>
      <vt:lpstr>文档</vt:lpstr>
      <vt:lpstr>Document</vt:lpstr>
      <vt:lpstr>第二节　固体废弃物污染及其危害</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2017-08-27T02:55:46Z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