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264" r:id="rId3"/>
    <p:sldId id="265" r:id="rId4"/>
    <p:sldId id="351" r:id="rId5"/>
    <p:sldId id="352" r:id="rId6"/>
    <p:sldId id="278" r:id="rId7"/>
    <p:sldId id="353" r:id="rId8"/>
    <p:sldId id="275" r:id="rId9"/>
    <p:sldId id="354" r:id="rId10"/>
    <p:sldId id="355" r:id="rId11"/>
    <p:sldId id="356" r:id="rId12"/>
    <p:sldId id="357" r:id="rId13"/>
    <p:sldId id="358" r:id="rId14"/>
    <p:sldId id="285" r:id="rId15"/>
    <p:sldId id="359" r:id="rId16"/>
    <p:sldId id="360" r:id="rId17"/>
    <p:sldId id="270" r:id="rId18"/>
    <p:sldId id="361" r:id="rId19"/>
    <p:sldId id="347" r:id="rId20"/>
    <p:sldId id="362" r:id="rId21"/>
    <p:sldId id="363" r:id="rId22"/>
    <p:sldId id="348" r:id="rId23"/>
    <p:sldId id="349" r:id="rId24"/>
    <p:sldId id="364" r:id="rId25"/>
    <p:sldId id="350" r:id="rId26"/>
    <p:sldId id="365"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5488" autoAdjust="0"/>
  </p:normalViewPr>
  <p:slideViewPr>
    <p:cSldViewPr showGuides="1">
      <p:cViewPr varScale="1">
        <p:scale>
          <a:sx n="61" d="100"/>
          <a:sy n="61" d="100"/>
        </p:scale>
        <p:origin x="-96" y="-222"/>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66693" cy="584775"/>
            <a:chOff x="29482" y="2927145"/>
            <a:chExt cx="1561064" cy="487312"/>
          </a:xfrm>
        </p:grpSpPr>
        <p:sp>
          <p:nvSpPr>
            <p:cNvPr id="38" name="TextBox 37"/>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14784" cy="584775"/>
            <a:chOff x="29482" y="2927145"/>
            <a:chExt cx="1620332" cy="487312"/>
          </a:xfrm>
        </p:grpSpPr>
        <p:sp>
          <p:nvSpPr>
            <p:cNvPr id="41" name="TextBox 40"/>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379466"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HISHISHULI</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66693" cy="584775"/>
            <a:chOff x="29482" y="2927145"/>
            <a:chExt cx="1561064" cy="487312"/>
          </a:xfrm>
        </p:grpSpPr>
        <p:sp>
          <p:nvSpPr>
            <p:cNvPr id="40" name="TextBox 39"/>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14784" cy="584775"/>
            <a:chOff x="29482" y="2927145"/>
            <a:chExt cx="1620332" cy="487312"/>
          </a:xfrm>
        </p:grpSpPr>
        <p:sp>
          <p:nvSpPr>
            <p:cNvPr id="43" name="TextBox 42"/>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8995" y="111757"/>
            <a:ext cx="902811" cy="481534"/>
            <a:chOff x="4378995"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899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HISHISHULI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66693" cy="584775"/>
            <a:chOff x="29482" y="2927145"/>
            <a:chExt cx="1561065" cy="487312"/>
          </a:xfrm>
        </p:grpSpPr>
        <p:sp>
          <p:nvSpPr>
            <p:cNvPr id="39" name="TextBox 38"/>
            <p:cNvSpPr txBox="1"/>
            <p:nvPr userDrawn="1"/>
          </p:nvSpPr>
          <p:spPr>
            <a:xfrm>
              <a:off x="29482" y="2927145"/>
              <a:ext cx="156106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HONGNANJUJIAO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66693" cy="584775"/>
              <a:chOff x="29482" y="2927145"/>
              <a:chExt cx="1561064" cy="487312"/>
            </a:xfrm>
          </p:grpSpPr>
          <p:sp>
            <p:nvSpPr>
              <p:cNvPr id="39" name="TextBox 38"/>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44521"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第三节　大气污染及其防治</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package" Target="../embeddings/Microsoft_Office_Word_2007___7.docx"/><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package" Target="../embeddings/Microsoft_Office_Word_2007___8.docx"/><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package" Target="../embeddings/Microsoft_Office_Word_2007___9.docx"/><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2007___10.docx"/><Relationship Id="rId3" Type="http://schemas.openxmlformats.org/officeDocument/2006/relationships/slide" Target="slide17.xml"/><Relationship Id="rId7" Type="http://schemas.openxmlformats.org/officeDocument/2006/relationships/slide" Target="slide25.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2007___11.docx"/><Relationship Id="rId3" Type="http://schemas.openxmlformats.org/officeDocument/2006/relationships/slide" Target="slide17.xml"/><Relationship Id="rId7" Type="http://schemas.openxmlformats.org/officeDocument/2006/relationships/slide" Target="slide25.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2007___12.docx"/><Relationship Id="rId3" Type="http://schemas.openxmlformats.org/officeDocument/2006/relationships/slide" Target="slide17.xml"/><Relationship Id="rId7" Type="http://schemas.openxmlformats.org/officeDocument/2006/relationships/slide" Target="slide25.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jpeg"/><Relationship Id="rId5" Type="http://schemas.openxmlformats.org/officeDocument/2006/relationships/package" Target="../embeddings/Microsoft_Office_Word_2007___2.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2.jpeg"/><Relationship Id="rId5" Type="http://schemas.openxmlformats.org/officeDocument/2006/relationships/package" Target="../embeddings/Microsoft_Office_Word_2007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2007___5.docx"/><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package" Target="../embeddings/Microsoft_Office_Word_2007___6.docx"/><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大气污染及其防治</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0763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阅读图文材料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是指大气中直径小于或等于</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微米的颗粒物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细颗粒物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。人吸入过多的</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可引起多种疾病。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我国华北某城市冬季监测采样点环境状况和</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监测浓度。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99281177"/>
              </p:ext>
            </p:extLst>
          </p:nvPr>
        </p:nvGraphicFramePr>
        <p:xfrm>
          <a:off x="508000" y="3251828"/>
          <a:ext cx="8128000" cy="4043832"/>
        </p:xfrm>
        <a:graphic>
          <a:graphicData uri="http://schemas.openxmlformats.org/presentationml/2006/ole">
            <p:oleObj spid="_x0000_s7179" name="文档" r:id="rId5" imgW="3839157" imgH="1909781" progId="Word.Document.12">
              <p:embed/>
            </p:oleObj>
          </a:graphicData>
        </a:graphic>
      </p:graphicFrame>
    </p:spTree>
    <p:extLst>
      <p:ext uri="{BB962C8B-B14F-4D97-AF65-F5344CB8AC3E}">
        <p14:creationId xmlns:p14="http://schemas.microsoft.com/office/powerpoint/2010/main" xmlns="" val="94164663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07638"/>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北方某城市的</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月平均浓度统计图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据材料二归纳监测点</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污染物可能的主要来源。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据材料三描述该城市</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月平均浓度变化的规律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并分析该城市</a:t>
            </a:r>
            <a:r>
              <a:rPr lang="zh-CN" altLang="zh-CN" sz="2200" dirty="0" smtClean="0">
                <a:solidFill>
                  <a:srgbClr val="000000"/>
                </a:solidFill>
                <a:latin typeface="Times New Roman" panose="02020603050405020304" pitchFamily="18" charset="0"/>
                <a:cs typeface="Times New Roman" panose="02020603050405020304" pitchFamily="18" charset="0"/>
              </a:rPr>
              <a:t>夏季</a:t>
            </a:r>
            <a:r>
              <a:rPr lang="zh-CN" altLang="zh-CN" sz="2200" dirty="0">
                <a:solidFill>
                  <a:srgbClr val="000000"/>
                </a:solidFill>
                <a:latin typeface="Times New Roman" panose="02020603050405020304" pitchFamily="18" charset="0"/>
                <a:cs typeface="Times New Roman" panose="02020603050405020304" pitchFamily="18" charset="0"/>
              </a:rPr>
              <a:t>浓度特点的形成原因。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大气中的</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除影响人体健康外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还会对大气环境产生哪些影响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为降低大气中</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含量可以采取哪些积极的举措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37126224"/>
              </p:ext>
            </p:extLst>
          </p:nvPr>
        </p:nvGraphicFramePr>
        <p:xfrm>
          <a:off x="508000" y="1711935"/>
          <a:ext cx="8128000" cy="2232007"/>
        </p:xfrm>
        <a:graphic>
          <a:graphicData uri="http://schemas.openxmlformats.org/presentationml/2006/ole">
            <p:oleObj spid="_x0000_s8203" name="文档" r:id="rId5" imgW="3839157" imgH="1053548" progId="Word.Document.12">
              <p:embed/>
            </p:oleObj>
          </a:graphicData>
        </a:graphic>
      </p:graphicFrame>
    </p:spTree>
    <p:extLst>
      <p:ext uri="{BB962C8B-B14F-4D97-AF65-F5344CB8AC3E}">
        <p14:creationId xmlns:p14="http://schemas.microsoft.com/office/powerpoint/2010/main" xmlns="" val="288512531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由表中数据可以看出</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浓度较大的区域是道路两侧以及企业附近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污染物的主要来源是机动车尾气排放、企业和居民燃煤。第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月平均浓度变化的规律。夏季浓度较低的原因与大气垂直运动强烈、降水较多、植被的滞尘作用强等因素有关。第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大气中的</a:t>
            </a:r>
            <a:r>
              <a:rPr lang="en-US" altLang="zh-CN" sz="2200" dirty="0">
                <a:solidFill>
                  <a:srgbClr val="000000"/>
                </a:solidFill>
                <a:latin typeface="Times New Roman" panose="02020603050405020304" pitchFamily="18" charset="0"/>
                <a:cs typeface="Times New Roman" panose="02020603050405020304" pitchFamily="18" charset="0"/>
              </a:rPr>
              <a:t>PM</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除影响人体健康外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还会作为凝结核形成云雾和降水、影响太阳辐射以及地面辐射、降低大气的能见度等。第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从防治大气污染的措施进行分析。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138739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机动车尾气排放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企业和居民燃煤。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春秋季高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冬季较低。夏季降水丰富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植被更为茂盛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滞尘作用大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大气运动强烈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污染物易扩散和沉积。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利于水汽凝结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形成云雾和降水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削弱部分太阳辐射和阻挡地面辐射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影响气温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降低能见度。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加强对大气污染企业的治理力度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加强对机动车污染排放的监控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提高汽车尾气排放标准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植树造林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提高植被覆盖率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借鉴发达国家大气环境污染治理的经验和技术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严格立法与执法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提高大气质量标准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积极发展煤炭的气化、液化技术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推广利用新能源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优化能源结构。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21881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全球酸雨集中分布区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我国南方酸雨比北方严重的原因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全球有三大块酸雨地区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西欧、北美和东亚。造成我国南方酸雨比北方严重的原因主要有以下几个方面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南方降雨多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酸性气体中的二氧化硫、氮氧化物等物质溶解到降水中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南方多低山丘陵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空气流动性差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而北方风力大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酸性气体易扩散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北方多碱性土壤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大气中碱性土壤颗粒与酸雨中的酸性物质中和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南方工业发达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排放的酸性气体多。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38011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世界各地每年排放的硫、氮量的分布图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分析西欧酸雨危害严重的原因。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在防治酸雨方面可采取什么措施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99277039"/>
              </p:ext>
            </p:extLst>
          </p:nvPr>
        </p:nvGraphicFramePr>
        <p:xfrm>
          <a:off x="508000" y="2316026"/>
          <a:ext cx="8128000" cy="2581598"/>
        </p:xfrm>
        <a:graphic>
          <a:graphicData uri="http://schemas.openxmlformats.org/presentationml/2006/ole">
            <p:oleObj spid="_x0000_s9226" name="文档" r:id="rId5" imgW="3839157" imgH="1218817" progId="Word.Document.12">
              <p:embed/>
            </p:oleObj>
          </a:graphicData>
        </a:graphic>
      </p:graphicFrame>
    </p:spTree>
    <p:extLst>
      <p:ext uri="{BB962C8B-B14F-4D97-AF65-F5344CB8AC3E}">
        <p14:creationId xmlns:p14="http://schemas.microsoft.com/office/powerpoint/2010/main" xmlns="" val="17729943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联系当地经济状况并结合当地自然条件加以分析。第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可从减少酸性气体的排放方面寻找答案。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西欧经济发达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消费水平高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酸性气体排放量大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由于受盛行西风的影响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废气向东北方向扩散。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加大科技投入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推广节能减排技术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降低单位产值能耗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调整能源消费结构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提高清洁能源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水能、核能、天然气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所占比重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实施清洁生产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减少酸性气体排放。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我国能源以煤炭为主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酸雨是硫酸型的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欧美能源以石油为主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酸雨是硝酸型的。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06467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3"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1-2</a:t>
            </a:r>
            <a:endParaRPr lang="zh-CN" altLang="en-US" sz="1600" dirty="0">
              <a:solidFill>
                <a:schemeClr val="bg1"/>
              </a:solidFill>
            </a:endParaRPr>
          </a:p>
        </p:txBody>
      </p:sp>
      <p:sp>
        <p:nvSpPr>
          <p:cNvPr id="18" name="圆角矩形 17">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9" name="圆角矩形 18">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20" name="圆角矩形 19">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21" name="圆角矩形 20">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2" name="矩形 1"/>
          <p:cNvSpPr>
            <a:spLocks noChangeAspect="1"/>
          </p:cNvSpPr>
          <p:nvPr/>
        </p:nvSpPr>
        <p:spPr>
          <a:xfrm>
            <a:off x="508000" y="120763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上海市工业烟尘排放量逐年统计图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98839820"/>
              </p:ext>
            </p:extLst>
          </p:nvPr>
        </p:nvGraphicFramePr>
        <p:xfrm>
          <a:off x="508000" y="1731301"/>
          <a:ext cx="8128000" cy="2201755"/>
        </p:xfrm>
        <a:graphic>
          <a:graphicData uri="http://schemas.openxmlformats.org/presentationml/2006/ole">
            <p:oleObj spid="_x0000_s10249" name="文档" r:id="rId8" imgW="3839157" imgH="1039505" progId="Word.Document.12">
              <p:embed/>
            </p:oleObj>
          </a:graphicData>
        </a:graphic>
      </p:graphicFrame>
      <p:sp>
        <p:nvSpPr>
          <p:cNvPr id="4" name="矩形 3"/>
          <p:cNvSpPr>
            <a:spLocks noChangeAspect="1"/>
          </p:cNvSpPr>
          <p:nvPr/>
        </p:nvSpPr>
        <p:spPr>
          <a:xfrm>
            <a:off x="508000" y="398998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上海市工业烟尘排放量的变化规律是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A.2000</a:t>
            </a:r>
            <a:r>
              <a:rPr lang="zh-CN" altLang="zh-CN" sz="2200" dirty="0">
                <a:solidFill>
                  <a:srgbClr val="000000"/>
                </a:solidFill>
                <a:latin typeface="Times New Roman" panose="02020603050405020304" pitchFamily="18" charset="0"/>
                <a:cs typeface="Times New Roman" panose="02020603050405020304" pitchFamily="18" charset="0"/>
              </a:rPr>
              <a:t>年以后持续</a:t>
            </a:r>
            <a:r>
              <a:rPr lang="zh-CN" altLang="zh-CN" sz="2200" dirty="0" smtClean="0">
                <a:solidFill>
                  <a:srgbClr val="000000"/>
                </a:solidFill>
                <a:latin typeface="Times New Roman" panose="02020603050405020304" pitchFamily="18" charset="0"/>
                <a:cs typeface="Times New Roman" panose="02020603050405020304" pitchFamily="18" charset="0"/>
              </a:rPr>
              <a:t>减少</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总体呈现下降趋势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 1996</a:t>
            </a:r>
            <a:r>
              <a:rPr lang="zh-CN" altLang="zh-CN" sz="2200" dirty="0">
                <a:solidFill>
                  <a:srgbClr val="000000"/>
                </a:solidFill>
                <a:latin typeface="Times New Roman" panose="02020603050405020304" pitchFamily="18" charset="0"/>
                <a:cs typeface="Times New Roman" panose="02020603050405020304" pitchFamily="18" charset="0"/>
              </a:rPr>
              <a:t>年以后加速</a:t>
            </a:r>
            <a:r>
              <a:rPr lang="zh-CN" altLang="zh-CN" sz="2200" dirty="0" smtClean="0">
                <a:solidFill>
                  <a:srgbClr val="000000"/>
                </a:solidFill>
                <a:latin typeface="Times New Roman" panose="02020603050405020304" pitchFamily="18" charset="0"/>
                <a:cs typeface="Times New Roman" panose="02020603050405020304" pitchFamily="18" charset="0"/>
              </a:rPr>
              <a:t>下降</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1997~2003</a:t>
            </a:r>
            <a:r>
              <a:rPr lang="zh-CN" altLang="zh-CN" sz="2200" dirty="0">
                <a:solidFill>
                  <a:srgbClr val="000000"/>
                </a:solidFill>
                <a:latin typeface="Times New Roman" panose="02020603050405020304" pitchFamily="18" charset="0"/>
                <a:cs typeface="Times New Roman" panose="02020603050405020304" pitchFamily="18" charset="0"/>
              </a:rPr>
              <a:t>年上海市烟尘排放量减少的主要原因是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产业结构调整</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转变城市职能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减小工业规模</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工业迁至浦东新区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1-2</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据图可知上海市工业烟尘排放量的变化规律是总体呈现下降趋势。第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上海市烟尘排放量减少主要得益于产业结构调整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使大气污染严重的工业减少。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014036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8" name="圆角矩形 17">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3-4</a:t>
            </a:r>
            <a:endParaRPr lang="zh-CN" altLang="en-US" sz="1600" dirty="0">
              <a:solidFill>
                <a:schemeClr val="bg1"/>
              </a:solidFill>
            </a:endParaRPr>
          </a:p>
        </p:txBody>
      </p:sp>
      <p:sp>
        <p:nvSpPr>
          <p:cNvPr id="19" name="圆角矩形 18">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20" name="圆角矩形 19">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21" name="圆角矩形 20">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2" name="矩形 1"/>
          <p:cNvSpPr>
            <a:spLocks noChangeAspect="1"/>
          </p:cNvSpPr>
          <p:nvPr/>
        </p:nvSpPr>
        <p:spPr>
          <a:xfrm>
            <a:off x="508000" y="120786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我国部分城市空气质量周报。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95635105"/>
              </p:ext>
            </p:extLst>
          </p:nvPr>
        </p:nvGraphicFramePr>
        <p:xfrm>
          <a:off x="508000" y="2107171"/>
          <a:ext cx="8128000" cy="1764763"/>
        </p:xfrm>
        <a:graphic>
          <a:graphicData uri="http://schemas.openxmlformats.org/presentationml/2006/ole">
            <p:oleObj spid="_x0000_s11273" name="文档" r:id="rId8" imgW="3839157" imgH="833909" progId="Word.Document.12">
              <p:embed/>
            </p:oleObj>
          </a:graphicData>
        </a:graphic>
      </p:graphicFrame>
      <p:sp>
        <p:nvSpPr>
          <p:cNvPr id="4" name="矩形 3"/>
          <p:cNvSpPr>
            <a:spLocks noChangeAspect="1"/>
          </p:cNvSpPr>
          <p:nvPr/>
        </p:nvSpPr>
        <p:spPr>
          <a:xfrm>
            <a:off x="508000" y="3430264"/>
            <a:ext cx="261161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(TSP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为总悬浮物</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913043"/>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随着工业化和城市化进程的加快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北京每年约有</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万吨煤燃烧</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多万辆机动车排气</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多处建筑工地的扬尘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大大加剧了北京的污染。贵阳曾经被联合国有关组织列为世界十大酸雨污染城市之一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是贵州省酸雨污染的中心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也是酸雨污染最严重的城市。</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贵阳市空气中二氧化硫的含量超过国家</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级标准两倍多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酸雨出现的频率占全年降水的</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0000451"/>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了解大气污染现象和大气污染物之间的关系。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掌握可吸入颗粒物污染、酸雨的成因及其危害。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掌握大气污染的防治措施。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3-4</a:t>
            </a:r>
            <a:endParaRPr lang="zh-CN" altLang="en-US" sz="1600" dirty="0">
              <a:solidFill>
                <a:schemeClr val="bg1"/>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6" name="矩形 5"/>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北京与贵阳主要大气污染物的不同主要体现在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北京大气污染物中的汽车尾气含量小于贵阳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北京大气污染物中的二氧化硫含量大于贵阳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贵阳大气污染物中可吸入颗粒物含量较低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贵阳大气污染物中二氧化硫的含量大于北京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贵阳的酸雨除居民生活、工业生产大量使用高硫煤外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可能还与下列哪些因素有关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贵阳地处山间盆地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湿度大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不利于污染物的扩散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贵阳大风天气多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比较干燥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南方多为酸性土壤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加剧了酸雨危害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南方降水量大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大气中含有碱性尘沙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r>
              <a:rPr lang="zh-CN" altLang="zh-CN" sz="2200" dirty="0" smtClean="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0146316"/>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3-4</a:t>
            </a:r>
            <a:endParaRPr lang="zh-CN" altLang="en-US" sz="1600" dirty="0">
              <a:solidFill>
                <a:schemeClr val="bg1"/>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2" name="矩形 1"/>
          <p:cNvSpPr>
            <a:spLocks noChangeAspect="1"/>
          </p:cNvSpPr>
          <p:nvPr/>
        </p:nvSpPr>
        <p:spPr>
          <a:xfrm>
            <a:off x="508000" y="271673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北京和贵阳的首要污染物均为可吸入颗粒物。北京大气中的二氧化硫含量低于贵阳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而酸雨危害较重的为贵阳。贵阳的酸雨不仅与酸性气体的排放量有关</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还与贵阳的地形以及酸性土壤有关</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14014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5-6</a:t>
            </a:r>
            <a:endParaRPr lang="zh-CN" altLang="en-US" sz="1600" dirty="0">
              <a:solidFill>
                <a:schemeClr val="bg1"/>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16" name="矩形 15"/>
          <p:cNvSpPr>
            <a:spLocks noChangeAspect="1"/>
          </p:cNvSpPr>
          <p:nvPr/>
        </p:nvSpPr>
        <p:spPr>
          <a:xfrm>
            <a:off x="508000" y="120637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臭氧在大气中的含量虽少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但对地球生命却至关重要。根据所学知识完成第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臭氧层对地球生命起到保护作用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这是因为臭氧层能够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降低大气温度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吸收太阳紫外线辐射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促发光化学反应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分解人类活动排放的废气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据观测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臭氧层空洞现象最为严重的地方出现在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青藏高原上空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北极附近上空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南极附近上空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北美大陆上空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臭氧吸收紫外线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可以减少过强紫外线对生命的损害。第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南极春季的臭氧层空洞最为严重。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23394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xEl>
                                              <p:pRg st="9" end="9"/>
                                            </p:txEl>
                                          </p:spTgt>
                                        </p:tgtEl>
                                        <p:attrNameLst>
                                          <p:attrName>style.visibility</p:attrName>
                                        </p:attrNameLst>
                                      </p:cBhvr>
                                      <p:to>
                                        <p:strVal val="visible"/>
                                      </p:to>
                                    </p:set>
                                    <p:animEffect transition="in" filter="wipe(down)">
                                      <p:cBhvr>
                                        <p:cTn id="7" dur="500"/>
                                        <p:tgtEl>
                                          <p:spTgt spid="16">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xEl>
                                              <p:pRg st="10" end="10"/>
                                            </p:txEl>
                                          </p:spTgt>
                                        </p:tgtEl>
                                        <p:attrNameLst>
                                          <p:attrName>style.visibility</p:attrName>
                                        </p:attrNameLst>
                                      </p:cBhvr>
                                      <p:to>
                                        <p:strVal val="visible"/>
                                      </p:to>
                                    </p:set>
                                    <p:animEffect transition="in" filter="wipe(down)">
                                      <p:cBhvr>
                                        <p:cTn id="12" dur="500"/>
                                        <p:tgtEl>
                                          <p:spTgt spid="1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7-9</a:t>
            </a:r>
            <a:endParaRPr lang="zh-CN" altLang="en-US" sz="1600" dirty="0">
              <a:solidFill>
                <a:schemeClr val="bg1"/>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16" name="矩形 15"/>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欧洲、北美和中国长江以南都是酸雨多发区。据此完成第</a:t>
            </a:r>
            <a:r>
              <a:rPr lang="en-US" altLang="zh-CN" sz="2200" dirty="0">
                <a:solidFill>
                  <a:srgbClr val="000000"/>
                </a:solidFill>
                <a:latin typeface="Times New Roman" panose="02020603050405020304" pitchFamily="18" charset="0"/>
                <a:cs typeface="Times New Roman" panose="02020603050405020304" pitchFamily="18" charset="0"/>
              </a:rPr>
              <a:t>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上述区域多酸雨的共同自然条件是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重工业发达</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地势平坦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降水较多</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受西风带影响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下列名胜受酸雨影响不明显的是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埃及金字塔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四川乐山大佛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纽约自由女神像</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巴黎埃菲尔铁塔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消除酸雨的根本措施是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回收利用酸性气体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优化能源结构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发展清洁燃烧技术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提高资源的利用率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减少能源的利用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1916457"/>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7-9</a:t>
            </a:r>
            <a:endParaRPr lang="zh-CN" altLang="en-US" sz="1600" dirty="0">
              <a:solidFill>
                <a:schemeClr val="bg1"/>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10</a:t>
            </a:r>
            <a:endParaRPr lang="zh-CN" altLang="en-US" sz="1600" dirty="0">
              <a:solidFill>
                <a:srgbClr val="333333"/>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项属于社会经济条件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北美、中国长江以南的地形复杂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中国长江以南基本不受西风带的影响。第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埃及主要位于热带沙漠气候区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酸雨影响不明显。第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化石燃料燃烧后向大气中排放出大量的酸性气体是产生酸雨的主要原因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故优化能源结构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发展清洁燃烧技术是消除酸雨的根本措施。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52620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3" name="圆角矩形 12">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14" name="圆角矩形 13">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15" name="圆角矩形 14">
            <a:hlinkClick r:id="rId7"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10</a:t>
            </a:r>
            <a:endParaRPr lang="zh-CN" altLang="en-US" sz="1600" dirty="0">
              <a:solidFill>
                <a:schemeClr val="bg1"/>
              </a:solidFill>
            </a:endParaRPr>
          </a:p>
        </p:txBody>
      </p:sp>
      <p:sp>
        <p:nvSpPr>
          <p:cNvPr id="16" name="矩形 15"/>
          <p:cNvSpPr>
            <a:spLocks noChangeAspect="1"/>
          </p:cNvSpPr>
          <p:nvPr/>
        </p:nvSpPr>
        <p:spPr>
          <a:xfrm>
            <a:off x="508000" y="1207638"/>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近几十年来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大气污染事件频发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严重影响人体健康和工农业生产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并对建筑物及各种设备设施造成损害。下图示意某地两起大气污染事件的形成过程。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xmlns="" val="3329193478"/>
              </p:ext>
            </p:extLst>
          </p:nvPr>
        </p:nvGraphicFramePr>
        <p:xfrm>
          <a:off x="508000" y="2954335"/>
          <a:ext cx="8128000" cy="3653903"/>
        </p:xfrm>
        <a:graphic>
          <a:graphicData uri="http://schemas.openxmlformats.org/presentationml/2006/ole">
            <p:oleObj spid="_x0000_s12295" name="文档" r:id="rId8" imgW="3839157" imgH="1726148" progId="Word.Document.12">
              <p:embed/>
            </p:oleObj>
          </a:graphicData>
        </a:graphic>
      </p:graphicFrame>
    </p:spTree>
    <p:extLst>
      <p:ext uri="{BB962C8B-B14F-4D97-AF65-F5344CB8AC3E}">
        <p14:creationId xmlns:p14="http://schemas.microsoft.com/office/powerpoint/2010/main" xmlns="" val="232054935"/>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3-4</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5-6</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7-9</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10</a:t>
            </a:r>
            <a:endParaRPr lang="zh-CN" altLang="en-US" sz="1600" dirty="0">
              <a:solidFill>
                <a:schemeClr val="bg1"/>
              </a:solidFill>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说出图中所反映的大气污染事件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并描述图中有毒烟雾的形成过程。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谈谈如何防治大气污染。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图中反映的大气污染事件主要为光化学烟雾和酸雨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其中光化学烟雾的形成过程可以从图中得出。第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防治大气污染可从控制污染物的排放、提高能源利用率以及加强大气环境监测和管理等角度寻求对策。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光化学烟雾、酸雨。汽车尾气中的碳氢化合物和一氧化氮在阳光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紫外线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的作用下发生化学反应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生成有毒烟雾。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减少汽车尾气排放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提倡清洁生产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减少工厂的废气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二氧化硫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提高能源利用率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加强大气环境污染监测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加强政府执法力度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提高排污费的征收标准。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990106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6502"/>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一、大气污染现象和大气污染物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大气污染的概念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由于自然或人为的原因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大气圈中的原有成分被改变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而且增加了某些有毒有害的物质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致使大气质量恶化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影响了原有的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生态</a:t>
            </a:r>
            <a:r>
              <a:rPr lang="zh-CN" altLang="zh-CN" sz="2200" dirty="0">
                <a:solidFill>
                  <a:srgbClr val="000000"/>
                </a:solidFill>
                <a:latin typeface="Times New Roman" panose="02020603050405020304" pitchFamily="18" charset="0"/>
                <a:cs typeface="Times New Roman" panose="02020603050405020304" pitchFamily="18" charset="0"/>
              </a:rPr>
              <a:t>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严重威胁着人体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健康</a:t>
            </a:r>
            <a:r>
              <a:rPr lang="zh-CN" altLang="zh-CN" sz="2200" dirty="0">
                <a:solidFill>
                  <a:srgbClr val="000000"/>
                </a:solidFill>
                <a:latin typeface="Times New Roman" panose="02020603050405020304" pitchFamily="18" charset="0"/>
                <a:cs typeface="Times New Roman" panose="02020603050405020304" pitchFamily="18" charset="0"/>
              </a:rPr>
              <a:t>和正常的工农业生产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并对建筑物及各种设备设施造成损害的现象。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大气污染物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碳</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氮</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硫</a:t>
            </a:r>
            <a:r>
              <a:rPr lang="zh-CN" altLang="zh-CN" sz="2200" dirty="0">
                <a:solidFill>
                  <a:srgbClr val="000000"/>
                </a:solidFill>
                <a:latin typeface="Times New Roman" panose="02020603050405020304" pitchFamily="18" charset="0"/>
                <a:cs typeface="Times New Roman" panose="02020603050405020304" pitchFamily="18" charset="0"/>
              </a:rPr>
              <a:t>的氧化物、可吸入颗粒物和氟利昂等。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smtClean="0">
                <a:solidFill>
                  <a:srgbClr val="000000"/>
                </a:solidFill>
                <a:latin typeface="Times New Roman" panose="02020603050405020304" pitchFamily="18" charset="0"/>
              </a:rPr>
              <a:t>    3</a:t>
            </a:r>
            <a:r>
              <a:rPr lang="en-US" altLang="zh-CN" sz="2200" dirty="0" smtClean="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大气污染时空</a:t>
            </a:r>
            <a:r>
              <a:rPr lang="zh-CN" altLang="zh-CN" sz="2200" dirty="0" smtClean="0">
                <a:solidFill>
                  <a:srgbClr val="000000"/>
                </a:solidFill>
                <a:latin typeface="Times New Roman" panose="02020603050405020304" pitchFamily="18" charset="0"/>
                <a:cs typeface="Times New Roman" panose="02020603050405020304" pitchFamily="18" charset="0"/>
              </a:rPr>
              <a:t>尺</a:t>
            </a:r>
            <a:r>
              <a:rPr lang="zh-CN" altLang="en-US" sz="2200" dirty="0">
                <a:solidFill>
                  <a:srgbClr val="000000"/>
                </a:solidFill>
                <a:latin typeface="Times New Roman" panose="02020603050405020304" pitchFamily="18" charset="0"/>
                <a:cs typeface="Times New Roman" panose="02020603050405020304" pitchFamily="18" charset="0"/>
              </a:rPr>
              <a:t>度</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446638474"/>
              </p:ext>
            </p:extLst>
          </p:nvPr>
        </p:nvGraphicFramePr>
        <p:xfrm>
          <a:off x="129276" y="4275801"/>
          <a:ext cx="8128000" cy="1529463"/>
        </p:xfrm>
        <a:graphic>
          <a:graphicData uri="http://schemas.openxmlformats.org/presentationml/2006/ole">
            <p:oleObj spid="_x0000_s1038" name="文档" r:id="rId5" imgW="3839157" imgH="721569" progId="Word.Document.12">
              <p:embed/>
            </p:oleObj>
          </a:graphicData>
        </a:graphic>
      </p:graphicFrame>
      <p:sp>
        <p:nvSpPr>
          <p:cNvPr id="6" name="矩形 5"/>
          <p:cNvSpPr/>
          <p:nvPr/>
        </p:nvSpPr>
        <p:spPr>
          <a:xfrm>
            <a:off x="1728449" y="2621864"/>
            <a:ext cx="521503"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77928" y="2621864"/>
            <a:ext cx="521503"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49126" y="3424019"/>
            <a:ext cx="279560"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89402" y="3424019"/>
            <a:ext cx="279560"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58459" y="3424019"/>
            <a:ext cx="279560"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36686" y="4775232"/>
            <a:ext cx="2425709"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77410" y="5318475"/>
            <a:ext cx="521503"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27493" y="5318475"/>
            <a:ext cx="1450412"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544574" y="5318475"/>
            <a:ext cx="217400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37450300"/>
              </p:ext>
            </p:extLst>
          </p:nvPr>
        </p:nvGraphicFramePr>
        <p:xfrm>
          <a:off x="786252" y="1272287"/>
          <a:ext cx="8128000" cy="5364415"/>
        </p:xfrm>
        <a:graphic>
          <a:graphicData uri="http://schemas.openxmlformats.org/presentationml/2006/ole">
            <p:oleObj spid="_x0000_s2062" name="文档" r:id="rId5" imgW="4043700" imgH="2668796" progId="Word.Document.12">
              <p:embed/>
            </p:oleObj>
          </a:graphicData>
        </a:graphic>
      </p:graphicFrame>
      <p:pic>
        <p:nvPicPr>
          <p:cNvPr id="10" name="Picture 288"/>
          <p:cNvPicPr/>
          <p:nvPr/>
        </p:nvPicPr>
        <p:blipFill>
          <a:blip r:embed="rId6"/>
          <a:stretch>
            <a:fillRect/>
          </a:stretch>
        </p:blipFill>
        <p:spPr>
          <a:xfrm>
            <a:off x="316385" y="3313448"/>
            <a:ext cx="345862" cy="1296144"/>
          </a:xfrm>
          <a:prstGeom prst="rect">
            <a:avLst/>
          </a:prstGeom>
        </p:spPr>
      </p:pic>
      <p:sp>
        <p:nvSpPr>
          <p:cNvPr id="6" name="矩形 5"/>
          <p:cNvSpPr/>
          <p:nvPr/>
        </p:nvSpPr>
        <p:spPr>
          <a:xfrm>
            <a:off x="4759560" y="1340768"/>
            <a:ext cx="86409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45282" y="1816360"/>
            <a:ext cx="51122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34236" y="2348880"/>
            <a:ext cx="76438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47851" y="2852936"/>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76164" y="3324334"/>
            <a:ext cx="34680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64190" y="3819663"/>
            <a:ext cx="105182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14934" y="3819663"/>
            <a:ext cx="105182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64644" y="4312833"/>
            <a:ext cx="77019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028594" y="4312833"/>
            <a:ext cx="50725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98579" y="4827775"/>
            <a:ext cx="48746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67656" y="4827775"/>
            <a:ext cx="50223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58950" y="5333866"/>
            <a:ext cx="106433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8148370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en-US" altLang="zh-CN" sz="2200" dirty="0">
                <a:solidFill>
                  <a:srgbClr val="000000"/>
                </a:solidFill>
                <a:latin typeface="Times New Roman" panose="02020603050405020304" pitchFamily="18" charset="0"/>
                <a:cs typeface="Times New Roman" panose="02020603050405020304" pitchFamily="18" charset="0"/>
              </a:rPr>
              <a:t>2004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年我国年平均降水</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值的分布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2.18)</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我国酸雨主要分布在南方地区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包括重庆、湖南、四川、贵州、广东、广西、江西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江苏、福建等省级行政区域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从总体上看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分布特点是我国南方酸雨比北方严重。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我国酸雨如此分布的原因是南方地区工业特别是有色冶金业发达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燃煤产生大量酸性气体且南方地区降水多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酸性气体中的二氧化硫、氮氧化物等物质溶解到降水中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另外与土壤性质也有一定关系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北方土壤大多为碱性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飞扬的土壤颗粒可以中和酸雨中的酸性物质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而南方土壤多为酸性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缺少这样的中和。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10346"/>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2366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二、大气污染防治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大气污染的主要来源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能源</a:t>
            </a:r>
            <a:r>
              <a:rPr lang="zh-CN" altLang="zh-CN" sz="2200" dirty="0">
                <a:solidFill>
                  <a:srgbClr val="000000"/>
                </a:solidFill>
                <a:latin typeface="Times New Roman" panose="02020603050405020304" pitchFamily="18" charset="0"/>
                <a:cs typeface="Times New Roman" panose="02020603050405020304" pitchFamily="18" charset="0"/>
              </a:rPr>
              <a:t>生产和消费。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00857094"/>
              </p:ext>
            </p:extLst>
          </p:nvPr>
        </p:nvGraphicFramePr>
        <p:xfrm>
          <a:off x="323528" y="2467865"/>
          <a:ext cx="8128000" cy="3193383"/>
        </p:xfrm>
        <a:graphic>
          <a:graphicData uri="http://schemas.openxmlformats.org/presentationml/2006/ole">
            <p:oleObj spid="_x0000_s3084" name="文档" r:id="rId5" imgW="3839157" imgH="1508669" progId="Word.Document.12">
              <p:embed/>
            </p:oleObj>
          </a:graphicData>
        </a:graphic>
      </p:graphicFrame>
      <p:sp>
        <p:nvSpPr>
          <p:cNvPr id="6" name="矩形 5"/>
          <p:cNvSpPr/>
          <p:nvPr/>
        </p:nvSpPr>
        <p:spPr>
          <a:xfrm>
            <a:off x="3686132" y="1875454"/>
            <a:ext cx="51634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94062" y="2493084"/>
            <a:ext cx="53198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75965" y="3062268"/>
            <a:ext cx="8105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75965" y="3586733"/>
            <a:ext cx="8105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75965" y="4140758"/>
            <a:ext cx="1764187"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75965" y="4685367"/>
            <a:ext cx="8105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33387" y="5189373"/>
            <a:ext cx="50616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24808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892564497"/>
              </p:ext>
            </p:extLst>
          </p:nvPr>
        </p:nvGraphicFramePr>
        <p:xfrm>
          <a:off x="908496" y="1257874"/>
          <a:ext cx="8128000" cy="2114355"/>
        </p:xfrm>
        <a:graphic>
          <a:graphicData uri="http://schemas.openxmlformats.org/presentationml/2006/ole">
            <p:oleObj spid="_x0000_s4108" name="文档" r:id="rId5" imgW="3839157" imgH="998098" progId="Word.Document.12">
              <p:embed/>
            </p:oleObj>
          </a:graphicData>
        </a:graphic>
      </p:graphicFrame>
      <p:sp>
        <p:nvSpPr>
          <p:cNvPr id="2" name="矩形 1"/>
          <p:cNvSpPr>
            <a:spLocks noChangeAspect="1"/>
          </p:cNvSpPr>
          <p:nvPr/>
        </p:nvSpPr>
        <p:spPr>
          <a:xfrm>
            <a:off x="508000" y="3988252"/>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贵阳市在治理酸雨的过程中采取了哪些措施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这些措施能够奏效的原因是什么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贵阳市在治理酸雨的过程中采取了推进家庭生活和企业使用清洁能源、搬迁污染大户、实现全市烟尘达标排放等措施。这些措施具有很强的针对性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是标本兼治的措施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因此贵阳市空气质量得到了明显改善。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思考讨论H.eps" descr="id:2147495876;FounderCES"/>
          <p:cNvPicPr>
            <a:picLocks noChangeAspect="1"/>
          </p:cNvPicPr>
          <p:nvPr/>
        </p:nvPicPr>
        <p:blipFill>
          <a:blip r:embed="rId6"/>
          <a:stretch>
            <a:fillRect/>
          </a:stretch>
        </p:blipFill>
        <p:spPr>
          <a:xfrm>
            <a:off x="508000" y="3510550"/>
            <a:ext cx="8128000" cy="418353"/>
          </a:xfrm>
          <a:prstGeom prst="rect">
            <a:avLst/>
          </a:prstGeom>
        </p:spPr>
      </p:pic>
      <p:sp>
        <p:nvSpPr>
          <p:cNvPr id="7" name="矩形 6"/>
          <p:cNvSpPr/>
          <p:nvPr/>
        </p:nvSpPr>
        <p:spPr>
          <a:xfrm>
            <a:off x="3629204" y="1340768"/>
            <a:ext cx="5163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21404" y="1340768"/>
            <a:ext cx="108678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2062" y="1851589"/>
            <a:ext cx="81483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88108" y="2402708"/>
            <a:ext cx="137686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51902" y="2402708"/>
            <a:ext cx="109521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29181" y="2941898"/>
            <a:ext cx="109521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820482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1" end="1"/>
                                            </p:txEl>
                                          </p:spTgt>
                                        </p:tgtEl>
                                        <p:attrNameLst>
                                          <p:attrName>style.visibility</p:attrName>
                                        </p:attrNameLst>
                                      </p:cBhvr>
                                      <p:to>
                                        <p:strVal val="visible"/>
                                      </p:to>
                                    </p:set>
                                    <p:animEffect transition="in" filter="wipe(down)">
                                      <p:cBhvr>
                                        <p:cTn id="3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07928"/>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可吸入颗粒物污染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可吸入颗粒物的来源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降水量较少、植被覆盖率较低地区的尘土以及建筑工地、汽车尾气排放等。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可吸入颗粒物的危害及危害过程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92133875"/>
              </p:ext>
            </p:extLst>
          </p:nvPr>
        </p:nvGraphicFramePr>
        <p:xfrm>
          <a:off x="508000" y="3486588"/>
          <a:ext cx="8128000" cy="3038756"/>
        </p:xfrm>
        <a:graphic>
          <a:graphicData uri="http://schemas.openxmlformats.org/presentationml/2006/ole">
            <p:oleObj spid="_x0000_s5132" name="文档" r:id="rId5" imgW="3839157" imgH="1434856"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4" name="矩形 3"/>
          <p:cNvSpPr>
            <a:spLocks noChangeAspect="1"/>
          </p:cNvSpPr>
          <p:nvPr/>
        </p:nvSpPr>
        <p:spPr>
          <a:xfrm>
            <a:off x="508000" y="2132856"/>
            <a:ext cx="8128000" cy="4985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我国北方城市可吸入颗粒物污染严重的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885825554"/>
              </p:ext>
            </p:extLst>
          </p:nvPr>
        </p:nvGraphicFramePr>
        <p:xfrm>
          <a:off x="508000" y="2996952"/>
          <a:ext cx="8128000" cy="1858884"/>
        </p:xfrm>
        <a:graphic>
          <a:graphicData uri="http://schemas.openxmlformats.org/presentationml/2006/ole">
            <p:oleObj spid="_x0000_s6155" name="文档" r:id="rId5" imgW="3839157" imgH="877116" progId="Word.Document.12">
              <p:embed/>
            </p:oleObj>
          </a:graphicData>
        </a:graphic>
      </p:graphicFrame>
    </p:spTree>
    <p:extLst>
      <p:ext uri="{BB962C8B-B14F-4D97-AF65-F5344CB8AC3E}">
        <p14:creationId xmlns:p14="http://schemas.microsoft.com/office/powerpoint/2010/main" xmlns="" val="49359713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340</TotalTime>
  <Words>1944</Words>
  <Application>Microsoft Office PowerPoint</Application>
  <PresentationFormat>全屏显示(4:3)</PresentationFormat>
  <Paragraphs>189</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第三节　大气污染及其防治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2017-08-27T02:56:02Z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