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3" r:id="rId2"/>
    <p:sldId id="352" r:id="rId3"/>
    <p:sldId id="264" r:id="rId4"/>
    <p:sldId id="265" r:id="rId5"/>
    <p:sldId id="353" r:id="rId6"/>
    <p:sldId id="278" r:id="rId7"/>
    <p:sldId id="354" r:id="rId8"/>
    <p:sldId id="344" r:id="rId9"/>
    <p:sldId id="355" r:id="rId10"/>
    <p:sldId id="275" r:id="rId11"/>
    <p:sldId id="356" r:id="rId12"/>
    <p:sldId id="357" r:id="rId13"/>
    <p:sldId id="358" r:id="rId14"/>
    <p:sldId id="359" r:id="rId15"/>
    <p:sldId id="360" r:id="rId16"/>
    <p:sldId id="361" r:id="rId17"/>
    <p:sldId id="285" r:id="rId18"/>
    <p:sldId id="362" r:id="rId19"/>
    <p:sldId id="363" r:id="rId20"/>
    <p:sldId id="364" r:id="rId21"/>
    <p:sldId id="365" r:id="rId22"/>
    <p:sldId id="366" r:id="rId23"/>
    <p:sldId id="286" r:id="rId24"/>
    <p:sldId id="367" r:id="rId25"/>
    <p:sldId id="368" r:id="rId26"/>
    <p:sldId id="369" r:id="rId27"/>
    <p:sldId id="370" r:id="rId28"/>
    <p:sldId id="371" r:id="rId29"/>
    <p:sldId id="372" r:id="rId30"/>
    <p:sldId id="270" r:id="rId31"/>
    <p:sldId id="373" r:id="rId32"/>
    <p:sldId id="347" r:id="rId33"/>
    <p:sldId id="348" r:id="rId34"/>
    <p:sldId id="374" r:id="rId35"/>
    <p:sldId id="375" r:id="rId36"/>
    <p:sldId id="349" r:id="rId37"/>
    <p:sldId id="350" r:id="rId38"/>
    <p:sldId id="351" r:id="rId39"/>
    <p:sldId id="376"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07" autoAdjust="0"/>
    <p:restoredTop sz="95488" autoAdjust="0"/>
  </p:normalViewPr>
  <p:slideViewPr>
    <p:cSldViewPr showGuides="1">
      <p:cViewPr varScale="1">
        <p:scale>
          <a:sx n="61" d="100"/>
          <a:sy n="61" d="100"/>
        </p:scale>
        <p:origin x="-96" y="-222"/>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0.xml"/><Relationship Id="rId7"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3.xml"/><Relationship Id="rId5" Type="http://schemas.openxmlformats.org/officeDocument/2006/relationships/image" Target="../media/image4.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7"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3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3.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0.xml"/><Relationship Id="rId4" Type="http://schemas.openxmlformats.org/officeDocument/2006/relationships/slide" Target="../slides/slide3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66693" cy="584775"/>
            <a:chOff x="29482" y="2927145"/>
            <a:chExt cx="1561064" cy="487312"/>
          </a:xfrm>
        </p:grpSpPr>
        <p:sp>
          <p:nvSpPr>
            <p:cNvPr id="38" name="TextBox 37"/>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14784" cy="584775"/>
            <a:chOff x="29482" y="2927145"/>
            <a:chExt cx="1620332" cy="487312"/>
          </a:xfrm>
        </p:grpSpPr>
        <p:sp>
          <p:nvSpPr>
            <p:cNvPr id="41" name="TextBox 40"/>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379466" y="285517"/>
              <a:ext cx="902811"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xmlns=""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Z</a:t>
                </a:r>
                <a:r>
                  <a:rPr lang="en-US" altLang="zh-CN" sz="900" dirty="0" smtClean="0">
                    <a:solidFill>
                      <a:schemeClr val="bg1"/>
                    </a:solidFill>
                    <a:latin typeface="+mn-lt"/>
                    <a:ea typeface="+mn-ea"/>
                  </a:rPr>
                  <a:t>HISHISHULI</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66693" cy="584775"/>
            <a:chOff x="29482" y="2927145"/>
            <a:chExt cx="1561064" cy="487312"/>
          </a:xfrm>
        </p:grpSpPr>
        <p:sp>
          <p:nvSpPr>
            <p:cNvPr id="40" name="TextBox 39"/>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14784" cy="584775"/>
            <a:chOff x="29482" y="2927145"/>
            <a:chExt cx="1620332" cy="487312"/>
          </a:xfrm>
        </p:grpSpPr>
        <p:sp>
          <p:nvSpPr>
            <p:cNvPr id="43" name="TextBox 42"/>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8995" y="111757"/>
            <a:ext cx="902811" cy="481534"/>
            <a:chOff x="4378995"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8995"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Z</a:t>
              </a:r>
              <a:r>
                <a:rPr lang="en-US" altLang="zh-CN" sz="900" dirty="0" smtClean="0">
                  <a:solidFill>
                    <a:schemeClr val="tx1"/>
                  </a:solidFill>
                  <a:latin typeface="+mn-lt"/>
                  <a:ea typeface="+mn-ea"/>
                </a:rPr>
                <a:t>HISHISHULI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66693" cy="584775"/>
            <a:chOff x="29482" y="2927145"/>
            <a:chExt cx="1561065" cy="487312"/>
          </a:xfrm>
        </p:grpSpPr>
        <p:sp>
          <p:nvSpPr>
            <p:cNvPr id="39" name="TextBox 38"/>
            <p:cNvSpPr txBox="1"/>
            <p:nvPr userDrawn="1"/>
          </p:nvSpPr>
          <p:spPr>
            <a:xfrm>
              <a:off x="29482" y="2927145"/>
              <a:ext cx="1561065"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HONGNANJUJIAO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037181"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HISHISHULI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66693" cy="584775"/>
              <a:chOff x="29482" y="2927145"/>
              <a:chExt cx="1561064" cy="487312"/>
            </a:xfrm>
          </p:grpSpPr>
          <p:sp>
            <p:nvSpPr>
              <p:cNvPr id="39" name="TextBox 38"/>
              <p:cNvSpPr txBox="1"/>
              <p:nvPr userDrawn="1"/>
            </p:nvSpPr>
            <p:spPr>
              <a:xfrm>
                <a:off x="29482" y="2927145"/>
                <a:ext cx="1561064"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14784" cy="584775"/>
            <a:chOff x="29482" y="2927145"/>
            <a:chExt cx="1620332" cy="487312"/>
          </a:xfrm>
        </p:grpSpPr>
        <p:sp>
          <p:nvSpPr>
            <p:cNvPr id="42" name="TextBox 41"/>
            <p:cNvSpPr txBox="1"/>
            <p:nvPr userDrawn="1"/>
          </p:nvSpPr>
          <p:spPr>
            <a:xfrm>
              <a:off x="29482" y="2927145"/>
              <a:ext cx="16203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HONGNANJUJIAO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76102" y="111757"/>
            <a:ext cx="902811" cy="481534"/>
            <a:chOff x="4376102" y="111757"/>
            <a:chExt cx="902811"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376102" y="285514"/>
              <a:ext cx="902811"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目标导航</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44521" y="169738"/>
            <a:ext cx="2963383"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第一节　人类面临的主要资源问题</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Office_Word_2007___7.docx"/><Relationship Id="rId5" Type="http://schemas.openxmlformats.org/officeDocument/2006/relationships/slide" Target="slide23.xml"/><Relationship Id="rId4" Type="http://schemas.openxmlformats.org/officeDocument/2006/relationships/slide" Target="slide17.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2007___8.docx"/><Relationship Id="rId5" Type="http://schemas.openxmlformats.org/officeDocument/2006/relationships/slide" Target="slide23.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Office_Word_2007___9.docx"/><Relationship Id="rId5" Type="http://schemas.openxmlformats.org/officeDocument/2006/relationships/slide" Target="slide23.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Office_Word_2007___10.docx"/><Relationship Id="rId5" Type="http://schemas.openxmlformats.org/officeDocument/2006/relationships/slide" Target="slide23.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package" Target="../embeddings/Microsoft_Office_Word_2007___11.docx"/><Relationship Id="rId5" Type="http://schemas.openxmlformats.org/officeDocument/2006/relationships/slide" Target="slide23.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package" Target="../embeddings/Microsoft_Office_Word_2007___12.docx"/><Relationship Id="rId5" Type="http://schemas.openxmlformats.org/officeDocument/2006/relationships/slide" Target="slide23.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package" Target="../embeddings/Microsoft_Office_Word_2007___13.docx"/><Relationship Id="rId5" Type="http://schemas.openxmlformats.org/officeDocument/2006/relationships/slide" Target="slide23.xml"/><Relationship Id="rId4" Type="http://schemas.openxmlformats.org/officeDocument/2006/relationships/slide" Target="slide17.xml"/></Relationships>
</file>

<file path=ppt/slides/_rels/slide2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5.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package" Target="../embeddings/Microsoft_Office_Word_2007___14.docx"/><Relationship Id="rId5" Type="http://schemas.openxmlformats.org/officeDocument/2006/relationships/slide" Target="slide23.xml"/><Relationship Id="rId4" Type="http://schemas.openxmlformats.org/officeDocument/2006/relationships/slide" Target="slide17.xml"/></Relationships>
</file>

<file path=ppt/slides/_rels/slide27.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38.xml.rels><?xml version="1.0" encoding="UTF-8" standalone="yes"?>
<Relationships xmlns="http://schemas.openxmlformats.org/package/2006/relationships"><Relationship Id="rId8" Type="http://schemas.openxmlformats.org/officeDocument/2006/relationships/slide" Target="slide38.xml"/><Relationship Id="rId3" Type="http://schemas.openxmlformats.org/officeDocument/2006/relationships/slide" Target="slide30.xml"/><Relationship Id="rId7" Type="http://schemas.openxmlformats.org/officeDocument/2006/relationships/slide" Target="slide37.xm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36.xml"/><Relationship Id="rId5" Type="http://schemas.openxmlformats.org/officeDocument/2006/relationships/slide" Target="slide33.xml"/><Relationship Id="rId4" Type="http://schemas.openxmlformats.org/officeDocument/2006/relationships/slide" Target="slide32.xml"/><Relationship Id="rId9" Type="http://schemas.openxmlformats.org/officeDocument/2006/relationships/package" Target="../embeddings/Microsoft_Office_Word_2007___15.docx"/></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7" Type="http://schemas.openxmlformats.org/officeDocument/2006/relationships/slide" Target="slide38.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Office_Word_2007___1.docx"/><Relationship Id="rId5" Type="http://schemas.openxmlformats.org/officeDocument/2006/relationships/slide" Target="slide8.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package" Target="../embeddings/Microsoft_Office_Word_2007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slide" Target="slide8.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package" Target="../embeddings/Microsoft_Office_Word_2007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1.png"/><Relationship Id="rId5" Type="http://schemas.openxmlformats.org/officeDocument/2006/relationships/slide" Target="slide8.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4.xml"/><Relationship Id="rId1" Type="http://schemas.openxmlformats.org/officeDocument/2006/relationships/slideLayout" Target="../slideLayouts/slideLayout5.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Office_Word_2007___5.docx"/><Relationship Id="rId3" Type="http://schemas.openxmlformats.org/officeDocument/2006/relationships/slide" Target="slide4.xml"/><Relationship Id="rId7" Type="http://schemas.openxmlformats.org/officeDocument/2006/relationships/image" Target="../media/image14.png"/><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2007___4.docx"/><Relationship Id="rId5" Type="http://schemas.openxmlformats.org/officeDocument/2006/relationships/slide" Target="slide8.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2007___6.docx"/><Relationship Id="rId5" Type="http://schemas.openxmlformats.org/officeDocument/2006/relationships/slide" Target="slide8.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a:t>
            </a:r>
            <a:r>
              <a:rPr lang="zh-CN" altLang="zh-CN" dirty="0" smtClean="0"/>
              <a:t>章</a:t>
            </a:r>
            <a:r>
              <a:rPr lang="en-US" altLang="zh-CN" dirty="0"/>
              <a:t> </a:t>
            </a:r>
            <a:r>
              <a:rPr lang="en-US" altLang="zh-CN" dirty="0" smtClean="0"/>
              <a:t> </a:t>
            </a:r>
            <a:r>
              <a:rPr lang="zh-CN" altLang="zh-CN" dirty="0" smtClean="0"/>
              <a:t>自然资源</a:t>
            </a:r>
            <a:r>
              <a:rPr lang="zh-CN" altLang="zh-CN" dirty="0"/>
              <a:t>的利用与保护</a:t>
            </a:r>
          </a:p>
        </p:txBody>
      </p:sp>
    </p:spTree>
    <p:extLst>
      <p:ext uri="{BB962C8B-B14F-4D97-AF65-F5344CB8AC3E}">
        <p14:creationId xmlns:p14="http://schemas.microsoft.com/office/powerpoint/2010/main" xmlns=""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4548"/>
            <a:ext cx="8128000" cy="125720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全球水危机产生的原因是什么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导致全球水资源危机的原因可以从自然和人为两个方面来加以分析。如下表所示。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91451029"/>
              </p:ext>
            </p:extLst>
          </p:nvPr>
        </p:nvGraphicFramePr>
        <p:xfrm>
          <a:off x="508000" y="2607303"/>
          <a:ext cx="8128000" cy="3990049"/>
        </p:xfrm>
        <a:graphic>
          <a:graphicData uri="http://schemas.openxmlformats.org/presentationml/2006/ole">
            <p:oleObj spid="_x0000_s6154" name="文档" r:id="rId6" imgW="3839157" imgH="1884216"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051660963"/>
              </p:ext>
            </p:extLst>
          </p:nvPr>
        </p:nvGraphicFramePr>
        <p:xfrm>
          <a:off x="508000" y="1913929"/>
          <a:ext cx="8128000" cy="3284141"/>
        </p:xfrm>
        <a:graphic>
          <a:graphicData uri="http://schemas.openxmlformats.org/presentationml/2006/ole">
            <p:oleObj spid="_x0000_s7178" name="文档" r:id="rId6" imgW="3839157" imgH="1551157" progId="Word.Document.12">
              <p:embed/>
            </p:oleObj>
          </a:graphicData>
        </a:graphic>
      </p:graphicFrame>
    </p:spTree>
    <p:extLst>
      <p:ext uri="{BB962C8B-B14F-4D97-AF65-F5344CB8AC3E}">
        <p14:creationId xmlns:p14="http://schemas.microsoft.com/office/powerpoint/2010/main" xmlns="" val="260110901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7638"/>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日是第二十三届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世界水日</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22~28</a:t>
            </a:r>
            <a:r>
              <a:rPr lang="zh-CN" altLang="zh-CN" sz="2200" dirty="0">
                <a:solidFill>
                  <a:srgbClr val="000000"/>
                </a:solidFill>
                <a:latin typeface="Times New Roman" panose="02020603050405020304" pitchFamily="18" charset="0"/>
                <a:cs typeface="Times New Roman" panose="02020603050405020304" pitchFamily="18" charset="0"/>
              </a:rPr>
              <a:t>日是第二十八届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中国水周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。经研究确定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世界水日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中国水周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活动的宣传主题为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节约水资源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保障水安全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。结合下图完成下列各题。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46832187"/>
              </p:ext>
            </p:extLst>
          </p:nvPr>
        </p:nvGraphicFramePr>
        <p:xfrm>
          <a:off x="1036471" y="2838438"/>
          <a:ext cx="7071059" cy="3555999"/>
        </p:xfrm>
        <a:graphic>
          <a:graphicData uri="http://schemas.openxmlformats.org/presentationml/2006/ole">
            <p:oleObj spid="_x0000_s8202" name="文档" r:id="rId6" imgW="3839157" imgH="1929944" progId="Word.Document.12">
              <p:embed/>
            </p:oleObj>
          </a:graphicData>
        </a:graphic>
      </p:graphicFrame>
      <p:sp>
        <p:nvSpPr>
          <p:cNvPr id="6" name="矩形 5"/>
          <p:cNvSpPr>
            <a:spLocks noChangeAspect="1"/>
          </p:cNvSpPr>
          <p:nvPr/>
        </p:nvSpPr>
        <p:spPr>
          <a:xfrm>
            <a:off x="508000" y="6359402"/>
            <a:ext cx="8128000" cy="49859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中国各省级行政区域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面积水资源分布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/km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666381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188477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我国各省级行政区域</a:t>
            </a:r>
            <a:r>
              <a:rPr lang="zh-CN" altLang="zh-CN" sz="2200" dirty="0" smtClean="0">
                <a:solidFill>
                  <a:srgbClr val="000000"/>
                </a:solidFill>
                <a:latin typeface="Times New Roman" panose="02020603050405020304" pitchFamily="18" charset="0"/>
                <a:cs typeface="Times New Roman" panose="02020603050405020304" pitchFamily="18" charset="0"/>
              </a:rPr>
              <a:t>单位</a:t>
            </a:r>
            <a:r>
              <a:rPr lang="zh-CN" altLang="zh-CN" sz="2200" dirty="0">
                <a:solidFill>
                  <a:srgbClr val="000000"/>
                </a:solidFill>
                <a:latin typeface="Times New Roman" panose="02020603050405020304" pitchFamily="18" charset="0"/>
                <a:cs typeface="Times New Roman" panose="02020603050405020304" pitchFamily="18" charset="0"/>
              </a:rPr>
              <a:t>面积水资源分布的特点</a:t>
            </a:r>
            <a:r>
              <a:rPr lang="zh-CN" altLang="zh-CN" sz="2200" dirty="0" smtClean="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图中所示两条河流中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流域内水资源拥有量较少的是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该河流流域内水资源时间分配的特点是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。目前该流域面临严峻的水危机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其最主要的人为原因是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根据区域开发的原理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你认为上题所述</a:t>
            </a:r>
            <a:r>
              <a:rPr lang="zh-CN" altLang="zh-CN" sz="2200" dirty="0" smtClean="0">
                <a:solidFill>
                  <a:srgbClr val="000000"/>
                </a:solidFill>
                <a:latin typeface="Times New Roman" panose="02020603050405020304" pitchFamily="18" charset="0"/>
                <a:cs typeface="Times New Roman" panose="02020603050405020304" pitchFamily="18" charset="0"/>
              </a:rPr>
              <a:t>流域</a:t>
            </a:r>
            <a:r>
              <a:rPr lang="zh-CN" altLang="zh-CN" sz="2200" dirty="0">
                <a:solidFill>
                  <a:srgbClr val="000000"/>
                </a:solidFill>
                <a:latin typeface="Times New Roman" panose="02020603050405020304" pitchFamily="18" charset="0"/>
                <a:cs typeface="Times New Roman" panose="02020603050405020304" pitchFamily="18" charset="0"/>
              </a:rPr>
              <a:t>水资源开发机构可进行的主要工作有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260243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2"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根据图例很容易得出答案。第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结合图例可以判断出黄河流域的水资源拥有量较少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受季风气候的影响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黄河流域水资源夏秋多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冬春少。由于人口密集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经济发展迅速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水资源的利用率低以及水污染等原因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黄河流域面临严峻的水危机。第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针对黄河流域面临的水危机、自然灾害和生态环境等问题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要采取相应的解决措施。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南多北少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东多西少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黄河　夏秋多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冬春少　需要量大、供不应求　水资源利用率低　水资源污染严重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维护流域生态环境　加强水资源管理　统筹安排供水、抗旱、防洪工作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3685161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1349374"/>
            <a:ext cx="8128000" cy="498598"/>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我国水资源的地区分布特点及存在的</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29551541"/>
              </p:ext>
            </p:extLst>
          </p:nvPr>
        </p:nvGraphicFramePr>
        <p:xfrm>
          <a:off x="508000" y="2023463"/>
          <a:ext cx="8128000" cy="4285857"/>
        </p:xfrm>
        <a:graphic>
          <a:graphicData uri="http://schemas.openxmlformats.org/presentationml/2006/ole">
            <p:oleObj spid="_x0000_s9226" name="文档" r:id="rId6" imgW="3839157" imgH="2023921" progId="Word.Document.12">
              <p:embed/>
            </p:oleObj>
          </a:graphicData>
        </a:graphic>
      </p:graphicFrame>
    </p:spTree>
    <p:extLst>
      <p:ext uri="{BB962C8B-B14F-4D97-AF65-F5344CB8AC3E}">
        <p14:creationId xmlns:p14="http://schemas.microsoft.com/office/powerpoint/2010/main" xmlns="" val="285020358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a:hlinkClick r:id="rId3" action="ppaction://hlinksldjump"/>
          </p:cNvPr>
          <p:cNvSpPr/>
          <p:nvPr/>
        </p:nvSpPr>
        <p:spPr>
          <a:xfrm>
            <a:off x="467544"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8" name="矩形 7">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622546683"/>
              </p:ext>
            </p:extLst>
          </p:nvPr>
        </p:nvGraphicFramePr>
        <p:xfrm>
          <a:off x="508000" y="1846700"/>
          <a:ext cx="8128000" cy="3418599"/>
        </p:xfrm>
        <a:graphic>
          <a:graphicData uri="http://schemas.openxmlformats.org/presentationml/2006/ole">
            <p:oleObj spid="_x0000_s10250" name="文档" r:id="rId6" imgW="3839157" imgH="1614528" progId="Word.Document.12">
              <p:embed/>
            </p:oleObj>
          </a:graphicData>
        </a:graphic>
      </p:graphicFrame>
    </p:spTree>
    <p:extLst>
      <p:ext uri="{BB962C8B-B14F-4D97-AF65-F5344CB8AC3E}">
        <p14:creationId xmlns:p14="http://schemas.microsoft.com/office/powerpoint/2010/main" xmlns="" val="1748755233"/>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7638"/>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我国土地资源的基本特点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我国是一个面积广大的国家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土地资源的构成和分布具有以下特点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类型多样。在我国辽阔的土地上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由于地质、地形和水热等条件的综合差异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以及多样的土地利用方式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使我国的土地资源类型多样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耕地、林地、草地、荒漠、滩涂等都有大面积的分布。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山地多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平地少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耕地比重小。我国是一个多山的国家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包括山地、丘陵和比较崎岖的高原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面积约占土地总面积的</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平地约占</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。山地多、平地少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尤其是平原少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是我国土地资源构成的一个显著特点。这样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就使我国耕地的比重较小。世界上许多国家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如印度、荷兰等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耕地比重都在</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而我国只有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多一点。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167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118052"/>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农业用地绝对数量较多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人均占有数量较少。据估计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我国现有耕地、天然草场、森林的面积均居世界前列。这是我国土地资源丰富的一面。但是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我国人口众多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按人口平均计算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各类土地资源的相对数量是少的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特别是耕地和林地更少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这是我国土地资源构成的另一个显著特点。现在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我国人均耕地不到</a:t>
            </a:r>
            <a:r>
              <a:rPr lang="en-US" altLang="zh-CN" sz="2200" dirty="0">
                <a:solidFill>
                  <a:srgbClr val="000000"/>
                </a:solidFill>
                <a:latin typeface="Times New Roman" panose="02020603050405020304" pitchFamily="18" charset="0"/>
                <a:cs typeface="Times New Roman" panose="02020603050405020304" pitchFamily="18" charset="0"/>
              </a:rPr>
              <a:t>0.1</a:t>
            </a:r>
            <a:r>
              <a:rPr lang="zh-CN" altLang="zh-CN" sz="2200" dirty="0">
                <a:solidFill>
                  <a:srgbClr val="000000"/>
                </a:solidFill>
                <a:latin typeface="Times New Roman" panose="02020603050405020304" pitchFamily="18" charset="0"/>
                <a:cs typeface="Times New Roman" panose="02020603050405020304" pitchFamily="18" charset="0"/>
              </a:rPr>
              <a:t>公顷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约为世界人均面积的</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各类土地资源分布不均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土地生产力地区差异显著。我国各类土地资源分布不均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耕地主要集中在东部季风区的平原和盆地中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草原多分布在非季风区的高原、山地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森林多集中在东北、西南的边远山区。这种分布不均的状况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造成我国各地区土地生产力的巨大差异。就是同在季风区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南方与北方的土地生产力差别也很大。同在西北内陆地区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既有荒瘠的沙漠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也有冰雪融水灌溉的山麓地带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分布着土地生产力较高的绿洲。青藏高原山地海拔较高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土地生产力的垂直差异非常显著。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121862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705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十分珍惜和合理使用土地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切实保护耕地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是我国的一项基本国策。读图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2598773"/>
              </p:ext>
            </p:extLst>
          </p:nvPr>
        </p:nvGraphicFramePr>
        <p:xfrm>
          <a:off x="508000" y="2335188"/>
          <a:ext cx="8128000" cy="3758108"/>
        </p:xfrm>
        <a:graphic>
          <a:graphicData uri="http://schemas.openxmlformats.org/presentationml/2006/ole">
            <p:oleObj spid="_x0000_s11273" name="文档" r:id="rId6" imgW="3839157" imgH="1774037" progId="Word.Document.12">
              <p:embed/>
            </p:oleObj>
          </a:graphicData>
        </a:graphic>
      </p:graphicFrame>
    </p:spTree>
    <p:extLst>
      <p:ext uri="{BB962C8B-B14F-4D97-AF65-F5344CB8AC3E}">
        <p14:creationId xmlns:p14="http://schemas.microsoft.com/office/powerpoint/2010/main" xmlns="" val="229500878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人类面临的主要资源问题</a:t>
            </a:r>
          </a:p>
        </p:txBody>
      </p:sp>
    </p:spTree>
    <p:extLst>
      <p:ext uri="{BB962C8B-B14F-4D97-AF65-F5344CB8AC3E}">
        <p14:creationId xmlns:p14="http://schemas.microsoft.com/office/powerpoint/2010/main" xmlns="" val="2017418910"/>
      </p:ext>
    </p:extLst>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5"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5" name="矩形 4"/>
          <p:cNvSpPr>
            <a:spLocks noChangeAspect="1"/>
          </p:cNvSpPr>
          <p:nvPr/>
        </p:nvSpPr>
        <p:spPr>
          <a:xfrm>
            <a:off x="508000" y="233799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我国人均耕地面积的变化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要解决</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地区粮食生产面临的生态环境问题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应采取的措施有哪些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三省人均耕地数量少的共同原因。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据图找出我国人均耕地数量不容乐观的三条理由。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地区分别为三江平原、松嫩平原和华北平原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它们发展粮食生产面临的生态问题分别是湿地减少、水土流失和盐碱化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然后根据这些问题采取措施。第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三省分别为浙江、福建、广东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造成它们人均耕地数量少的共同原因有地形、人口密度以及非农业用地因素。第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可根据图例从人均耕地与世界平均水平、人均耕地与警戒线、人均耕地面积的变化着手分析。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145674820"/>
              </p:ext>
            </p:extLst>
          </p:nvPr>
        </p:nvGraphicFramePr>
        <p:xfrm>
          <a:off x="929340" y="1221739"/>
          <a:ext cx="7285320" cy="1181079"/>
        </p:xfrm>
        <a:graphic>
          <a:graphicData uri="http://schemas.openxmlformats.org/presentationml/2006/ole">
            <p:oleObj spid="_x0000_s12297" name="文档" r:id="rId6" imgW="3839157" imgH="622551" progId="Word.Document.12">
              <p:embed/>
            </p:oleObj>
          </a:graphicData>
        </a:graphic>
      </p:graphicFrame>
    </p:spTree>
    <p:extLst>
      <p:ext uri="{BB962C8B-B14F-4D97-AF65-F5344CB8AC3E}">
        <p14:creationId xmlns:p14="http://schemas.microsoft.com/office/powerpoint/2010/main" xmlns="" val="137190225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wipe(down)">
                                      <p:cBhvr>
                                        <p:cTn id="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植树造林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保护湿地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保护沼泽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保持土壤肥力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增施有机肥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秸秆还田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用养结合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山地、丘陵比重大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平原比重小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人口密度大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非农业用地比重大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城市化水平高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绝大多数省级行政区域的人均耕地低于世界平均水平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一些省级行政区域的人均耕地已经在警戒线以下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人均耕地面积呈下降趋势</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5955133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13" name="矩形 12">
            <a:hlinkClick r:id="rId4" action="ppaction://hlinksldjump"/>
          </p:cNvPr>
          <p:cNvSpPr/>
          <p:nvPr/>
        </p:nvSpPr>
        <p:spPr>
          <a:xfrm>
            <a:off x="2418452"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土壤、土地和土地资源的区别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土壤是指地球表面陆地上供植物生长的疏松表层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它仅是构成土地主体的要素之一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如东北区的黑土、黑钙土、沼泽土等。而土地的概念要比土壤广泛得多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土地的主体是由岩石、岩石的风化物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成土母质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和土壤构成的。资源的概念一般是对人类利用而言的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所以我们可以把对人类当前和可预测的将来有用的土地叫做土地资源。土地资源既包括自然范畴的土地的自然属性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也包括经济范畴的土地的社会属性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是人类的生产资料和劳动对象。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7960401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07638"/>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我国矿产资源的特点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我国领土辽阔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有多种矿产资源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归纳起来有以下一些特点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地质条件复杂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矿产资源丰富。在我国广阔的土地上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地质状况复杂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具有多种矿产的成矿条件。目前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已发现的矿产资源有</a:t>
            </a:r>
            <a:r>
              <a:rPr lang="en-US" altLang="zh-CN" sz="2200" dirty="0">
                <a:solidFill>
                  <a:srgbClr val="000000"/>
                </a:solidFill>
                <a:latin typeface="Times New Roman" panose="02020603050405020304" pitchFamily="18" charset="0"/>
                <a:cs typeface="Times New Roman" panose="02020603050405020304" pitchFamily="18" charset="0"/>
              </a:rPr>
              <a:t>160</a:t>
            </a:r>
            <a:r>
              <a:rPr lang="zh-CN" altLang="zh-CN" sz="2200" dirty="0">
                <a:solidFill>
                  <a:srgbClr val="000000"/>
                </a:solidFill>
                <a:latin typeface="Times New Roman" panose="02020603050405020304" pitchFamily="18" charset="0"/>
                <a:cs typeface="Times New Roman" panose="02020603050405020304" pitchFamily="18" charset="0"/>
              </a:rPr>
              <a:t>多种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矿产地近</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万处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探明一定储量的有</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多种。其中储量居世界首位的有钨、锑、锌、钒、钛、稀土等。我国是世界上已知矿种比较齐全、资源配套较好的少数国家之一。目前我国矿业开发总规模居世界第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某些重要矿产资源贫矿多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富矿少。例如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我国铁矿储量居世界前列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但多为含铁</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左右的贫矿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含铁</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以上的富矿较少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且较分散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不易开发。此外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还有一些矿种短缺或不足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如金刚石、铬、铂、钾盐等。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16730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伴生矿多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分选冶炼困难。我国地质复杂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伴生矿特别多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尤其是金属伴生矿较多。例如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我国钒储量居世界第一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以上都伴生于其他矿种中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攀枝花铁矿石中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就含有钒、钛、镍等</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多种元素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白云鄂博铁矿和金昌市的金川镍矿也都伴生有多种金属元素。矿石含有多种元素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给分选冶炼带来了困难。过去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这些伴生矿的回收率很低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浪费了大量资源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还造成了环境污染。现在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对伴生矿的分选、冶炼和综合利用的研究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已取得不少成果。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矿产资源地区分布不均。我国地质发育的特点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决定了我国矿产的地区分布不均。例如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铁主要分布于辽宁、冀东和川西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而西北很少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磷矿主要集中在川、滇、黔、湘、鄂等省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华北、东北、西北较少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煤主要分布在华北、西北、东北和西南地区。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783849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矿产资源形势严峻。我国矿产资源总量比较丰富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但人均占有量不到世界人均水平的一半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居第</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而且后备探明储量不足。按照国家经济建设的需要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种支柱性矿产的探明储量不足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种主要矿产中约有</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不能满足需要。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172292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4"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5"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120763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我国能源保障分布区示意图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19553855"/>
              </p:ext>
            </p:extLst>
          </p:nvPr>
        </p:nvGraphicFramePr>
        <p:xfrm>
          <a:off x="508000" y="2204864"/>
          <a:ext cx="8128000" cy="4137953"/>
        </p:xfrm>
        <a:graphic>
          <a:graphicData uri="http://schemas.openxmlformats.org/presentationml/2006/ole">
            <p:oleObj spid="_x0000_s13318" name="文档" r:id="rId6" imgW="3839157" imgH="1954069" progId="Word.Document.12">
              <p:embed/>
            </p:oleObj>
          </a:graphicData>
        </a:graphic>
      </p:graphicFrame>
    </p:spTree>
    <p:extLst>
      <p:ext uri="{BB962C8B-B14F-4D97-AF65-F5344CB8AC3E}">
        <p14:creationId xmlns:p14="http://schemas.microsoft.com/office/powerpoint/2010/main" xmlns="" val="326869523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我国能源保障水平的分布特征是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沿海高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内陆低</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西部高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东部低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北部低</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东部高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中部低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影响我国能源保障水平分布的主要因素是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地区能源生产总量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地区能源消费总量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地区国民生产总量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地区国民人口总量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(3)M</a:t>
            </a:r>
            <a:r>
              <a:rPr lang="zh-CN" altLang="zh-CN" sz="2200" dirty="0">
                <a:solidFill>
                  <a:srgbClr val="000000"/>
                </a:solidFill>
                <a:latin typeface="Times New Roman" panose="02020603050405020304" pitchFamily="18" charset="0"/>
                <a:cs typeface="Times New Roman" panose="02020603050405020304" pitchFamily="18" charset="0"/>
              </a:rPr>
              <a:t>地区能源保障水平高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煤炭资源丰富</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石油资源丰富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天然气资源丰富</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太阳能资源</a:t>
            </a:r>
            <a:r>
              <a:rPr lang="zh-CN" altLang="zh-CN" sz="2200" dirty="0" smtClean="0">
                <a:solidFill>
                  <a:srgbClr val="000000"/>
                </a:solidFill>
                <a:latin typeface="Times New Roman" panose="02020603050405020304" pitchFamily="18" charset="0"/>
                <a:cs typeface="Times New Roman" panose="02020603050405020304" pitchFamily="18" charset="0"/>
              </a:rPr>
              <a:t>丰富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028340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2" name="矩形 1"/>
          <p:cNvSpPr>
            <a:spLocks noChangeAspect="1"/>
          </p:cNvSpPr>
          <p:nvPr/>
        </p:nvSpPr>
        <p:spPr>
          <a:xfrm>
            <a:off x="508000" y="2716732"/>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根据图例可以得出答案。第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影响我国能源保障水平分布的因素应为地区能源生产</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总量</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与地区能源消费总量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地位于我国的四川盆地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这里有丰富的天然气资源。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4029944"/>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知识点一</a:t>
            </a:r>
          </a:p>
        </p:txBody>
      </p:sp>
      <p:sp>
        <p:nvSpPr>
          <p:cNvPr id="9" name="矩形 8">
            <a:hlinkClick r:id="rId3" action="ppaction://hlinksldjump"/>
          </p:cNvPr>
          <p:cNvSpPr/>
          <p:nvPr/>
        </p:nvSpPr>
        <p:spPr>
          <a:xfrm>
            <a:off x="1442998" y="908720"/>
            <a:ext cx="93610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知识点二</a:t>
            </a:r>
          </a:p>
        </p:txBody>
      </p:sp>
      <p:sp>
        <p:nvSpPr>
          <p:cNvPr id="11" name="矩形 10">
            <a:hlinkClick r:id="rId4" action="ppaction://hlinksldjump"/>
          </p:cNvPr>
          <p:cNvSpPr/>
          <p:nvPr/>
        </p:nvSpPr>
        <p:spPr>
          <a:xfrm>
            <a:off x="2418452" y="908720"/>
            <a:ext cx="93610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3" name="矩形 2"/>
          <p:cNvSpPr>
            <a:spLocks noChangeAspect="1"/>
          </p:cNvSpPr>
          <p:nvPr/>
        </p:nvSpPr>
        <p:spPr>
          <a:xfrm>
            <a:off x="508000" y="1207861"/>
            <a:ext cx="8128000" cy="531985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拓展延伸</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自然资源及其分类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自然资源是指人类可以直接从自然界获得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并用于生产和生活的物质与能量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它是自然环境的重要组成部分。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按照自然资源利用类型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可分为土地资源、水资源、气候资源、生物资源和矿产资源。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各种自然资源的性质不相同。有的属于非可再生资源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主要是各种矿产资源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它们需要经过漫长的地质年代和具备一定的条件才能形成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对于短暂的人类历史来说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可以认为是非可再生资源。有的属于可再生资源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主要是各种生物资源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如果它们生长发育的环境不被破坏或污染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就能够不断地更新生长和繁殖。还有些资源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如水资源、土地资源和气候资源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只要利用合理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它们是能够循环再现和不断更新的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所以它们跟生物资源一样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都属于可再生资源。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6467272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掌握世界、中国水资源的分布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分析理解水资源短缺的原因及其危害。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理解世界、中国耕地日益减少的原因及其危害。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理解一些矿产资源的供需矛盾及其原因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了解资源短缺的危害。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1-2</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4-6</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 name="矩形 1"/>
          <p:cNvSpPr>
            <a:spLocks noChangeAspect="1"/>
          </p:cNvSpPr>
          <p:nvPr/>
        </p:nvSpPr>
        <p:spPr>
          <a:xfrm>
            <a:off x="508000" y="1207861"/>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由于许多地方出现淡水资源紧缺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全球环境基金组织决定抽调部分资金用于帮助严重缺水且缺乏资金的国家解决水源问题。据此完成第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造成许多国家水资源紧缺的原因是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水资源的时间分配及空间分布很均匀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人类活动对水资源的需求急剧增长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环境污染使可利用的淡水资源减少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水资源的浪费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a:t>
            </a:r>
            <a:r>
              <a:rPr lang="zh-CN" altLang="zh-CN" sz="2200" dirty="0" smtClean="0">
                <a:solidFill>
                  <a:srgbClr val="000000"/>
                </a:solidFill>
                <a:latin typeface="NEU-BZ-S92"/>
                <a:cs typeface="宋体" panose="02010600030101010101" pitchFamily="2" charset="-122"/>
              </a:rPr>
              <a:t>②</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下列四组国家中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需要全球环境基金组织帮助解决水源的是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蒙古、朝鲜、沙特阿拉伯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苏丹、伊朗、阿富汗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中国、印度、埃及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伊拉克、哈萨克斯坦、澳大利亚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rPr>
              <a:t>1-2</a:t>
            </a:r>
            <a:endParaRPr lang="zh-CN" altLang="en-US" sz="1600" dirty="0">
              <a:solidFill>
                <a:schemeClr val="bg1"/>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4-6</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水资源紧缺的原因既有自然原因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也有人为原因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应综合分析。自然原因就是水资源的时空分布不均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人为原因就是需求的过快增长以及污染和浪费。第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由于许多地方出现淡水资源紧缺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全球环境基金组织决定抽调部分资金用于帮助严重缺水且缺乏资金的国家解决水源。解答本题首先明确这些国家的位置及经济发展水平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然后再判断哪些处在干旱地区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从而确定</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517391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圆角矩形 16">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8" name="圆角矩形 17">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3</a:t>
            </a:r>
            <a:endParaRPr lang="zh-CN" altLang="en-US" sz="1600" dirty="0">
              <a:solidFill>
                <a:schemeClr val="bg1"/>
              </a:solidFill>
            </a:endParaRPr>
          </a:p>
        </p:txBody>
      </p:sp>
      <p:sp>
        <p:nvSpPr>
          <p:cNvPr id="19" name="圆角矩形 18">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4-6</a:t>
            </a:r>
            <a:endParaRPr lang="zh-CN" altLang="en-US" sz="1600" dirty="0">
              <a:solidFill>
                <a:srgbClr val="333333"/>
              </a:solidFill>
            </a:endParaRPr>
          </a:p>
        </p:txBody>
      </p:sp>
      <p:sp>
        <p:nvSpPr>
          <p:cNvPr id="20" name="圆角矩形 19">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21" name="圆角矩形 20">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22" name="圆角矩形 21">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 name="矩形 1"/>
          <p:cNvSpPr>
            <a:spLocks noChangeAspect="1"/>
          </p:cNvSpPr>
          <p:nvPr/>
        </p:nvSpPr>
        <p:spPr>
          <a:xfrm>
            <a:off x="508000" y="1207638"/>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我国水资源最紧缺的地区主要位于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干旱地区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半干旱地区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半湿润地区</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湿润地区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我国水资源最紧缺的地区为华北地区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属于半湿润地区。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2000045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4-6</a:t>
            </a:r>
            <a:endParaRPr lang="zh-CN" altLang="en-US" sz="1600" dirty="0">
              <a:solidFill>
                <a:schemeClr val="bg1"/>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7" name="矩形 16"/>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一些采矿人员无视《矿产资源法》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纷纷涌入国家规划的矿区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把完整的大矿区、大矿带人为地分割成若干小矿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乱采滥挖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使矿体从地表到深部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都被搞得支离破碎。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我国南方某地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铜矿资源丰富。为了炼铜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人们无休止地毁林开矿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加上当地其他一些自然原因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造成泥石流危害严重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地面被冲刷成的沟谷多达上百条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以上乡镇的生产、生活受到影响。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我国有许多种矿物共生在一起的矿床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但采矿时往往只采一种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抛弃其他有用成分。如采铅锌矿时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就把与之共生的硫铁矿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化工原料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造成矿产资源的浪费。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2339422"/>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4-6</a:t>
            </a:r>
            <a:endParaRPr lang="zh-CN" altLang="en-US" sz="1600" dirty="0">
              <a:solidFill>
                <a:schemeClr val="bg1"/>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2" name="矩形 1"/>
          <p:cNvSpPr>
            <a:spLocks noChangeAspect="1"/>
          </p:cNvSpPr>
          <p:nvPr/>
        </p:nvSpPr>
        <p:spPr>
          <a:xfrm>
            <a:off x="508000" y="141277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关于我国矿产资源的叙述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矿产资源丰富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但地质条件单一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目前矿业开发总规模居世界第三位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矿产资源分布较均匀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由于矿产资源总量丰富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故后备探明储量充足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目前我国在矿产资源开采过程中存在的主要问题有</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进口矿产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后续资源不足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乱采滥挖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浪费严重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地质条件复杂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矿产的开采较为困难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矿产资源分布不均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增加了运输的</a:t>
            </a:r>
            <a:r>
              <a:rPr lang="zh-CN" altLang="zh-CN" sz="2200" dirty="0" smtClean="0">
                <a:solidFill>
                  <a:srgbClr val="000000"/>
                </a:solidFill>
                <a:latin typeface="Times New Roman" panose="02020603050405020304" pitchFamily="18" charset="0"/>
                <a:cs typeface="Times New Roman" panose="02020603050405020304" pitchFamily="18" charset="0"/>
              </a:rPr>
              <a:t>负担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95640722"/>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4-6</a:t>
            </a:r>
            <a:endParaRPr lang="zh-CN" altLang="en-US" sz="1600" dirty="0">
              <a:solidFill>
                <a:schemeClr val="bg1"/>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3" name="矩形 2"/>
          <p:cNvSpPr>
            <a:spLocks noChangeAspect="1"/>
          </p:cNvSpPr>
          <p:nvPr/>
        </p:nvSpPr>
        <p:spPr>
          <a:xfrm>
            <a:off x="508000" y="120763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我们必须认真贯彻《矿产资源法》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进口矿产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减少我国矿产资源的开采量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集中开采富矿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关闭贫矿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大力开采海洋矿产资源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禁止开发陆地矿产资源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制止破坏矿产资源的恶劣行为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有效地保护和合理开发利用矿产资源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矿产资源的分布具有地质规律可循。资源种类多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就说明地质条件多样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而多样的地质条件导致了各类资源的分布不均。第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也是矿产资源问题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但既不是材料中所反映的问题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也不是开采过程中存在的问题。第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要紧扣材料所反映的问题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采取相应的措施。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788795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4-6</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7</a:t>
            </a:r>
            <a:endParaRPr lang="zh-CN" altLang="en-US" sz="1600" dirty="0">
              <a:solidFill>
                <a:schemeClr val="bg1"/>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7" name="矩形 16"/>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下列关于世界耕地需求和供应的叙述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全世界耕地总面积为</a:t>
            </a:r>
            <a:r>
              <a:rPr lang="en-US" altLang="zh-CN" sz="2200" dirty="0">
                <a:solidFill>
                  <a:srgbClr val="000000"/>
                </a:solidFill>
                <a:latin typeface="Times New Roman" panose="02020603050405020304" pitchFamily="18" charset="0"/>
                <a:cs typeface="Times New Roman" panose="02020603050405020304" pitchFamily="18" charset="0"/>
              </a:rPr>
              <a:t>29.5</a:t>
            </a:r>
            <a:r>
              <a:rPr lang="zh-CN" altLang="zh-CN" sz="2200" dirty="0">
                <a:solidFill>
                  <a:srgbClr val="000000"/>
                </a:solidFill>
                <a:latin typeface="Times New Roman" panose="02020603050405020304" pitchFamily="18" charset="0"/>
                <a:cs typeface="Times New Roman" panose="02020603050405020304" pitchFamily="18" charset="0"/>
              </a:rPr>
              <a:t>亿公顷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其中容易开垦的部分达到一半以上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耕地资源将面临越来越严峻的不足问题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开垦土地和提高农业生产水平是解决耕地供需矛盾的最好途径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解决耕地供需矛盾的关键是控制人口增长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开垦土地和提高农业生产水平只能使耕地资源不足出现的时间延缓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不能从根本上解决耕地的供需矛盾。解决耕地供需矛盾的关键是控制人口增长。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1916457"/>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xEl>
                                              <p:pRg st="4" end="4"/>
                                            </p:txEl>
                                          </p:spTgt>
                                        </p:tgtEl>
                                        <p:attrNameLst>
                                          <p:attrName>style.visibility</p:attrName>
                                        </p:attrNameLst>
                                      </p:cBhvr>
                                      <p:to>
                                        <p:strVal val="visible"/>
                                      </p:to>
                                    </p:set>
                                    <p:animEffect transition="in" filter="wipe(down)">
                                      <p:cBhvr>
                                        <p:cTn id="7" dur="500"/>
                                        <p:tgtEl>
                                          <p:spTgt spid="17">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xEl>
                                              <p:pRg st="5" end="5"/>
                                            </p:txEl>
                                          </p:spTgt>
                                        </p:tgtEl>
                                        <p:attrNameLst>
                                          <p:attrName>style.visibility</p:attrName>
                                        </p:attrNameLst>
                                      </p:cBhvr>
                                      <p:to>
                                        <p:strVal val="visible"/>
                                      </p:to>
                                    </p:set>
                                    <p:animEffect transition="in" filter="wipe(down)">
                                      <p:cBhvr>
                                        <p:cTn id="12" dur="500"/>
                                        <p:tgtEl>
                                          <p:spTgt spid="1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4-6</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8</a:t>
            </a:r>
            <a:endParaRPr lang="zh-CN" altLang="en-US" sz="1600" dirty="0">
              <a:solidFill>
                <a:schemeClr val="bg1"/>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9</a:t>
            </a:r>
            <a:endParaRPr lang="zh-CN" altLang="en-US" sz="1600" dirty="0">
              <a:solidFill>
                <a:srgbClr val="333333"/>
              </a:solidFill>
            </a:endParaRPr>
          </a:p>
        </p:txBody>
      </p:sp>
      <p:sp>
        <p:nvSpPr>
          <p:cNvPr id="17" name="矩形 16"/>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矿产资源是人类生产资料与生活资料的重要组成部分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下列关于矿产资源的叙述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矿产资源的特性之一是其非可再生性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占世界人口</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的发达国家消费了世界</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cs typeface="Times New Roman" panose="02020603050405020304" pitchFamily="18" charset="0"/>
              </a:rPr>
              <a:t>的矿产资源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全世界消费矿产资源的数量呈快速增长的趋势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广大的发展中国家也存在着较为严重的资源短缺问题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可用排除法。矿产资源属非可再生资源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这是其特性之一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发达国家消费了世界</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的矿产资源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随着人口的增长和生产的发展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全世界消费矿产资源的数量明显呈快速增长的趋势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发展中国家虽消费的矿产资源较少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但是也存在着矿产资源短缺问题。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205493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xEl>
                                              <p:pRg st="5" end="5"/>
                                            </p:txEl>
                                          </p:spTgt>
                                        </p:tgtEl>
                                        <p:attrNameLst>
                                          <p:attrName>style.visibility</p:attrName>
                                        </p:attrNameLst>
                                      </p:cBhvr>
                                      <p:to>
                                        <p:strVal val="visible"/>
                                      </p:to>
                                    </p:set>
                                    <p:animEffect transition="in" filter="wipe(down)">
                                      <p:cBhvr>
                                        <p:cTn id="7" dur="500"/>
                                        <p:tgtEl>
                                          <p:spTgt spid="17">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xEl>
                                              <p:pRg st="6" end="6"/>
                                            </p:txEl>
                                          </p:spTgt>
                                        </p:tgtEl>
                                        <p:attrNameLst>
                                          <p:attrName>style.visibility</p:attrName>
                                        </p:attrNameLst>
                                      </p:cBhvr>
                                      <p:to>
                                        <p:strVal val="visible"/>
                                      </p:to>
                                    </p:set>
                                    <p:animEffect transition="in" filter="wipe(down)">
                                      <p:cBhvr>
                                        <p:cTn id="12" dur="500"/>
                                        <p:tgtEl>
                                          <p:spTgt spid="1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4-6</a:t>
            </a:r>
            <a:endParaRPr lang="zh-CN" altLang="en-US" sz="1600" dirty="0">
              <a:solidFill>
                <a:srgbClr val="333333"/>
              </a:solidFill>
            </a:endParaRPr>
          </a:p>
        </p:txBody>
      </p:sp>
      <p:sp>
        <p:nvSpPr>
          <p:cNvPr id="14" name="圆角矩形 13">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5" name="圆角矩形 14">
            <a:hlinkClick r:id="rId7"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6" name="圆角矩形 15">
            <a:hlinkClick r:id="rId8" action="ppaction://hlinksldjump"/>
          </p:cNvPr>
          <p:cNvSpPr/>
          <p:nvPr/>
        </p:nvSpPr>
        <p:spPr>
          <a:xfrm>
            <a:off x="3136007"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9</a:t>
            </a:r>
            <a:endParaRPr lang="zh-CN" altLang="en-US" sz="1600" dirty="0">
              <a:solidFill>
                <a:schemeClr val="bg1"/>
              </a:solidFill>
            </a:endParaRPr>
          </a:p>
        </p:txBody>
      </p:sp>
      <p:sp>
        <p:nvSpPr>
          <p:cNvPr id="17" name="矩形 16"/>
          <p:cNvSpPr>
            <a:spLocks noChangeAspect="1"/>
          </p:cNvSpPr>
          <p:nvPr/>
        </p:nvSpPr>
        <p:spPr>
          <a:xfrm>
            <a:off x="508000" y="1207638"/>
            <a:ext cx="300595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8" name="对象 17"/>
          <p:cNvGraphicFramePr>
            <a:graphicFrameLocks noChangeAspect="1"/>
          </p:cNvGraphicFramePr>
          <p:nvPr>
            <p:extLst>
              <p:ext uri="{D42A27DB-BD31-4B8C-83A1-F6EECF244321}">
                <p14:modId xmlns:p14="http://schemas.microsoft.com/office/powerpoint/2010/main" xmlns="" val="894662496"/>
              </p:ext>
            </p:extLst>
          </p:nvPr>
        </p:nvGraphicFramePr>
        <p:xfrm>
          <a:off x="508000" y="1855710"/>
          <a:ext cx="8128000" cy="3996770"/>
        </p:xfrm>
        <a:graphic>
          <a:graphicData uri="http://schemas.openxmlformats.org/presentationml/2006/ole">
            <p:oleObj spid="_x0000_s14342" name="文档" r:id="rId9" imgW="3839157" imgH="1887097" progId="Word.Document.12">
              <p:embed/>
            </p:oleObj>
          </a:graphicData>
        </a:graphic>
      </p:graphicFrame>
    </p:spTree>
    <p:extLst>
      <p:ext uri="{BB962C8B-B14F-4D97-AF65-F5344CB8AC3E}">
        <p14:creationId xmlns:p14="http://schemas.microsoft.com/office/powerpoint/2010/main" xmlns="" val="3789228199"/>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圆角矩形 10">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333333"/>
                </a:solidFill>
              </a:rPr>
              <a:t>1-2</a:t>
            </a:r>
            <a:endParaRPr lang="zh-CN" altLang="en-US" sz="1600" dirty="0">
              <a:solidFill>
                <a:srgbClr val="333333"/>
              </a:solidFill>
            </a:endParaRPr>
          </a:p>
        </p:txBody>
      </p:sp>
      <p:sp>
        <p:nvSpPr>
          <p:cNvPr id="12" name="圆角矩形 11">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3</a:t>
            </a:r>
            <a:endParaRPr lang="zh-CN" altLang="en-US" sz="1600" dirty="0">
              <a:solidFill>
                <a:srgbClr val="333333"/>
              </a:solidFill>
            </a:endParaRPr>
          </a:p>
        </p:txBody>
      </p:sp>
      <p:sp>
        <p:nvSpPr>
          <p:cNvPr id="13" name="圆角矩形 12">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4-6</a:t>
            </a:r>
            <a:endParaRPr lang="zh-CN" altLang="en-US" sz="1600" dirty="0">
              <a:solidFill>
                <a:srgbClr val="333333"/>
              </a:solidFill>
            </a:endParaRPr>
          </a:p>
        </p:txBody>
      </p:sp>
      <p:sp>
        <p:nvSpPr>
          <p:cNvPr id="14" name="圆角矩形 13">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7</a:t>
            </a:r>
            <a:endParaRPr lang="zh-CN" altLang="en-US" sz="1600" dirty="0">
              <a:solidFill>
                <a:srgbClr val="333333"/>
              </a:solidFill>
            </a:endParaRPr>
          </a:p>
        </p:txBody>
      </p:sp>
      <p:sp>
        <p:nvSpPr>
          <p:cNvPr id="15" name="圆角矩形 14">
            <a:hlinkClick r:id="rId6" action="ppaction://hlinksldjump"/>
          </p:cNvPr>
          <p:cNvSpPr/>
          <p:nvPr/>
        </p:nvSpPr>
        <p:spPr>
          <a:xfrm>
            <a:off x="260227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rgbClr val="333333"/>
                </a:solidFill>
              </a:rPr>
              <a:t>8</a:t>
            </a:r>
            <a:endParaRPr lang="zh-CN" altLang="en-US" sz="1600" dirty="0">
              <a:solidFill>
                <a:srgbClr val="333333"/>
              </a:solidFill>
            </a:endParaRPr>
          </a:p>
        </p:txBody>
      </p:sp>
      <p:sp>
        <p:nvSpPr>
          <p:cNvPr id="16" name="圆角矩形 15">
            <a:hlinkClick r:id="rId7" action="ppaction://hlinksldjump"/>
          </p:cNvPr>
          <p:cNvSpPr/>
          <p:nvPr/>
        </p:nvSpPr>
        <p:spPr>
          <a:xfrm>
            <a:off x="3136007"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9</a:t>
            </a:r>
            <a:endParaRPr lang="zh-CN" altLang="en-US" sz="1600" dirty="0">
              <a:solidFill>
                <a:schemeClr val="bg1"/>
              </a:solidFill>
            </a:endParaRPr>
          </a:p>
        </p:txBody>
      </p:sp>
      <p:sp>
        <p:nvSpPr>
          <p:cNvPr id="2" name="矩形 1"/>
          <p:cNvSpPr>
            <a:spLocks noChangeAspect="1"/>
          </p:cNvSpPr>
          <p:nvPr/>
        </p:nvSpPr>
        <p:spPr>
          <a:xfrm>
            <a:off x="508000" y="1212687"/>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我国水资源的空间分布规律是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形成缺水带和少水带最主要的自然原因是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多水带地区也时常受到水资源紧张的困扰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最主要的原因是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我国经济受水资源限制明显的地区分布在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zh-CN" altLang="zh-CN" sz="2200" dirty="0" smtClean="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我国水资源的空间分布规律和我国降水量的分布规律一致。位于非季风区的西北内陆地区降水稀少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属于干旱、半干旱地区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形成缺水带和少水带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多水带缺水主要是人为污染所导致的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我国水资源过渡带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工农业比较发达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而水资源供给不足。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南多北少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东多西少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属于干旱、半干旱地区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水污染严重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过渡　人口多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工农业发达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用水量大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25841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animEffect transition="in" filter="wipe(down)">
                                      <p:cBhvr>
                                        <p:cTn id="18" dur="500"/>
                                        <p:tgtEl>
                                          <p:spTgt spid="2">
                                            <p:txEl>
                                              <p:pRg st="7" end="7"/>
                                            </p:txEl>
                                          </p:spTgt>
                                        </p:tgtEl>
                                      </p:cBhvr>
                                    </p:animEffect>
                                  </p:childTnLst>
                                </p:cTn>
                              </p:par>
                              <p:par>
                                <p:cTn id="19" presetID="22" presetClass="entr" presetSubtype="4"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animEffect transition="in" filter="wipe(down)">
                                      <p:cBhvr>
                                        <p:cTn id="21"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185866"/>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一、淡水资源</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短缺</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1618011"/>
              </p:ext>
            </p:extLst>
          </p:nvPr>
        </p:nvGraphicFramePr>
        <p:xfrm>
          <a:off x="334414" y="1412776"/>
          <a:ext cx="8128000" cy="5408581"/>
        </p:xfrm>
        <a:graphic>
          <a:graphicData uri="http://schemas.openxmlformats.org/presentationml/2006/ole">
            <p:oleObj spid="_x0000_s1036" name="文档" r:id="rId6" imgW="3839157" imgH="2553576" progId="Word.Document.12">
              <p:embed/>
            </p:oleObj>
          </a:graphicData>
        </a:graphic>
      </p:graphicFrame>
      <p:sp>
        <p:nvSpPr>
          <p:cNvPr id="7" name="矩形 6"/>
          <p:cNvSpPr/>
          <p:nvPr/>
        </p:nvSpPr>
        <p:spPr>
          <a:xfrm>
            <a:off x="6949767" y="1536084"/>
            <a:ext cx="52671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498256" y="2020420"/>
            <a:ext cx="91193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180468" y="2635386"/>
            <a:ext cx="52671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53380" y="3176972"/>
            <a:ext cx="55912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976985" y="3718558"/>
            <a:ext cx="805836"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178792" y="4231974"/>
            <a:ext cx="54810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84192" y="4788744"/>
            <a:ext cx="53730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184192" y="5312001"/>
            <a:ext cx="132391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755366" y="5853587"/>
            <a:ext cx="132391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213469" y="6392028"/>
            <a:ext cx="132391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mc:AlternateContent xmlns:mc="http://schemas.openxmlformats.org/markup-compatibility/2006">
        <mc:Choice xmlns:a14="http://schemas.microsoft.com/office/drawing/2010/main" xmlns="" Requires="a14">
          <p:sp>
            <p:nvSpPr>
              <p:cNvPr id="4" name="矩形 3"/>
              <p:cNvSpPr>
                <a:spLocks noChangeAspect="1"/>
              </p:cNvSpPr>
              <p:nvPr/>
            </p:nvSpPr>
            <p:spPr>
              <a:xfrm>
                <a:off x="508000" y="1208739"/>
                <a:ext cx="3281668"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3</a:t>
                </a:r>
                <a:r>
                  <a:rPr lang="en-US" altLang="zh-CN" sz="2200" dirty="0" smtClean="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中国淡水供应与需</a:t>
                </a:r>
                <a14:m>
                  <m:oMath xmlns:m="http://schemas.openxmlformats.org/officeDocument/2006/math">
                    <m:r>
                      <a:rPr lang="zh-CN" altLang="zh-CN" sz="2200">
                        <a:solidFill>
                          <a:srgbClr val="000000"/>
                        </a:solidFill>
                        <a:latin typeface="Cambria Math" panose="02040503050406030204" pitchFamily="18" charset="0"/>
                        <a:cs typeface="Times New Roman" panose="02020603050405020304" pitchFamily="18" charset="0"/>
                      </a:rPr>
                      <m:t>求</m:t>
                    </m:r>
                  </m:oMath>
                </a14:m>
                <a:r>
                  <a:rPr lang="zh-CN" altLang="en-US" sz="2200" dirty="0" smtClean="0"/>
                  <a:t/>
                </a:r>
                <a:endParaRPr lang="zh-CN" altLang="en-US" sz="2200" dirty="0"/>
              </a:p>
            </p:txBody>
          </p:sp>
        </mc:Choice>
        <mc:Fallback>
          <p:sp>
            <p:nvSpPr>
              <p:cNvPr id="4" name="矩形 3"/>
              <p:cNvSpPr>
                <a:spLocks noRot="1" noChangeAspect="1" noMove="1" noResize="1" noEditPoints="1" noAdjustHandles="1" noChangeArrowheads="1" noChangeShapeType="1" noTextEdit="1"/>
              </p:cNvSpPr>
              <p:nvPr/>
            </p:nvSpPr>
            <p:spPr>
              <a:xfrm>
                <a:off x="508000" y="1208739"/>
                <a:ext cx="3281668" cy="498598"/>
              </a:xfrm>
              <a:prstGeom prst="rect">
                <a:avLst/>
              </a:prstGeom>
              <a:blipFill rotWithShape="0">
                <a:blip r:embed="rId6"/>
                <a:stretch>
                  <a:fillRect t="-4878" b="-18293"/>
                </a:stretch>
              </a:blipFill>
            </p:spPr>
            <p:txBody>
              <a:bodyPr/>
              <a:lstStyle/>
              <a:p>
                <a:r>
                  <a:rPr lang="zh-CN" altLang="en-US">
                    <a:noFill/>
                  </a:rPr>
                  <a:t> </a:t>
                </a:r>
              </a:p>
            </p:txBody>
          </p:sp>
        </mc:Fallback>
      </mc:AlternateContent>
      <p:graphicFrame>
        <p:nvGraphicFramePr>
          <p:cNvPr id="6" name="对象 5"/>
          <p:cNvGraphicFramePr>
            <a:graphicFrameLocks noChangeAspect="1"/>
          </p:cNvGraphicFramePr>
          <p:nvPr>
            <p:extLst>
              <p:ext uri="{D42A27DB-BD31-4B8C-83A1-F6EECF244321}">
                <p14:modId xmlns:p14="http://schemas.microsoft.com/office/powerpoint/2010/main" xmlns="" val="2473068348"/>
              </p:ext>
            </p:extLst>
          </p:nvPr>
        </p:nvGraphicFramePr>
        <p:xfrm>
          <a:off x="168626" y="1672344"/>
          <a:ext cx="8128000" cy="2114355"/>
        </p:xfrm>
        <a:graphic>
          <a:graphicData uri="http://schemas.openxmlformats.org/presentationml/2006/ole">
            <p:oleObj spid="_x0000_s2060" name="文档" r:id="rId7" imgW="3839157" imgH="998098" progId="Word.Document.12">
              <p:embed/>
            </p:oleObj>
          </a:graphicData>
        </a:graphic>
      </p:graphicFrame>
      <p:sp>
        <p:nvSpPr>
          <p:cNvPr id="7" name="矩形 6"/>
          <p:cNvSpPr>
            <a:spLocks noChangeAspect="1"/>
          </p:cNvSpPr>
          <p:nvPr/>
        </p:nvSpPr>
        <p:spPr>
          <a:xfrm>
            <a:off x="508000" y="3819357"/>
            <a:ext cx="8128000" cy="289733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中国水资源丰缺地域差异略图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3.2)</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读图时把握以下几点</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长江、珠江和浙、闽、台诸河流域以及西南诸河流域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处于丰水带和多水带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水资源丰富。</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我国水资源的地区分布与降水量的地区分布基本一致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都是由东南向西北递减。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我国经济发展受水资源限制明显的地区并非是少水带和缺水带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而是过渡带。因为过渡带水资源较少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又加上人口多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工农业发达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用水量大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所以加剧了水资源紧缺的程度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严重影响了经济的发展。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224296" y="1739995"/>
            <a:ext cx="51122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431126" y="1739995"/>
            <a:ext cx="56471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281194" y="2298820"/>
            <a:ext cx="56471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38192" y="2298820"/>
            <a:ext cx="54267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28968" y="2803215"/>
            <a:ext cx="521503"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644258" y="3359455"/>
            <a:ext cx="54267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8905"/>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4" name="矩形 13">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1484784"/>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二、耕地日渐减少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世界耕地需求趋势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世界人口</a:t>
                </a:r>
                <a:r>
                  <a:rPr lang="zh-CN" altLang="zh-CN" sz="2200" dirty="0">
                    <a:solidFill>
                      <a:srgbClr val="000000"/>
                    </a:solidFill>
                    <a:latin typeface="Times New Roman" panose="02020603050405020304" pitchFamily="18" charset="0"/>
                    <a:cs typeface="Times New Roman" panose="02020603050405020304" pitchFamily="18" charset="0"/>
                  </a:rPr>
                  <a:t>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人类正面临着越来越严峻的耕地资源不足的问题。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smtClean="0">
                    <a:solidFill>
                      <a:srgbClr val="000000"/>
                    </a:solidFill>
                    <a:latin typeface="Times New Roman" panose="02020603050405020304" pitchFamily="18" charset="0"/>
                  </a:rPr>
                  <a:t>    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中国耕地资源面临的压</a:t>
                </a:r>
                <a14:m>
                  <m:oMath xmlns:m="http://schemas.openxmlformats.org/officeDocument/2006/math">
                    <m:r>
                      <a:rPr lang="zh-CN" altLang="zh-CN" sz="2200">
                        <a:solidFill>
                          <a:srgbClr val="000000"/>
                        </a:solidFill>
                        <a:latin typeface="Cambria Math" panose="02040503050406030204" pitchFamily="18" charset="0"/>
                        <a:cs typeface="Times New Roman" panose="02020603050405020304" pitchFamily="18" charset="0"/>
                      </a:rPr>
                      <m:t>力</m:t>
                    </m:r>
                  </m:oMath>
                </a14:m>
                <a:endParaRPr lang="zh-CN" altLang="en-US" sz="2200" dirty="0"/>
              </a:p>
            </p:txBody>
          </p:sp>
        </mc:Choice>
        <mc:Fallback>
          <p:sp>
            <p:nvSpPr>
              <p:cNvPr id="2" name="矩形 1"/>
              <p:cNvSpPr>
                <a:spLocks noRot="1" noChangeAspect="1" noMove="1" noResize="1" noEditPoints="1" noAdjustHandles="1" noChangeArrowheads="1" noChangeShapeType="1" noTextEdit="1"/>
              </p:cNvSpPr>
              <p:nvPr/>
            </p:nvSpPr>
            <p:spPr>
              <a:xfrm>
                <a:off x="508000" y="1484784"/>
                <a:ext cx="8128000" cy="1717393"/>
              </a:xfrm>
              <a:prstGeom prst="rect">
                <a:avLst/>
              </a:prstGeom>
              <a:blipFill rotWithShape="0">
                <a:blip r:embed="rId6"/>
                <a:stretch>
                  <a:fillRect l="-975" t="-1779" r="-450" b="-4626"/>
                </a:stretch>
              </a:blipFill>
            </p:spPr>
            <p:txBody>
              <a:bodyPr/>
              <a:lstStyle/>
              <a:p>
                <a:r>
                  <a:rPr lang="zh-CN" altLang="en-US">
                    <a:noFill/>
                  </a:rPr>
                  <a:t> </a:t>
                </a:r>
              </a:p>
            </p:txBody>
          </p:sp>
        </mc:Fallback>
      </mc:AlternateContent>
      <p:graphicFrame>
        <p:nvGraphicFramePr>
          <p:cNvPr id="3" name="对象 2"/>
          <p:cNvGraphicFramePr>
            <a:graphicFrameLocks noChangeAspect="1"/>
          </p:cNvGraphicFramePr>
          <p:nvPr>
            <p:extLst>
              <p:ext uri="{D42A27DB-BD31-4B8C-83A1-F6EECF244321}">
                <p14:modId xmlns:p14="http://schemas.microsoft.com/office/powerpoint/2010/main" xmlns="" val="1268443929"/>
              </p:ext>
            </p:extLst>
          </p:nvPr>
        </p:nvGraphicFramePr>
        <p:xfrm>
          <a:off x="212170" y="3264166"/>
          <a:ext cx="8128000" cy="2037042"/>
        </p:xfrm>
        <a:graphic>
          <a:graphicData uri="http://schemas.openxmlformats.org/presentationml/2006/ole">
            <p:oleObj spid="_x0000_s3084" name="文档" r:id="rId7" imgW="3839157" imgH="961372" progId="Word.Document.12">
              <p:embed/>
            </p:oleObj>
          </a:graphicData>
        </a:graphic>
      </p:graphicFrame>
      <p:sp>
        <p:nvSpPr>
          <p:cNvPr id="7" name="矩形 6"/>
          <p:cNvSpPr/>
          <p:nvPr/>
        </p:nvSpPr>
        <p:spPr>
          <a:xfrm>
            <a:off x="3960926" y="1941070"/>
            <a:ext cx="107842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53109" y="3305316"/>
            <a:ext cx="25195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35896" y="3305316"/>
            <a:ext cx="251959"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71911" y="3861048"/>
            <a:ext cx="55407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721718" y="3861048"/>
            <a:ext cx="52195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38056" y="4377590"/>
            <a:ext cx="372145"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93824" y="4869160"/>
            <a:ext cx="53067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448612" y="4869160"/>
            <a:ext cx="53067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72480894"/>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6"/>
                                        </p:tgtEl>
                                      </p:cBhvr>
                                    </p:animEffect>
                                    <p:set>
                                      <p:cBhvr>
                                        <p:cTn id="37" dur="1" fill="hold">
                                          <p:stCondLst>
                                            <p:cond delay="499"/>
                                          </p:stCondLst>
                                        </p:cTn>
                                        <p:tgtEl>
                                          <p:spTgt spid="1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4" name="矩形 13">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4" name="矩形 3"/>
          <p:cNvSpPr>
            <a:spLocks noChangeAspect="1"/>
          </p:cNvSpPr>
          <p:nvPr/>
        </p:nvSpPr>
        <p:spPr>
          <a:xfrm>
            <a:off x="508000" y="1268760"/>
            <a:ext cx="8128000" cy="492865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世界人口增长与土地资源的供求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读图时把握以下几点</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随着世界人口的增长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世界可耕地总面积减少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按现有生产水平所需的耕地面积不断增加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世界耕地供需平衡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世界可耕地继续减少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所需耕地继续增加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可耕地不能满足所需耕地的需求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耕地供需矛盾越来越尖锐。</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如果使农业水平翻一番、翻两番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世界耕地资源不足的困境又能延缓一段时期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翻一番可延缓到</a:t>
            </a:r>
            <a:r>
              <a:rPr lang="en-US" altLang="zh-CN" sz="2200" dirty="0">
                <a:solidFill>
                  <a:srgbClr val="000000"/>
                </a:solidFill>
                <a:latin typeface="Times New Roman" panose="02020603050405020304" pitchFamily="18" charset="0"/>
                <a:cs typeface="Times New Roman" panose="02020603050405020304" pitchFamily="18" charset="0"/>
              </a:rPr>
              <a:t>2025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翻两番可延缓到</a:t>
            </a:r>
            <a:r>
              <a:rPr lang="en-US" altLang="zh-CN" sz="2200" dirty="0">
                <a:solidFill>
                  <a:srgbClr val="000000"/>
                </a:solidFill>
                <a:latin typeface="Times New Roman" panose="02020603050405020304" pitchFamily="18" charset="0"/>
                <a:cs typeface="Times New Roman" panose="02020603050405020304" pitchFamily="18" charset="0"/>
              </a:rPr>
              <a:t>2050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此后又出现耕地不足。</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如果进一步开垦土地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使世界耕地面积处于一种动态平衡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若按现有生产力水平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世界可耕地面积满足所需耕地面积可延缓到</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年左右。若按生产水平翻一番、翻两番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可耕地面积满足所需耕地面积分别可延缓到</a:t>
            </a:r>
            <a:r>
              <a:rPr lang="en-US" altLang="zh-CN" sz="2200" dirty="0">
                <a:solidFill>
                  <a:srgbClr val="000000"/>
                </a:solidFill>
                <a:latin typeface="Times New Roman" panose="02020603050405020304" pitchFamily="18" charset="0"/>
                <a:cs typeface="Times New Roman" panose="02020603050405020304" pitchFamily="18" charset="0"/>
              </a:rPr>
              <a:t>2040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年和</a:t>
            </a:r>
            <a:r>
              <a:rPr lang="en-US" altLang="zh-CN" sz="2200" dirty="0">
                <a:solidFill>
                  <a:srgbClr val="000000"/>
                </a:solidFill>
                <a:latin typeface="Times New Roman" panose="02020603050405020304" pitchFamily="18" charset="0"/>
                <a:cs typeface="Times New Roman" panose="02020603050405020304" pitchFamily="18" charset="0"/>
              </a:rPr>
              <a:t>2070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年左右。以后又出现了土地资源的供需矛盾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并且越来越尖锐。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420740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589450"/>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三、一些矿产濒临耗竭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smtClean="0">
                <a:solidFill>
                  <a:srgbClr val="000000"/>
                </a:solidFill>
                <a:latin typeface="Times New Roman" panose="02020603050405020304" pitchFamily="18" charset="0"/>
              </a:rPr>
              <a:t>    1</a:t>
            </a:r>
            <a:r>
              <a:rPr lang="en-US" altLang="zh-CN" sz="2200" dirty="0">
                <a:solidFill>
                  <a:srgbClr val="000000"/>
                </a:solidFill>
                <a:latin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矿产</a:t>
            </a:r>
            <a:r>
              <a:rPr lang="zh-CN" altLang="en-US" sz="2200" dirty="0">
                <a:solidFill>
                  <a:srgbClr val="000000"/>
                </a:solidFill>
                <a:latin typeface="Times New Roman" panose="02020603050405020304" pitchFamily="18" charset="0"/>
                <a:cs typeface="Times New Roman" panose="02020603050405020304" pitchFamily="18" charset="0"/>
              </a:rPr>
              <a:t>资源</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278585567"/>
              </p:ext>
            </p:extLst>
          </p:nvPr>
        </p:nvGraphicFramePr>
        <p:xfrm>
          <a:off x="168626" y="2457969"/>
          <a:ext cx="8128000" cy="1082389"/>
        </p:xfrm>
        <a:graphic>
          <a:graphicData uri="http://schemas.openxmlformats.org/presentationml/2006/ole">
            <p:oleObj spid="_x0000_s4116" name="文档" r:id="rId6" imgW="3839157" imgH="510931" progId="Word.Document.12">
              <p:embed/>
            </p:oleObj>
          </a:graphicData>
        </a:graphic>
      </p:graphicFrame>
      <mc:AlternateContent xmlns:mc="http://schemas.openxmlformats.org/markup-compatibility/2006">
        <mc:Choice xmlns:a14="http://schemas.microsoft.com/office/drawing/2010/main" xmlns="" Requires="a14">
          <p:sp>
            <p:nvSpPr>
              <p:cNvPr id="4" name="矩形 3"/>
              <p:cNvSpPr>
                <a:spLocks noChangeAspect="1"/>
              </p:cNvSpPr>
              <p:nvPr/>
            </p:nvSpPr>
            <p:spPr>
              <a:xfrm>
                <a:off x="508000" y="3540358"/>
                <a:ext cx="2999539"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矿产资源消耗现</a:t>
                </a:r>
                <a14:m>
                  <m:oMath xmlns:m="http://schemas.openxmlformats.org/officeDocument/2006/math">
                    <m:r>
                      <a:rPr lang="zh-CN" altLang="zh-CN" sz="2200">
                        <a:solidFill>
                          <a:srgbClr val="000000"/>
                        </a:solidFill>
                        <a:latin typeface="Cambria Math" panose="02040503050406030204" pitchFamily="18" charset="0"/>
                        <a:cs typeface="Times New Roman" panose="02020603050405020304" pitchFamily="18" charset="0"/>
                      </a:rPr>
                      <m:t>状</m:t>
                    </m:r>
                  </m:oMath>
                </a14:m>
                <a:r>
                  <a:rPr lang="zh-CN" altLang="en-US" sz="2200" dirty="0" smtClean="0"/>
                  <a:t/>
                </a:r>
                <a:endParaRPr lang="zh-CN" altLang="en-US" sz="2200" dirty="0"/>
              </a:p>
            </p:txBody>
          </p:sp>
        </mc:Choice>
        <mc:Fallback>
          <p:sp>
            <p:nvSpPr>
              <p:cNvPr id="4" name="矩形 3"/>
              <p:cNvSpPr>
                <a:spLocks noRot="1" noChangeAspect="1" noMove="1" noResize="1" noEditPoints="1" noAdjustHandles="1" noChangeArrowheads="1" noChangeShapeType="1" noTextEdit="1"/>
              </p:cNvSpPr>
              <p:nvPr/>
            </p:nvSpPr>
            <p:spPr>
              <a:xfrm>
                <a:off x="508000" y="3540358"/>
                <a:ext cx="2999539" cy="498598"/>
              </a:xfrm>
              <a:prstGeom prst="rect">
                <a:avLst/>
              </a:prstGeom>
              <a:blipFill rotWithShape="0">
                <a:blip r:embed="rId7"/>
                <a:stretch>
                  <a:fillRect t="-6098" b="-17073"/>
                </a:stretch>
              </a:blipFill>
            </p:spPr>
            <p:txBody>
              <a:bodyPr/>
              <a:lstStyle/>
              <a:p>
                <a:r>
                  <a:rPr lang="zh-CN" altLang="en-US">
                    <a:noFill/>
                  </a:rPr>
                  <a:t> </a:t>
                </a:r>
              </a:p>
            </p:txBody>
          </p:sp>
        </mc:Fallback>
      </mc:AlternateContent>
      <p:graphicFrame>
        <p:nvGraphicFramePr>
          <p:cNvPr id="5" name="对象 4"/>
          <p:cNvGraphicFramePr>
            <a:graphicFrameLocks noChangeAspect="1"/>
          </p:cNvGraphicFramePr>
          <p:nvPr>
            <p:extLst>
              <p:ext uri="{D42A27DB-BD31-4B8C-83A1-F6EECF244321}">
                <p14:modId xmlns:p14="http://schemas.microsoft.com/office/powerpoint/2010/main" xmlns="" val="2293235660"/>
              </p:ext>
            </p:extLst>
          </p:nvPr>
        </p:nvGraphicFramePr>
        <p:xfrm>
          <a:off x="-396552" y="4016079"/>
          <a:ext cx="8128000" cy="1573161"/>
        </p:xfrm>
        <a:graphic>
          <a:graphicData uri="http://schemas.openxmlformats.org/presentationml/2006/ole">
            <p:oleObj spid="_x0000_s4117" name="文档" r:id="rId8" imgW="3839157" imgH="742813" progId="Word.Document.12">
              <p:embed/>
            </p:oleObj>
          </a:graphicData>
        </a:graphic>
      </p:graphicFrame>
      <p:sp>
        <p:nvSpPr>
          <p:cNvPr id="9" name="矩形 8"/>
          <p:cNvSpPr/>
          <p:nvPr/>
        </p:nvSpPr>
        <p:spPr>
          <a:xfrm>
            <a:off x="3663984" y="2537173"/>
            <a:ext cx="108256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89238" y="3075337"/>
            <a:ext cx="1082562"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55556" y="4109379"/>
            <a:ext cx="81455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024061" y="4586403"/>
            <a:ext cx="81455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22153" y="5141489"/>
            <a:ext cx="814551"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0091599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11">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3" name="矩形 12">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5"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graphicFrame>
        <p:nvGraphicFramePr>
          <p:cNvPr id="6" name="对象 5"/>
          <p:cNvGraphicFramePr>
            <a:graphicFrameLocks noChangeAspect="1"/>
          </p:cNvGraphicFramePr>
          <p:nvPr>
            <p:extLst>
              <p:ext uri="{D42A27DB-BD31-4B8C-83A1-F6EECF244321}">
                <p14:modId xmlns:p14="http://schemas.microsoft.com/office/powerpoint/2010/main" xmlns="" val="1314922798"/>
              </p:ext>
            </p:extLst>
          </p:nvPr>
        </p:nvGraphicFramePr>
        <p:xfrm>
          <a:off x="251520" y="1286338"/>
          <a:ext cx="8128000" cy="2547983"/>
        </p:xfrm>
        <a:graphic>
          <a:graphicData uri="http://schemas.openxmlformats.org/presentationml/2006/ole">
            <p:oleObj spid="_x0000_s5131" name="文档" r:id="rId6" imgW="3839157" imgH="1203695" progId="Word.Document.12">
              <p:embed/>
            </p:oleObj>
          </a:graphicData>
        </a:graphic>
      </p:graphicFrame>
      <p:sp>
        <p:nvSpPr>
          <p:cNvPr id="7" name="矩形 6"/>
          <p:cNvSpPr>
            <a:spLocks noChangeAspect="1"/>
          </p:cNvSpPr>
          <p:nvPr/>
        </p:nvSpPr>
        <p:spPr>
          <a:xfrm>
            <a:off x="508000" y="3935132"/>
            <a:ext cx="8128000" cy="247599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方正艺黑简体" panose="03000509000000000000" pitchFamily="65" charset="-122"/>
                <a:cs typeface="Times New Roman" panose="02020603050405020304" pitchFamily="18" charset="0"/>
              </a:rPr>
              <a:t>图表导读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种重要矿产的预期寿命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教材图</a:t>
            </a:r>
            <a:r>
              <a:rPr lang="en-US" altLang="zh-CN" sz="2200" dirty="0">
                <a:solidFill>
                  <a:srgbClr val="000000"/>
                </a:solidFill>
                <a:latin typeface="Times New Roman" panose="02020603050405020304" pitchFamily="18" charset="0"/>
                <a:cs typeface="Times New Roman" panose="02020603050405020304" pitchFamily="18" charset="0"/>
              </a:rPr>
              <a:t>3.6)</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在消费水平固定在</a:t>
            </a:r>
            <a:r>
              <a:rPr lang="en-US" altLang="zh-CN" sz="2200" dirty="0">
                <a:solidFill>
                  <a:srgbClr val="000000"/>
                </a:solidFill>
                <a:latin typeface="Times New Roman" panose="02020603050405020304" pitchFamily="18" charset="0"/>
                <a:cs typeface="Times New Roman" panose="02020603050405020304" pitchFamily="18" charset="0"/>
              </a:rPr>
              <a:t>1975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这些矿产资源的预期寿命为</a:t>
            </a:r>
            <a:r>
              <a:rPr lang="en-US" altLang="zh-CN" sz="2200" dirty="0">
                <a:solidFill>
                  <a:srgbClr val="000000"/>
                </a:solidFill>
                <a:latin typeface="Times New Roman" panose="02020603050405020304" pitchFamily="18" charset="0"/>
                <a:cs typeface="Times New Roman" panose="02020603050405020304" pitchFamily="18" charset="0"/>
              </a:rPr>
              <a:t>20~300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而在消费水平不断增长的条件下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它们的预期寿命只有</a:t>
            </a:r>
            <a:r>
              <a:rPr lang="en-US" altLang="zh-CN" sz="2200" dirty="0">
                <a:solidFill>
                  <a:srgbClr val="000000"/>
                </a:solidFill>
                <a:latin typeface="Times New Roman" panose="02020603050405020304" pitchFamily="18" charset="0"/>
                <a:cs typeface="Times New Roman" panose="02020603050405020304" pitchFamily="18" charset="0"/>
              </a:rPr>
              <a:t>10~80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消费增长率大的矿产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其开采寿命也衰减得较多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目前氟、银、锌、汞、铅、钨、锡、铜等矿产濒临耗竭。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87801" y="1240519"/>
            <a:ext cx="21951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9" name="矩形 8"/>
          <p:cNvSpPr/>
          <p:nvPr/>
        </p:nvSpPr>
        <p:spPr>
          <a:xfrm>
            <a:off x="5414324" y="1240519"/>
            <a:ext cx="237626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0" name="矩形 9"/>
          <p:cNvSpPr/>
          <p:nvPr/>
        </p:nvSpPr>
        <p:spPr>
          <a:xfrm>
            <a:off x="5673892" y="1627203"/>
            <a:ext cx="2376264"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1" name="矩形 10"/>
          <p:cNvSpPr/>
          <p:nvPr/>
        </p:nvSpPr>
        <p:spPr>
          <a:xfrm>
            <a:off x="3275724" y="2000164"/>
            <a:ext cx="709948"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5" name="矩形 14"/>
          <p:cNvSpPr/>
          <p:nvPr/>
        </p:nvSpPr>
        <p:spPr>
          <a:xfrm>
            <a:off x="6329683" y="2376736"/>
            <a:ext cx="48428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6" name="矩形 15"/>
          <p:cNvSpPr/>
          <p:nvPr/>
        </p:nvSpPr>
        <p:spPr>
          <a:xfrm>
            <a:off x="6980922" y="3123390"/>
            <a:ext cx="484280" cy="2967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Tree>
    <p:extLst>
      <p:ext uri="{BB962C8B-B14F-4D97-AF65-F5344CB8AC3E}">
        <p14:creationId xmlns:p14="http://schemas.microsoft.com/office/powerpoint/2010/main" xmlns="" val="266373355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animBg="1"/>
      <p:bldP spid="1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292</TotalTime>
  <Words>2673</Words>
  <Application>Microsoft Office PowerPoint</Application>
  <PresentationFormat>全屏显示(4:3)</PresentationFormat>
  <Paragraphs>266</Paragraphs>
  <Slides>39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1" baseType="lpstr">
      <vt:lpstr>测控设计模板14新</vt:lpstr>
      <vt:lpstr>文档</vt:lpstr>
      <vt:lpstr>第三章  自然资源的利用与保护</vt:lpstr>
      <vt:lpstr>第一节　人类面临的主要资源问题</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2014-04-23T05:53:17Z</dcterms:created>
  <dcterms:modified xsi:type="dcterms:W3CDTF">2017-08-27T02:56:32Z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