
<file path=[Content_Types].xml><?xml version="1.0" encoding="utf-8"?>
<Types xmlns="http://schemas.openxmlformats.org/package/2006/content-types">
  <Override PartName="/ppt/slides/slide6.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73" r:id="rId2"/>
    <p:sldId id="264" r:id="rId3"/>
    <p:sldId id="265" r:id="rId4"/>
    <p:sldId id="353" r:id="rId5"/>
    <p:sldId id="278" r:id="rId6"/>
    <p:sldId id="275" r:id="rId7"/>
    <p:sldId id="354" r:id="rId8"/>
    <p:sldId id="355" r:id="rId9"/>
    <p:sldId id="356" r:id="rId10"/>
    <p:sldId id="357" r:id="rId11"/>
    <p:sldId id="358" r:id="rId12"/>
    <p:sldId id="359" r:id="rId13"/>
    <p:sldId id="285" r:id="rId14"/>
    <p:sldId id="360" r:id="rId15"/>
    <p:sldId id="361" r:id="rId16"/>
    <p:sldId id="362" r:id="rId17"/>
    <p:sldId id="363" r:id="rId18"/>
    <p:sldId id="270" r:id="rId19"/>
    <p:sldId id="347" r:id="rId20"/>
    <p:sldId id="348" r:id="rId21"/>
    <p:sldId id="349" r:id="rId22"/>
    <p:sldId id="350" r:id="rId23"/>
    <p:sldId id="351" r:id="rId24"/>
    <p:sldId id="352" r:id="rId25"/>
    <p:sldId id="364" r:id="rId26"/>
    <p:sldId id="365" r:id="rId2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307" autoAdjust="0"/>
    <p:restoredTop sz="95488" autoAdjust="0"/>
  </p:normalViewPr>
  <p:slideViewPr>
    <p:cSldViewPr showGuides="1">
      <p:cViewPr varScale="1">
        <p:scale>
          <a:sx n="61" d="100"/>
          <a:sy n="61" d="100"/>
        </p:scale>
        <p:origin x="-96" y="-222"/>
      </p:cViewPr>
      <p:guideLst>
        <p:guide orient="horz" pos="754"/>
        <p:guide pos="295"/>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2017-8-27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8.xml"/><Relationship Id="rId7" Type="http://schemas.openxmlformats.org/officeDocument/2006/relationships/image" Target="../media/image5.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4.png"/><Relationship Id="rId4" Type="http://schemas.openxmlformats.org/officeDocument/2006/relationships/slide" Target="../slides/slide6.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6.xml"/><Relationship Id="rId4" Type="http://schemas.openxmlformats.org/officeDocument/2006/relationships/slide" Target="../slides/slide18.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8.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6.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6.xml"/><Relationship Id="rId4" Type="http://schemas.openxmlformats.org/officeDocument/2006/relationships/slide" Target="../slides/slide18.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037181"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HISHISHULI</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266693" cy="584775"/>
            <a:chOff x="29482" y="2927145"/>
            <a:chExt cx="1561064" cy="487312"/>
          </a:xfrm>
        </p:grpSpPr>
        <p:sp>
          <p:nvSpPr>
            <p:cNvPr id="38" name="TextBox 37"/>
            <p:cNvSpPr txBox="1"/>
            <p:nvPr userDrawn="1"/>
          </p:nvSpPr>
          <p:spPr>
            <a:xfrm>
              <a:off x="29482" y="2927145"/>
              <a:ext cx="156106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314784" cy="584775"/>
            <a:chOff x="29482" y="2927145"/>
            <a:chExt cx="1620332" cy="487312"/>
          </a:xfrm>
        </p:grpSpPr>
        <p:sp>
          <p:nvSpPr>
            <p:cNvPr id="41" name="TextBox 40"/>
            <p:cNvSpPr txBox="1"/>
            <p:nvPr userDrawn="1"/>
          </p:nvSpPr>
          <p:spPr>
            <a:xfrm>
              <a:off x="29482" y="2927145"/>
              <a:ext cx="16203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HONGNANJUJIAO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379466" y="285517"/>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xmlns=""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xmlns=""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037181"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Z</a:t>
                </a:r>
                <a:r>
                  <a:rPr lang="en-US" altLang="zh-CN" sz="900" dirty="0" smtClean="0">
                    <a:solidFill>
                      <a:schemeClr val="bg1"/>
                    </a:solidFill>
                    <a:latin typeface="+mn-lt"/>
                    <a:ea typeface="+mn-ea"/>
                  </a:rPr>
                  <a:t>HISHISHULI</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266693" cy="584775"/>
            <a:chOff x="29482" y="2927145"/>
            <a:chExt cx="1561064" cy="487312"/>
          </a:xfrm>
        </p:grpSpPr>
        <p:sp>
          <p:nvSpPr>
            <p:cNvPr id="40" name="TextBox 39"/>
            <p:cNvSpPr txBox="1"/>
            <p:nvPr userDrawn="1"/>
          </p:nvSpPr>
          <p:spPr>
            <a:xfrm>
              <a:off x="29482" y="2927145"/>
              <a:ext cx="156106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314784" cy="584775"/>
            <a:chOff x="29482" y="2927145"/>
            <a:chExt cx="1620332" cy="487312"/>
          </a:xfrm>
        </p:grpSpPr>
        <p:sp>
          <p:nvSpPr>
            <p:cNvPr id="43" name="TextBox 42"/>
            <p:cNvSpPr txBox="1"/>
            <p:nvPr userDrawn="1"/>
          </p:nvSpPr>
          <p:spPr>
            <a:xfrm>
              <a:off x="29482" y="2927145"/>
              <a:ext cx="16203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HONGNANJUJIAO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378995" y="111757"/>
            <a:ext cx="902811" cy="481534"/>
            <a:chOff x="4378995" y="111757"/>
            <a:chExt cx="902811"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378995" y="285514"/>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37181"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Z</a:t>
              </a:r>
              <a:r>
                <a:rPr lang="en-US" altLang="zh-CN" sz="900" dirty="0" smtClean="0">
                  <a:solidFill>
                    <a:schemeClr val="tx1"/>
                  </a:solidFill>
                  <a:latin typeface="+mn-lt"/>
                  <a:ea typeface="+mn-ea"/>
                </a:rPr>
                <a:t>HISHISHULI</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266693" cy="584775"/>
            <a:chOff x="29482" y="2927145"/>
            <a:chExt cx="1561065" cy="487312"/>
          </a:xfrm>
        </p:grpSpPr>
        <p:sp>
          <p:nvSpPr>
            <p:cNvPr id="39" name="TextBox 38"/>
            <p:cNvSpPr txBox="1"/>
            <p:nvPr userDrawn="1"/>
          </p:nvSpPr>
          <p:spPr>
            <a:xfrm>
              <a:off x="29482" y="2927145"/>
              <a:ext cx="1561065"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314784" cy="584775"/>
              <a:chOff x="29482" y="2927145"/>
              <a:chExt cx="1620332" cy="487312"/>
            </a:xfrm>
          </p:grpSpPr>
          <p:sp>
            <p:nvSpPr>
              <p:cNvPr id="42" name="TextBox 41"/>
              <p:cNvSpPr txBox="1"/>
              <p:nvPr userDrawn="1"/>
            </p:nvSpPr>
            <p:spPr>
              <a:xfrm>
                <a:off x="29482" y="2927145"/>
                <a:ext cx="1620332"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Z</a:t>
                </a:r>
                <a:r>
                  <a:rPr lang="en-US" altLang="zh-CN" sz="1000" baseline="0" dirty="0" smtClean="0">
                    <a:solidFill>
                      <a:schemeClr val="bg1"/>
                    </a:solidFill>
                    <a:latin typeface="+mn-lt"/>
                    <a:ea typeface="+mn-ea"/>
                  </a:rPr>
                  <a:t>HONGNANJUJIAO</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376102" y="111757"/>
            <a:ext cx="902811" cy="481534"/>
            <a:chOff x="4376102" y="111757"/>
            <a:chExt cx="902811"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376102" y="285514"/>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37181"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HISHISHULI</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266693" cy="584775"/>
              <a:chOff x="29482" y="2927145"/>
              <a:chExt cx="1561064" cy="487312"/>
            </a:xfrm>
          </p:grpSpPr>
          <p:sp>
            <p:nvSpPr>
              <p:cNvPr id="39" name="TextBox 38"/>
              <p:cNvSpPr txBox="1"/>
              <p:nvPr userDrawn="1"/>
            </p:nvSpPr>
            <p:spPr>
              <a:xfrm>
                <a:off x="29482" y="2927145"/>
                <a:ext cx="1561064"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S</a:t>
                </a:r>
                <a:r>
                  <a:rPr lang="en-US" altLang="zh-CN" sz="1000" dirty="0" smtClean="0">
                    <a:solidFill>
                      <a:schemeClr val="bg1"/>
                    </a:solidFill>
                    <a:latin typeface="+mn-lt"/>
                    <a:ea typeface="+mn-ea"/>
                  </a:rPr>
                  <a:t>UITANGYANLIAN</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随堂演练</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314784" cy="584775"/>
            <a:chOff x="29482" y="2927145"/>
            <a:chExt cx="1620332" cy="487312"/>
          </a:xfrm>
        </p:grpSpPr>
        <p:sp>
          <p:nvSpPr>
            <p:cNvPr id="42" name="TextBox 41"/>
            <p:cNvSpPr txBox="1"/>
            <p:nvPr userDrawn="1"/>
          </p:nvSpPr>
          <p:spPr>
            <a:xfrm>
              <a:off x="29482" y="2927145"/>
              <a:ext cx="16203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HONGNANJUJIAO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376102" y="111757"/>
            <a:ext cx="902811" cy="481534"/>
            <a:chOff x="4376102" y="111757"/>
            <a:chExt cx="902811"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376102" y="285514"/>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44521" y="169738"/>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400" dirty="0" smtClean="0"/>
              <a:t>第二节　环境管理的国际合作</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6.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6.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6.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6.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6.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6.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6.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slide" Target="slide19.xml"/><Relationship Id="rId7"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s>
</file>

<file path=ppt/slides/_rels/slide19.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slide" Target="slide19.xml"/><Relationship Id="rId7"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slide" Target="slide19.xml"/><Relationship Id="rId7"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s>
</file>

<file path=ppt/slides/_rels/slide21.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slide" Target="slide19.xml"/><Relationship Id="rId7"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s>
</file>

<file path=ppt/slides/_rels/slide22.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slide" Target="slide19.xml"/><Relationship Id="rId7"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s>
</file>

<file path=ppt/slides/_rels/slide23.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slide" Target="slide19.xml"/><Relationship Id="rId7"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s>
</file>

<file path=ppt/slides/_rels/slide24.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slide" Target="slide19.xml"/><Relationship Id="rId7"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s>
</file>

<file path=ppt/slides/_rels/slide25.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slide" Target="slide19.xml"/><Relationship Id="rId7"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 Id="rId9" Type="http://schemas.openxmlformats.org/officeDocument/2006/relationships/image" Target="../media/image11.jpeg"/></Relationships>
</file>

<file path=ppt/slides/_rels/slide26.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slide" Target="slide19.xml"/><Relationship Id="rId7"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package" Target="../embeddings/Microsoft_Office_Word_2007___1.docx"/><Relationship Id="rId4" Type="http://schemas.openxmlformats.org/officeDocument/2006/relationships/slide" Target="slide13.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Layout" Target="../slideLayouts/slideLayout6.xml"/><Relationship Id="rId1" Type="http://schemas.openxmlformats.org/officeDocument/2006/relationships/vmlDrawing" Target="../drawings/vmlDrawing2.vml"/><Relationship Id="rId5" Type="http://schemas.openxmlformats.org/officeDocument/2006/relationships/package" Target="../embeddings/Microsoft_Office_Word_2007___2.docx"/><Relationship Id="rId4" Type="http://schemas.openxmlformats.org/officeDocument/2006/relationships/slide" Target="slide13.xml"/></Relationships>
</file>

<file path=ppt/slides/_rels/slide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6.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Layout" Target="../slideLayouts/slideLayout6.xml"/><Relationship Id="rId1" Type="http://schemas.openxmlformats.org/officeDocument/2006/relationships/vmlDrawing" Target="../drawings/vmlDrawing3.vml"/><Relationship Id="rId5" Type="http://schemas.openxmlformats.org/officeDocument/2006/relationships/package" Target="../embeddings/Microsoft_Office_Word_2007___3.docx"/><Relationship Id="rId4" Type="http://schemas.openxmlformats.org/officeDocument/2006/relationships/slide" Target="slide1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第二节　环境管理的国际合作</a:t>
            </a:r>
          </a:p>
        </p:txBody>
      </p:sp>
    </p:spTree>
    <p:extLst>
      <p:ext uri="{BB962C8B-B14F-4D97-AF65-F5344CB8AC3E}">
        <p14:creationId xmlns:p14="http://schemas.microsoft.com/office/powerpoint/2010/main" xmlns="" val="211308512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a:hlinkClick r:id="rId2" action="ppaction://hlinksldjump"/>
          </p:cNvPr>
          <p:cNvSpPr/>
          <p:nvPr/>
        </p:nvSpPr>
        <p:spPr>
          <a:xfrm>
            <a:off x="467544"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42998"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先判定</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它既能释放热量又能引起二氧化碳含量的增多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应为燃烧矿物燃料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为毁林。</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为引起海平面上升的原因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应为极冰融化。</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为海平面上升的后果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结合其他后果不难得出答案。第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由材料二可知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丹麦通过向中国提供资金和技术以购买二氧化碳减排指标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这不仅使我国获得了环保方面的技术和资金上的支持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而且减少了二氧化碳的排放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促进了清洁生产和可持续发展。第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是对加强国际合作必要性的考查。第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这种做法违背了可持续发展的公平性、持续性和共同性原则。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2265692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a:hlinkClick r:id="rId2" action="ppaction://hlinksldjump"/>
          </p:cNvPr>
          <p:cNvSpPr/>
          <p:nvPr/>
        </p:nvSpPr>
        <p:spPr>
          <a:xfrm>
            <a:off x="467544"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42998"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毁林　燃烧矿物燃料　极冰融化　沿海低地被淹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加强与发达国家的合作与交流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以便在能源和环保领域获得资金和先进的技术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提高环保能力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通过转让二氧化碳的减排量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增强自身的节能和环保意识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减少二氧化碳的排放量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促进清洁生产和可持续发展。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重大的环境问题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不是一个国家或一个局部地区所造成的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有些环境问题具有普遍性和共同性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某些环境问题具有跨国、跨地区乃至涉及全球的后果。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公平性原则、持续性原则和共同性原则。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76160935"/>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a:hlinkClick r:id="rId2" action="ppaction://hlinksldjump"/>
          </p:cNvPr>
          <p:cNvSpPr/>
          <p:nvPr/>
        </p:nvSpPr>
        <p:spPr>
          <a:xfrm>
            <a:off x="467544"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42998"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3" name="矩形 2"/>
          <p:cNvSpPr>
            <a:spLocks noChangeAspect="1"/>
          </p:cNvSpPr>
          <p:nvPr/>
        </p:nvSpPr>
        <p:spPr>
          <a:xfrm>
            <a:off x="508000" y="1207638"/>
            <a:ext cx="8128000" cy="4913589"/>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拓展延伸</a:t>
            </a:r>
            <a:r>
              <a:rPr lang="en-US" altLang="zh-CN" sz="2200" dirty="0">
                <a:solidFill>
                  <a:srgbClr val="000000"/>
                </a:solidFill>
                <a:latin typeface="Times New Roman" panose="02020603050405020304" pitchFamily="18" charset="0"/>
                <a:cs typeface="Times New Roman" panose="02020603050405020304" pitchFamily="18" charset="0"/>
              </a:rPr>
              <a:t>ISO14000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环境质量体系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ISO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是国际标准化组织的缩写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该组织成立于</a:t>
            </a:r>
            <a:r>
              <a:rPr lang="en-US" altLang="zh-CN" sz="2200" dirty="0">
                <a:solidFill>
                  <a:srgbClr val="000000"/>
                </a:solidFill>
                <a:latin typeface="Times New Roman" panose="02020603050405020304" pitchFamily="18" charset="0"/>
                <a:cs typeface="Times New Roman" panose="02020603050405020304" pitchFamily="18" charset="0"/>
              </a:rPr>
              <a:t>1946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是世界上最大的非政府国际组织。该组织的任务是推动标准化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使之成为促进国际贸易的一种重要手段。</a:t>
            </a:r>
            <a:r>
              <a:rPr lang="en-US" altLang="zh-CN" sz="2200" dirty="0">
                <a:solidFill>
                  <a:srgbClr val="000000"/>
                </a:solidFill>
                <a:latin typeface="Times New Roman" panose="02020603050405020304" pitchFamily="18" charset="0"/>
                <a:cs typeface="Times New Roman" panose="02020603050405020304" pitchFamily="18" charset="0"/>
              </a:rPr>
              <a:t>ISO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标准是协调一致的技术规定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各国的企业、公司可以用它作为指南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确保原料和产品符合一定的规定和要求。</a:t>
            </a:r>
            <a:r>
              <a:rPr lang="en-US" altLang="zh-CN" sz="2200" dirty="0">
                <a:solidFill>
                  <a:srgbClr val="000000"/>
                </a:solidFill>
                <a:latin typeface="Times New Roman" panose="02020603050405020304" pitchFamily="18" charset="0"/>
                <a:cs typeface="Times New Roman" panose="02020603050405020304" pitchFamily="18" charset="0"/>
              </a:rPr>
              <a:t>1987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ISO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又推出了</a:t>
            </a:r>
            <a:r>
              <a:rPr lang="en-US" altLang="zh-CN" sz="2200" dirty="0">
                <a:solidFill>
                  <a:srgbClr val="000000"/>
                </a:solidFill>
                <a:latin typeface="Times New Roman" panose="02020603050405020304" pitchFamily="18" charset="0"/>
                <a:cs typeface="Times New Roman" panose="02020603050405020304" pitchFamily="18" charset="0"/>
              </a:rPr>
              <a:t>14000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系列标准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其宗旨是为企业提供一个有效的环境管理体系基础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从而帮助企业实现其环境目标和经济目标。按照</a:t>
            </a:r>
            <a:r>
              <a:rPr lang="en-US" altLang="zh-CN" sz="2200" dirty="0">
                <a:solidFill>
                  <a:srgbClr val="000000"/>
                </a:solidFill>
                <a:latin typeface="Times New Roman" panose="02020603050405020304" pitchFamily="18" charset="0"/>
                <a:cs typeface="Times New Roman" panose="02020603050405020304" pitchFamily="18" charset="0"/>
              </a:rPr>
              <a:t>ISO14000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的定义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环境质量体系是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整个管理体系的一个组成部分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包括制定、实施和评审保持环境方针所需的组织机构、规划活动和管理过程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。其目的在于帮助企业在环境形势恶化之前制定有效的对策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确保企业顺利实现所谋求的环境目标和经济目标。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94122512"/>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9" name="矩形 8">
            <a:hlinkClick r:id="rId3" action="ppaction://hlinksldjump"/>
          </p:cNvPr>
          <p:cNvSpPr/>
          <p:nvPr/>
        </p:nvSpPr>
        <p:spPr>
          <a:xfrm>
            <a:off x="1442998"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3" name="矩形 2"/>
          <p:cNvSpPr>
            <a:spLocks noChangeAspect="1"/>
          </p:cNvSpPr>
          <p:nvPr/>
        </p:nvSpPr>
        <p:spPr>
          <a:xfrm>
            <a:off x="508000" y="1160328"/>
            <a:ext cx="8128000" cy="574118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知识点二</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发展中国家环境问题更为严重的原因及发达国家在治理全球环境问题中应承担更多责任的原因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发展中国家一般都处于经济发展的初级阶段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人口增长很快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环境承受着发展和人口的双重压力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在经济发展的过程中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没有足够的资金和技术力量进行环境保护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一旦出现了环境问题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又不能及时、充分解决。同时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发达国家利用一些发展中国家经济发展的需要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将污染严重的工业转移到发展中国家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使发展中国家的环境问题更加严重。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在地球上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绝大部分污染是已完成工业化的发达国家造成的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而广大发展中国家在很大程度上是受害者。到目前为止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发达国家仍是世界不可再生资源的主要消费者和重要污染源。因此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国际环保合作必须遵循公平的原则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发达国家有义务率先采取环保措施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承担污染治理费用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并将环保技术无偿或以优惠条件转让给发展中国家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这是发达国家应承担的责任。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5167306"/>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9" name="矩形 8">
            <a:hlinkClick r:id="rId3" action="ppaction://hlinksldjump"/>
          </p:cNvPr>
          <p:cNvSpPr/>
          <p:nvPr/>
        </p:nvSpPr>
        <p:spPr>
          <a:xfrm>
            <a:off x="1442998"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2" name="矩形 1"/>
          <p:cNvSpPr>
            <a:spLocks noChangeAspect="1"/>
          </p:cNvSpPr>
          <p:nvPr/>
        </p:nvSpPr>
        <p:spPr>
          <a:xfrm>
            <a:off x="508000" y="1189721"/>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中国代表团代表在多哈会议开幕日上呼吁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《京都议定书》仍然是国际气候制度的重要组成部分和基石。据此完成下列各题。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应对气候变化的国际合作为什么要遵循公平的原则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在应对气候变化上国际社会应如何加强合作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应对气候变化是全人类的共同责任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造成污染的国家应当根据形成污染的份额承担其消除影响的责任。第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应对全球气候变化的《京都议定书》对发达国家的减排目标作出了规定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因此发达国家应该严格履行《京都议定书》规定的减排目标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虽然《京都议定书》对发展中国家温室气体暂时不做减排要求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但作为发展中国家也应积极采取有效措施减少污染物排放。同时发达国家应积极为发展中国家适应气候变化提供资金支持。另外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国际社会还应在资金投入、信息交流、技术的推广和应用方面做一些有益的工作。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4704662"/>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9" name="矩形 8">
            <a:hlinkClick r:id="rId3" action="ppaction://hlinksldjump"/>
          </p:cNvPr>
          <p:cNvSpPr/>
          <p:nvPr/>
        </p:nvSpPr>
        <p:spPr>
          <a:xfrm>
            <a:off x="1442998"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气候变化会对地球生态系统和人类产生不良影响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应对气候变化是全人类共同的责任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根据公平性原则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造成全球污染份额大的国家应当承担更大的责任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到目前为止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绝大部分污染是由已完成工业化的发达国家造成的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在应对气候变化上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发达国家应比发展中国家承担更大的责任。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发达国家应该严格履行《京都议定书》规定的减排目标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发展中国家应该根据自身能力积极采取有效措施减少污染物排放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国际社会要增加资金投入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扩大信息交流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加强节能、环保、低碳能源等的研究和合作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加强技术的推广和利用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发达国家应积极为发展中国家适应气候变化提供资金支持。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82654528"/>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9" name="矩形 8">
            <a:hlinkClick r:id="rId3" action="ppaction://hlinksldjump"/>
          </p:cNvPr>
          <p:cNvSpPr/>
          <p:nvPr/>
        </p:nvSpPr>
        <p:spPr>
          <a:xfrm>
            <a:off x="1442998"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2" name="矩形 1"/>
          <p:cNvSpPr>
            <a:spLocks noChangeAspect="1"/>
          </p:cNvSpPr>
          <p:nvPr/>
        </p:nvSpPr>
        <p:spPr>
          <a:xfrm>
            <a:off x="508000" y="1268760"/>
            <a:ext cx="8128000" cy="4928657"/>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拓展延伸</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中国履行环境公约的努力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气候变化。中国是</a:t>
            </a:r>
            <a:r>
              <a:rPr lang="en-US" altLang="zh-CN" sz="2200" dirty="0">
                <a:solidFill>
                  <a:srgbClr val="000000"/>
                </a:solidFill>
                <a:latin typeface="Times New Roman" panose="02020603050405020304" pitchFamily="18" charset="0"/>
                <a:cs typeface="Times New Roman" panose="02020603050405020304" pitchFamily="18" charset="0"/>
              </a:rPr>
              <a:t>1992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年首批签署《联合国气候变化框架公约》的国家之一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并成为世界上为数不多的签署《京都议定书》的国家。我国在坚持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共同但有区别责任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原则、争取最大的国家利益的同时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也积极地承担了与我国社会经济状况相适应的国际义务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在人口、能源、生态等方面采取了相应的措施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有效地削减了大气中温室气体的含量。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臭氧层保护。我国积极参与了保护臭氧层的各项国际活动。如</a:t>
            </a:r>
            <a:r>
              <a:rPr lang="en-US" altLang="zh-CN" sz="2200" dirty="0">
                <a:solidFill>
                  <a:srgbClr val="000000"/>
                </a:solidFill>
                <a:latin typeface="Times New Roman" panose="02020603050405020304" pitchFamily="18" charset="0"/>
                <a:cs typeface="Times New Roman" panose="02020603050405020304" pitchFamily="18" charset="0"/>
              </a:rPr>
              <a:t>1986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1987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年我国分别派代表参加了保护臭氧层工作会议和《蒙特利尔议定书》签署会议</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1989</a:t>
            </a:r>
            <a:r>
              <a:rPr lang="zh-CN" altLang="en-US" sz="2200" dirty="0" smtClean="0">
                <a:solidFill>
                  <a:srgbClr val="000000"/>
                </a:solidFill>
                <a:latin typeface="Times New Roman" panose="02020603050405020304" pitchFamily="18" charset="0"/>
                <a:cs typeface="Times New Roman" panose="02020603050405020304" pitchFamily="18" charset="0"/>
              </a:rPr>
              <a:t>年我国正式加入</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en-US" sz="2200" dirty="0" smtClean="0">
                <a:solidFill>
                  <a:srgbClr val="000000"/>
                </a:solidFill>
                <a:latin typeface="Times New Roman" panose="02020603050405020304" pitchFamily="18" charset="0"/>
                <a:cs typeface="Times New Roman" panose="02020603050405020304" pitchFamily="18" charset="0"/>
              </a:rPr>
              <a:t>保护臭氧层维也纳公约</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并在第一次缔约国会议上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首先提出了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关于建立保护臭氧层多边基金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的提案。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12393032"/>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9" name="矩形 8">
            <a:hlinkClick r:id="rId3" action="ppaction://hlinksldjump"/>
          </p:cNvPr>
          <p:cNvSpPr/>
          <p:nvPr/>
        </p:nvSpPr>
        <p:spPr>
          <a:xfrm>
            <a:off x="1442998"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2" name="矩形 1"/>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生物多样性保护。我国非常重视生物多样性保护</a:t>
            </a:r>
            <a:r>
              <a:rPr lang="en-US" altLang="zh-CN" sz="2200" dirty="0">
                <a:solidFill>
                  <a:srgbClr val="000000"/>
                </a:solidFill>
                <a:latin typeface="Times New Roman" panose="02020603050405020304" pitchFamily="18" charset="0"/>
                <a:cs typeface="Times New Roman" panose="02020603050405020304" pitchFamily="18" charset="0"/>
              </a:rPr>
              <a:t>,1992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年我国签署了《生物多样性公约》后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一直积极参加联合国环境规划署和公约秘书处主持的公约重大后续活动。</a:t>
            </a:r>
            <a:r>
              <a:rPr lang="en-US" altLang="zh-CN" sz="2200" dirty="0">
                <a:solidFill>
                  <a:srgbClr val="000000"/>
                </a:solidFill>
                <a:latin typeface="Times New Roman" panose="02020603050405020304" pitchFamily="18" charset="0"/>
                <a:cs typeface="Times New Roman" panose="02020603050405020304" pitchFamily="18" charset="0"/>
              </a:rPr>
              <a:t>1993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年完成了《中国生物多样性保护行动计划》</a:t>
            </a:r>
            <a:r>
              <a:rPr lang="en-US" altLang="zh-CN" sz="2200" dirty="0">
                <a:solidFill>
                  <a:srgbClr val="000000"/>
                </a:solidFill>
                <a:latin typeface="Times New Roman" panose="02020603050405020304" pitchFamily="18" charset="0"/>
                <a:cs typeface="Times New Roman" panose="02020603050405020304" pitchFamily="18" charset="0"/>
              </a:rPr>
              <a:t>(BAP)</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的编制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并正式实施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使中国成为世界上率先完成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多样性保护行动计划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的少数国家之一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在国际上产生了积极影响。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57023988"/>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圆角矩形 16">
            <a:hlinkClick r:id="rId2" action="ppaction://hlinksldjump"/>
          </p:cNvPr>
          <p:cNvSpPr/>
          <p:nvPr/>
        </p:nvSpPr>
        <p:spPr>
          <a:xfrm>
            <a:off x="467544"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bg1"/>
                </a:solidFill>
              </a:rPr>
              <a:t>1</a:t>
            </a:r>
            <a:endParaRPr lang="zh-CN" altLang="en-US" sz="1600" dirty="0">
              <a:solidFill>
                <a:schemeClr val="bg1"/>
              </a:solidFill>
            </a:endParaRPr>
          </a:p>
        </p:txBody>
      </p:sp>
      <p:sp>
        <p:nvSpPr>
          <p:cNvPr id="18" name="圆角矩形 17">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2</a:t>
            </a:r>
            <a:endParaRPr lang="zh-CN" altLang="en-US" sz="1600" dirty="0">
              <a:solidFill>
                <a:srgbClr val="333333"/>
              </a:solidFill>
            </a:endParaRPr>
          </a:p>
        </p:txBody>
      </p:sp>
      <p:sp>
        <p:nvSpPr>
          <p:cNvPr id="19" name="圆角矩形 18">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3</a:t>
            </a:r>
            <a:endParaRPr lang="zh-CN" altLang="en-US" sz="1600" dirty="0">
              <a:solidFill>
                <a:srgbClr val="333333"/>
              </a:solidFill>
            </a:endParaRPr>
          </a:p>
        </p:txBody>
      </p:sp>
      <p:sp>
        <p:nvSpPr>
          <p:cNvPr id="20" name="圆角矩形 19">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4</a:t>
            </a:r>
            <a:endParaRPr lang="zh-CN" altLang="en-US" sz="1600" dirty="0">
              <a:solidFill>
                <a:srgbClr val="333333"/>
              </a:solidFill>
            </a:endParaRPr>
          </a:p>
        </p:txBody>
      </p:sp>
      <p:sp>
        <p:nvSpPr>
          <p:cNvPr id="21" name="圆角矩形 20">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5</a:t>
            </a:r>
            <a:endParaRPr lang="zh-CN" altLang="en-US" sz="1600" dirty="0">
              <a:solidFill>
                <a:srgbClr val="333333"/>
              </a:solidFill>
            </a:endParaRPr>
          </a:p>
        </p:txBody>
      </p:sp>
      <p:sp>
        <p:nvSpPr>
          <p:cNvPr id="22" name="圆角矩形 21">
            <a:hlinkClick r:id="rId7" action="ppaction://hlinksldjump"/>
          </p:cNvPr>
          <p:cNvSpPr/>
          <p:nvPr/>
        </p:nvSpPr>
        <p:spPr>
          <a:xfrm>
            <a:off x="3136007"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6</a:t>
            </a:r>
            <a:endParaRPr lang="zh-CN" altLang="en-US" sz="1600" dirty="0">
              <a:solidFill>
                <a:srgbClr val="333333"/>
              </a:solidFill>
            </a:endParaRPr>
          </a:p>
        </p:txBody>
      </p:sp>
      <p:sp>
        <p:nvSpPr>
          <p:cNvPr id="23" name="圆角矩形 22">
            <a:hlinkClick r:id="rId8" action="ppaction://hlinksldjump"/>
          </p:cNvPr>
          <p:cNvSpPr/>
          <p:nvPr/>
        </p:nvSpPr>
        <p:spPr>
          <a:xfrm>
            <a:off x="3671469"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7</a:t>
            </a:r>
            <a:endParaRPr lang="zh-CN" altLang="en-US" sz="1600" dirty="0">
              <a:solidFill>
                <a:srgbClr val="333333"/>
              </a:solidFill>
            </a:endParaRPr>
          </a:p>
        </p:txBody>
      </p:sp>
      <p:sp>
        <p:nvSpPr>
          <p:cNvPr id="2" name="矩形 1"/>
          <p:cNvSpPr>
            <a:spLocks noChangeAspect="1"/>
          </p:cNvSpPr>
          <p:nvPr/>
        </p:nvSpPr>
        <p:spPr>
          <a:xfrm>
            <a:off x="508000" y="1207638"/>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关于解决环境问题进行国际合作的必要性的叙述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环境问题是由一个个的国家或地区造成的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没有必要进行国际合作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环境问题不存在普遍性和共同性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无须加强环境管理的国际合作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某些环境问题具有跨国、跨地区乃至涉及全球的后果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在保护环境中要进行国际合作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国际合作中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发达国家与发展中国家应承担相同的责任和义务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有些环境问题在性质上具有普遍性和共同性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有些环境问题具有跨国、跨地区乃至涉及全球的后果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因此环境问题的解决必须进行国际合作。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圆角矩形 10">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333333"/>
                </a:solidFill>
              </a:rPr>
              <a:t>1</a:t>
            </a:r>
            <a:endParaRPr lang="zh-CN" altLang="en-US" sz="1600" dirty="0">
              <a:solidFill>
                <a:srgbClr val="333333"/>
              </a:solidFill>
            </a:endParaRPr>
          </a:p>
        </p:txBody>
      </p:sp>
      <p:sp>
        <p:nvSpPr>
          <p:cNvPr id="12" name="圆角矩形 11">
            <a:hlinkClick r:id="rId3" action="ppaction://hlinksldjump"/>
          </p:cNvPr>
          <p:cNvSpPr/>
          <p:nvPr/>
        </p:nvSpPr>
        <p:spPr>
          <a:xfrm>
            <a:off x="1001075"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2</a:t>
            </a:r>
            <a:endParaRPr lang="zh-CN" altLang="en-US" sz="1600" dirty="0">
              <a:solidFill>
                <a:schemeClr val="bg1"/>
              </a:solidFill>
            </a:endParaRPr>
          </a:p>
        </p:txBody>
      </p:sp>
      <p:sp>
        <p:nvSpPr>
          <p:cNvPr id="13" name="圆角矩形 12">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3</a:t>
            </a:r>
            <a:endParaRPr lang="zh-CN" altLang="en-US" sz="1600" dirty="0">
              <a:solidFill>
                <a:srgbClr val="333333"/>
              </a:solidFill>
            </a:endParaRPr>
          </a:p>
        </p:txBody>
      </p:sp>
      <p:sp>
        <p:nvSpPr>
          <p:cNvPr id="14" name="圆角矩形 13">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4</a:t>
            </a:r>
            <a:endParaRPr lang="zh-CN" altLang="en-US" sz="1600" dirty="0">
              <a:solidFill>
                <a:srgbClr val="333333"/>
              </a:solidFill>
            </a:endParaRPr>
          </a:p>
        </p:txBody>
      </p:sp>
      <p:sp>
        <p:nvSpPr>
          <p:cNvPr id="15" name="圆角矩形 14">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5</a:t>
            </a:r>
            <a:endParaRPr lang="zh-CN" altLang="en-US" sz="1600" dirty="0">
              <a:solidFill>
                <a:srgbClr val="333333"/>
              </a:solidFill>
            </a:endParaRPr>
          </a:p>
        </p:txBody>
      </p:sp>
      <p:sp>
        <p:nvSpPr>
          <p:cNvPr id="16" name="圆角矩形 15">
            <a:hlinkClick r:id="rId7" action="ppaction://hlinksldjump"/>
          </p:cNvPr>
          <p:cNvSpPr/>
          <p:nvPr/>
        </p:nvSpPr>
        <p:spPr>
          <a:xfrm>
            <a:off x="3136007"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6</a:t>
            </a:r>
            <a:endParaRPr lang="zh-CN" altLang="en-US" sz="1600" dirty="0">
              <a:solidFill>
                <a:srgbClr val="333333"/>
              </a:solidFill>
            </a:endParaRPr>
          </a:p>
        </p:txBody>
      </p:sp>
      <p:sp>
        <p:nvSpPr>
          <p:cNvPr id="26" name="圆角矩形 25">
            <a:hlinkClick r:id="rId8" action="ppaction://hlinksldjump"/>
          </p:cNvPr>
          <p:cNvSpPr/>
          <p:nvPr/>
        </p:nvSpPr>
        <p:spPr>
          <a:xfrm>
            <a:off x="3671469"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7</a:t>
            </a:r>
            <a:endParaRPr lang="zh-CN" altLang="en-US" sz="1600" dirty="0">
              <a:solidFill>
                <a:srgbClr val="333333"/>
              </a:solidFill>
            </a:endParaRPr>
          </a:p>
        </p:txBody>
      </p:sp>
      <p:sp>
        <p:nvSpPr>
          <p:cNvPr id="2" name="矩形 1"/>
          <p:cNvSpPr>
            <a:spLocks noChangeAspect="1"/>
          </p:cNvSpPr>
          <p:nvPr/>
        </p:nvSpPr>
        <p:spPr>
          <a:xfrm>
            <a:off x="508000" y="1207861"/>
            <a:ext cx="8128000" cy="5444952"/>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关于国际合作的叙述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当代环境问题是地方性问题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各个国家应各负其责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现在发达国家是污染的受害者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在国际合作中应负次要责任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国际环保合作必须遵循公平的原则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联合国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人类环境会议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被认为是世界环境保护行动的第二个里程碑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保护地球生态环境是全人类的共同责任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但同时应该明确目前地球生态环境退化的主要责任和治理这些问题的主要义务。自产业革命以来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发达国家在实现工业化的过程中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不顾后果地利用环境和资源。目前存在的环境问题主要是这种行为的累积恶果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广大发展中国家在很大程度上是受害者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尤其是处于岛屿和沿海低地的发展中国家。直到目前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发达国家仍是世界有限资源的主要消费者和污染源。因此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国际环境保护合作必须遵循公平的原则。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20000451"/>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3122997"/>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理解环境管理中加强国际合作的必要性。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了解我国认真履行的国际公约以及进行的国际合作。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333333"/>
                </a:solidFill>
              </a:rPr>
              <a:t>1</a:t>
            </a:r>
            <a:endParaRPr lang="zh-CN" altLang="en-US" sz="1600" dirty="0">
              <a:solidFill>
                <a:srgbClr val="333333"/>
              </a:solidFill>
            </a:endParaRPr>
          </a:p>
        </p:txBody>
      </p:sp>
      <p:sp>
        <p:nvSpPr>
          <p:cNvPr id="3" name="圆角矩形 2">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2</a:t>
            </a:r>
            <a:endParaRPr lang="zh-CN" altLang="en-US" sz="1600" dirty="0">
              <a:solidFill>
                <a:srgbClr val="333333"/>
              </a:solidFill>
            </a:endParaRPr>
          </a:p>
        </p:txBody>
      </p:sp>
      <p:sp>
        <p:nvSpPr>
          <p:cNvPr id="4" name="圆角矩形 3">
            <a:hlinkClick r:id="rId4" action="ppaction://hlinksldjump"/>
          </p:cNvPr>
          <p:cNvSpPr/>
          <p:nvPr/>
        </p:nvSpPr>
        <p:spPr>
          <a:xfrm>
            <a:off x="1534808"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3</a:t>
            </a:r>
            <a:endParaRPr lang="zh-CN" altLang="en-US" sz="1600" dirty="0">
              <a:solidFill>
                <a:schemeClr val="bg1"/>
              </a:solidFill>
            </a:endParaRPr>
          </a:p>
        </p:txBody>
      </p:sp>
      <p:sp>
        <p:nvSpPr>
          <p:cNvPr id="5" name="圆角矩形 4">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4</a:t>
            </a:r>
            <a:endParaRPr lang="zh-CN" altLang="en-US" sz="1600" dirty="0">
              <a:solidFill>
                <a:srgbClr val="333333"/>
              </a:solidFill>
            </a:endParaRPr>
          </a:p>
        </p:txBody>
      </p:sp>
      <p:sp>
        <p:nvSpPr>
          <p:cNvPr id="6" name="圆角矩形 5">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5</a:t>
            </a:r>
            <a:endParaRPr lang="zh-CN" altLang="en-US" sz="1600" dirty="0">
              <a:solidFill>
                <a:srgbClr val="333333"/>
              </a:solidFill>
            </a:endParaRPr>
          </a:p>
        </p:txBody>
      </p:sp>
      <p:sp>
        <p:nvSpPr>
          <p:cNvPr id="7" name="圆角矩形 6">
            <a:hlinkClick r:id="rId7" action="ppaction://hlinksldjump"/>
          </p:cNvPr>
          <p:cNvSpPr/>
          <p:nvPr/>
        </p:nvSpPr>
        <p:spPr>
          <a:xfrm>
            <a:off x="3136007"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6</a:t>
            </a:r>
            <a:endParaRPr lang="zh-CN" altLang="en-US" sz="1600" dirty="0">
              <a:solidFill>
                <a:srgbClr val="333333"/>
              </a:solidFill>
            </a:endParaRPr>
          </a:p>
        </p:txBody>
      </p:sp>
      <p:sp>
        <p:nvSpPr>
          <p:cNvPr id="8" name="圆角矩形 7">
            <a:hlinkClick r:id="rId8" action="ppaction://hlinksldjump"/>
          </p:cNvPr>
          <p:cNvSpPr/>
          <p:nvPr/>
        </p:nvSpPr>
        <p:spPr>
          <a:xfrm>
            <a:off x="3671469"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7</a:t>
            </a:r>
            <a:endParaRPr lang="zh-CN" altLang="en-US" sz="1600" dirty="0">
              <a:solidFill>
                <a:srgbClr val="333333"/>
              </a:solidFill>
            </a:endParaRPr>
          </a:p>
        </p:txBody>
      </p:sp>
      <p:sp>
        <p:nvSpPr>
          <p:cNvPr id="11" name="矩形 10"/>
          <p:cNvSpPr>
            <a:spLocks noChangeAspect="1"/>
          </p:cNvSpPr>
          <p:nvPr/>
        </p:nvSpPr>
        <p:spPr>
          <a:xfrm>
            <a:off x="508000" y="1207638"/>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关于环境问题的叙述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环境问题在性质上具有普遍性和共同性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某些环境问题具有跨国、跨地区乃至涉及全球的后果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如酸雨区的扩展等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根据共同性原则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造成全球环境污染份额较大的国家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应承担更大的责任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环境问题的解决必须全球行动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其中特别是环境治理上的国际合作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并非所有的环境问题在性质上都具有普遍性和共同性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根据公平的原则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造成全球环境污染份额较大的国家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应承担更大的责任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环境管理方面更需要国际合作。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22339422"/>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xEl>
                                              <p:pRg st="5" end="5"/>
                                            </p:txEl>
                                          </p:spTgt>
                                        </p:tgtEl>
                                        <p:attrNameLst>
                                          <p:attrName>style.visibility</p:attrName>
                                        </p:attrNameLst>
                                      </p:cBhvr>
                                      <p:to>
                                        <p:strVal val="visible"/>
                                      </p:to>
                                    </p:set>
                                    <p:animEffect transition="in" filter="wipe(down)">
                                      <p:cBhvr>
                                        <p:cTn id="7" dur="500"/>
                                        <p:tgtEl>
                                          <p:spTgt spid="11">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xEl>
                                              <p:pRg st="6" end="6"/>
                                            </p:txEl>
                                          </p:spTgt>
                                        </p:tgtEl>
                                        <p:attrNameLst>
                                          <p:attrName>style.visibility</p:attrName>
                                        </p:attrNameLst>
                                      </p:cBhvr>
                                      <p:to>
                                        <p:strVal val="visible"/>
                                      </p:to>
                                    </p:set>
                                    <p:animEffect transition="in" filter="wipe(down)">
                                      <p:cBhvr>
                                        <p:cTn id="12" dur="500"/>
                                        <p:tgtEl>
                                          <p:spTgt spid="1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333333"/>
                </a:solidFill>
              </a:rPr>
              <a:t>1</a:t>
            </a:r>
            <a:endParaRPr lang="zh-CN" altLang="en-US" sz="1600" dirty="0">
              <a:solidFill>
                <a:srgbClr val="333333"/>
              </a:solidFill>
            </a:endParaRPr>
          </a:p>
        </p:txBody>
      </p:sp>
      <p:sp>
        <p:nvSpPr>
          <p:cNvPr id="3" name="圆角矩形 2">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2</a:t>
            </a:r>
            <a:endParaRPr lang="zh-CN" altLang="en-US" sz="1600" dirty="0">
              <a:solidFill>
                <a:srgbClr val="333333"/>
              </a:solidFill>
            </a:endParaRPr>
          </a:p>
        </p:txBody>
      </p:sp>
      <p:sp>
        <p:nvSpPr>
          <p:cNvPr id="4" name="圆角矩形 3">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3</a:t>
            </a:r>
            <a:endParaRPr lang="zh-CN" altLang="en-US" sz="1600" dirty="0">
              <a:solidFill>
                <a:srgbClr val="333333"/>
              </a:solidFill>
            </a:endParaRPr>
          </a:p>
        </p:txBody>
      </p:sp>
      <p:sp>
        <p:nvSpPr>
          <p:cNvPr id="5" name="圆角矩形 4">
            <a:hlinkClick r:id="rId5" action="ppaction://hlinksldjump"/>
          </p:cNvPr>
          <p:cNvSpPr/>
          <p:nvPr/>
        </p:nvSpPr>
        <p:spPr>
          <a:xfrm>
            <a:off x="2068541"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4</a:t>
            </a:r>
            <a:endParaRPr lang="zh-CN" altLang="en-US" sz="1600" dirty="0">
              <a:solidFill>
                <a:schemeClr val="bg1"/>
              </a:solidFill>
            </a:endParaRPr>
          </a:p>
        </p:txBody>
      </p:sp>
      <p:sp>
        <p:nvSpPr>
          <p:cNvPr id="6" name="圆角矩形 5">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5</a:t>
            </a:r>
            <a:endParaRPr lang="zh-CN" altLang="en-US" sz="1600" dirty="0">
              <a:solidFill>
                <a:srgbClr val="333333"/>
              </a:solidFill>
            </a:endParaRPr>
          </a:p>
        </p:txBody>
      </p:sp>
      <p:sp>
        <p:nvSpPr>
          <p:cNvPr id="7" name="圆角矩形 6">
            <a:hlinkClick r:id="rId7" action="ppaction://hlinksldjump"/>
          </p:cNvPr>
          <p:cNvSpPr/>
          <p:nvPr/>
        </p:nvSpPr>
        <p:spPr>
          <a:xfrm>
            <a:off x="3136007"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6</a:t>
            </a:r>
            <a:endParaRPr lang="zh-CN" altLang="en-US" sz="1600" dirty="0">
              <a:solidFill>
                <a:srgbClr val="333333"/>
              </a:solidFill>
            </a:endParaRPr>
          </a:p>
        </p:txBody>
      </p:sp>
      <p:sp>
        <p:nvSpPr>
          <p:cNvPr id="8" name="圆角矩形 7">
            <a:hlinkClick r:id="rId8" action="ppaction://hlinksldjump"/>
          </p:cNvPr>
          <p:cNvSpPr/>
          <p:nvPr/>
        </p:nvSpPr>
        <p:spPr>
          <a:xfrm>
            <a:off x="3671469"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7</a:t>
            </a:r>
            <a:endParaRPr lang="zh-CN" altLang="en-US" sz="1600" dirty="0">
              <a:solidFill>
                <a:srgbClr val="333333"/>
              </a:solidFill>
            </a:endParaRPr>
          </a:p>
        </p:txBody>
      </p:sp>
      <p:sp>
        <p:nvSpPr>
          <p:cNvPr id="13" name="矩形 12"/>
          <p:cNvSpPr>
            <a:spLocks noChangeAspect="1"/>
          </p:cNvSpPr>
          <p:nvPr/>
        </p:nvSpPr>
        <p:spPr>
          <a:xfrm>
            <a:off x="508000" y="1207638"/>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性质上有普遍性和共同性的环境问题是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危险废弃物越境转移</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核事故或辐射事故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臭氧层的破坏</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海洋污染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四个选项中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只有臭氧层的破坏是全球性的环境问题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会对整个地球的生态环境造成破坏。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01916457"/>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xEl>
                                              <p:pRg st="5" end="5"/>
                                            </p:txEl>
                                          </p:spTgt>
                                        </p:tgtEl>
                                        <p:attrNameLst>
                                          <p:attrName>style.visibility</p:attrName>
                                        </p:attrNameLst>
                                      </p:cBhvr>
                                      <p:to>
                                        <p:strVal val="visible"/>
                                      </p:to>
                                    </p:set>
                                    <p:animEffect transition="in" filter="wipe(down)">
                                      <p:cBhvr>
                                        <p:cTn id="7" dur="500"/>
                                        <p:tgtEl>
                                          <p:spTgt spid="1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3">
                                            <p:txEl>
                                              <p:pRg st="6" end="6"/>
                                            </p:txEl>
                                          </p:spTgt>
                                        </p:tgtEl>
                                        <p:attrNameLst>
                                          <p:attrName>style.visibility</p:attrName>
                                        </p:attrNameLst>
                                      </p:cBhvr>
                                      <p:to>
                                        <p:strVal val="visible"/>
                                      </p:to>
                                    </p:set>
                                    <p:animEffect transition="in" filter="wipe(down)">
                                      <p:cBhvr>
                                        <p:cTn id="12" dur="500"/>
                                        <p:tgtEl>
                                          <p:spTgt spid="1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333333"/>
                </a:solidFill>
              </a:rPr>
              <a:t>1</a:t>
            </a:r>
            <a:endParaRPr lang="zh-CN" altLang="en-US" sz="1600" dirty="0">
              <a:solidFill>
                <a:srgbClr val="333333"/>
              </a:solidFill>
            </a:endParaRPr>
          </a:p>
        </p:txBody>
      </p:sp>
      <p:sp>
        <p:nvSpPr>
          <p:cNvPr id="3" name="圆角矩形 2">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2</a:t>
            </a:r>
            <a:endParaRPr lang="zh-CN" altLang="en-US" sz="1600" dirty="0">
              <a:solidFill>
                <a:srgbClr val="333333"/>
              </a:solidFill>
            </a:endParaRPr>
          </a:p>
        </p:txBody>
      </p:sp>
      <p:sp>
        <p:nvSpPr>
          <p:cNvPr id="4" name="圆角矩形 3">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3</a:t>
            </a:r>
            <a:endParaRPr lang="zh-CN" altLang="en-US" sz="1600" dirty="0">
              <a:solidFill>
                <a:srgbClr val="333333"/>
              </a:solidFill>
            </a:endParaRPr>
          </a:p>
        </p:txBody>
      </p:sp>
      <p:sp>
        <p:nvSpPr>
          <p:cNvPr id="5" name="圆角矩形 4">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4</a:t>
            </a:r>
            <a:endParaRPr lang="zh-CN" altLang="en-US" sz="1600" dirty="0">
              <a:solidFill>
                <a:srgbClr val="333333"/>
              </a:solidFill>
            </a:endParaRPr>
          </a:p>
        </p:txBody>
      </p:sp>
      <p:sp>
        <p:nvSpPr>
          <p:cNvPr id="6" name="圆角矩形 5">
            <a:hlinkClick r:id="rId6" action="ppaction://hlinksldjump"/>
          </p:cNvPr>
          <p:cNvSpPr/>
          <p:nvPr/>
        </p:nvSpPr>
        <p:spPr>
          <a:xfrm>
            <a:off x="2602274"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5</a:t>
            </a:r>
            <a:endParaRPr lang="zh-CN" altLang="en-US" sz="1600" dirty="0">
              <a:solidFill>
                <a:schemeClr val="bg1"/>
              </a:solidFill>
            </a:endParaRPr>
          </a:p>
        </p:txBody>
      </p:sp>
      <p:sp>
        <p:nvSpPr>
          <p:cNvPr id="7" name="圆角矩形 6">
            <a:hlinkClick r:id="rId7" action="ppaction://hlinksldjump"/>
          </p:cNvPr>
          <p:cNvSpPr/>
          <p:nvPr/>
        </p:nvSpPr>
        <p:spPr>
          <a:xfrm>
            <a:off x="3136007"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6</a:t>
            </a:r>
            <a:endParaRPr lang="zh-CN" altLang="en-US" sz="1600" dirty="0">
              <a:solidFill>
                <a:srgbClr val="333333"/>
              </a:solidFill>
            </a:endParaRPr>
          </a:p>
        </p:txBody>
      </p:sp>
      <p:sp>
        <p:nvSpPr>
          <p:cNvPr id="8" name="圆角矩形 7">
            <a:hlinkClick r:id="rId8" action="ppaction://hlinksldjump"/>
          </p:cNvPr>
          <p:cNvSpPr/>
          <p:nvPr/>
        </p:nvSpPr>
        <p:spPr>
          <a:xfrm>
            <a:off x="3671469"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7</a:t>
            </a:r>
            <a:endParaRPr lang="zh-CN" altLang="en-US" sz="1600" dirty="0">
              <a:solidFill>
                <a:srgbClr val="333333"/>
              </a:solidFill>
            </a:endParaRPr>
          </a:p>
        </p:txBody>
      </p:sp>
      <p:sp>
        <p:nvSpPr>
          <p:cNvPr id="11" name="矩形 10"/>
          <p:cNvSpPr>
            <a:spLocks noChangeAspect="1"/>
          </p:cNvSpPr>
          <p:nvPr/>
        </p:nvSpPr>
        <p:spPr>
          <a:xfrm>
            <a:off x="508000" y="1207638"/>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下列地区的环境问题影响到其他国家甚至全球的可能性最小的是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澳大利亚化学肥料、欧洲的耕作方式引起农田土壤的明显退化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巴西森林大规模砍伐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野生生物受到威胁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 2011</a:t>
            </a:r>
            <a:r>
              <a:rPr lang="zh-CN" altLang="zh-CN" sz="2200" dirty="0">
                <a:solidFill>
                  <a:srgbClr val="000000"/>
                </a:solidFill>
                <a:latin typeface="Times New Roman" panose="02020603050405020304" pitchFamily="18" charset="0"/>
                <a:cs typeface="Times New Roman" panose="02020603050405020304" pitchFamily="18" charset="0"/>
              </a:rPr>
              <a:t>年日本福岛核电站核泄漏事件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泰国在湄公河岸边建大型化工厂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澳大利亚化学肥料、欧洲的耕作方式引起农田土壤的明显退化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不会影响其他国家和地区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巴西森林的砍伐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会引起世界气候的变化及生物多样性的减少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核电站泄漏的放射性物质会随着大气和洋流的运动影响其他国家和地区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湄公河是国际性河流。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2054935"/>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xEl>
                                              <p:pRg st="5" end="5"/>
                                            </p:txEl>
                                          </p:spTgt>
                                        </p:tgtEl>
                                        <p:attrNameLst>
                                          <p:attrName>style.visibility</p:attrName>
                                        </p:attrNameLst>
                                      </p:cBhvr>
                                      <p:to>
                                        <p:strVal val="visible"/>
                                      </p:to>
                                    </p:set>
                                    <p:animEffect transition="in" filter="wipe(down)">
                                      <p:cBhvr>
                                        <p:cTn id="7" dur="500"/>
                                        <p:tgtEl>
                                          <p:spTgt spid="11">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xEl>
                                              <p:pRg st="6" end="6"/>
                                            </p:txEl>
                                          </p:spTgt>
                                        </p:tgtEl>
                                        <p:attrNameLst>
                                          <p:attrName>style.visibility</p:attrName>
                                        </p:attrNameLst>
                                      </p:cBhvr>
                                      <p:to>
                                        <p:strVal val="visible"/>
                                      </p:to>
                                    </p:set>
                                    <p:animEffect transition="in" filter="wipe(down)">
                                      <p:cBhvr>
                                        <p:cTn id="12" dur="500"/>
                                        <p:tgtEl>
                                          <p:spTgt spid="1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333333"/>
                </a:solidFill>
              </a:rPr>
              <a:t>1</a:t>
            </a:r>
            <a:endParaRPr lang="zh-CN" altLang="en-US" sz="1600" dirty="0">
              <a:solidFill>
                <a:srgbClr val="333333"/>
              </a:solidFill>
            </a:endParaRPr>
          </a:p>
        </p:txBody>
      </p:sp>
      <p:sp>
        <p:nvSpPr>
          <p:cNvPr id="3" name="圆角矩形 2">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2</a:t>
            </a:r>
            <a:endParaRPr lang="zh-CN" altLang="en-US" sz="1600" dirty="0">
              <a:solidFill>
                <a:srgbClr val="333333"/>
              </a:solidFill>
            </a:endParaRPr>
          </a:p>
        </p:txBody>
      </p:sp>
      <p:sp>
        <p:nvSpPr>
          <p:cNvPr id="4" name="圆角矩形 3">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3</a:t>
            </a:r>
            <a:endParaRPr lang="zh-CN" altLang="en-US" sz="1600" dirty="0">
              <a:solidFill>
                <a:srgbClr val="333333"/>
              </a:solidFill>
            </a:endParaRPr>
          </a:p>
        </p:txBody>
      </p:sp>
      <p:sp>
        <p:nvSpPr>
          <p:cNvPr id="5" name="圆角矩形 4">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4</a:t>
            </a:r>
            <a:endParaRPr lang="zh-CN" altLang="en-US" sz="1600" dirty="0">
              <a:solidFill>
                <a:srgbClr val="333333"/>
              </a:solidFill>
            </a:endParaRPr>
          </a:p>
        </p:txBody>
      </p:sp>
      <p:sp>
        <p:nvSpPr>
          <p:cNvPr id="6" name="圆角矩形 5">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5</a:t>
            </a:r>
            <a:endParaRPr lang="zh-CN" altLang="en-US" sz="1600" dirty="0">
              <a:solidFill>
                <a:srgbClr val="333333"/>
              </a:solidFill>
            </a:endParaRPr>
          </a:p>
        </p:txBody>
      </p:sp>
      <p:sp>
        <p:nvSpPr>
          <p:cNvPr id="7" name="圆角矩形 6">
            <a:hlinkClick r:id="rId7" action="ppaction://hlinksldjump"/>
          </p:cNvPr>
          <p:cNvSpPr/>
          <p:nvPr/>
        </p:nvSpPr>
        <p:spPr>
          <a:xfrm>
            <a:off x="3136007"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6</a:t>
            </a:r>
            <a:endParaRPr lang="zh-CN" altLang="en-US" sz="1600" dirty="0">
              <a:solidFill>
                <a:schemeClr val="bg1"/>
              </a:solidFill>
            </a:endParaRPr>
          </a:p>
        </p:txBody>
      </p:sp>
      <p:sp>
        <p:nvSpPr>
          <p:cNvPr id="8" name="圆角矩形 7">
            <a:hlinkClick r:id="rId8" action="ppaction://hlinksldjump"/>
          </p:cNvPr>
          <p:cNvSpPr/>
          <p:nvPr/>
        </p:nvSpPr>
        <p:spPr>
          <a:xfrm>
            <a:off x="3671469"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7</a:t>
            </a:r>
            <a:endParaRPr lang="zh-CN" altLang="en-US" sz="1600" dirty="0">
              <a:solidFill>
                <a:srgbClr val="333333"/>
              </a:solidFill>
            </a:endParaRPr>
          </a:p>
        </p:txBody>
      </p:sp>
      <p:sp>
        <p:nvSpPr>
          <p:cNvPr id="11" name="矩形 10"/>
          <p:cNvSpPr>
            <a:spLocks noChangeAspect="1"/>
          </p:cNvSpPr>
          <p:nvPr/>
        </p:nvSpPr>
        <p:spPr>
          <a:xfrm>
            <a:off x="508000" y="1207638"/>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关于中国履行国际环境公约的努力的叙述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防护林建设生态工程是生物措施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制定《中国节能技术政策大纲》是能源措施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计划生育是人口措施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签署《京都议定书》是保护臭氧层的措施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签署《京都议定书》是抑制全球变暖的措施。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9228199"/>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xEl>
                                              <p:pRg st="5" end="5"/>
                                            </p:txEl>
                                          </p:spTgt>
                                        </p:tgtEl>
                                        <p:attrNameLst>
                                          <p:attrName>style.visibility</p:attrName>
                                        </p:attrNameLst>
                                      </p:cBhvr>
                                      <p:to>
                                        <p:strVal val="visible"/>
                                      </p:to>
                                    </p:set>
                                    <p:animEffect transition="in" filter="wipe(down)">
                                      <p:cBhvr>
                                        <p:cTn id="7" dur="500"/>
                                        <p:tgtEl>
                                          <p:spTgt spid="11">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xEl>
                                              <p:pRg st="6" end="6"/>
                                            </p:txEl>
                                          </p:spTgt>
                                        </p:tgtEl>
                                        <p:attrNameLst>
                                          <p:attrName>style.visibility</p:attrName>
                                        </p:attrNameLst>
                                      </p:cBhvr>
                                      <p:to>
                                        <p:strVal val="visible"/>
                                      </p:to>
                                    </p:set>
                                    <p:animEffect transition="in" filter="wipe(down)">
                                      <p:cBhvr>
                                        <p:cTn id="12" dur="500"/>
                                        <p:tgtEl>
                                          <p:spTgt spid="1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333333"/>
                </a:solidFill>
              </a:rPr>
              <a:t>1</a:t>
            </a:r>
            <a:endParaRPr lang="zh-CN" altLang="en-US" sz="1600" dirty="0">
              <a:solidFill>
                <a:srgbClr val="333333"/>
              </a:solidFill>
            </a:endParaRPr>
          </a:p>
        </p:txBody>
      </p:sp>
      <p:sp>
        <p:nvSpPr>
          <p:cNvPr id="3" name="圆角矩形 2">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2</a:t>
            </a:r>
            <a:endParaRPr lang="zh-CN" altLang="en-US" sz="1600" dirty="0">
              <a:solidFill>
                <a:srgbClr val="333333"/>
              </a:solidFill>
            </a:endParaRPr>
          </a:p>
        </p:txBody>
      </p:sp>
      <p:sp>
        <p:nvSpPr>
          <p:cNvPr id="4" name="圆角矩形 3">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3</a:t>
            </a:r>
            <a:endParaRPr lang="zh-CN" altLang="en-US" sz="1600" dirty="0">
              <a:solidFill>
                <a:srgbClr val="333333"/>
              </a:solidFill>
            </a:endParaRPr>
          </a:p>
        </p:txBody>
      </p:sp>
      <p:sp>
        <p:nvSpPr>
          <p:cNvPr id="5" name="圆角矩形 4">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4</a:t>
            </a:r>
            <a:endParaRPr lang="zh-CN" altLang="en-US" sz="1600" dirty="0">
              <a:solidFill>
                <a:srgbClr val="333333"/>
              </a:solidFill>
            </a:endParaRPr>
          </a:p>
        </p:txBody>
      </p:sp>
      <p:sp>
        <p:nvSpPr>
          <p:cNvPr id="6" name="圆角矩形 5">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5</a:t>
            </a:r>
            <a:endParaRPr lang="zh-CN" altLang="en-US" sz="1600" dirty="0">
              <a:solidFill>
                <a:srgbClr val="333333"/>
              </a:solidFill>
            </a:endParaRPr>
          </a:p>
        </p:txBody>
      </p:sp>
      <p:sp>
        <p:nvSpPr>
          <p:cNvPr id="7" name="圆角矩形 6">
            <a:hlinkClick r:id="rId7" action="ppaction://hlinksldjump"/>
          </p:cNvPr>
          <p:cNvSpPr/>
          <p:nvPr/>
        </p:nvSpPr>
        <p:spPr>
          <a:xfrm>
            <a:off x="3136007"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6</a:t>
            </a:r>
            <a:endParaRPr lang="zh-CN" altLang="en-US" sz="1600" dirty="0">
              <a:solidFill>
                <a:srgbClr val="333333"/>
              </a:solidFill>
            </a:endParaRPr>
          </a:p>
        </p:txBody>
      </p:sp>
      <p:sp>
        <p:nvSpPr>
          <p:cNvPr id="8" name="圆角矩形 7">
            <a:hlinkClick r:id="rId8" action="ppaction://hlinksldjump"/>
          </p:cNvPr>
          <p:cNvSpPr/>
          <p:nvPr/>
        </p:nvSpPr>
        <p:spPr>
          <a:xfrm>
            <a:off x="3671469"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7</a:t>
            </a:r>
            <a:endParaRPr lang="zh-CN" altLang="en-US" sz="1600" dirty="0">
              <a:solidFill>
                <a:schemeClr val="bg1"/>
              </a:solidFill>
            </a:endParaRPr>
          </a:p>
        </p:txBody>
      </p:sp>
      <p:sp>
        <p:nvSpPr>
          <p:cNvPr id="11" name="矩形 10"/>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全球环境相互联系和相互制约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使人类面临的各种环境问题构成了一个复杂的环境问题群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下图中</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代表的环境问题在整个环境问题群中占有极其重要的位置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因而被认为是三大全球性环境问题。读图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写出下列字母所代表的全球三大环境问题的名称。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请简述保护物种多样性的措施。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89771307"/>
      </p:ext>
    </p:extLst>
  </p:cSld>
  <p:clrMapOvr>
    <a:masterClrMapping/>
  </p:clrMapOvr>
  <p:transition spd="slow">
    <p:pull dir="l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333333"/>
                </a:solidFill>
              </a:rPr>
              <a:t>1</a:t>
            </a:r>
            <a:endParaRPr lang="zh-CN" altLang="en-US" sz="1600" dirty="0">
              <a:solidFill>
                <a:srgbClr val="333333"/>
              </a:solidFill>
            </a:endParaRPr>
          </a:p>
        </p:txBody>
      </p:sp>
      <p:sp>
        <p:nvSpPr>
          <p:cNvPr id="3" name="圆角矩形 2">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2</a:t>
            </a:r>
            <a:endParaRPr lang="zh-CN" altLang="en-US" sz="1600" dirty="0">
              <a:solidFill>
                <a:srgbClr val="333333"/>
              </a:solidFill>
            </a:endParaRPr>
          </a:p>
        </p:txBody>
      </p:sp>
      <p:sp>
        <p:nvSpPr>
          <p:cNvPr id="4" name="圆角矩形 3">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3</a:t>
            </a:r>
            <a:endParaRPr lang="zh-CN" altLang="en-US" sz="1600" dirty="0">
              <a:solidFill>
                <a:srgbClr val="333333"/>
              </a:solidFill>
            </a:endParaRPr>
          </a:p>
        </p:txBody>
      </p:sp>
      <p:sp>
        <p:nvSpPr>
          <p:cNvPr id="5" name="圆角矩形 4">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4</a:t>
            </a:r>
            <a:endParaRPr lang="zh-CN" altLang="en-US" sz="1600" dirty="0">
              <a:solidFill>
                <a:srgbClr val="333333"/>
              </a:solidFill>
            </a:endParaRPr>
          </a:p>
        </p:txBody>
      </p:sp>
      <p:sp>
        <p:nvSpPr>
          <p:cNvPr id="6" name="圆角矩形 5">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5</a:t>
            </a:r>
            <a:endParaRPr lang="zh-CN" altLang="en-US" sz="1600" dirty="0">
              <a:solidFill>
                <a:srgbClr val="333333"/>
              </a:solidFill>
            </a:endParaRPr>
          </a:p>
        </p:txBody>
      </p:sp>
      <p:sp>
        <p:nvSpPr>
          <p:cNvPr id="7" name="圆角矩形 6">
            <a:hlinkClick r:id="rId7" action="ppaction://hlinksldjump"/>
          </p:cNvPr>
          <p:cNvSpPr/>
          <p:nvPr/>
        </p:nvSpPr>
        <p:spPr>
          <a:xfrm>
            <a:off x="3136007"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6</a:t>
            </a:r>
            <a:endParaRPr lang="zh-CN" altLang="en-US" sz="1600" dirty="0">
              <a:solidFill>
                <a:srgbClr val="333333"/>
              </a:solidFill>
            </a:endParaRPr>
          </a:p>
        </p:txBody>
      </p:sp>
      <p:sp>
        <p:nvSpPr>
          <p:cNvPr id="8" name="圆角矩形 7">
            <a:hlinkClick r:id="rId8" action="ppaction://hlinksldjump"/>
          </p:cNvPr>
          <p:cNvSpPr/>
          <p:nvPr/>
        </p:nvSpPr>
        <p:spPr>
          <a:xfrm>
            <a:off x="3671469"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7</a:t>
            </a:r>
            <a:endParaRPr lang="zh-CN" altLang="en-US" sz="1600" dirty="0">
              <a:solidFill>
                <a:schemeClr val="bg1"/>
              </a:solidFill>
            </a:endParaRPr>
          </a:p>
        </p:txBody>
      </p:sp>
      <p:sp>
        <p:nvSpPr>
          <p:cNvPr id="9" name="矩形 8"/>
          <p:cNvSpPr>
            <a:spLocks noChangeAspect="1"/>
          </p:cNvSpPr>
          <p:nvPr/>
        </p:nvSpPr>
        <p:spPr>
          <a:xfrm>
            <a:off x="508000" y="1207638"/>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请结合下图说明发达国家和发展中国家合作应对全球环境问题的必要性和合作途径。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L09.eps" descr="id:2147501978;FounderCES"/>
          <p:cNvPicPr/>
          <p:nvPr/>
        </p:nvPicPr>
        <p:blipFill>
          <a:blip r:embed="rId9"/>
          <a:stretch>
            <a:fillRect/>
          </a:stretch>
        </p:blipFill>
        <p:spPr>
          <a:xfrm>
            <a:off x="2022468" y="2047691"/>
            <a:ext cx="4709772" cy="4328318"/>
          </a:xfrm>
          <a:prstGeom prst="rect">
            <a:avLst/>
          </a:prstGeom>
        </p:spPr>
      </p:pic>
      <p:sp>
        <p:nvSpPr>
          <p:cNvPr id="10" name="矩形 9"/>
          <p:cNvSpPr>
            <a:spLocks noChangeAspect="1"/>
          </p:cNvSpPr>
          <p:nvPr/>
        </p:nvSpPr>
        <p:spPr>
          <a:xfrm>
            <a:off x="3315887" y="6386895"/>
            <a:ext cx="2512226"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全球环境问题</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简图</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32859001"/>
      </p:ext>
    </p:extLst>
  </p:cSld>
  <p:clrMapOvr>
    <a:masterClrMapping/>
  </p:clrMapOvr>
  <p:transition spd="slow">
    <p:pull dir="l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333333"/>
                </a:solidFill>
              </a:rPr>
              <a:t>1</a:t>
            </a:r>
            <a:endParaRPr lang="zh-CN" altLang="en-US" sz="1600" dirty="0">
              <a:solidFill>
                <a:srgbClr val="333333"/>
              </a:solidFill>
            </a:endParaRPr>
          </a:p>
        </p:txBody>
      </p:sp>
      <p:sp>
        <p:nvSpPr>
          <p:cNvPr id="3" name="圆角矩形 2">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2</a:t>
            </a:r>
            <a:endParaRPr lang="zh-CN" altLang="en-US" sz="1600" dirty="0">
              <a:solidFill>
                <a:srgbClr val="333333"/>
              </a:solidFill>
            </a:endParaRPr>
          </a:p>
        </p:txBody>
      </p:sp>
      <p:sp>
        <p:nvSpPr>
          <p:cNvPr id="4" name="圆角矩形 3">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3</a:t>
            </a:r>
            <a:endParaRPr lang="zh-CN" altLang="en-US" sz="1600" dirty="0">
              <a:solidFill>
                <a:srgbClr val="333333"/>
              </a:solidFill>
            </a:endParaRPr>
          </a:p>
        </p:txBody>
      </p:sp>
      <p:sp>
        <p:nvSpPr>
          <p:cNvPr id="5" name="圆角矩形 4">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4</a:t>
            </a:r>
            <a:endParaRPr lang="zh-CN" altLang="en-US" sz="1600" dirty="0">
              <a:solidFill>
                <a:srgbClr val="333333"/>
              </a:solidFill>
            </a:endParaRPr>
          </a:p>
        </p:txBody>
      </p:sp>
      <p:sp>
        <p:nvSpPr>
          <p:cNvPr id="6" name="圆角矩形 5">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5</a:t>
            </a:r>
            <a:endParaRPr lang="zh-CN" altLang="en-US" sz="1600" dirty="0">
              <a:solidFill>
                <a:srgbClr val="333333"/>
              </a:solidFill>
            </a:endParaRPr>
          </a:p>
        </p:txBody>
      </p:sp>
      <p:sp>
        <p:nvSpPr>
          <p:cNvPr id="7" name="圆角矩形 6">
            <a:hlinkClick r:id="rId7" action="ppaction://hlinksldjump"/>
          </p:cNvPr>
          <p:cNvSpPr/>
          <p:nvPr/>
        </p:nvSpPr>
        <p:spPr>
          <a:xfrm>
            <a:off x="3136007"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6</a:t>
            </a:r>
            <a:endParaRPr lang="zh-CN" altLang="en-US" sz="1600" dirty="0">
              <a:solidFill>
                <a:srgbClr val="333333"/>
              </a:solidFill>
            </a:endParaRPr>
          </a:p>
        </p:txBody>
      </p:sp>
      <p:sp>
        <p:nvSpPr>
          <p:cNvPr id="8" name="圆角矩形 7">
            <a:hlinkClick r:id="rId8" action="ppaction://hlinksldjump"/>
          </p:cNvPr>
          <p:cNvSpPr/>
          <p:nvPr/>
        </p:nvSpPr>
        <p:spPr>
          <a:xfrm>
            <a:off x="3671469"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7</a:t>
            </a:r>
            <a:endParaRPr lang="zh-CN" altLang="en-US" sz="1600" dirty="0">
              <a:solidFill>
                <a:schemeClr val="bg1"/>
              </a:solidFill>
            </a:endParaRPr>
          </a:p>
        </p:txBody>
      </p:sp>
      <p:sp>
        <p:nvSpPr>
          <p:cNvPr id="10" name="矩形 9"/>
          <p:cNvSpPr>
            <a:spLocks noChangeAspect="1"/>
          </p:cNvSpPr>
          <p:nvPr/>
        </p:nvSpPr>
        <p:spPr>
          <a:xfrm>
            <a:off x="508000" y="1207861"/>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为氟利昂引起的全球性的环境问题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是臭氧层破坏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同理可判定</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保护物种多样性的措施包括保护生物的生存环境和保护野生动植物资源两个方面。第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保护中国际合作的必要性可从全球环境问题的严重性、人类生存环境的整体性、解决环境问题存在利益冲突方面分析。解决环境问题的途径可从发达国家和发展中国家协商对话以及发达国家帮助发展中国家解决环境问题角度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臭氧层破坏　全球变暖　酸雨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保护生物的生存环境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禁止对野生动植物资源的掠夺式利用。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全球环境问题日益严重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全球性的环境问题的解决需要各国共同参与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解决环境问题存在利益冲突。发达国家向发展中国家提供资金和技术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禁止向发展中国家转移污染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加强国际协商对话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签署共同行动协议。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89462922"/>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Effect transition="in" filter="wipe(down)">
                                      <p:cBhvr>
                                        <p:cTn id="7" dur="500"/>
                                        <p:tgtEl>
                                          <p:spTgt spid="10">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10">
                                            <p:txEl>
                                              <p:pRg st="2" end="2"/>
                                            </p:txEl>
                                          </p:spTgt>
                                        </p:tgtEl>
                                        <p:attrNameLst>
                                          <p:attrName>style.visibility</p:attrName>
                                        </p:attrNameLst>
                                      </p:cBhvr>
                                      <p:to>
                                        <p:strVal val="visible"/>
                                      </p:to>
                                    </p:set>
                                    <p:animEffect transition="in" filter="wipe(down)">
                                      <p:cBhvr>
                                        <p:cTn id="10" dur="500"/>
                                        <p:tgtEl>
                                          <p:spTgt spid="10">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10">
                                            <p:txEl>
                                              <p:pRg st="3" end="3"/>
                                            </p:txEl>
                                          </p:spTgt>
                                        </p:tgtEl>
                                        <p:attrNameLst>
                                          <p:attrName>style.visibility</p:attrName>
                                        </p:attrNameLst>
                                      </p:cBhvr>
                                      <p:to>
                                        <p:strVal val="visible"/>
                                      </p:to>
                                    </p:set>
                                    <p:animEffect transition="in" filter="wipe(down)">
                                      <p:cBhvr>
                                        <p:cTn id="13"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一、环境管理必须进行国际合作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国际合作的必要性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有些环境问题在性质上有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普遍</a:t>
            </a:r>
            <a:r>
              <a:rPr lang="zh-CN" altLang="zh-CN" sz="2200" dirty="0">
                <a:solidFill>
                  <a:srgbClr val="000000"/>
                </a:solidFill>
                <a:latin typeface="Times New Roman" panose="02020603050405020304" pitchFamily="18" charset="0"/>
                <a:cs typeface="Times New Roman" panose="02020603050405020304" pitchFamily="18" charset="0"/>
              </a:rPr>
              <a:t>性和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共同</a:t>
            </a:r>
            <a:r>
              <a:rPr lang="zh-CN" altLang="zh-CN" sz="2200" dirty="0">
                <a:solidFill>
                  <a:srgbClr val="000000"/>
                </a:solidFill>
                <a:latin typeface="Times New Roman" panose="02020603050405020304" pitchFamily="18" charset="0"/>
                <a:cs typeface="Times New Roman" panose="02020603050405020304" pitchFamily="18" charset="0"/>
              </a:rPr>
              <a:t>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某些国家和地区的环境问题具有跨国、跨地区乃至涉及</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全球</a:t>
            </a:r>
            <a:r>
              <a:rPr lang="zh-CN" altLang="zh-CN" sz="2200" dirty="0">
                <a:solidFill>
                  <a:srgbClr val="000000"/>
                </a:solidFill>
                <a:latin typeface="Times New Roman" panose="02020603050405020304" pitchFamily="18" charset="0"/>
                <a:cs typeface="Times New Roman" panose="02020603050405020304" pitchFamily="18" charset="0"/>
              </a:rPr>
              <a:t>的后果。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国际合作的原则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国际环境合作遵循公平的原则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全球环境污染份额大的国家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应承担</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更大</a:t>
            </a:r>
            <a:r>
              <a:rPr lang="zh-CN" altLang="zh-CN" sz="2200" dirty="0">
                <a:solidFill>
                  <a:srgbClr val="000000"/>
                </a:solidFill>
                <a:latin typeface="Times New Roman" panose="02020603050405020304" pitchFamily="18" charset="0"/>
                <a:cs typeface="Times New Roman" panose="02020603050405020304" pitchFamily="18" charset="0"/>
              </a:rPr>
              <a:t>的责任。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国际最高层次的环境管理合作是联合国</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2002</a:t>
            </a:r>
            <a:r>
              <a:rPr lang="zh-CN" altLang="zh-CN" sz="2200" dirty="0">
                <a:solidFill>
                  <a:srgbClr val="000000"/>
                </a:solidFill>
                <a:latin typeface="Times New Roman" panose="02020603050405020304" pitchFamily="18" charset="0"/>
                <a:cs typeface="Times New Roman" panose="02020603050405020304" pitchFamily="18" charset="0"/>
              </a:rPr>
              <a:t>年在南非</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约翰内斯堡</a:t>
            </a:r>
            <a:r>
              <a:rPr lang="zh-CN" altLang="zh-CN" sz="2200" dirty="0">
                <a:solidFill>
                  <a:srgbClr val="000000"/>
                </a:solidFill>
                <a:latin typeface="Times New Roman" panose="02020603050405020304" pitchFamily="18" charset="0"/>
                <a:cs typeface="Times New Roman" panose="02020603050405020304" pitchFamily="18" charset="0"/>
              </a:rPr>
              <a:t>召开的地球峰会。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476866" y="2370652"/>
            <a:ext cx="531985"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578881" y="2370652"/>
            <a:ext cx="531985"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320047" y="2765703"/>
            <a:ext cx="531985"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203848" y="3983292"/>
            <a:ext cx="531985"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833320" y="4365104"/>
            <a:ext cx="531985"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524451" y="4375990"/>
            <a:ext cx="762197"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71131" y="4772539"/>
            <a:ext cx="762197" cy="3088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par>
                                <p:cTn id="33" presetID="22" presetClass="exit" presetSubtype="4" fill="hold" grpId="0" nodeType="withEffect">
                                  <p:stCondLst>
                                    <p:cond delay="0"/>
                                  </p:stCondLst>
                                  <p:childTnLst>
                                    <p:animEffect transition="out" filter="wipe(down)">
                                      <p:cBhvr>
                                        <p:cTn id="34" dur="500"/>
                                        <p:tgtEl>
                                          <p:spTgt spid="13"/>
                                        </p:tgtEl>
                                      </p:cBhvr>
                                    </p:animEffect>
                                    <p:set>
                                      <p:cBhvr>
                                        <p:cTn id="35"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095402"/>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具有法律约束力的《京都议定书》对</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多个工业发达国家</a:t>
            </a:r>
            <a:r>
              <a:rPr lang="en-US" altLang="zh-CN" sz="2200" dirty="0">
                <a:solidFill>
                  <a:srgbClr val="000000"/>
                </a:solidFill>
                <a:latin typeface="Times New Roman" panose="02020603050405020304" pitchFamily="18" charset="0"/>
                <a:cs typeface="Times New Roman" panose="02020603050405020304" pitchFamily="18" charset="0"/>
              </a:rPr>
              <a:t>2008~2012</a:t>
            </a:r>
            <a:r>
              <a:rPr lang="zh-CN" altLang="zh-CN" sz="2200" dirty="0">
                <a:solidFill>
                  <a:srgbClr val="000000"/>
                </a:solidFill>
                <a:latin typeface="Times New Roman" panose="02020603050405020304" pitchFamily="18" charset="0"/>
                <a:cs typeface="Times New Roman" panose="02020603050405020304" pitchFamily="18" charset="0"/>
              </a:rPr>
              <a:t>年第一承诺期的减排目标作出了具体规定。但对于</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cs typeface="Times New Roman" panose="02020603050405020304" pitchFamily="18" charset="0"/>
              </a:rPr>
              <a:t>年以后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直到</a:t>
            </a:r>
            <a:r>
              <a:rPr lang="en-US" altLang="zh-CN" sz="2200" dirty="0">
                <a:solidFill>
                  <a:srgbClr val="000000"/>
                </a:solidFill>
                <a:latin typeface="Times New Roman" panose="02020603050405020304" pitchFamily="18" charset="0"/>
                <a:cs typeface="Times New Roman" panose="02020603050405020304" pitchFamily="18" charset="0"/>
              </a:rPr>
              <a:t>2020</a:t>
            </a:r>
            <a:r>
              <a:rPr lang="zh-CN" altLang="zh-CN" sz="2200" dirty="0">
                <a:solidFill>
                  <a:srgbClr val="000000"/>
                </a:solidFill>
                <a:latin typeface="Times New Roman" panose="02020603050405020304" pitchFamily="18" charset="0"/>
                <a:cs typeface="Times New Roman" panose="02020603050405020304" pitchFamily="18" charset="0"/>
              </a:rPr>
              <a:t>年第二承诺期发达国家如何减排是</a:t>
            </a:r>
            <a:r>
              <a:rPr lang="en-US" altLang="zh-CN" sz="2200" dirty="0">
                <a:solidFill>
                  <a:srgbClr val="000000"/>
                </a:solidFill>
                <a:latin typeface="Times New Roman" panose="02020603050405020304" pitchFamily="18" charset="0"/>
                <a:cs typeface="Times New Roman" panose="02020603050405020304" pitchFamily="18" charset="0"/>
              </a:rPr>
              <a:t>2010</a:t>
            </a:r>
            <a:r>
              <a:rPr lang="zh-CN" altLang="zh-CN" sz="2200" dirty="0">
                <a:solidFill>
                  <a:srgbClr val="000000"/>
                </a:solidFill>
                <a:latin typeface="Times New Roman" panose="02020603050405020304" pitchFamily="18" charset="0"/>
                <a:cs typeface="Times New Roman" panose="02020603050405020304" pitchFamily="18" charset="0"/>
              </a:rPr>
              <a:t>年坎昆气候大会谈判的焦点。期间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日本宣布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绝对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不会在《京都议定书》的第二阶段承诺任何减排目标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为此激起了许多国家的强烈反对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试分析其原因。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地理环境具有整体性特征</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en-US"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全球气候变暖</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跨国、跨地区乃至涉及全球的后果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况且发达国家排放的二氧化碳所占的份额较大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根据可持续发展的公平性原则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理应承担更大的责任。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思考讨论H.eps" descr="id:2147495876;FounderCES"/>
          <p:cNvPicPr>
            <a:picLocks noChangeAspect="1"/>
          </p:cNvPicPr>
          <p:nvPr/>
        </p:nvPicPr>
        <p:blipFill>
          <a:blip r:embed="rId4"/>
          <a:stretch>
            <a:fillRect/>
          </a:stretch>
        </p:blipFill>
        <p:spPr>
          <a:xfrm>
            <a:off x="508000" y="1412776"/>
            <a:ext cx="8128000" cy="418353"/>
          </a:xfrm>
          <a:prstGeom prst="rect">
            <a:avLst/>
          </a:prstGeom>
        </p:spPr>
      </p:pic>
    </p:spTree>
    <p:extLst>
      <p:ext uri="{BB962C8B-B14F-4D97-AF65-F5344CB8AC3E}">
        <p14:creationId xmlns:p14="http://schemas.microsoft.com/office/powerpoint/2010/main" xmlns="" val="1808085740"/>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3" name="矩形 12">
            <a:hlinkClick r:id="rId3"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268760"/>
            <a:ext cx="8128000" cy="491358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二、中国认真履行国际公约和国际合作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我国先后批准了一系列国际环境公约和议定书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如《关于消耗臭氧层物质的蒙特利尔议定书》《气候变化框架公约》《生物多样性公约》《关于控制危险废物越境转移及其处置的巴塞尔公约》《</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京都议定书</a:t>
            </a:r>
            <a:r>
              <a:rPr lang="zh-CN" altLang="zh-CN" sz="2200" dirty="0">
                <a:solidFill>
                  <a:srgbClr val="000000"/>
                </a:solidFill>
                <a:latin typeface="Times New Roman" panose="02020603050405020304" pitchFamily="18" charset="0"/>
                <a:cs typeface="Times New Roman" panose="02020603050405020304" pitchFamily="18" charset="0"/>
              </a:rPr>
              <a:t>》等。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我国是历届联合国</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环境署</a:t>
            </a:r>
            <a:r>
              <a:rPr lang="zh-CN" altLang="zh-CN" sz="2200" dirty="0">
                <a:solidFill>
                  <a:srgbClr val="000000"/>
                </a:solidFill>
                <a:latin typeface="Times New Roman" panose="02020603050405020304" pitchFamily="18" charset="0"/>
                <a:cs typeface="Times New Roman" panose="02020603050405020304" pitchFamily="18" charset="0"/>
              </a:rPr>
              <a:t>理事国。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截至</a:t>
            </a:r>
            <a:r>
              <a:rPr lang="en-US" altLang="zh-CN" sz="2200" dirty="0">
                <a:solidFill>
                  <a:srgbClr val="000000"/>
                </a:solidFill>
                <a:latin typeface="Times New Roman" panose="02020603050405020304" pitchFamily="18" charset="0"/>
                <a:cs typeface="Times New Roman" panose="02020603050405020304" pitchFamily="18" charset="0"/>
              </a:rPr>
              <a:t>2003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我国已与</a:t>
            </a:r>
            <a:r>
              <a:rPr lang="en-US" altLang="zh-CN" sz="2200" dirty="0">
                <a:solidFill>
                  <a:srgbClr val="000000"/>
                </a:solidFill>
                <a:latin typeface="Times New Roman" panose="02020603050405020304" pitchFamily="18" charset="0"/>
                <a:cs typeface="Times New Roman" panose="02020603050405020304" pitchFamily="18" charset="0"/>
              </a:rPr>
              <a:t>32</a:t>
            </a:r>
            <a:r>
              <a:rPr lang="zh-CN" altLang="zh-CN" sz="2200" dirty="0">
                <a:solidFill>
                  <a:srgbClr val="000000"/>
                </a:solidFill>
                <a:latin typeface="Times New Roman" panose="02020603050405020304" pitchFamily="18" charset="0"/>
                <a:cs typeface="Times New Roman" panose="02020603050405020304" pitchFamily="18" charset="0"/>
              </a:rPr>
              <a:t>个国家签署了有关环境保护的备忘录、行动计划、公报、声明、议定书等文件</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53</a:t>
            </a:r>
            <a:r>
              <a:rPr lang="zh-CN" altLang="zh-CN" sz="2200" dirty="0">
                <a:solidFill>
                  <a:srgbClr val="000000"/>
                </a:solidFill>
                <a:latin typeface="Times New Roman" panose="02020603050405020304" pitchFamily="18" charset="0"/>
                <a:cs typeface="Times New Roman" panose="02020603050405020304" pitchFamily="18" charset="0"/>
              </a:rPr>
              <a:t>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合作项目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挪威</a:t>
            </a:r>
            <a:r>
              <a:rPr lang="zh-CN" altLang="zh-CN" sz="2200" dirty="0">
                <a:solidFill>
                  <a:srgbClr val="000000"/>
                </a:solidFill>
                <a:latin typeface="Times New Roman" panose="02020603050405020304" pitchFamily="18" charset="0"/>
                <a:cs typeface="Times New Roman" panose="02020603050405020304" pitchFamily="18" charset="0"/>
              </a:rPr>
              <a:t>、德国、加拿大等</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个国家和地区在环保领域开展了百余个合作项目。包括水资源研究与保护、</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大气质量</a:t>
            </a:r>
            <a:r>
              <a:rPr lang="zh-CN" altLang="zh-CN" sz="2200" dirty="0">
                <a:solidFill>
                  <a:srgbClr val="000000"/>
                </a:solidFill>
                <a:latin typeface="Times New Roman" panose="02020603050405020304" pitchFamily="18" charset="0"/>
                <a:cs typeface="Times New Roman" panose="02020603050405020304" pitchFamily="18" charset="0"/>
              </a:rPr>
              <a:t>研究与保护、有害废弃物研究与管理、动植物研究与保护、环境宣传教育、环保技术合作等。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892900" y="2932847"/>
            <a:ext cx="1368152"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313088" y="3349019"/>
            <a:ext cx="811404"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198622" y="4149080"/>
            <a:ext cx="231607"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571384" y="4542144"/>
            <a:ext cx="529768"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042044" y="4936582"/>
            <a:ext cx="1080120" cy="3118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972480894"/>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a:hlinkClick r:id="rId3" action="ppaction://hlinksldjump"/>
          </p:cNvPr>
          <p:cNvSpPr/>
          <p:nvPr/>
        </p:nvSpPr>
        <p:spPr>
          <a:xfrm>
            <a:off x="467544"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442998"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2" name="矩形 1"/>
          <p:cNvSpPr>
            <a:spLocks noChangeAspect="1"/>
          </p:cNvSpPr>
          <p:nvPr/>
        </p:nvSpPr>
        <p:spPr>
          <a:xfrm>
            <a:off x="508000" y="1213096"/>
            <a:ext cx="8128000" cy="498598"/>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知识点一</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环境管理中国际合作的</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必要性</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101218799"/>
              </p:ext>
            </p:extLst>
          </p:nvPr>
        </p:nvGraphicFramePr>
        <p:xfrm>
          <a:off x="508000" y="1700808"/>
          <a:ext cx="8128000" cy="5455644"/>
        </p:xfrm>
        <a:graphic>
          <a:graphicData uri="http://schemas.openxmlformats.org/presentationml/2006/ole">
            <p:oleObj spid="_x0000_s1029" name="文档" r:id="rId5" imgW="3839157" imgH="2576260" progId="Word.Document.12">
              <p:embed/>
            </p:oleObj>
          </a:graphicData>
        </a:graphic>
      </p:graphicFrame>
    </p:spTree>
    <p:extLst>
      <p:ext uri="{BB962C8B-B14F-4D97-AF65-F5344CB8AC3E}">
        <p14:creationId xmlns:p14="http://schemas.microsoft.com/office/powerpoint/2010/main" xmlns="" val="91775576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a:hlinkClick r:id="rId3" action="ppaction://hlinksldjump"/>
          </p:cNvPr>
          <p:cNvSpPr/>
          <p:nvPr/>
        </p:nvSpPr>
        <p:spPr>
          <a:xfrm>
            <a:off x="467544"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442998"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2" name="矩形 1"/>
          <p:cNvSpPr>
            <a:spLocks noChangeAspect="1"/>
          </p:cNvSpPr>
          <p:nvPr/>
        </p:nvSpPr>
        <p:spPr>
          <a:xfrm>
            <a:off x="508000" y="1207638"/>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IPCC(</a:t>
            </a:r>
            <a:r>
              <a:rPr lang="zh-CN" altLang="zh-CN" sz="2200" dirty="0">
                <a:solidFill>
                  <a:srgbClr val="000000"/>
                </a:solidFill>
                <a:latin typeface="Times New Roman" panose="02020603050405020304" pitchFamily="18" charset="0"/>
                <a:cs typeface="Times New Roman" panose="02020603050405020304" pitchFamily="18" charset="0"/>
              </a:rPr>
              <a:t>政府气候变化专门委员会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在全球气候变化第四次评估报告中指出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由于人类活动和自然因素的共同驱动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全球气候将在</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cs typeface="Times New Roman" panose="02020603050405020304" pitchFamily="18" charset="0"/>
              </a:rPr>
              <a:t>世纪继续变暖。这一评估报告认为</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cs typeface="Times New Roman" panose="02020603050405020304" pitchFamily="18" charset="0"/>
              </a:rPr>
              <a:t>世纪末全球平均气温可能升高</a:t>
            </a:r>
            <a:r>
              <a:rPr lang="en-US" altLang="zh-CN" sz="2200" dirty="0">
                <a:solidFill>
                  <a:srgbClr val="000000"/>
                </a:solidFill>
                <a:latin typeface="Times New Roman" panose="02020603050405020304" pitchFamily="18" charset="0"/>
                <a:cs typeface="Times New Roman" panose="02020603050405020304" pitchFamily="18" charset="0"/>
              </a:rPr>
              <a:t>1.1~6.4 </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中国能源消费构成示意图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能源消费构成是指各种能源消费量占能源消费总量的百分比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69755263"/>
              </p:ext>
            </p:extLst>
          </p:nvPr>
        </p:nvGraphicFramePr>
        <p:xfrm>
          <a:off x="508000" y="3861048"/>
          <a:ext cx="8128000" cy="2615213"/>
        </p:xfrm>
        <a:graphic>
          <a:graphicData uri="http://schemas.openxmlformats.org/presentationml/2006/ole">
            <p:oleObj spid="_x0000_s2053" name="文档" r:id="rId5" imgW="3839157" imgH="1234660" progId="Word.Document.12">
              <p:embed/>
            </p:oleObj>
          </a:graphicData>
        </a:graphic>
      </p:graphicFrame>
    </p:spTree>
    <p:extLst>
      <p:ext uri="{BB962C8B-B14F-4D97-AF65-F5344CB8AC3E}">
        <p14:creationId xmlns:p14="http://schemas.microsoft.com/office/powerpoint/2010/main" xmlns="" val="3146873522"/>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a:hlinkClick r:id="rId2" action="ppaction://hlinksldjump"/>
          </p:cNvPr>
          <p:cNvSpPr/>
          <p:nvPr/>
        </p:nvSpPr>
        <p:spPr>
          <a:xfrm>
            <a:off x="467544"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42998"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2" name="矩形 1"/>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国能生物发电有限公司与丹麦签署二氧化碳减排贸易协议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丹麦将向中国购买</a:t>
            </a:r>
            <a:r>
              <a:rPr lang="en-US" altLang="zh-CN" sz="2200" dirty="0">
                <a:solidFill>
                  <a:srgbClr val="000000"/>
                </a:solidFill>
                <a:latin typeface="Times New Roman" panose="02020603050405020304" pitchFamily="18" charset="0"/>
                <a:cs typeface="Times New Roman" panose="02020603050405020304" pitchFamily="18" charset="0"/>
              </a:rPr>
              <a:t>63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万吨二氧化碳减排指标。这是中丹两国第一个清洁发展机制合作项目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清洁发展机制允许发达国家在可再生能源、能源效率、甲烷气的收集与利用方面向发展中国家提供资金和技术帮助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与此同时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发达国家可从发展中国家购买二氧化碳排放削减量以履行《京都议定书》规定的减排义务</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6526804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a:hlinkClick r:id="rId3" action="ppaction://hlinksldjump"/>
          </p:cNvPr>
          <p:cNvSpPr/>
          <p:nvPr/>
        </p:nvSpPr>
        <p:spPr>
          <a:xfrm>
            <a:off x="467544"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442998"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3" name="矩形 2"/>
          <p:cNvSpPr>
            <a:spLocks noChangeAspect="1"/>
          </p:cNvSpPr>
          <p:nvPr/>
        </p:nvSpPr>
        <p:spPr>
          <a:xfrm>
            <a:off x="508000" y="1213744"/>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根据全球气候变暖成因与危害之间的关系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填出下图中各字母所表示的内容。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197728346"/>
              </p:ext>
            </p:extLst>
          </p:nvPr>
        </p:nvGraphicFramePr>
        <p:xfrm>
          <a:off x="508000" y="1999726"/>
          <a:ext cx="8128000" cy="2336213"/>
        </p:xfrm>
        <a:graphic>
          <a:graphicData uri="http://schemas.openxmlformats.org/presentationml/2006/ole">
            <p:oleObj spid="_x0000_s3077" name="文档" r:id="rId5" imgW="3839157" imgH="1103237" progId="Word.Document.12">
              <p:embed/>
            </p:oleObj>
          </a:graphicData>
        </a:graphic>
      </p:graphicFrame>
      <p:sp>
        <p:nvSpPr>
          <p:cNvPr id="5" name="矩形 4"/>
          <p:cNvSpPr>
            <a:spLocks noChangeAspect="1"/>
          </p:cNvSpPr>
          <p:nvPr/>
        </p:nvSpPr>
        <p:spPr>
          <a:xfrm>
            <a:off x="508000" y="4272073"/>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试分析中国向发达国家转让温室气体减排量给中国带来的积极意义。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应对全球环境问题为什么需要国际合作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部分发达国家拒不签署《京都议定书》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不履行减排温室气体的义务。这种做法违背了可持续发展的哪些基本原则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2157364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327</TotalTime>
  <Words>2148</Words>
  <Application>Microsoft Office PowerPoint</Application>
  <PresentationFormat>全屏显示(4:3)</PresentationFormat>
  <Paragraphs>188</Paragraphs>
  <Slides>26</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26</vt:i4>
      </vt:variant>
    </vt:vector>
  </HeadingPairs>
  <TitlesOfParts>
    <vt:vector size="28" baseType="lpstr">
      <vt:lpstr>测控设计模板14新</vt:lpstr>
      <vt:lpstr>文档</vt:lpstr>
      <vt:lpstr>第二节　环境管理的国际合作</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Administrator</cp:lastModifiedBy>
  <cp:revision>地理备课大师【全免费】</cp:revision>
  <dcterms:created xsi:type="dcterms:W3CDTF">2014-04-23T05:53:17Z</dcterms:created>
  <dcterms:modified xsi:type="dcterms:W3CDTF">2017-08-27T02:59:49Z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