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72" r:id="rId2"/>
    <p:sldId id="265" r:id="rId3"/>
    <p:sldId id="270" r:id="rId4"/>
    <p:sldId id="273" r:id="rId5"/>
    <p:sldId id="274" r:id="rId6"/>
    <p:sldId id="277" r:id="rId7"/>
    <p:sldId id="271" r:id="rId8"/>
    <p:sldId id="278" r:id="rId9"/>
    <p:sldId id="279" r:id="rId10"/>
    <p:sldId id="280" r:id="rId11"/>
    <p:sldId id="281"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C0C0C0"/>
    <a:srgbClr val="4F81BD"/>
    <a:srgbClr val="333333"/>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autoAdjust="0"/>
    <p:restoredTop sz="95494" autoAdjust="0"/>
  </p:normalViewPr>
  <p:slideViewPr>
    <p:cSldViewPr showGuides="1">
      <p:cViewPr varScale="1">
        <p:scale>
          <a:sx n="61" d="100"/>
          <a:sy n="61" d="100"/>
        </p:scale>
        <p:origin x="-90" y="-222"/>
      </p:cViewPr>
      <p:guideLst>
        <p:guide orient="horz" pos="754"/>
        <p:guide pos="295"/>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6" name="组合 25"/>
          <p:cNvGrpSpPr/>
          <p:nvPr userDrawn="1"/>
        </p:nvGrpSpPr>
        <p:grpSpPr>
          <a:xfrm>
            <a:off x="6167395" y="29754"/>
            <a:ext cx="1406154" cy="584776"/>
            <a:chOff x="29482" y="2276803"/>
            <a:chExt cx="1406154" cy="487313"/>
          </a:xfrm>
        </p:grpSpPr>
        <p:sp>
          <p:nvSpPr>
            <p:cNvPr id="27" name="TextBox 26"/>
            <p:cNvSpPr txBox="1"/>
            <p:nvPr userDrawn="1"/>
          </p:nvSpPr>
          <p:spPr>
            <a:xfrm>
              <a:off x="29482" y="2276803"/>
              <a:ext cx="1406154"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HONGDIAN</a:t>
              </a:r>
              <a:r>
                <a:rPr lang="en-US" altLang="zh-CN" sz="900" baseline="0" dirty="0" smtClean="0">
                  <a:solidFill>
                    <a:srgbClr val="333333"/>
                  </a:solidFill>
                  <a:latin typeface="+mn-lt"/>
                  <a:ea typeface="+mn-ea"/>
                </a:rPr>
                <a:t> NANDIAN</a:t>
              </a:r>
              <a:endParaRPr lang="zh-CN" altLang="en-US" sz="900" dirty="0">
                <a:solidFill>
                  <a:srgbClr val="333333"/>
                </a:solidFill>
              </a:endParaRPr>
            </a:p>
          </p:txBody>
        </p:sp>
        <p:sp>
          <p:nvSpPr>
            <p:cNvPr id="28" name="TextBox 27">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重点难点</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9" name="组合 28"/>
          <p:cNvGrpSpPr/>
          <p:nvPr userDrawn="1"/>
        </p:nvGrpSpPr>
        <p:grpSpPr>
          <a:xfrm>
            <a:off x="7645150" y="29754"/>
            <a:ext cx="1175322" cy="584776"/>
            <a:chOff x="29482" y="2918863"/>
            <a:chExt cx="1175322" cy="487313"/>
          </a:xfrm>
        </p:grpSpPr>
        <p:sp>
          <p:nvSpPr>
            <p:cNvPr id="30" name="TextBox 29"/>
            <p:cNvSpPr txBox="1"/>
            <p:nvPr userDrawn="1"/>
          </p:nvSpPr>
          <p:spPr>
            <a:xfrm>
              <a:off x="29482" y="2918863"/>
              <a:ext cx="1175322"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 LIANXI</a:t>
              </a:r>
              <a:endParaRPr lang="zh-CN" altLang="en-US" sz="1000" dirty="0">
                <a:solidFill>
                  <a:srgbClr val="333333"/>
                </a:solidFill>
              </a:endParaRPr>
            </a:p>
          </p:txBody>
        </p:sp>
        <p:sp>
          <p:nvSpPr>
            <p:cNvPr id="31" name="TextBox 30">
              <a:hlinkClick r:id="rId3"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随堂练习</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nodeType="withEffect">
                                  <p:stCondLst>
                                    <p:cond delay="75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grpSp>
        <p:nvGrpSpPr>
          <p:cNvPr id="28" name="组合 27"/>
          <p:cNvGrpSpPr/>
          <p:nvPr userDrawn="1"/>
        </p:nvGrpSpPr>
        <p:grpSpPr>
          <a:xfrm>
            <a:off x="6167395" y="19397"/>
            <a:ext cx="1406154" cy="584775"/>
            <a:chOff x="29482" y="2276803"/>
            <a:chExt cx="1406154" cy="487313"/>
          </a:xfrm>
        </p:grpSpPr>
        <p:sp>
          <p:nvSpPr>
            <p:cNvPr id="29" name="TextBox 28"/>
            <p:cNvSpPr txBox="1"/>
            <p:nvPr userDrawn="1"/>
          </p:nvSpPr>
          <p:spPr>
            <a:xfrm>
              <a:off x="29482" y="2276803"/>
              <a:ext cx="1406154"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HONGDIAN</a:t>
              </a:r>
              <a:r>
                <a:rPr lang="en-US" altLang="zh-CN" sz="900" baseline="0" dirty="0" smtClean="0">
                  <a:solidFill>
                    <a:srgbClr val="333333"/>
                  </a:solidFill>
                  <a:latin typeface="+mn-lt"/>
                  <a:ea typeface="+mn-ea"/>
                </a:rPr>
                <a:t> NANDIAN</a:t>
              </a:r>
              <a:endParaRPr lang="zh-CN" altLang="en-US" sz="900" dirty="0">
                <a:solidFill>
                  <a:srgbClr val="333333"/>
                </a:solidFill>
              </a:endParaRPr>
            </a:p>
          </p:txBody>
        </p:sp>
        <p:sp>
          <p:nvSpPr>
            <p:cNvPr id="30" name="TextBox 29">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重点难点</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1" name="组合 30"/>
          <p:cNvGrpSpPr/>
          <p:nvPr userDrawn="1"/>
        </p:nvGrpSpPr>
        <p:grpSpPr>
          <a:xfrm>
            <a:off x="7645150" y="19402"/>
            <a:ext cx="1175322" cy="584776"/>
            <a:chOff x="29482" y="2918863"/>
            <a:chExt cx="1175322" cy="487313"/>
          </a:xfrm>
        </p:grpSpPr>
        <p:sp>
          <p:nvSpPr>
            <p:cNvPr id="32" name="TextBox 31"/>
            <p:cNvSpPr txBox="1"/>
            <p:nvPr userDrawn="1"/>
          </p:nvSpPr>
          <p:spPr>
            <a:xfrm>
              <a:off x="29482" y="2918863"/>
              <a:ext cx="1175322"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 LIANXI</a:t>
              </a:r>
              <a:endParaRPr lang="zh-CN" altLang="en-US" sz="1000" dirty="0">
                <a:solidFill>
                  <a:srgbClr val="333333"/>
                </a:solidFill>
              </a:endParaRPr>
            </a:p>
          </p:txBody>
        </p:sp>
        <p:sp>
          <p:nvSpPr>
            <p:cNvPr id="33" name="TextBox 32">
              <a:hlinkClick r:id="rId3"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随堂练习</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75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nodeType="withEffect">
                                  <p:stCondLst>
                                    <p:cond delay="100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97901"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197545"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知识网络</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2" name="TextBox 31">
            <a:hlinkClick r:id="rId4" action="ppaction://hlinksldjump"/>
          </p:cNvPr>
          <p:cNvSpPr txBox="1"/>
          <p:nvPr userDrawn="1"/>
        </p:nvSpPr>
        <p:spPr>
          <a:xfrm>
            <a:off x="7812593"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750"/>
                            </p:stCondLst>
                            <p:childTnLst>
                              <p:par>
                                <p:cTn id="10" presetID="53" presetClass="entr" presetSubtype="16"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grpSp>
        <p:nvGrpSpPr>
          <p:cNvPr id="2" name="组合 1"/>
          <p:cNvGrpSpPr/>
          <p:nvPr userDrawn="1"/>
        </p:nvGrpSpPr>
        <p:grpSpPr>
          <a:xfrm>
            <a:off x="7543337" y="-27384"/>
            <a:ext cx="1443037" cy="880109"/>
            <a:chOff x="11613" y="2907777"/>
            <a:chExt cx="1443037" cy="733424"/>
          </a:xfrm>
        </p:grpSpPr>
        <p:pic>
          <p:nvPicPr>
            <p:cNvPr id="10" name="图片 9"/>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1613" y="2907777"/>
              <a:ext cx="1443037" cy="733424"/>
            </a:xfrm>
            <a:prstGeom prst="rect">
              <a:avLst/>
            </a:prstGeom>
          </p:spPr>
        </p:pic>
        <p:sp>
          <p:nvSpPr>
            <p:cNvPr id="12" name="TextBox 11">
              <a:hlinkClick r:id="rId3" action="ppaction://hlinksldjump"/>
            </p:cNvPr>
            <p:cNvSpPr txBox="1"/>
            <p:nvPr userDrawn="1"/>
          </p:nvSpPr>
          <p:spPr>
            <a:xfrm>
              <a:off x="209431" y="3131349"/>
              <a:ext cx="902811" cy="2564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chemeClr val="bg1"/>
                  </a:solidFill>
                  <a:effectLst/>
                  <a:uLnTx/>
                  <a:uFillTx/>
                  <a:latin typeface="黑体" panose="02010600030101010101" pitchFamily="2" charset="-122"/>
                  <a:ea typeface="黑体" panose="02010600030101010101" pitchFamily="2" charset="-122"/>
                  <a:cs typeface="+mn-cs"/>
                </a:rPr>
                <a:t>核心归纳</a:t>
              </a:r>
              <a:endParaRPr kumimoji="0" lang="zh-CN" altLang="en-US" sz="1400" b="0" i="0" u="none" strike="noStrike" kern="1200" cap="none" spc="0" normalizeH="0" baseline="0" noProof="0" dirty="0">
                <a:ln>
                  <a:noFill/>
                </a:ln>
                <a:solidFill>
                  <a:schemeClr val="bg1"/>
                </a:solidFill>
                <a:effectLst/>
                <a:uLnTx/>
                <a:uFillTx/>
                <a:latin typeface="黑体" panose="02010600030101010101" pitchFamily="2" charset="-122"/>
                <a:ea typeface="黑体" panose="02010600030101010101" pitchFamily="2" charset="-122"/>
                <a:cs typeface="+mn-cs"/>
              </a:endParaRPr>
            </a:p>
          </p:txBody>
        </p:sp>
      </p:grpSp>
      <p:sp>
        <p:nvSpPr>
          <p:cNvPr id="27" name="TextBox 26">
            <a:hlinkClick r:id="rId4" action="ppaction://hlinksldjump"/>
          </p:cNvPr>
          <p:cNvSpPr txBox="1"/>
          <p:nvPr userDrawn="1"/>
        </p:nvSpPr>
        <p:spPr>
          <a:xfrm>
            <a:off x="6312395" y="240903"/>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chemeClr val="tx1"/>
                </a:solidFill>
                <a:effectLst/>
                <a:uLnTx/>
                <a:uFillTx/>
                <a:latin typeface="黑体" panose="02010600030101010101" pitchFamily="2" charset="-122"/>
                <a:ea typeface="黑体" panose="02010600030101010101" pitchFamily="2" charset="-122"/>
                <a:cs typeface="+mn-cs"/>
              </a:rPr>
              <a:t>知识网络</a:t>
            </a:r>
            <a:endParaRPr kumimoji="0" lang="zh-CN" altLang="en-US" sz="1400" b="0" i="0" u="none" strike="noStrike" kern="1200" cap="none" spc="0" normalizeH="0" baseline="0" noProof="0" dirty="0">
              <a:ln>
                <a:noFill/>
              </a:ln>
              <a:solidFill>
                <a:schemeClr val="tx1"/>
              </a:solidFill>
              <a:effectLst/>
              <a:uLnTx/>
              <a:uFillTx/>
              <a:latin typeface="黑体" panose="02010600030101010101" pitchFamily="2" charset="-122"/>
              <a:ea typeface="黑体" panose="02010600030101010101" pitchFamily="2" charset="-122"/>
              <a:cs typeface="+mn-cs"/>
            </a:endParaRPr>
          </a:p>
        </p:txBody>
      </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1485376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本章整合</a:t>
            </a:r>
            <a:endParaRPr lang="zh-CN" altLang="zh-CN" sz="1600" i="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6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package" Target="../embeddings/Microsoft_Office_Word_2007___5.docx"/><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package" Target="../embeddings/Microsoft_Office_Word_2007___4.docx"/><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本章</a:t>
            </a:r>
            <a:r>
              <a:rPr lang="zh-CN" altLang="en-US" dirty="0" smtClean="0"/>
              <a:t>整合</a:t>
            </a:r>
            <a:endParaRPr dirty="0"/>
          </a:p>
        </p:txBody>
      </p:sp>
    </p:spTree>
    <p:extLst>
      <p:ext uri="{BB962C8B-B14F-4D97-AF65-F5344CB8AC3E}">
        <p14:creationId xmlns:p14="http://schemas.microsoft.com/office/powerpoint/2010/main" xmlns="" val="1491153988"/>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a:hlinkClick r:id="rId3"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专题一</a:t>
            </a:r>
          </a:p>
        </p:txBody>
      </p:sp>
      <p:sp>
        <p:nvSpPr>
          <p:cNvPr id="11" name="矩形 10">
            <a:hlinkClick r:id="rId4"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1412776"/>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有人设想在住宅小区附近建立小型生活垃圾焚烧厂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其流程如下图。请将图中</a:t>
            </a:r>
            <a:r>
              <a:rPr lang="zh-CN" altLang="zh-CN" sz="2200" dirty="0">
                <a:solidFill>
                  <a:srgbClr val="000000"/>
                </a:solidFill>
                <a:latin typeface="NEU-BZ-S92"/>
                <a:cs typeface="宋体" panose="02010600030101010101" pitchFamily="2" charset="-122"/>
              </a:rPr>
              <a:t>①②③</a:t>
            </a:r>
            <a:r>
              <a:rPr lang="zh-CN" altLang="zh-CN" sz="2200" dirty="0">
                <a:solidFill>
                  <a:srgbClr val="000000"/>
                </a:solidFill>
                <a:latin typeface="Times New Roman" panose="02020603050405020304" pitchFamily="18" charset="0"/>
                <a:cs typeface="Times New Roman" panose="02020603050405020304" pitchFamily="18" charset="0"/>
              </a:rPr>
              <a:t>所要表达的内容填在下面的横线上。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NEU-BZ-S92"/>
              <a:cs typeface="宋体" panose="02010600030101010101" pitchFamily="2" charset="-122"/>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NEU-BZ-S92"/>
              <a:cs typeface="宋体" panose="02010600030101010101" pitchFamily="2" charset="-122"/>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NEU-BZ-S92"/>
              <a:cs typeface="宋体" panose="02010600030101010101" pitchFamily="2" charset="-122"/>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NEU-BZ-S92"/>
              <a:cs typeface="宋体" panose="02010600030101010101" pitchFamily="2" charset="-122"/>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NEU-BZ-S92"/>
              <a:cs typeface="宋体" panose="02010600030101010101" pitchFamily="2" charset="-122"/>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NEU-BZ-S9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912868271"/>
              </p:ext>
            </p:extLst>
          </p:nvPr>
        </p:nvGraphicFramePr>
        <p:xfrm>
          <a:off x="508000" y="2528696"/>
          <a:ext cx="8128000" cy="2124440"/>
        </p:xfrm>
        <a:graphic>
          <a:graphicData uri="http://schemas.openxmlformats.org/presentationml/2006/ole">
            <p:oleObj spid="_x0000_s5124" name="文档" r:id="rId5" imgW="3839157" imgH="1002779" progId="Word.Document.12">
              <p:embed/>
            </p:oleObj>
          </a:graphicData>
        </a:graphic>
      </p:graphicFrame>
    </p:spTree>
    <p:extLst>
      <p:ext uri="{BB962C8B-B14F-4D97-AF65-F5344CB8AC3E}">
        <p14:creationId xmlns:p14="http://schemas.microsoft.com/office/powerpoint/2010/main" xmlns="" val="3409601416"/>
      </p:ext>
    </p:extLst>
  </p:cSld>
  <p:clrMapOvr>
    <a:masterClrMapping/>
  </p:clrMapOvr>
  <p:transition spd="slow">
    <p:pull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专题一</a:t>
            </a:r>
          </a:p>
        </p:txBody>
      </p:sp>
      <p:sp>
        <p:nvSpPr>
          <p:cNvPr id="11" name="矩形 10">
            <a:hlinkClick r:id="rId3"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1207638"/>
            <a:ext cx="8128000" cy="5444952"/>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废弃材料的回收和再利用可以更有效地利用有限的资源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可以减少对环境的污染。利用废纸、废包装盒生产再生纸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利用废旧塑料、橡胶等有机废料炼制油料等都使废弃物得到了实际应用。第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垃圾填埋后会在土壤中发生复杂的物理、化学变化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某些产物会对环境造成二次污染。</a:t>
            </a:r>
            <a:r>
              <a:rPr lang="en-US" altLang="zh-CN" sz="2200"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管伸入填埋坑下的地下水里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可以及时监测到垃圾是否对地下水造成了污染。第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生活垃圾经过收集、分类后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能直接焚烧的垃圾进入焚烧厂。焚烧产生的热量可直接进行供暖等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也可发电提供电能。焚烧后的固体残留物经加工后可以制成各种建筑材料等。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废塑料制复合板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有机废料炼油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废包装纸盒造纸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废旧服装纺纱织布等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任选一例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垃圾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收集点　热量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或热能、能量、电能等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再利用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或制砖、制肥、建筑材料等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1704690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852563626"/>
              </p:ext>
            </p:extLst>
          </p:nvPr>
        </p:nvGraphicFramePr>
        <p:xfrm>
          <a:off x="508000" y="2083683"/>
          <a:ext cx="8128000" cy="2944635"/>
        </p:xfrm>
        <a:graphic>
          <a:graphicData uri="http://schemas.openxmlformats.org/presentationml/2006/ole">
            <p:oleObj spid="_x0000_s1030" name="文档" r:id="rId3" imgW="3839157" imgH="1390928"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专题一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易发生酸雨区的共同条件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工业发达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向大气中排放大量的硫氧化物和氮氧化物。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气候湿润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降水较多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有利于酸性物质和水分结合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形成酸雨。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地形较为封闭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不利于污染物质的扩散。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我国年平均降水</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cs typeface="Times New Roman" panose="02020603050405020304" pitchFamily="18" charset="0"/>
              </a:rPr>
              <a:t>值分布图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70532075"/>
              </p:ext>
            </p:extLst>
          </p:nvPr>
        </p:nvGraphicFramePr>
        <p:xfrm>
          <a:off x="508000" y="1772816"/>
          <a:ext cx="8128000" cy="2823623"/>
        </p:xfrm>
        <a:graphic>
          <a:graphicData uri="http://schemas.openxmlformats.org/presentationml/2006/ole">
            <p:oleObj spid="_x0000_s2053" name="文档" r:id="rId5" imgW="3839157" imgH="1332958" progId="Word.Document.12">
              <p:embed/>
            </p:oleObj>
          </a:graphicData>
        </a:graphic>
      </p:graphicFrame>
      <p:sp>
        <p:nvSpPr>
          <p:cNvPr id="4" name="矩形 3"/>
          <p:cNvSpPr>
            <a:spLocks noChangeAspect="1"/>
          </p:cNvSpPr>
          <p:nvPr/>
        </p:nvSpPr>
        <p:spPr>
          <a:xfrm>
            <a:off x="508000" y="4734534"/>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造成这种环境问题的污染物的主要来源是什么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造成的主要危害是什么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防治酸雨的根本途径是什么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分析图中</a:t>
            </a:r>
            <a:r>
              <a:rPr lang="en-US" altLang="zh-CN" sz="2200" dirty="0" smtClean="0">
                <a:solidFill>
                  <a:srgbClr val="000000"/>
                </a:solidFill>
                <a:latin typeface="Times New Roman" panose="02020603050405020304" pitchFamily="18" charset="0"/>
                <a:cs typeface="Times New Roman" panose="02020603050405020304" pitchFamily="18" charset="0"/>
              </a:rPr>
              <a:t>A</a:t>
            </a:r>
            <a:r>
              <a:rPr lang="zh-CN" altLang="en-US" sz="2200" dirty="0" smtClean="0">
                <a:solidFill>
                  <a:srgbClr val="000000"/>
                </a:solidFill>
                <a:latin typeface="Times New Roman" panose="02020603050405020304" pitchFamily="18" charset="0"/>
                <a:cs typeface="Times New Roman" panose="02020603050405020304" pitchFamily="18" charset="0"/>
              </a:rPr>
              <a:t>地区酸雨污染严重</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zh-CN" altLang="zh-CN" sz="2200" dirty="0">
                <a:solidFill>
                  <a:srgbClr val="000000"/>
                </a:solidFill>
                <a:latin typeface="Times New Roman" panose="02020603050405020304" pitchFamily="18" charset="0"/>
                <a:cs typeface="Times New Roman" panose="02020603050405020304" pitchFamily="18" charset="0"/>
              </a:rPr>
              <a:t>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0836110"/>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值小于</a:t>
            </a:r>
            <a:r>
              <a:rPr lang="en-US" altLang="zh-CN" sz="2200" dirty="0">
                <a:solidFill>
                  <a:srgbClr val="000000"/>
                </a:solidFill>
                <a:latin typeface="Times New Roman" panose="02020603050405020304" pitchFamily="18" charset="0"/>
                <a:cs typeface="Times New Roman" panose="02020603050405020304" pitchFamily="18" charset="0"/>
              </a:rPr>
              <a:t>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所以该环境问题为酸雨。酸雨的污染物质主要来自矿物燃料燃烧排放的二氧化硫和氧化氮等酸性气体。酸雨可以造成河湖水、土壤酸化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危害生物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腐蚀建筑物及文物古迹。第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因为我国能源消费以煤炭为主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所以我国的酸雨主要是硫酸型酸雨。防治酸雨的根本途径是减少人为硫氧化物和氮氧化物的排放。第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地区酸雨危害严重主要与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地区的地形、降水量及土壤呈酸性有关</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34015304"/>
      </p:ext>
    </p:extLst>
  </p:cSld>
  <p:clrMapOvr>
    <a:masterClrMapping/>
  </p:clrMapOvr>
  <p:transition spd="slow">
    <p:pull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来源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矿物燃料燃烧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向大气排放二氧化硫和氧化氮等酸性气体。危害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使河湖水酸化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影响鱼类生长繁殖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乃至大量死亡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使土壤酸化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造成养分淋失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影响微生物的活性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使土壤肥力降低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导致农作物减产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腐蚀树叶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使光合作用受阻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影响森林生长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林木成片死亡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腐蚀建筑物和文物古迹。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减少人为硫氧化物和氮氧化物的排放。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地形闭塞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空气不易流动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多云雾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易形成酸雨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空气中沙尘少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中和作用差。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72772771"/>
      </p:ext>
    </p:extLst>
  </p:cSld>
  <p:clrMapOvr>
    <a:masterClrMapping/>
  </p:clrMapOvr>
  <p:transition spd="slow">
    <p:pull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a:hlinkClick r:id="rId3"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专题一</a:t>
            </a:r>
          </a:p>
        </p:txBody>
      </p:sp>
      <p:sp>
        <p:nvSpPr>
          <p:cNvPr id="11" name="矩形 10">
            <a:hlinkClick r:id="rId4"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1207861"/>
            <a:ext cx="8128000" cy="85093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专题二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城市环境污染问题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城市是环境污染最严重的区域。城市环境污染如下表所示。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973965492"/>
              </p:ext>
            </p:extLst>
          </p:nvPr>
        </p:nvGraphicFramePr>
        <p:xfrm>
          <a:off x="508000" y="2121950"/>
          <a:ext cx="8128000" cy="5062352"/>
        </p:xfrm>
        <a:graphic>
          <a:graphicData uri="http://schemas.openxmlformats.org/presentationml/2006/ole">
            <p:oleObj spid="_x0000_s3076" name="文档" r:id="rId5" imgW="3839157" imgH="2390467" progId="Word.Document.12">
              <p:embed/>
            </p:oleObj>
          </a:graphicData>
        </a:graphic>
      </p:graphicFrame>
    </p:spTree>
    <p:extLst>
      <p:ext uri="{BB962C8B-B14F-4D97-AF65-F5344CB8AC3E}">
        <p14:creationId xmlns:p14="http://schemas.microsoft.com/office/powerpoint/2010/main" xmlns="" val="288165922"/>
      </p:ext>
    </p:extLst>
  </p:cSld>
  <p:clrMapOvr>
    <a:masterClrMapping/>
  </p:clrMapOvr>
  <p:transition spd="slow">
    <p:pull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a:hlinkClick r:id="rId3"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专题一</a:t>
            </a:r>
          </a:p>
        </p:txBody>
      </p:sp>
      <p:sp>
        <p:nvSpPr>
          <p:cNvPr id="11" name="矩形 10">
            <a:hlinkClick r:id="rId4"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881326388"/>
              </p:ext>
            </p:extLst>
          </p:nvPr>
        </p:nvGraphicFramePr>
        <p:xfrm>
          <a:off x="506413" y="1260475"/>
          <a:ext cx="8105775" cy="5783263"/>
        </p:xfrm>
        <a:graphic>
          <a:graphicData uri="http://schemas.openxmlformats.org/presentationml/2006/ole">
            <p:oleObj spid="_x0000_s4100" name="Document" r:id="rId5" imgW="3837473" imgH="2735258" progId="Word.Document.12">
              <p:embed/>
            </p:oleObj>
          </a:graphicData>
        </a:graphic>
      </p:graphicFrame>
    </p:spTree>
    <p:extLst>
      <p:ext uri="{BB962C8B-B14F-4D97-AF65-F5344CB8AC3E}">
        <p14:creationId xmlns:p14="http://schemas.microsoft.com/office/powerpoint/2010/main" xmlns="" val="2073639290"/>
      </p:ext>
    </p:extLst>
  </p:cSld>
  <p:clrMapOvr>
    <a:masterClrMapping/>
  </p:clrMapOvr>
  <p:transition spd="slow">
    <p:pull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专题一</a:t>
            </a:r>
          </a:p>
        </p:txBody>
      </p:sp>
      <p:sp>
        <p:nvSpPr>
          <p:cNvPr id="11" name="矩形 10">
            <a:hlinkClick r:id="rId3"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121306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当都市里的人们陶醉在繁华的城市生活中时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是否意识到有一支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垃圾大军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正向我们逼近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影响我们的生活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危害我们的健康。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在意大利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人们家里的咖啡壶大多是用回收的可乐罐制成的。请再列举一种生活垃圾回收利用的事例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填埋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是目前我国处理生活垃圾的主要方法。设计合理、清洁的填埋式垃圾处理场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不仅要能填埋垃圾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而且要防止其对周围环境和地下水源的污染。下图是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填埋坑的地下剖面示意图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管设计所起的作用可能是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排放垃圾分解产生的气体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收集在底部汇聚的过滤液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监测垃圾是否污染周围的地下水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作为衬垫层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防止过滤液渗入土壤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D38.eps" descr="id:2147498159;FounderCES"/>
          <p:cNvPicPr/>
          <p:nvPr/>
        </p:nvPicPr>
        <p:blipFill>
          <a:blip r:embed="rId4"/>
          <a:stretch>
            <a:fillRect/>
          </a:stretch>
        </p:blipFill>
        <p:spPr>
          <a:xfrm>
            <a:off x="5364088" y="4653136"/>
            <a:ext cx="3035939" cy="1800200"/>
          </a:xfrm>
          <a:prstGeom prst="rect">
            <a:avLst/>
          </a:prstGeom>
        </p:spPr>
      </p:pic>
    </p:spTree>
    <p:extLst>
      <p:ext uri="{BB962C8B-B14F-4D97-AF65-F5344CB8AC3E}">
        <p14:creationId xmlns:p14="http://schemas.microsoft.com/office/powerpoint/2010/main" xmlns="" val="2515278960"/>
      </p:ext>
    </p:extLst>
  </p:cSld>
  <p:clrMapOvr>
    <a:masterClrMapping/>
  </p:clrMapOvr>
  <p:transition spd="slow">
    <p:pull dir="l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103</TotalTime>
  <Words>666</Words>
  <Application>Microsoft Office PowerPoint</Application>
  <PresentationFormat>全屏显示(4:3)</PresentationFormat>
  <Paragraphs>55</Paragraphs>
  <Slides>11</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11</vt:i4>
      </vt:variant>
    </vt:vector>
  </HeadingPairs>
  <TitlesOfParts>
    <vt:vector size="14" baseType="lpstr">
      <vt:lpstr>测控设计模板14新</vt:lpstr>
      <vt:lpstr>文档</vt:lpstr>
      <vt:lpstr>Document</vt:lpstr>
      <vt:lpstr>本章整合</vt:lpstr>
      <vt:lpstr>幻灯片 2</vt:lpstr>
      <vt:lpstr>幻灯片 3</vt:lpstr>
      <vt:lpstr>幻灯片 4</vt:lpstr>
      <vt:lpstr>幻灯片 5</vt:lpstr>
      <vt:lpstr>幻灯片 6</vt:lpstr>
      <vt:lpstr>幻灯片 7</vt:lpstr>
      <vt:lpstr>幻灯片 8</vt:lpstr>
      <vt:lpstr>幻灯片 9</vt:lpstr>
      <vt:lpstr>幻灯片 10</vt:lpstr>
      <vt:lpstr>幻灯片 11</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2014-03-10T01:26:03Z</dcterms:created>
  <dcterms:modified xsi:type="dcterms:W3CDTF">2017-08-27T02:56:16Z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