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72" r:id="rId2"/>
    <p:sldId id="265" r:id="rId3"/>
    <p:sldId id="270" r:id="rId4"/>
    <p:sldId id="273" r:id="rId5"/>
    <p:sldId id="274" r:id="rId6"/>
    <p:sldId id="271" r:id="rId7"/>
    <p:sldId id="275" r:id="rId8"/>
    <p:sldId id="276" r:id="rId9"/>
    <p:sldId id="278" r:id="rId1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C0C0C0"/>
    <a:srgbClr val="4F81BD"/>
    <a:srgbClr val="333333"/>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1" autoAdjust="0"/>
    <p:restoredTop sz="95494" autoAdjust="0"/>
  </p:normalViewPr>
  <p:slideViewPr>
    <p:cSldViewPr showGuides="1">
      <p:cViewPr varScale="1">
        <p:scale>
          <a:sx n="61" d="100"/>
          <a:sy n="61" d="100"/>
        </p:scale>
        <p:origin x="-90" y="-222"/>
      </p:cViewPr>
      <p:guideLst>
        <p:guide orient="horz" pos="754"/>
        <p:guide pos="295"/>
      </p:guideLst>
    </p:cSldViewPr>
  </p:slideViewPr>
  <p:outlineViewPr>
    <p:cViewPr>
      <p:scale>
        <a:sx n="33" d="100"/>
        <a:sy n="33" d="100"/>
      </p:scale>
      <p:origin x="0" y="0"/>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2017-8-27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slide" Target="../slides/slide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栏目一">
    <p:spTree>
      <p:nvGrpSpPr>
        <p:cNvPr id="1" name=""/>
        <p:cNvGrpSpPr/>
        <p:nvPr/>
      </p:nvGrpSpPr>
      <p:grpSpPr>
        <a:xfrm>
          <a:off x="0" y="0"/>
          <a:ext cx="0" cy="0"/>
          <a:chOff x="0" y="0"/>
          <a:chExt cx="0" cy="0"/>
        </a:xfrm>
      </p:grpSpPr>
      <p:grpSp>
        <p:nvGrpSpPr>
          <p:cNvPr id="26" name="组合 25"/>
          <p:cNvGrpSpPr/>
          <p:nvPr userDrawn="1"/>
        </p:nvGrpSpPr>
        <p:grpSpPr>
          <a:xfrm>
            <a:off x="6167395" y="29754"/>
            <a:ext cx="1406154" cy="584776"/>
            <a:chOff x="29482" y="2276803"/>
            <a:chExt cx="1406154" cy="487313"/>
          </a:xfrm>
        </p:grpSpPr>
        <p:sp>
          <p:nvSpPr>
            <p:cNvPr id="27" name="TextBox 26"/>
            <p:cNvSpPr txBox="1"/>
            <p:nvPr userDrawn="1"/>
          </p:nvSpPr>
          <p:spPr>
            <a:xfrm>
              <a:off x="29482" y="2276803"/>
              <a:ext cx="1406154" cy="487313"/>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HONGDIAN</a:t>
              </a:r>
              <a:r>
                <a:rPr lang="en-US" altLang="zh-CN" sz="900" baseline="0" dirty="0" smtClean="0">
                  <a:solidFill>
                    <a:srgbClr val="333333"/>
                  </a:solidFill>
                  <a:latin typeface="+mn-lt"/>
                  <a:ea typeface="+mn-ea"/>
                </a:rPr>
                <a:t> NANDIAN</a:t>
              </a:r>
              <a:endParaRPr lang="zh-CN" altLang="en-US" sz="900" dirty="0">
                <a:solidFill>
                  <a:srgbClr val="333333"/>
                </a:solidFill>
              </a:endParaRPr>
            </a:p>
          </p:txBody>
        </p:sp>
        <p:sp>
          <p:nvSpPr>
            <p:cNvPr id="28" name="TextBox 27">
              <a:hlinkClick r:id="rId2"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重点难点</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9" name="组合 28"/>
          <p:cNvGrpSpPr/>
          <p:nvPr userDrawn="1"/>
        </p:nvGrpSpPr>
        <p:grpSpPr>
          <a:xfrm>
            <a:off x="7645150" y="29754"/>
            <a:ext cx="1175322" cy="584776"/>
            <a:chOff x="29482" y="2918863"/>
            <a:chExt cx="1175322" cy="487313"/>
          </a:xfrm>
        </p:grpSpPr>
        <p:sp>
          <p:nvSpPr>
            <p:cNvPr id="30" name="TextBox 29"/>
            <p:cNvSpPr txBox="1"/>
            <p:nvPr userDrawn="1"/>
          </p:nvSpPr>
          <p:spPr>
            <a:xfrm>
              <a:off x="29482" y="2918863"/>
              <a:ext cx="1175322" cy="487313"/>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a:t>
              </a:r>
              <a:r>
                <a:rPr lang="en-US" altLang="zh-CN" sz="1000" baseline="0" dirty="0" smtClean="0">
                  <a:solidFill>
                    <a:srgbClr val="333333"/>
                  </a:solidFill>
                  <a:latin typeface="+mn-lt"/>
                  <a:ea typeface="+mn-ea"/>
                </a:rPr>
                <a:t> LIANXI</a:t>
              </a:r>
              <a:endParaRPr lang="zh-CN" altLang="en-US" sz="1000" dirty="0">
                <a:solidFill>
                  <a:srgbClr val="333333"/>
                </a:solidFill>
              </a:endParaRPr>
            </a:p>
          </p:txBody>
        </p:sp>
        <p:sp>
          <p:nvSpPr>
            <p:cNvPr id="31" name="TextBox 30">
              <a:hlinkClick r:id="rId3"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随堂练习</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53" presetClass="entr" presetSubtype="16" fill="hold" nodeType="withEffect">
                                  <p:stCondLst>
                                    <p:cond delay="75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栏目二">
    <p:spTree>
      <p:nvGrpSpPr>
        <p:cNvPr id="1" name=""/>
        <p:cNvGrpSpPr/>
        <p:nvPr/>
      </p:nvGrpSpPr>
      <p:grpSpPr>
        <a:xfrm>
          <a:off x="0" y="0"/>
          <a:ext cx="0" cy="0"/>
          <a:chOff x="0" y="0"/>
          <a:chExt cx="0" cy="0"/>
        </a:xfrm>
      </p:grpSpPr>
      <p:grpSp>
        <p:nvGrpSpPr>
          <p:cNvPr id="28" name="组合 27"/>
          <p:cNvGrpSpPr/>
          <p:nvPr userDrawn="1"/>
        </p:nvGrpSpPr>
        <p:grpSpPr>
          <a:xfrm>
            <a:off x="6167395" y="19397"/>
            <a:ext cx="1406154" cy="584775"/>
            <a:chOff x="29482" y="2276803"/>
            <a:chExt cx="1406154" cy="487313"/>
          </a:xfrm>
        </p:grpSpPr>
        <p:sp>
          <p:nvSpPr>
            <p:cNvPr id="29" name="TextBox 28"/>
            <p:cNvSpPr txBox="1"/>
            <p:nvPr userDrawn="1"/>
          </p:nvSpPr>
          <p:spPr>
            <a:xfrm>
              <a:off x="29482" y="2276803"/>
              <a:ext cx="1406154" cy="487313"/>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HONGDIAN</a:t>
              </a:r>
              <a:r>
                <a:rPr lang="en-US" altLang="zh-CN" sz="900" baseline="0" dirty="0" smtClean="0">
                  <a:solidFill>
                    <a:srgbClr val="333333"/>
                  </a:solidFill>
                  <a:latin typeface="+mn-lt"/>
                  <a:ea typeface="+mn-ea"/>
                </a:rPr>
                <a:t> NANDIAN</a:t>
              </a:r>
              <a:endParaRPr lang="zh-CN" altLang="en-US" sz="900" dirty="0">
                <a:solidFill>
                  <a:srgbClr val="333333"/>
                </a:solidFill>
              </a:endParaRPr>
            </a:p>
          </p:txBody>
        </p:sp>
        <p:sp>
          <p:nvSpPr>
            <p:cNvPr id="30" name="TextBox 29">
              <a:hlinkClick r:id="rId2"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重点难点</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1" name="组合 30"/>
          <p:cNvGrpSpPr/>
          <p:nvPr userDrawn="1"/>
        </p:nvGrpSpPr>
        <p:grpSpPr>
          <a:xfrm>
            <a:off x="7645150" y="19402"/>
            <a:ext cx="1175322" cy="584776"/>
            <a:chOff x="29482" y="2918863"/>
            <a:chExt cx="1175322" cy="487313"/>
          </a:xfrm>
        </p:grpSpPr>
        <p:sp>
          <p:nvSpPr>
            <p:cNvPr id="32" name="TextBox 31"/>
            <p:cNvSpPr txBox="1"/>
            <p:nvPr userDrawn="1"/>
          </p:nvSpPr>
          <p:spPr>
            <a:xfrm>
              <a:off x="29482" y="2918863"/>
              <a:ext cx="1175322" cy="487313"/>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a:t>
              </a:r>
              <a:r>
                <a:rPr lang="en-US" altLang="zh-CN" sz="1000" baseline="0" dirty="0" smtClean="0">
                  <a:solidFill>
                    <a:srgbClr val="333333"/>
                  </a:solidFill>
                  <a:latin typeface="+mn-lt"/>
                  <a:ea typeface="+mn-ea"/>
                </a:rPr>
                <a:t> LIANXI</a:t>
              </a:r>
              <a:endParaRPr lang="zh-CN" altLang="en-US" sz="1000" dirty="0">
                <a:solidFill>
                  <a:srgbClr val="333333"/>
                </a:solidFill>
              </a:endParaRPr>
            </a:p>
          </p:txBody>
        </p:sp>
        <p:sp>
          <p:nvSpPr>
            <p:cNvPr id="33" name="TextBox 32">
              <a:hlinkClick r:id="rId3"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随堂练习</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75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par>
                                <p:cTn id="10" presetID="53" presetClass="entr" presetSubtype="16" fill="hold" nodeType="withEffect">
                                  <p:stCondLst>
                                    <p:cond delay="100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6197901" y="-27384"/>
            <a:ext cx="1443037" cy="880109"/>
            <a:chOff x="11613" y="2237065"/>
            <a:chExt cx="1443037" cy="733424"/>
          </a:xfrm>
        </p:grpSpPr>
        <p:pic>
          <p:nvPicPr>
            <p:cNvPr id="8" name="图片 7"/>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197545" y="2460637"/>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知识网络</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2" name="TextBox 31">
            <a:hlinkClick r:id="rId4" action="ppaction://hlinksldjump"/>
          </p:cNvPr>
          <p:cNvSpPr txBox="1"/>
          <p:nvPr userDrawn="1"/>
        </p:nvSpPr>
        <p:spPr>
          <a:xfrm>
            <a:off x="7812593"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750"/>
                            </p:stCondLst>
                            <p:childTnLst>
                              <p:par>
                                <p:cTn id="10" presetID="53" presetClass="entr" presetSubtype="16" fill="hold" grpId="0"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p:cTn id="12" dur="500" fill="hold"/>
                                        <p:tgtEl>
                                          <p:spTgt spid="32"/>
                                        </p:tgtEl>
                                        <p:attrNameLst>
                                          <p:attrName>ppt_w</p:attrName>
                                        </p:attrNameLst>
                                      </p:cBhvr>
                                      <p:tavLst>
                                        <p:tav tm="0">
                                          <p:val>
                                            <p:fltVal val="0"/>
                                          </p:val>
                                        </p:tav>
                                        <p:tav tm="100000">
                                          <p:val>
                                            <p:strVal val="#ppt_w"/>
                                          </p:val>
                                        </p:tav>
                                      </p:tavLst>
                                    </p:anim>
                                    <p:anim calcmode="lin" valueType="num">
                                      <p:cBhvr>
                                        <p:cTn id="13" dur="500" fill="hold"/>
                                        <p:tgtEl>
                                          <p:spTgt spid="32"/>
                                        </p:tgtEl>
                                        <p:attrNameLst>
                                          <p:attrName>ppt_h</p:attrName>
                                        </p:attrNameLst>
                                      </p:cBhvr>
                                      <p:tavLst>
                                        <p:tav tm="0">
                                          <p:val>
                                            <p:fltVal val="0"/>
                                          </p:val>
                                        </p:tav>
                                        <p:tav tm="100000">
                                          <p:val>
                                            <p:strVal val="#ppt_h"/>
                                          </p:val>
                                        </p:tav>
                                      </p:tavLst>
                                    </p:anim>
                                    <p:animEffect transition="in" filter="fade">
                                      <p:cBhvr>
                                        <p:cTn id="1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栏目四">
    <p:spTree>
      <p:nvGrpSpPr>
        <p:cNvPr id="1" name=""/>
        <p:cNvGrpSpPr/>
        <p:nvPr/>
      </p:nvGrpSpPr>
      <p:grpSpPr>
        <a:xfrm>
          <a:off x="0" y="0"/>
          <a:ext cx="0" cy="0"/>
          <a:chOff x="0" y="0"/>
          <a:chExt cx="0" cy="0"/>
        </a:xfrm>
      </p:grpSpPr>
      <p:grpSp>
        <p:nvGrpSpPr>
          <p:cNvPr id="2" name="组合 1"/>
          <p:cNvGrpSpPr/>
          <p:nvPr userDrawn="1"/>
        </p:nvGrpSpPr>
        <p:grpSpPr>
          <a:xfrm>
            <a:off x="7543337" y="-27384"/>
            <a:ext cx="1443037" cy="880109"/>
            <a:chOff x="11613" y="2907777"/>
            <a:chExt cx="1443037" cy="733424"/>
          </a:xfrm>
        </p:grpSpPr>
        <p:pic>
          <p:nvPicPr>
            <p:cNvPr id="10" name="图片 9"/>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1613" y="2907777"/>
              <a:ext cx="1443037" cy="733424"/>
            </a:xfrm>
            <a:prstGeom prst="rect">
              <a:avLst/>
            </a:prstGeom>
          </p:spPr>
        </p:pic>
        <p:sp>
          <p:nvSpPr>
            <p:cNvPr id="12" name="TextBox 11">
              <a:hlinkClick r:id="rId3" action="ppaction://hlinksldjump"/>
            </p:cNvPr>
            <p:cNvSpPr txBox="1"/>
            <p:nvPr userDrawn="1"/>
          </p:nvSpPr>
          <p:spPr>
            <a:xfrm>
              <a:off x="209431" y="3131349"/>
              <a:ext cx="902811" cy="25648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smtClean="0">
                  <a:ln>
                    <a:noFill/>
                  </a:ln>
                  <a:solidFill>
                    <a:schemeClr val="bg1"/>
                  </a:solidFill>
                  <a:effectLst/>
                  <a:uLnTx/>
                  <a:uFillTx/>
                  <a:latin typeface="黑体" panose="02010600030101010101" pitchFamily="2" charset="-122"/>
                  <a:ea typeface="黑体" panose="02010600030101010101" pitchFamily="2" charset="-122"/>
                  <a:cs typeface="+mn-cs"/>
                </a:rPr>
                <a:t>核心归纳</a:t>
              </a:r>
              <a:endParaRPr kumimoji="0" lang="zh-CN" altLang="en-US" sz="1400" b="0" i="0" u="none" strike="noStrike" kern="1200" cap="none" spc="0" normalizeH="0" baseline="0" noProof="0" dirty="0">
                <a:ln>
                  <a:noFill/>
                </a:ln>
                <a:solidFill>
                  <a:schemeClr val="bg1"/>
                </a:solidFill>
                <a:effectLst/>
                <a:uLnTx/>
                <a:uFillTx/>
                <a:latin typeface="黑体" panose="02010600030101010101" pitchFamily="2" charset="-122"/>
                <a:ea typeface="黑体" panose="02010600030101010101" pitchFamily="2" charset="-122"/>
                <a:cs typeface="+mn-cs"/>
              </a:endParaRPr>
            </a:p>
          </p:txBody>
        </p:sp>
      </p:grpSp>
      <p:sp>
        <p:nvSpPr>
          <p:cNvPr id="27" name="TextBox 26">
            <a:hlinkClick r:id="rId4" action="ppaction://hlinksldjump"/>
          </p:cNvPr>
          <p:cNvSpPr txBox="1"/>
          <p:nvPr userDrawn="1"/>
        </p:nvSpPr>
        <p:spPr>
          <a:xfrm>
            <a:off x="6312395" y="240903"/>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smtClean="0">
                <a:ln>
                  <a:noFill/>
                </a:ln>
                <a:solidFill>
                  <a:schemeClr val="tx1"/>
                </a:solidFill>
                <a:effectLst/>
                <a:uLnTx/>
                <a:uFillTx/>
                <a:latin typeface="黑体" panose="02010600030101010101" pitchFamily="2" charset="-122"/>
                <a:ea typeface="黑体" panose="02010600030101010101" pitchFamily="2" charset="-122"/>
                <a:cs typeface="+mn-cs"/>
              </a:rPr>
              <a:t>知识网络</a:t>
            </a:r>
            <a:endParaRPr kumimoji="0" lang="zh-CN" altLang="en-US" sz="1400" b="0" i="0" u="none" strike="noStrike" kern="1200" cap="none" spc="0" normalizeH="0" baseline="0" noProof="0" dirty="0">
              <a:ln>
                <a:noFill/>
              </a:ln>
              <a:solidFill>
                <a:schemeClr val="tx1"/>
              </a:solidFill>
              <a:effectLst/>
              <a:uLnTx/>
              <a:uFillTx/>
              <a:latin typeface="黑体" panose="02010600030101010101" pitchFamily="2" charset="-122"/>
              <a:ea typeface="黑体" panose="02010600030101010101" pitchFamily="2" charset="-122"/>
              <a:cs typeface="+mn-cs"/>
            </a:endParaRPr>
          </a:p>
        </p:txBody>
      </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ppt_y</p:attrName>
                                        </p:attrNameLst>
                                      </p:cBhvr>
                                      <p:tavLst>
                                        <p:tav tm="0">
                                          <p:val>
                                            <p:strVal val="#ppt_y-#ppt_h*1.125000"/>
                                          </p:val>
                                        </p:tav>
                                        <p:tav tm="100000">
                                          <p:val>
                                            <p:strVal val="#ppt_y"/>
                                          </p:val>
                                        </p:tav>
                                      </p:tavLst>
                                    </p:anim>
                                    <p:animEffect transition="in" filter="wipe(down)">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214853766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dirty="0" smtClean="0"/>
              <a:t>本章整合</a:t>
            </a:r>
            <a:endParaRPr lang="zh-CN" altLang="zh-CN" sz="1600" i="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61"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2007___1.docx"/><Relationship Id="rId2" Type="http://schemas.openxmlformats.org/officeDocument/2006/relationships/slideLayout" Target="../slideLayouts/slideLayout5.xml"/><Relationship Id="rId1" Type="http://schemas.openxmlformats.org/officeDocument/2006/relationships/vmlDrawing" Target="../drawings/vmlDrawing1.v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2.vml"/><Relationship Id="rId5" Type="http://schemas.openxmlformats.org/officeDocument/2006/relationships/package" Target="../embeddings/Microsoft_Office_Word_2007___2.docx"/><Relationship Id="rId4" Type="http://schemas.openxmlformats.org/officeDocument/2006/relationships/slide" Target="slide6.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3.vml"/><Relationship Id="rId5" Type="http://schemas.openxmlformats.org/officeDocument/2006/relationships/package" Target="../embeddings/Microsoft_Office_Word_2007___3.docx"/><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4.vml"/><Relationship Id="rId5" Type="http://schemas.openxmlformats.org/officeDocument/2006/relationships/package" Target="../embeddings/Microsoft_Office_Word_2007___4.docx"/><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5.vml"/><Relationship Id="rId5" Type="http://schemas.openxmlformats.org/officeDocument/2006/relationships/package" Target="../embeddings/Microsoft_Office_Word_2007___5.docx"/><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本章</a:t>
            </a:r>
            <a:r>
              <a:rPr lang="zh-CN" altLang="en-US" dirty="0" smtClean="0"/>
              <a:t>整合</a:t>
            </a:r>
            <a:endParaRPr dirty="0"/>
          </a:p>
        </p:txBody>
      </p:sp>
    </p:spTree>
    <p:extLst>
      <p:ext uri="{BB962C8B-B14F-4D97-AF65-F5344CB8AC3E}">
        <p14:creationId xmlns:p14="http://schemas.microsoft.com/office/powerpoint/2010/main" xmlns="" val="1491153988"/>
      </p:ext>
    </p:extLst>
  </p:cSld>
  <p:clrMapOvr>
    <a:masterClrMapping/>
  </p:clrMapOvr>
  <p:transition spd="slow">
    <p:cov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901076280"/>
              </p:ext>
            </p:extLst>
          </p:nvPr>
        </p:nvGraphicFramePr>
        <p:xfrm>
          <a:off x="508000" y="1236595"/>
          <a:ext cx="8128000" cy="4638809"/>
        </p:xfrm>
        <a:graphic>
          <a:graphicData uri="http://schemas.openxmlformats.org/presentationml/2006/ole">
            <p:oleObj spid="_x0000_s1030" name="文档" r:id="rId3" imgW="3839157" imgH="2190991" progId="Word.Document.12">
              <p:embed/>
            </p:oleObj>
          </a:graphicData>
        </a:graphic>
      </p:graphicFrame>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专题一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4" action="ppaction://hlinksldjump"/>
          </p:cNvPr>
          <p:cNvSpPr/>
          <p:nvPr/>
        </p:nvSpPr>
        <p:spPr>
          <a:xfrm>
            <a:off x="1442998"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049"/>
            <a:ext cx="4238661"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专题一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我国主要的资源</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问题</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182564999"/>
              </p:ext>
            </p:extLst>
          </p:nvPr>
        </p:nvGraphicFramePr>
        <p:xfrm>
          <a:off x="508000" y="1772816"/>
          <a:ext cx="8128000" cy="4722844"/>
        </p:xfrm>
        <a:graphic>
          <a:graphicData uri="http://schemas.openxmlformats.org/presentationml/2006/ole">
            <p:oleObj spid="_x0000_s2053" name="文档" r:id="rId5" imgW="3839157" imgH="2230238" progId="Word.Document.12">
              <p:embed/>
            </p:oleObj>
          </a:graphicData>
        </a:graphic>
      </p:graphicFrame>
    </p:spTree>
    <p:extLst>
      <p:ext uri="{BB962C8B-B14F-4D97-AF65-F5344CB8AC3E}">
        <p14:creationId xmlns:p14="http://schemas.microsoft.com/office/powerpoint/2010/main" xmlns="" val="1428481823"/>
      </p:ext>
    </p:extLst>
  </p:cSld>
  <p:clrMapOvr>
    <a:masterClrMapping/>
  </p:clrMapOvr>
  <p:transition spd="slow">
    <p:pull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专题一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4" action="ppaction://hlinksldjump"/>
          </p:cNvPr>
          <p:cNvSpPr/>
          <p:nvPr/>
        </p:nvSpPr>
        <p:spPr>
          <a:xfrm>
            <a:off x="1442998"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049"/>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图</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“2006</a:t>
            </a:r>
            <a:r>
              <a:rPr lang="zh-CN" altLang="zh-CN" sz="2200" dirty="0">
                <a:solidFill>
                  <a:srgbClr val="000000"/>
                </a:solidFill>
                <a:latin typeface="Times New Roman" panose="02020603050405020304" pitchFamily="18" charset="0"/>
                <a:cs typeface="Times New Roman" panose="02020603050405020304" pitchFamily="18" charset="0"/>
              </a:rPr>
              <a:t>年我国水资源、人口、耕地区域占比图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“1998~2005</a:t>
            </a:r>
            <a:r>
              <a:rPr lang="zh-CN" altLang="zh-CN" sz="2200" dirty="0">
                <a:solidFill>
                  <a:srgbClr val="000000"/>
                </a:solidFill>
                <a:latin typeface="Times New Roman" panose="02020603050405020304" pitchFamily="18" charset="0"/>
                <a:cs typeface="Times New Roman" panose="02020603050405020304" pitchFamily="18" charset="0"/>
              </a:rPr>
              <a:t>年全国耕地面积变化图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87927087"/>
              </p:ext>
            </p:extLst>
          </p:nvPr>
        </p:nvGraphicFramePr>
        <p:xfrm>
          <a:off x="508000" y="2078426"/>
          <a:ext cx="8128000" cy="4736290"/>
        </p:xfrm>
        <a:graphic>
          <a:graphicData uri="http://schemas.openxmlformats.org/presentationml/2006/ole">
            <p:oleObj spid="_x0000_s3077" name="文档" r:id="rId5" imgW="3839157" imgH="2237439" progId="Word.Document.12">
              <p:embed/>
            </p:oleObj>
          </a:graphicData>
        </a:graphic>
      </p:graphicFrame>
    </p:spTree>
    <p:extLst>
      <p:ext uri="{BB962C8B-B14F-4D97-AF65-F5344CB8AC3E}">
        <p14:creationId xmlns:p14="http://schemas.microsoft.com/office/powerpoint/2010/main" xmlns="" val="1236736947"/>
      </p:ext>
    </p:extLst>
  </p:cSld>
  <p:clrMapOvr>
    <a:masterClrMapping/>
  </p:clrMapOvr>
  <p:transition spd="slow">
    <p:pull dir="l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专题一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442998"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638"/>
            <a:ext cx="8128000" cy="5429884"/>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我国人均耕地最少的区域是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水资源和耕地匹配最差的区域是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我国南方水资源较北方丰富的自然原因是南方</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。我国各地普遍缺水的人为原因是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为了遏制耕地面积急剧下降的趋势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应采取的措施有</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从图中可知南方人均耕地最少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北方水土配合最差。第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南方降水较多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水资源</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丰富</a:t>
            </a:r>
            <a:r>
              <a:rPr lang="zh-CN" altLang="en-US" sz="2200" dirty="0" smtClean="0">
                <a:solidFill>
                  <a:srgbClr val="000000"/>
                </a:solidFill>
                <a:latin typeface="Times New Roman" panose="02020603050405020304" pitchFamily="18" charset="0"/>
                <a:cs typeface="Times New Roman" panose="02020603050405020304" pitchFamily="18" charset="0"/>
              </a:rPr>
              <a:t>。</a:t>
            </a:r>
            <a:r>
              <a:rPr lang="zh-CN" altLang="en-US"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我国各地水资源短缺与水污染</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浪费以及人口多需水量大等有关。第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保护</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耕地</a:t>
            </a:r>
            <a:r>
              <a:rPr lang="zh-CN" altLang="en-US"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占</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耕地</a:t>
            </a:r>
            <a:r>
              <a:rPr lang="zh-CN" altLang="en-US"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防治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耕地退化等措施可以遏制耕地急剧下降的趋势。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南方　北方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降水丰富　水资源利用不合理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水污染加剧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植被破坏严重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湿地大量减少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人口增长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经济快速发展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防治水土流失和土地荒漠化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减少工矿生产占用耕地数量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科学开发、恢复土地生产功能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07770445"/>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2">
                                            <p:txEl>
                                              <p:pRg st="6" end="6"/>
                                            </p:txEl>
                                          </p:spTgt>
                                        </p:tgtEl>
                                        <p:attrNameLst>
                                          <p:attrName>style.visibility</p:attrName>
                                        </p:attrNameLst>
                                      </p:cBhvr>
                                      <p:to>
                                        <p:strVal val="visible"/>
                                      </p:to>
                                    </p:set>
                                    <p:animEffect transition="in" filter="wipe(down)">
                                      <p:cBhvr>
                                        <p:cTn id="1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a:hlinkClick r:id="rId3" action="ppaction://hlinksldjump"/>
          </p:cNvPr>
          <p:cNvSpPr/>
          <p:nvPr/>
        </p:nvSpPr>
        <p:spPr>
          <a:xfrm>
            <a:off x="467544"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专题一</a:t>
            </a:r>
          </a:p>
        </p:txBody>
      </p:sp>
      <p:sp>
        <p:nvSpPr>
          <p:cNvPr id="11" name="矩形 10">
            <a:hlinkClick r:id="rId4" action="ppaction://hlinksldjump"/>
          </p:cNvPr>
          <p:cNvSpPr/>
          <p:nvPr/>
        </p:nvSpPr>
        <p:spPr>
          <a:xfrm>
            <a:off x="1442998"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专题二</a:t>
            </a:r>
          </a:p>
        </p:txBody>
      </p:sp>
      <p:sp>
        <p:nvSpPr>
          <p:cNvPr id="2" name="矩形 1"/>
          <p:cNvSpPr>
            <a:spLocks noChangeAspect="1"/>
          </p:cNvSpPr>
          <p:nvPr/>
        </p:nvSpPr>
        <p:spPr>
          <a:xfrm>
            <a:off x="508000" y="1988840"/>
            <a:ext cx="8128000" cy="44467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专题二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太阳能、水能、地热能资源丰富地区的地理特征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615564349"/>
              </p:ext>
            </p:extLst>
          </p:nvPr>
        </p:nvGraphicFramePr>
        <p:xfrm>
          <a:off x="508000" y="2783113"/>
          <a:ext cx="8128000" cy="2158055"/>
        </p:xfrm>
        <a:graphic>
          <a:graphicData uri="http://schemas.openxmlformats.org/presentationml/2006/ole">
            <p:oleObj spid="_x0000_s4100" name="文档" r:id="rId5" imgW="3839157" imgH="1019342" progId="Word.Document.12">
              <p:embed/>
            </p:oleObj>
          </a:graphicData>
        </a:graphic>
      </p:graphicFrame>
    </p:spTree>
    <p:extLst>
      <p:ext uri="{BB962C8B-B14F-4D97-AF65-F5344CB8AC3E}">
        <p14:creationId xmlns:p14="http://schemas.microsoft.com/office/powerpoint/2010/main" xmlns="" val="288165922"/>
      </p:ext>
    </p:extLst>
  </p:cSld>
  <p:clrMapOvr>
    <a:masterClrMapping/>
  </p:clrMapOvr>
  <p:transition spd="slow">
    <p:pull dir="l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a:hlinkClick r:id="rId3" action="ppaction://hlinksldjump"/>
          </p:cNvPr>
          <p:cNvSpPr/>
          <p:nvPr/>
        </p:nvSpPr>
        <p:spPr>
          <a:xfrm>
            <a:off x="467544"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专题一</a:t>
            </a:r>
          </a:p>
        </p:txBody>
      </p:sp>
      <p:sp>
        <p:nvSpPr>
          <p:cNvPr id="11" name="矩形 10">
            <a:hlinkClick r:id="rId4" action="ppaction://hlinksldjump"/>
          </p:cNvPr>
          <p:cNvSpPr/>
          <p:nvPr/>
        </p:nvSpPr>
        <p:spPr>
          <a:xfrm>
            <a:off x="1442998"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专题二</a:t>
            </a:r>
          </a:p>
        </p:txBody>
      </p:sp>
      <p:sp>
        <p:nvSpPr>
          <p:cNvPr id="2" name="矩形 1"/>
          <p:cNvSpPr>
            <a:spLocks noChangeAspect="1"/>
          </p:cNvSpPr>
          <p:nvPr/>
        </p:nvSpPr>
        <p:spPr>
          <a:xfrm>
            <a:off x="508000" y="1207638"/>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我国太阳年辐射总量分布局部图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646003925"/>
              </p:ext>
            </p:extLst>
          </p:nvPr>
        </p:nvGraphicFramePr>
        <p:xfrm>
          <a:off x="508000" y="1998427"/>
          <a:ext cx="8128000" cy="4033747"/>
        </p:xfrm>
        <a:graphic>
          <a:graphicData uri="http://schemas.openxmlformats.org/presentationml/2006/ole">
            <p:oleObj spid="_x0000_s5124" name="文档" r:id="rId5" imgW="3839157" imgH="1905460" progId="Word.Document.12">
              <p:embed/>
            </p:oleObj>
          </a:graphicData>
        </a:graphic>
      </p:graphicFrame>
    </p:spTree>
    <p:extLst>
      <p:ext uri="{BB962C8B-B14F-4D97-AF65-F5344CB8AC3E}">
        <p14:creationId xmlns:p14="http://schemas.microsoft.com/office/powerpoint/2010/main" xmlns="" val="1811767777"/>
      </p:ext>
    </p:extLst>
  </p:cSld>
  <p:clrMapOvr>
    <a:masterClrMapping/>
  </p:clrMapOvr>
  <p:transition spd="slow">
    <p:pull dir="l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专题一</a:t>
            </a:r>
          </a:p>
        </p:txBody>
      </p:sp>
      <p:sp>
        <p:nvSpPr>
          <p:cNvPr id="11" name="矩形 10">
            <a:hlinkClick r:id="rId3" action="ppaction://hlinksldjump"/>
          </p:cNvPr>
          <p:cNvSpPr/>
          <p:nvPr/>
        </p:nvSpPr>
        <p:spPr>
          <a:xfrm>
            <a:off x="1442998"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专题二</a:t>
            </a:r>
          </a:p>
        </p:txBody>
      </p:sp>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下列四个城市中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太阳年辐射总量最丰富的城市是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兰州</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海口</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Times New Roman" panose="02020603050405020304" pitchFamily="18" charset="0"/>
                <a:cs typeface="Times New Roman" panose="02020603050405020304" pitchFamily="18" charset="0"/>
              </a:rPr>
              <a:t>上海</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昆明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兰州的纬度比广州高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但太阳年辐射总量比广州丰富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简要分析原因。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蜀犬吠日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在一定程度上反映出成都和重庆所在地区太阳能资源的贫乏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请简要分析其形成原因。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兰州、海口、上海和昆明四个城市的太阳辐射情况进行简单的比较即可得出昆明的太阳能最丰富。影响太阳辐射的因素主要是太阳高度和气候因素。分析兰州太阳年辐射总量比广州丰富的原因主要从气候因素入手。分析四川盆地太阳辐射能贫乏的原因可以从地形和气候两个因素进行</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08432083"/>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专题一</a:t>
            </a:r>
          </a:p>
        </p:txBody>
      </p:sp>
      <p:sp>
        <p:nvSpPr>
          <p:cNvPr id="11" name="矩形 10">
            <a:hlinkClick r:id="rId3" action="ppaction://hlinksldjump"/>
          </p:cNvPr>
          <p:cNvSpPr/>
          <p:nvPr/>
        </p:nvSpPr>
        <p:spPr>
          <a:xfrm>
            <a:off x="1442998"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专题二</a:t>
            </a:r>
          </a:p>
        </p:txBody>
      </p:sp>
      <p:sp>
        <p:nvSpPr>
          <p:cNvPr id="3" name="矩形 2"/>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(1)D</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地处内陆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气候干燥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多晴天。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四川盆地地形不利于水汽散发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空气中水汽含量多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雨雾天较多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日照时间短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日照强度弱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所以太阳能资源贫乏。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78791211"/>
      </p:ext>
    </p:extLst>
  </p:cSld>
  <p:clrMapOvr>
    <a:masterClrMapping/>
  </p:clrMapOvr>
  <p:transition spd="slow">
    <p:pull dir="ld"/>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77</TotalTime>
  <Words>167</Words>
  <Application>Microsoft Office PowerPoint</Application>
  <PresentationFormat>全屏显示(4:3)</PresentationFormat>
  <Paragraphs>34</Paragraphs>
  <Slides>9</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9</vt:i4>
      </vt:variant>
    </vt:vector>
  </HeadingPairs>
  <TitlesOfParts>
    <vt:vector size="11" baseType="lpstr">
      <vt:lpstr>测控设计模板14新</vt:lpstr>
      <vt:lpstr>文档</vt:lpstr>
      <vt:lpstr>本章整合</vt:lpstr>
      <vt:lpstr>幻灯片 2</vt:lpstr>
      <vt:lpstr>幻灯片 3</vt:lpstr>
      <vt:lpstr>幻灯片 4</vt:lpstr>
      <vt:lpstr>幻灯片 5</vt:lpstr>
      <vt:lpstr>幻灯片 6</vt:lpstr>
      <vt:lpstr>幻灯片 7</vt:lpstr>
      <vt:lpstr>幻灯片 8</vt:lpstr>
      <vt:lpstr>幻灯片 9</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Administrator</cp:lastModifiedBy>
  <cp:revision>地理备课大师【全免费】</cp:revision>
  <dcterms:created xsi:type="dcterms:W3CDTF">2014-03-10T01:26:03Z</dcterms:created>
  <dcterms:modified xsi:type="dcterms:W3CDTF">2017-08-27T02:57:25Z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