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82" r:id="rId3"/>
    <p:sldId id="259" r:id="rId4"/>
    <p:sldId id="284" r:id="rId5"/>
    <p:sldId id="288" r:id="rId6"/>
    <p:sldId id="287" r:id="rId7"/>
    <p:sldId id="289" r:id="rId8"/>
    <p:sldId id="260" r:id="rId9"/>
    <p:sldId id="296" r:id="rId10"/>
    <p:sldId id="295" r:id="rId11"/>
    <p:sldId id="294" r:id="rId12"/>
    <p:sldId id="297" r:id="rId13"/>
    <p:sldId id="293" r:id="rId14"/>
    <p:sldId id="298" r:id="rId15"/>
    <p:sldId id="292" r:id="rId16"/>
    <p:sldId id="326" r:id="rId17"/>
    <p:sldId id="291" r:id="rId18"/>
    <p:sldId id="301" r:id="rId19"/>
    <p:sldId id="300" r:id="rId20"/>
    <p:sldId id="299" r:id="rId21"/>
    <p:sldId id="290" r:id="rId22"/>
    <p:sldId id="302" r:id="rId23"/>
    <p:sldId id="305" r:id="rId24"/>
    <p:sldId id="304" r:id="rId25"/>
    <p:sldId id="327" r:id="rId26"/>
    <p:sldId id="303" r:id="rId27"/>
    <p:sldId id="306" r:id="rId28"/>
    <p:sldId id="311" r:id="rId29"/>
    <p:sldId id="310" r:id="rId30"/>
    <p:sldId id="309" r:id="rId31"/>
    <p:sldId id="312" r:id="rId32"/>
    <p:sldId id="308" r:id="rId33"/>
    <p:sldId id="307" r:id="rId34"/>
    <p:sldId id="314" r:id="rId35"/>
    <p:sldId id="313" r:id="rId36"/>
    <p:sldId id="315" r:id="rId37"/>
    <p:sldId id="320" r:id="rId38"/>
    <p:sldId id="319" r:id="rId39"/>
    <p:sldId id="318" r:id="rId40"/>
    <p:sldId id="316" r:id="rId41"/>
    <p:sldId id="265" r:id="rId42"/>
    <p:sldId id="277" r:id="rId43"/>
    <p:sldId id="278" r:id="rId44"/>
    <p:sldId id="279" r:id="rId45"/>
    <p:sldId id="280" r:id="rId46"/>
    <p:sldId id="281" r:id="rId47"/>
    <p:sldId id="323" r:id="rId48"/>
    <p:sldId id="321" r:id="rId49"/>
    <p:sldId id="324" r:id="rId50"/>
    <p:sldId id="325" r:id="rId5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52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46" d="100"/>
          <a:sy n="46" d="100"/>
        </p:scale>
        <p:origin x="-90" y="-678"/>
      </p:cViewPr>
      <p:guideLst>
        <p:guide orient="horz" pos="2160"/>
        <p:guide pos="523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2017-9-5</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2017-9-5</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xmlns="" val="322127715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2017-9-5</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xmlns=""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10" name="五边形 9">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1" name="五边形 10">
            <a:hlinkClick r:id="rId3" action="ppaction://hlinksldjump"/>
          </p:cNvPr>
          <p:cNvSpPr/>
          <p:nvPr userDrawn="1"/>
        </p:nvSpPr>
        <p:spPr>
          <a:xfrm>
            <a:off x="615617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五边形 3">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5" name="五边形 4">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6" name="五边形 5"/>
          <p:cNvSpPr/>
          <p:nvPr userDrawn="1"/>
        </p:nvSpPr>
        <p:spPr>
          <a:xfrm>
            <a:off x="4940616"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首 页</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0" name="五边形 9">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5" name="五边形 4">
            <a:hlinkClick r:id="rId3" action="ppaction://hlinksldjump"/>
          </p:cNvPr>
          <p:cNvSpPr/>
          <p:nvPr userDrawn="1"/>
        </p:nvSpPr>
        <p:spPr>
          <a:xfrm>
            <a:off x="6161454" y="282164"/>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380312" y="282159"/>
            <a:ext cx="1368152" cy="312979"/>
          </a:xfrm>
          <a:prstGeom prst="homePlat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4" name="五边形 3">
            <a:hlinkClick r:id="rId3" action="ppaction://hlinksldjump"/>
          </p:cNvPr>
          <p:cNvSpPr/>
          <p:nvPr userDrawn="1"/>
        </p:nvSpPr>
        <p:spPr>
          <a:xfrm>
            <a:off x="6161454" y="282164"/>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 action="ppaction://noaction"/>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当堂检测</a:t>
            </a:r>
            <a:endParaRPr lang="zh-CN" altLang="en-US" sz="1600" dirty="0">
              <a:solidFill>
                <a:schemeClr val="accent5">
                  <a:lumMod val="20000"/>
                  <a:lumOff val="80000"/>
                </a:schemeClr>
              </a:solidFill>
            </a:endParaRPr>
          </a:p>
        </p:txBody>
      </p:sp>
      <p:sp>
        <p:nvSpPr>
          <p:cNvPr id="5" name="五边形 4">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6" name="五边形 5">
            <a:hlinkClick r:id="rId3" action="ppaction://hlinksldjump"/>
          </p:cNvPr>
          <p:cNvSpPr/>
          <p:nvPr userDrawn="1"/>
        </p:nvSpPr>
        <p:spPr>
          <a:xfrm>
            <a:off x="4744992" y="282164"/>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7" name="五边形 6">
            <a:hlinkClick r:id="rId3" action="ppaction://hlinksldjump"/>
          </p:cNvPr>
          <p:cNvSpPr/>
          <p:nvPr userDrawn="1"/>
        </p:nvSpPr>
        <p:spPr>
          <a:xfrm>
            <a:off x="352085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8954869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2017-9-5</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xmlns="" val="38767543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40" r:id="rId1"/>
    <p:sldLayoutId id="2147483841" r:id="rId2"/>
    <p:sldLayoutId id="2147483850" r:id="rId3"/>
    <p:sldLayoutId id="2147483839" r:id="rId4"/>
    <p:sldLayoutId id="2147483842" r:id="rId5"/>
    <p:sldLayoutId id="2147483844" r:id="rId6"/>
    <p:sldLayoutId id="2147483843" r:id="rId7"/>
    <p:sldLayoutId id="2147483845" r:id="rId8"/>
    <p:sldLayoutId id="2147483846" r:id="rId9"/>
    <p:sldLayoutId id="2147483847" r:id="rId10"/>
    <p:sldLayoutId id="2147483848" r:id="rId11"/>
    <p:sldLayoutId id="2147483849" r:id="rId12"/>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image" Target="../media/image10.png"/><Relationship Id="rId5" Type="http://schemas.openxmlformats.org/officeDocument/2006/relationships/package" Target="../embeddings/Microsoft_Office_Word___8.docx"/><Relationship Id="rId4" Type="http://schemas.openxmlformats.org/officeDocument/2006/relationships/slide" Target="slide41.xml"/></Relationships>
</file>

<file path=ppt/slides/_rels/slide1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Office_Word___10.docx"/><Relationship Id="rId5" Type="http://schemas.openxmlformats.org/officeDocument/2006/relationships/package" Target="../embeddings/Microsoft_Office_Word___9.docx"/><Relationship Id="rId4" Type="http://schemas.openxmlformats.org/officeDocument/2006/relationships/slide" Target="slide41.xml"/></Relationships>
</file>

<file path=ppt/slides/_rels/slide18.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package" Target="../embeddings/Microsoft_Office_Word___12.docx"/><Relationship Id="rId5" Type="http://schemas.openxmlformats.org/officeDocument/2006/relationships/package" Target="../embeddings/Microsoft_Office_Word___11.docx"/><Relationship Id="rId4" Type="http://schemas.openxmlformats.org/officeDocument/2006/relationships/slide" Target="slide41.xml"/></Relationships>
</file>

<file path=ppt/slides/_rels/slide2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10.vml"/><Relationship Id="rId5" Type="http://schemas.openxmlformats.org/officeDocument/2006/relationships/package" Target="../embeddings/Microsoft_Office_Word___13.docx"/><Relationship Id="rId4" Type="http://schemas.openxmlformats.org/officeDocument/2006/relationships/slide" Target="slide41.xml"/></Relationships>
</file>

<file path=ppt/slides/_rels/slide2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11.vml"/><Relationship Id="rId5" Type="http://schemas.openxmlformats.org/officeDocument/2006/relationships/package" Target="../embeddings/Microsoft_Office_Word___14.docx"/><Relationship Id="rId4" Type="http://schemas.openxmlformats.org/officeDocument/2006/relationships/slide" Target="slide41.xml"/></Relationships>
</file>

<file path=ppt/slides/_rels/slide23.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12.vml"/><Relationship Id="rId5" Type="http://schemas.openxmlformats.org/officeDocument/2006/relationships/package" Target="../embeddings/Microsoft_Office_Word___15.docx"/><Relationship Id="rId4" Type="http://schemas.openxmlformats.org/officeDocument/2006/relationships/slide" Target="slide41.xml"/></Relationships>
</file>

<file path=ppt/slides/_rels/slide2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package" Target="../embeddings/Microsoft_Office_Word___17.docx"/><Relationship Id="rId5" Type="http://schemas.openxmlformats.org/officeDocument/2006/relationships/package" Target="../embeddings/Microsoft_Office_Word___16.docx"/><Relationship Id="rId4" Type="http://schemas.openxmlformats.org/officeDocument/2006/relationships/slide" Target="slide41.xml"/></Relationships>
</file>

<file path=ppt/slides/_rels/slide28.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image" Target="../media/image21.png"/><Relationship Id="rId5" Type="http://schemas.openxmlformats.org/officeDocument/2006/relationships/package" Target="../embeddings/Microsoft_Office_Word___18.docx"/><Relationship Id="rId4" Type="http://schemas.openxmlformats.org/officeDocument/2006/relationships/slide" Target="slide41.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package" Target="../embeddings/Microsoft_Office_Word___2.docx"/></Relationships>
</file>

<file path=ppt/slides/_rels/slide3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15.vml"/><Relationship Id="rId5" Type="http://schemas.openxmlformats.org/officeDocument/2006/relationships/package" Target="../embeddings/Microsoft_Office_Word___19.docx"/><Relationship Id="rId4" Type="http://schemas.openxmlformats.org/officeDocument/2006/relationships/slide" Target="slide41.xml"/></Relationships>
</file>

<file path=ppt/slides/_rels/slide3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3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package" Target="../embeddings/Microsoft_Office_Word___21.docx"/><Relationship Id="rId5" Type="http://schemas.openxmlformats.org/officeDocument/2006/relationships/package" Target="../embeddings/Microsoft_Office_Word___20.docx"/><Relationship Id="rId4" Type="http://schemas.openxmlformats.org/officeDocument/2006/relationships/slide" Target="slide41.xml"/></Relationships>
</file>

<file path=ppt/slides/_rels/slide3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17.vml"/><Relationship Id="rId5" Type="http://schemas.openxmlformats.org/officeDocument/2006/relationships/package" Target="../embeddings/Microsoft_Office_Word___22.docx"/><Relationship Id="rId4" Type="http://schemas.openxmlformats.org/officeDocument/2006/relationships/slide" Target="slide41.xml"/></Relationships>
</file>

<file path=ppt/slides/_rels/slide3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18.vml"/><Relationship Id="rId5" Type="http://schemas.openxmlformats.org/officeDocument/2006/relationships/package" Target="../embeddings/Microsoft_Office_Word___23.docx"/><Relationship Id="rId4" Type="http://schemas.openxmlformats.org/officeDocument/2006/relationships/slide" Target="slide41.xml"/></Relationships>
</file>

<file path=ppt/slides/_rels/slide3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19.vml"/><Relationship Id="rId5" Type="http://schemas.openxmlformats.org/officeDocument/2006/relationships/package" Target="../embeddings/Microsoft_Office_Word___24.docx"/><Relationship Id="rId4" Type="http://schemas.openxmlformats.org/officeDocument/2006/relationships/slide" Target="slide41.xml"/></Relationships>
</file>

<file path=ppt/slides/_rels/slide3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20.vml"/><Relationship Id="rId5" Type="http://schemas.openxmlformats.org/officeDocument/2006/relationships/package" Target="../embeddings/Microsoft_Office_Word___25.docx"/><Relationship Id="rId4" Type="http://schemas.openxmlformats.org/officeDocument/2006/relationships/slide" Target="slide41.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package" Target="../embeddings/Microsoft_Office_Word___3.docx"/></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8" Type="http://schemas.openxmlformats.org/officeDocument/2006/relationships/slide" Target="slide46.xml"/><Relationship Id="rId3" Type="http://schemas.openxmlformats.org/officeDocument/2006/relationships/slide" Target="slide41.xml"/><Relationship Id="rId7" Type="http://schemas.openxmlformats.org/officeDocument/2006/relationships/slide" Target="slide45.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43.xml"/><Relationship Id="rId4" Type="http://schemas.openxmlformats.org/officeDocument/2006/relationships/slide" Target="slide42.xml"/><Relationship Id="rId9" Type="http://schemas.openxmlformats.org/officeDocument/2006/relationships/slide" Target="slide48.xml"/></Relationships>
</file>

<file path=ppt/slides/_rels/slide42.xml.rels><?xml version="1.0" encoding="UTF-8" standalone="yes"?>
<Relationships xmlns="http://schemas.openxmlformats.org/package/2006/relationships"><Relationship Id="rId8" Type="http://schemas.openxmlformats.org/officeDocument/2006/relationships/slide" Target="slide46.xml"/><Relationship Id="rId3" Type="http://schemas.openxmlformats.org/officeDocument/2006/relationships/slide" Target="slide41.xml"/><Relationship Id="rId7" Type="http://schemas.openxmlformats.org/officeDocument/2006/relationships/slide" Target="slide45.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43.xml"/><Relationship Id="rId4" Type="http://schemas.openxmlformats.org/officeDocument/2006/relationships/slide" Target="slide42.xml"/><Relationship Id="rId9" Type="http://schemas.openxmlformats.org/officeDocument/2006/relationships/slide" Target="slide48.xml"/></Relationships>
</file>

<file path=ppt/slides/_rels/slide43.xml.rels><?xml version="1.0" encoding="UTF-8" standalone="yes"?>
<Relationships xmlns="http://schemas.openxmlformats.org/package/2006/relationships"><Relationship Id="rId8" Type="http://schemas.openxmlformats.org/officeDocument/2006/relationships/slide" Target="slide46.xml"/><Relationship Id="rId3" Type="http://schemas.openxmlformats.org/officeDocument/2006/relationships/slide" Target="slide41.xml"/><Relationship Id="rId7" Type="http://schemas.openxmlformats.org/officeDocument/2006/relationships/slide" Target="slide45.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43.xml"/><Relationship Id="rId4" Type="http://schemas.openxmlformats.org/officeDocument/2006/relationships/slide" Target="slide42.xml"/><Relationship Id="rId9" Type="http://schemas.openxmlformats.org/officeDocument/2006/relationships/slide" Target="slide48.xml"/></Relationships>
</file>

<file path=ppt/slides/_rels/slide44.xml.rels><?xml version="1.0" encoding="UTF-8" standalone="yes"?>
<Relationships xmlns="http://schemas.openxmlformats.org/package/2006/relationships"><Relationship Id="rId8" Type="http://schemas.openxmlformats.org/officeDocument/2006/relationships/slide" Target="slide46.xml"/><Relationship Id="rId3" Type="http://schemas.openxmlformats.org/officeDocument/2006/relationships/slide" Target="slide41.xml"/><Relationship Id="rId7" Type="http://schemas.openxmlformats.org/officeDocument/2006/relationships/slide" Target="slide45.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43.xml"/><Relationship Id="rId4" Type="http://schemas.openxmlformats.org/officeDocument/2006/relationships/slide" Target="slide42.xml"/><Relationship Id="rId9" Type="http://schemas.openxmlformats.org/officeDocument/2006/relationships/slide" Target="slide48.xml"/></Relationships>
</file>

<file path=ppt/slides/_rels/slide45.xml.rels><?xml version="1.0" encoding="UTF-8" standalone="yes"?>
<Relationships xmlns="http://schemas.openxmlformats.org/package/2006/relationships"><Relationship Id="rId8" Type="http://schemas.openxmlformats.org/officeDocument/2006/relationships/slide" Target="slide46.xml"/><Relationship Id="rId3" Type="http://schemas.openxmlformats.org/officeDocument/2006/relationships/slide" Target="slide41.xml"/><Relationship Id="rId7" Type="http://schemas.openxmlformats.org/officeDocument/2006/relationships/slide" Target="slide45.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43.xml"/><Relationship Id="rId4" Type="http://schemas.openxmlformats.org/officeDocument/2006/relationships/slide" Target="slide42.xml"/><Relationship Id="rId9" Type="http://schemas.openxmlformats.org/officeDocument/2006/relationships/slide" Target="slide48.xml"/></Relationships>
</file>

<file path=ppt/slides/_rels/slide46.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slide" Target="slide8.xml"/><Relationship Id="rId7" Type="http://schemas.openxmlformats.org/officeDocument/2006/relationships/slide" Target="slide44.xml"/><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43.xml"/><Relationship Id="rId11" Type="http://schemas.openxmlformats.org/officeDocument/2006/relationships/slide" Target="slide48.xml"/><Relationship Id="rId5" Type="http://schemas.openxmlformats.org/officeDocument/2006/relationships/slide" Target="slide42.xml"/><Relationship Id="rId10" Type="http://schemas.openxmlformats.org/officeDocument/2006/relationships/package" Target="../embeddings/Microsoft_Office_Word___26.docx"/><Relationship Id="rId4" Type="http://schemas.openxmlformats.org/officeDocument/2006/relationships/slide" Target="slide41.xml"/><Relationship Id="rId9" Type="http://schemas.openxmlformats.org/officeDocument/2006/relationships/slide" Target="slide46.xml"/></Relationships>
</file>

<file path=ppt/slides/_rels/slide47.xml.rels><?xml version="1.0" encoding="UTF-8" standalone="yes"?>
<Relationships xmlns="http://schemas.openxmlformats.org/package/2006/relationships"><Relationship Id="rId8" Type="http://schemas.openxmlformats.org/officeDocument/2006/relationships/slide" Target="slide46.xml"/><Relationship Id="rId3" Type="http://schemas.openxmlformats.org/officeDocument/2006/relationships/slide" Target="slide41.xml"/><Relationship Id="rId7" Type="http://schemas.openxmlformats.org/officeDocument/2006/relationships/slide" Target="slide45.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43.xml"/><Relationship Id="rId4" Type="http://schemas.openxmlformats.org/officeDocument/2006/relationships/slide" Target="slide42.xml"/><Relationship Id="rId9" Type="http://schemas.openxmlformats.org/officeDocument/2006/relationships/slide" Target="slide48.xml"/></Relationships>
</file>

<file path=ppt/slides/_rels/slide48.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slide" Target="slide8.xml"/><Relationship Id="rId7" Type="http://schemas.openxmlformats.org/officeDocument/2006/relationships/slide" Target="slide44.xml"/><Relationship Id="rId2"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slide" Target="slide43.xml"/><Relationship Id="rId5" Type="http://schemas.openxmlformats.org/officeDocument/2006/relationships/slide" Target="slide42.xml"/><Relationship Id="rId10" Type="http://schemas.openxmlformats.org/officeDocument/2006/relationships/package" Target="../embeddings/Microsoft_Office_Word___27.docx"/><Relationship Id="rId4" Type="http://schemas.openxmlformats.org/officeDocument/2006/relationships/slide" Target="slide41.xml"/><Relationship Id="rId9" Type="http://schemas.openxmlformats.org/officeDocument/2006/relationships/slide" Target="slide46.xml"/></Relationships>
</file>

<file path=ppt/slides/_rels/slide49.xml.rels><?xml version="1.0" encoding="UTF-8" standalone="yes"?>
<Relationships xmlns="http://schemas.openxmlformats.org/package/2006/relationships"><Relationship Id="rId8" Type="http://schemas.openxmlformats.org/officeDocument/2006/relationships/slide" Target="slide46.xml"/><Relationship Id="rId3" Type="http://schemas.openxmlformats.org/officeDocument/2006/relationships/slide" Target="slide41.xml"/><Relationship Id="rId7" Type="http://schemas.openxmlformats.org/officeDocument/2006/relationships/slide" Target="slide45.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43.xml"/><Relationship Id="rId4" Type="http://schemas.openxmlformats.org/officeDocument/2006/relationships/slide" Target="slide42.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4" Type="http://schemas.openxmlformats.org/officeDocument/2006/relationships/package" Target="../embeddings/Microsoft_Office_Word___4.docx"/></Relationships>
</file>

<file path=ppt/slides/_rels/slide50.xml.rels><?xml version="1.0" encoding="UTF-8" standalone="yes"?>
<Relationships xmlns="http://schemas.openxmlformats.org/package/2006/relationships"><Relationship Id="rId8" Type="http://schemas.openxmlformats.org/officeDocument/2006/relationships/slide" Target="slide46.xml"/><Relationship Id="rId3" Type="http://schemas.openxmlformats.org/officeDocument/2006/relationships/slide" Target="slide41.xml"/><Relationship Id="rId7" Type="http://schemas.openxmlformats.org/officeDocument/2006/relationships/slide" Target="slide45.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slide" Target="slide44.xml"/><Relationship Id="rId5" Type="http://schemas.openxmlformats.org/officeDocument/2006/relationships/slide" Target="slide43.xml"/><Relationship Id="rId4" Type="http://schemas.openxmlformats.org/officeDocument/2006/relationships/slide" Target="slide42.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4" Type="http://schemas.openxmlformats.org/officeDocument/2006/relationships/package" Target="../embeddings/Microsoft_Office_Word___5.docx"/></Relationships>
</file>

<file path=ppt/slides/_rels/slide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__7.docx"/><Relationship Id="rId5" Type="http://schemas.openxmlformats.org/officeDocument/2006/relationships/package" Target="../embeddings/Microsoft_Office_Word___6.docx"/><Relationship Id="rId4" Type="http://schemas.openxmlformats.org/officeDocument/2006/relationships/slide" Target="slide41.xml"/></Relationships>
</file>

<file path=ppt/slides/_rels/slide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spect="1"/>
          </p:cNvSpPr>
          <p:nvPr>
            <p:ph type="title"/>
          </p:nvPr>
        </p:nvSpPr>
        <p:spPr>
          <a:xfrm>
            <a:off x="508000" y="3272631"/>
            <a:ext cx="8128000" cy="566738"/>
          </a:xfrm>
        </p:spPr>
        <p:txBody>
          <a:bodyPr/>
          <a:lstStyle/>
          <a:p>
            <a:r>
              <a:rPr lang="zh-CN" altLang="zh-CN" sz="2400"/>
              <a:t>第二节　中国名景欣赏</a:t>
            </a:r>
          </a:p>
        </p:txBody>
      </p:sp>
    </p:spTree>
    <p:extLst>
      <p:ext uri="{BB962C8B-B14F-4D97-AF65-F5344CB8AC3E}">
        <p14:creationId xmlns:p14="http://schemas.microsoft.com/office/powerpoint/2010/main" xmlns="" val="9926054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895793"/>
          </a:xfrm>
          <a:prstGeom prst="rect">
            <a:avLst/>
          </a:prstGeom>
        </p:spPr>
        <p:txBody>
          <a:bodyPr>
            <a:spAutoFit/>
          </a:bodyPr>
          <a:lstStyle/>
          <a:p>
            <a:pPr>
              <a:lnSpc>
                <a:spcPct val="120000"/>
              </a:lnSpc>
            </a:pPr>
            <a:r>
              <a:rPr lang="en-US" altLang="zh-CN" sz="2200" dirty="0"/>
              <a:t>(2)</a:t>
            </a:r>
            <a:r>
              <a:rPr lang="zh-CN" altLang="zh-CN" sz="2200" dirty="0"/>
              <a:t>泰山、峨眉山、武当山、庐山从成因上看</a:t>
            </a:r>
            <a:r>
              <a:rPr lang="en-US" altLang="zh-CN" sz="2200" dirty="0"/>
              <a:t>,</a:t>
            </a:r>
            <a:r>
              <a:rPr lang="zh-CN" altLang="zh-CN" sz="2200" dirty="0"/>
              <a:t>哪些属于断块山</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泰山、峨眉山、庐山从成因上看都属于断块山。</a:t>
            </a:r>
          </a:p>
          <a:p>
            <a:pPr>
              <a:lnSpc>
                <a:spcPct val="120000"/>
              </a:lnSpc>
            </a:pPr>
            <a:r>
              <a:rPr lang="en-US" altLang="zh-CN" sz="2200" dirty="0"/>
              <a:t>(3)</a:t>
            </a:r>
            <a:r>
              <a:rPr lang="zh-CN" altLang="zh-CN" sz="2200" dirty="0"/>
              <a:t>泰山、峨眉山、武当山、庐山四座名山的景观特色</a:t>
            </a:r>
            <a:r>
              <a:rPr lang="en-US" altLang="zh-CN" sz="2200" dirty="0"/>
              <a:t>,</a:t>
            </a:r>
            <a:r>
              <a:rPr lang="zh-CN" altLang="zh-CN" sz="2200" dirty="0"/>
              <a:t>哪些以</a:t>
            </a:r>
            <a:r>
              <a:rPr lang="en-US" altLang="zh-CN" sz="2200" dirty="0"/>
              <a:t>“</a:t>
            </a:r>
            <a:r>
              <a:rPr lang="zh-CN" altLang="zh-CN" sz="2200" dirty="0"/>
              <a:t>雄</a:t>
            </a:r>
            <a:r>
              <a:rPr lang="en-US" altLang="zh-CN" sz="2200" dirty="0"/>
              <a:t>”</a:t>
            </a:r>
            <a:r>
              <a:rPr lang="zh-CN" altLang="zh-CN" sz="2200" dirty="0"/>
              <a:t>著称</a:t>
            </a:r>
            <a:r>
              <a:rPr lang="en-US" altLang="zh-CN" sz="2200" dirty="0"/>
              <a:t>?</a:t>
            </a:r>
            <a:r>
              <a:rPr lang="zh-CN" altLang="zh-CN" sz="2200" dirty="0"/>
              <a:t>哪些以</a:t>
            </a:r>
            <a:r>
              <a:rPr lang="en-US" altLang="zh-CN" sz="2200" dirty="0"/>
              <a:t>“</a:t>
            </a:r>
            <a:r>
              <a:rPr lang="zh-CN" altLang="zh-CN" sz="2200" dirty="0"/>
              <a:t>秀</a:t>
            </a:r>
            <a:r>
              <a:rPr lang="en-US" altLang="zh-CN" sz="2200" dirty="0"/>
              <a:t>”</a:t>
            </a:r>
            <a:r>
              <a:rPr lang="zh-CN" altLang="zh-CN" sz="2200" dirty="0"/>
              <a:t>而闻名</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泰山突兀挺拔</a:t>
            </a:r>
            <a:r>
              <a:rPr lang="en-US" altLang="zh-CN" sz="2200" dirty="0"/>
              <a:t>,</a:t>
            </a:r>
            <a:r>
              <a:rPr lang="zh-CN" altLang="zh-CN" sz="2200" dirty="0"/>
              <a:t>雄伟壮丽</a:t>
            </a:r>
            <a:r>
              <a:rPr lang="en-US" altLang="zh-CN" sz="2200" dirty="0"/>
              <a:t>,</a:t>
            </a:r>
            <a:r>
              <a:rPr lang="zh-CN" altLang="zh-CN" sz="2200" dirty="0"/>
              <a:t>以</a:t>
            </a:r>
            <a:r>
              <a:rPr lang="en-US" altLang="zh-CN" sz="2200" dirty="0"/>
              <a:t>“</a:t>
            </a:r>
            <a:r>
              <a:rPr lang="zh-CN" altLang="zh-CN" sz="2200" dirty="0"/>
              <a:t>雄</a:t>
            </a:r>
            <a:r>
              <a:rPr lang="en-US" altLang="zh-CN" sz="2200" dirty="0"/>
              <a:t>”</a:t>
            </a:r>
            <a:r>
              <a:rPr lang="zh-CN" altLang="zh-CN" sz="2200" dirty="0"/>
              <a:t>著称。</a:t>
            </a:r>
            <a:r>
              <a:rPr lang="en-US" altLang="zh-CN" sz="2200" dirty="0"/>
              <a:t>“</a:t>
            </a:r>
            <a:r>
              <a:rPr lang="zh-CN" altLang="zh-CN" sz="2200" dirty="0"/>
              <a:t>峨眉天下秀</a:t>
            </a:r>
            <a:r>
              <a:rPr lang="en-US" altLang="zh-CN" sz="2200" dirty="0"/>
              <a:t>”,</a:t>
            </a:r>
            <a:r>
              <a:rPr lang="zh-CN" altLang="zh-CN" sz="2200" dirty="0"/>
              <a:t>峨眉山以</a:t>
            </a:r>
            <a:r>
              <a:rPr lang="en-US" altLang="zh-CN" sz="2200" dirty="0"/>
              <a:t>“</a:t>
            </a:r>
            <a:r>
              <a:rPr lang="zh-CN" altLang="zh-CN" sz="2200" dirty="0"/>
              <a:t>秀</a:t>
            </a:r>
            <a:r>
              <a:rPr lang="en-US" altLang="zh-CN" sz="2200" dirty="0"/>
              <a:t>”</a:t>
            </a:r>
            <a:r>
              <a:rPr lang="zh-CN" altLang="zh-CN" sz="2200" dirty="0"/>
              <a:t>而闻名。庐山集雄奇秀丽于一体</a:t>
            </a:r>
            <a:r>
              <a:rPr lang="en-US" altLang="zh-CN" sz="2200" dirty="0"/>
              <a:t>,</a:t>
            </a:r>
            <a:r>
              <a:rPr lang="zh-CN" altLang="zh-CN" sz="2200" dirty="0"/>
              <a:t>自古有</a:t>
            </a:r>
            <a:r>
              <a:rPr lang="en-US" altLang="zh-CN" sz="2200" dirty="0"/>
              <a:t>“</a:t>
            </a:r>
            <a:r>
              <a:rPr lang="zh-CN" altLang="zh-CN" sz="2200" dirty="0"/>
              <a:t>匡庐奇秀甲天下</a:t>
            </a:r>
            <a:r>
              <a:rPr lang="en-US" altLang="zh-CN" sz="2200" dirty="0"/>
              <a:t>”</a:t>
            </a:r>
            <a:r>
              <a:rPr lang="zh-CN" altLang="zh-CN" sz="2200" dirty="0"/>
              <a:t>的美誉。</a:t>
            </a:r>
          </a:p>
        </p:txBody>
      </p:sp>
    </p:spTree>
    <p:extLst>
      <p:ext uri="{BB962C8B-B14F-4D97-AF65-F5344CB8AC3E}">
        <p14:creationId xmlns:p14="http://schemas.microsoft.com/office/powerpoint/2010/main" xmlns="" val="45470154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687222838"/>
              </p:ext>
            </p:extLst>
          </p:nvPr>
        </p:nvGraphicFramePr>
        <p:xfrm>
          <a:off x="508000" y="980728"/>
          <a:ext cx="8128000" cy="854163"/>
        </p:xfrm>
        <a:graphic>
          <a:graphicData uri="http://schemas.openxmlformats.org/presentationml/2006/ole">
            <p:oleObj spid="_x0000_s1067" name="文档" r:id="rId5" imgW="3836312" imgH="402466" progId="Word.Document.12">
              <p:embed/>
            </p:oleObj>
          </a:graphicData>
        </a:graphic>
      </p:graphicFrame>
      <p:pic>
        <p:nvPicPr>
          <p:cNvPr id="1026"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195736" y="1556792"/>
            <a:ext cx="4718054" cy="49632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25884770"/>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5333383"/>
          </a:xfrm>
          <a:prstGeom prst="rect">
            <a:avLst/>
          </a:prstGeom>
        </p:spPr>
        <p:txBody>
          <a:bodyPr>
            <a:spAutoFit/>
          </a:bodyPr>
          <a:lstStyle/>
          <a:p>
            <a:pPr>
              <a:lnSpc>
                <a:spcPct val="120000"/>
              </a:lnSpc>
            </a:pPr>
            <a:r>
              <a:rPr lang="zh-CN" altLang="zh-CN" sz="2200" dirty="0"/>
              <a:t>【例</a:t>
            </a:r>
            <a:r>
              <a:rPr lang="en-US" altLang="zh-CN" sz="2200" b="1" dirty="0"/>
              <a:t>1</a:t>
            </a:r>
            <a:r>
              <a:rPr lang="zh-CN" altLang="zh-CN" sz="2200" dirty="0"/>
              <a:t>】中国的名山众多</a:t>
            </a:r>
            <a:r>
              <a:rPr lang="en-US" altLang="zh-CN" sz="2200" dirty="0"/>
              <a:t>,</a:t>
            </a:r>
            <a:r>
              <a:rPr lang="zh-CN" altLang="zh-CN" sz="2200" dirty="0"/>
              <a:t>从南到北</a:t>
            </a:r>
            <a:r>
              <a:rPr lang="en-US" altLang="zh-CN" sz="2200" dirty="0"/>
              <a:t>,</a:t>
            </a:r>
            <a:r>
              <a:rPr lang="zh-CN" altLang="zh-CN" sz="2200" dirty="0"/>
              <a:t>从西到东</a:t>
            </a:r>
            <a:r>
              <a:rPr lang="en-US" altLang="zh-CN" sz="2200" dirty="0"/>
              <a:t>,</a:t>
            </a:r>
            <a:r>
              <a:rPr lang="zh-CN" altLang="zh-CN" sz="2200" dirty="0"/>
              <a:t>名山大川不计其数。有些山巍峨壮观、气象万千</a:t>
            </a:r>
            <a:r>
              <a:rPr lang="en-US" altLang="zh-CN" sz="2200" dirty="0"/>
              <a:t>;</a:t>
            </a:r>
            <a:r>
              <a:rPr lang="zh-CN" altLang="zh-CN" sz="2200" dirty="0"/>
              <a:t>有些山旖旎秀丽、千姿百态</a:t>
            </a:r>
            <a:r>
              <a:rPr lang="en-US" altLang="zh-CN" sz="2200" dirty="0"/>
              <a:t>;</a:t>
            </a:r>
            <a:r>
              <a:rPr lang="zh-CN" altLang="zh-CN" sz="2200" dirty="0"/>
              <a:t>还有些山与宗教、文化融为一体。包括闻名遐迩的五岳名山</a:t>
            </a:r>
            <a:r>
              <a:rPr lang="en-US" altLang="zh-CN" sz="2200" dirty="0"/>
              <a:t>,</a:t>
            </a:r>
            <a:r>
              <a:rPr lang="zh-CN" altLang="zh-CN" sz="2200" dirty="0"/>
              <a:t>充满神秘感的佛教名山、道教名山</a:t>
            </a:r>
            <a:r>
              <a:rPr lang="en-US" altLang="zh-CN" sz="2200" dirty="0"/>
              <a:t>,</a:t>
            </a:r>
            <a:r>
              <a:rPr lang="zh-CN" altLang="zh-CN" sz="2200" dirty="0"/>
              <a:t>风景秀丽奇绝的各类风景名山、历史名山、文化名山</a:t>
            </a:r>
            <a:r>
              <a:rPr lang="en-US" altLang="zh-CN" sz="2200" dirty="0"/>
              <a:t>,</a:t>
            </a:r>
            <a:r>
              <a:rPr lang="zh-CN" altLang="zh-CN" sz="2200" dirty="0"/>
              <a:t>雄、奇、灵、秀</a:t>
            </a:r>
            <a:r>
              <a:rPr lang="en-US" altLang="zh-CN" sz="2200" dirty="0"/>
              <a:t>,</a:t>
            </a:r>
            <a:r>
              <a:rPr lang="zh-CN" altLang="zh-CN" sz="2200" dirty="0"/>
              <a:t>各具特色。这些著名的山岳</a:t>
            </a:r>
            <a:r>
              <a:rPr lang="en-US" altLang="zh-CN" sz="2200" dirty="0"/>
              <a:t>,</a:t>
            </a:r>
            <a:r>
              <a:rPr lang="zh-CN" altLang="zh-CN" sz="2200" dirty="0"/>
              <a:t>引来人们竞相攀登游览。据此完成下列问题。</a:t>
            </a:r>
          </a:p>
          <a:p>
            <a:pPr>
              <a:lnSpc>
                <a:spcPct val="120000"/>
              </a:lnSpc>
            </a:pPr>
            <a:r>
              <a:rPr lang="en-US" altLang="zh-CN" sz="2200" dirty="0"/>
              <a:t>(1)</a:t>
            </a:r>
            <a:r>
              <a:rPr lang="zh-CN" altLang="zh-CN" sz="2200" dirty="0"/>
              <a:t>我国的四大佛教名山是</a:t>
            </a:r>
            <a:r>
              <a:rPr lang="zh-CN" altLang="zh-CN" sz="2200" u="sng" dirty="0"/>
              <a:t>　　　　</a:t>
            </a:r>
            <a:r>
              <a:rPr lang="zh-CN" altLang="zh-CN" sz="2200" dirty="0"/>
              <a:t>、</a:t>
            </a:r>
            <a:r>
              <a:rPr lang="zh-CN" altLang="zh-CN" sz="2200" u="sng" dirty="0"/>
              <a:t>　　　　</a:t>
            </a:r>
            <a:r>
              <a:rPr lang="zh-CN" altLang="zh-CN" sz="2200" dirty="0"/>
              <a:t>、</a:t>
            </a:r>
            <a:r>
              <a:rPr lang="zh-CN" altLang="zh-CN" sz="2200" u="sng" dirty="0"/>
              <a:t>　　　　</a:t>
            </a:r>
            <a:r>
              <a:rPr lang="zh-CN" altLang="zh-CN" sz="2200" dirty="0"/>
              <a:t>、</a:t>
            </a:r>
            <a:r>
              <a:rPr lang="zh-CN" altLang="zh-CN" sz="2200" u="sng" dirty="0"/>
              <a:t>　　　　</a:t>
            </a:r>
            <a:r>
              <a:rPr lang="zh-CN" altLang="zh-CN" sz="2200" dirty="0"/>
              <a:t>。</a:t>
            </a:r>
            <a:r>
              <a:rPr lang="en-US" altLang="zh-CN" sz="2200" dirty="0"/>
              <a:t> </a:t>
            </a:r>
            <a:endParaRPr lang="zh-CN" altLang="zh-CN" sz="2200" dirty="0"/>
          </a:p>
          <a:p>
            <a:pPr>
              <a:lnSpc>
                <a:spcPct val="120000"/>
              </a:lnSpc>
            </a:pPr>
            <a:r>
              <a:rPr lang="en-US" altLang="zh-CN" sz="2200" dirty="0"/>
              <a:t>(2)</a:t>
            </a:r>
            <a:r>
              <a:rPr lang="zh-CN" altLang="zh-CN" sz="2200" dirty="0"/>
              <a:t>下列名山属于北方地区的是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江西的庐山、浙江的普陀山</a:t>
            </a:r>
          </a:p>
          <a:p>
            <a:pPr>
              <a:lnSpc>
                <a:spcPct val="120000"/>
              </a:lnSpc>
            </a:pPr>
            <a:r>
              <a:rPr lang="en-US" altLang="zh-CN" sz="2200" dirty="0"/>
              <a:t>B.</a:t>
            </a:r>
            <a:r>
              <a:rPr lang="zh-CN" altLang="zh-CN" sz="2200" dirty="0"/>
              <a:t>吉林的长白山、山西的五台山</a:t>
            </a:r>
          </a:p>
          <a:p>
            <a:pPr>
              <a:lnSpc>
                <a:spcPct val="120000"/>
              </a:lnSpc>
            </a:pPr>
            <a:r>
              <a:rPr lang="en-US" altLang="zh-CN" sz="2200" dirty="0"/>
              <a:t>C.</a:t>
            </a:r>
            <a:r>
              <a:rPr lang="zh-CN" altLang="zh-CN" sz="2200" dirty="0"/>
              <a:t>安徽的黄山、陕西的华山</a:t>
            </a:r>
          </a:p>
          <a:p>
            <a:pPr>
              <a:lnSpc>
                <a:spcPct val="120000"/>
              </a:lnSpc>
            </a:pPr>
            <a:r>
              <a:rPr lang="en-US" altLang="zh-CN" sz="2200" dirty="0"/>
              <a:t>D.</a:t>
            </a:r>
            <a:r>
              <a:rPr lang="zh-CN" altLang="zh-CN" sz="2200" dirty="0"/>
              <a:t>浙江的雁荡山、吉林的长白山</a:t>
            </a:r>
          </a:p>
        </p:txBody>
      </p:sp>
    </p:spTree>
    <p:extLst>
      <p:ext uri="{BB962C8B-B14F-4D97-AF65-F5344CB8AC3E}">
        <p14:creationId xmlns:p14="http://schemas.microsoft.com/office/powerpoint/2010/main" xmlns="" val="3127865038"/>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3708323"/>
          </a:xfrm>
          <a:prstGeom prst="rect">
            <a:avLst/>
          </a:prstGeom>
        </p:spPr>
        <p:txBody>
          <a:bodyPr>
            <a:spAutoFit/>
          </a:bodyPr>
          <a:lstStyle/>
          <a:p>
            <a:pPr>
              <a:lnSpc>
                <a:spcPct val="120000"/>
              </a:lnSpc>
            </a:pPr>
            <a:r>
              <a:rPr lang="en-US" altLang="zh-CN" sz="2200" dirty="0"/>
              <a:t>(3)</a:t>
            </a:r>
            <a:r>
              <a:rPr lang="zh-CN" altLang="zh-CN" sz="2200" dirty="0"/>
              <a:t>分别用一个最恰当的形容词归纳下列名山最突出的特色。</a:t>
            </a:r>
          </a:p>
          <a:p>
            <a:pPr>
              <a:lnSpc>
                <a:spcPct val="120000"/>
              </a:lnSpc>
            </a:pPr>
            <a:r>
              <a:rPr lang="zh-CN" altLang="zh-CN" sz="2200" dirty="0"/>
              <a:t>泰山</a:t>
            </a:r>
            <a:r>
              <a:rPr lang="en-US" altLang="zh-CN" sz="2200" dirty="0"/>
              <a:t>:“</a:t>
            </a:r>
            <a:r>
              <a:rPr lang="zh-CN" altLang="zh-CN" sz="2200" u="sng" dirty="0"/>
              <a:t>　　　　</a:t>
            </a:r>
            <a:r>
              <a:rPr lang="en-US" altLang="zh-CN" sz="2200" dirty="0"/>
              <a:t>”;</a:t>
            </a:r>
            <a:r>
              <a:rPr lang="zh-CN" altLang="zh-CN" sz="2200" dirty="0"/>
              <a:t>峨眉山</a:t>
            </a:r>
            <a:r>
              <a:rPr lang="en-US" altLang="zh-CN" sz="2200" dirty="0"/>
              <a:t>:“</a:t>
            </a:r>
            <a:r>
              <a:rPr lang="zh-CN" altLang="zh-CN" sz="2200" u="sng" dirty="0"/>
              <a:t>　　　　</a:t>
            </a:r>
            <a:r>
              <a:rPr lang="en-US" altLang="zh-CN" sz="2200" dirty="0"/>
              <a:t>”;</a:t>
            </a:r>
            <a:r>
              <a:rPr lang="zh-CN" altLang="zh-CN" sz="2200" dirty="0"/>
              <a:t>华山</a:t>
            </a:r>
            <a:r>
              <a:rPr lang="en-US" altLang="zh-CN" sz="2200" dirty="0"/>
              <a:t>:“</a:t>
            </a:r>
            <a:r>
              <a:rPr lang="zh-CN" altLang="zh-CN" sz="2200" u="sng" dirty="0"/>
              <a:t>　　　　</a:t>
            </a:r>
            <a:r>
              <a:rPr lang="en-US" altLang="zh-CN" sz="2200" dirty="0"/>
              <a:t>”</a:t>
            </a:r>
            <a:r>
              <a:rPr lang="zh-CN" altLang="zh-CN" sz="2200" dirty="0"/>
              <a:t>。</a:t>
            </a:r>
            <a:r>
              <a:rPr lang="en-US" altLang="zh-CN" sz="2200" dirty="0"/>
              <a:t> </a:t>
            </a:r>
            <a:endParaRPr lang="zh-CN" altLang="zh-CN" sz="2200" dirty="0"/>
          </a:p>
          <a:p>
            <a:pPr>
              <a:lnSpc>
                <a:spcPct val="120000"/>
              </a:lnSpc>
            </a:pPr>
            <a:r>
              <a:rPr lang="en-US" altLang="zh-CN" sz="2200" dirty="0"/>
              <a:t>(4)</a:t>
            </a:r>
            <a:r>
              <a:rPr lang="zh-CN" altLang="zh-CN" sz="2200" dirty="0"/>
              <a:t>请结合我国名山的分类和相应特点</a:t>
            </a:r>
            <a:r>
              <a:rPr lang="en-US" altLang="zh-CN" sz="2200" dirty="0"/>
              <a:t>,</a:t>
            </a:r>
            <a:r>
              <a:rPr lang="zh-CN" altLang="zh-CN" sz="2200" dirty="0"/>
              <a:t>以及人们普遍对名山的态度为下面对联对上下联。</a:t>
            </a:r>
          </a:p>
          <a:p>
            <a:pPr>
              <a:lnSpc>
                <a:spcPct val="120000"/>
              </a:lnSpc>
            </a:pPr>
            <a:r>
              <a:rPr lang="zh-CN" altLang="zh-CN" sz="2200" dirty="0"/>
              <a:t>上联</a:t>
            </a:r>
            <a:r>
              <a:rPr lang="en-US" altLang="zh-CN" sz="2200" dirty="0"/>
              <a:t>:</a:t>
            </a:r>
            <a:r>
              <a:rPr lang="zh-CN" altLang="zh-CN" sz="2200" dirty="0"/>
              <a:t>九寨归来不看水</a:t>
            </a:r>
            <a:r>
              <a:rPr lang="en-US" altLang="zh-CN" sz="2200" dirty="0"/>
              <a:t>;</a:t>
            </a:r>
            <a:r>
              <a:rPr lang="zh-CN" altLang="zh-CN" sz="2200" dirty="0"/>
              <a:t>下联</a:t>
            </a:r>
            <a:r>
              <a:rPr lang="en-US" altLang="zh-CN" sz="2200" dirty="0"/>
              <a:t>:</a:t>
            </a:r>
            <a:r>
              <a:rPr lang="zh-CN" altLang="zh-CN" sz="2200" u="sng" dirty="0"/>
              <a:t>　</a:t>
            </a:r>
            <a:r>
              <a:rPr lang="zh-CN" altLang="zh-CN" sz="2200" dirty="0"/>
              <a:t>。</a:t>
            </a:r>
            <a:r>
              <a:rPr lang="en-US" altLang="zh-CN" sz="2200" dirty="0"/>
              <a:t> </a:t>
            </a:r>
            <a:endParaRPr lang="zh-CN" altLang="zh-CN" sz="2200" dirty="0"/>
          </a:p>
          <a:p>
            <a:pPr>
              <a:lnSpc>
                <a:spcPct val="120000"/>
              </a:lnSpc>
            </a:pPr>
            <a:r>
              <a:rPr lang="en-US" altLang="zh-CN" sz="2200" dirty="0"/>
              <a:t>(5)</a:t>
            </a:r>
            <a:r>
              <a:rPr lang="zh-CN" altLang="zh-CN" sz="2200" dirty="0"/>
              <a:t>一般说来</a:t>
            </a:r>
            <a:r>
              <a:rPr lang="en-US" altLang="zh-CN" sz="2200" dirty="0"/>
              <a:t>,</a:t>
            </a:r>
            <a:r>
              <a:rPr lang="zh-CN" altLang="zh-CN" sz="2200" dirty="0"/>
              <a:t>我国北方地区的山水风景最宜在</a:t>
            </a:r>
            <a:r>
              <a:rPr lang="zh-CN" altLang="zh-CN" sz="2200" u="sng" dirty="0"/>
              <a:t>　　　　</a:t>
            </a:r>
            <a:r>
              <a:rPr lang="zh-CN" altLang="zh-CN" sz="2200" dirty="0"/>
              <a:t>季观赏</a:t>
            </a:r>
            <a:r>
              <a:rPr lang="en-US" altLang="zh-CN" sz="2200" dirty="0"/>
              <a:t>,</a:t>
            </a:r>
            <a:r>
              <a:rPr lang="zh-CN" altLang="zh-CN" sz="2200" dirty="0"/>
              <a:t>越往南</a:t>
            </a:r>
            <a:r>
              <a:rPr lang="en-US" altLang="zh-CN" sz="2200" dirty="0"/>
              <a:t>,</a:t>
            </a:r>
            <a:r>
              <a:rPr lang="zh-CN" altLang="zh-CN" sz="2200" dirty="0"/>
              <a:t>观赏的季节越</a:t>
            </a:r>
            <a:r>
              <a:rPr lang="zh-CN" altLang="zh-CN" sz="2200" u="sng" dirty="0"/>
              <a:t>　　　　</a:t>
            </a:r>
            <a:r>
              <a:rPr lang="en-US" altLang="zh-CN" sz="2200" dirty="0"/>
              <a:t>,</a:t>
            </a:r>
            <a:r>
              <a:rPr lang="zh-CN" altLang="zh-CN" sz="2200" dirty="0"/>
              <a:t>至华南则</a:t>
            </a:r>
            <a:r>
              <a:rPr lang="zh-CN" altLang="zh-CN" sz="2200" u="sng" dirty="0"/>
              <a:t>　　　　</a:t>
            </a:r>
            <a:r>
              <a:rPr lang="zh-CN" altLang="zh-CN" sz="2200" dirty="0"/>
              <a:t>。</a:t>
            </a:r>
            <a:r>
              <a:rPr lang="en-US" altLang="zh-CN" sz="2200" dirty="0"/>
              <a:t> </a:t>
            </a:r>
            <a:endParaRPr lang="zh-CN" altLang="zh-CN" sz="2200" dirty="0"/>
          </a:p>
          <a:p>
            <a:pPr>
              <a:lnSpc>
                <a:spcPct val="120000"/>
              </a:lnSpc>
            </a:pPr>
            <a:r>
              <a:rPr lang="en-US" altLang="zh-CN" sz="2200" dirty="0"/>
              <a:t>(6)</a:t>
            </a:r>
            <a:r>
              <a:rPr lang="zh-CN" altLang="zh-CN" sz="2200" dirty="0"/>
              <a:t>写出下列名山所在的省区。</a:t>
            </a:r>
          </a:p>
          <a:p>
            <a:pPr>
              <a:lnSpc>
                <a:spcPct val="120000"/>
              </a:lnSpc>
            </a:pPr>
            <a:r>
              <a:rPr lang="zh-CN" altLang="zh-CN" sz="2200" dirty="0"/>
              <a:t>青城山</a:t>
            </a:r>
            <a:r>
              <a:rPr lang="zh-CN" altLang="zh-CN" sz="2200" u="sng" dirty="0"/>
              <a:t>　　　　</a:t>
            </a:r>
            <a:r>
              <a:rPr lang="en-US" altLang="zh-CN" sz="2200" dirty="0"/>
              <a:t>,</a:t>
            </a:r>
            <a:r>
              <a:rPr lang="zh-CN" altLang="zh-CN" sz="2200" dirty="0"/>
              <a:t>衡山</a:t>
            </a:r>
            <a:r>
              <a:rPr lang="zh-CN" altLang="zh-CN" sz="2200" u="sng" dirty="0"/>
              <a:t>　　　　</a:t>
            </a:r>
            <a:r>
              <a:rPr lang="en-US" altLang="zh-CN" sz="2200" dirty="0"/>
              <a:t>,</a:t>
            </a:r>
            <a:r>
              <a:rPr lang="zh-CN" altLang="zh-CN" sz="2200" dirty="0"/>
              <a:t>恒山</a:t>
            </a:r>
            <a:r>
              <a:rPr lang="zh-CN" altLang="zh-CN" sz="2200" u="sng" dirty="0"/>
              <a:t>　　　　</a:t>
            </a:r>
            <a:r>
              <a:rPr lang="zh-CN" altLang="zh-CN" sz="2200" dirty="0"/>
              <a:t>。</a:t>
            </a:r>
            <a:r>
              <a:rPr lang="en-US" altLang="zh-CN" sz="2200" dirty="0"/>
              <a:t> </a:t>
            </a:r>
            <a:endParaRPr lang="zh-CN" altLang="zh-CN" sz="2200" dirty="0"/>
          </a:p>
        </p:txBody>
      </p:sp>
    </p:spTree>
    <p:extLst>
      <p:ext uri="{BB962C8B-B14F-4D97-AF65-F5344CB8AC3E}">
        <p14:creationId xmlns:p14="http://schemas.microsoft.com/office/powerpoint/2010/main" xmlns="" val="1684680225"/>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052736"/>
            <a:ext cx="8128000" cy="3708323"/>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我国的四大佛教名山是四川峨眉山、山西五台山、安徽九华山和浙江普陀山。第</a:t>
            </a:r>
            <a:r>
              <a:rPr lang="en-US" altLang="zh-CN" sz="2200" dirty="0"/>
              <a:t>(2)</a:t>
            </a:r>
            <a:r>
              <a:rPr lang="zh-CN" altLang="zh-CN" sz="2200" dirty="0"/>
              <a:t>题</a:t>
            </a:r>
            <a:r>
              <a:rPr lang="en-US" altLang="zh-CN" sz="2200" dirty="0"/>
              <a:t>,</a:t>
            </a:r>
            <a:r>
              <a:rPr lang="zh-CN" altLang="zh-CN" sz="2200" dirty="0"/>
              <a:t>我国南方与北方习惯上以秦岭</a:t>
            </a:r>
            <a:r>
              <a:rPr lang="en-US" altLang="zh-CN" sz="2200" dirty="0"/>
              <a:t>—</a:t>
            </a:r>
            <a:r>
              <a:rPr lang="zh-CN" altLang="zh-CN" sz="2200" dirty="0"/>
              <a:t>淮河一线为分界线。庐山、普陀山、黄山、雁荡山位于我国的南方地区</a:t>
            </a:r>
            <a:r>
              <a:rPr lang="en-US" altLang="zh-CN" sz="2200" dirty="0"/>
              <a:t>,</a:t>
            </a:r>
            <a:r>
              <a:rPr lang="zh-CN" altLang="zh-CN" sz="2200" dirty="0"/>
              <a:t>长白山、五台山、华山位于我国的北方地区。第</a:t>
            </a:r>
            <a:r>
              <a:rPr lang="en-US" altLang="zh-CN" sz="2200" dirty="0"/>
              <a:t>(3)</a:t>
            </a:r>
            <a:r>
              <a:rPr lang="zh-CN" altLang="zh-CN" sz="2200" dirty="0"/>
              <a:t>题</a:t>
            </a:r>
            <a:r>
              <a:rPr lang="en-US" altLang="zh-CN" sz="2200" dirty="0"/>
              <a:t>,</a:t>
            </a:r>
            <a:r>
              <a:rPr lang="zh-CN" altLang="zh-CN" sz="2200" dirty="0"/>
              <a:t>泰山天下</a:t>
            </a:r>
            <a:r>
              <a:rPr lang="en-US" altLang="zh-CN" sz="2200" dirty="0"/>
              <a:t>“</a:t>
            </a:r>
            <a:r>
              <a:rPr lang="zh-CN" altLang="zh-CN" sz="2200" dirty="0"/>
              <a:t>雄</a:t>
            </a:r>
            <a:r>
              <a:rPr lang="en-US" altLang="zh-CN" sz="2200" dirty="0"/>
              <a:t>”</a:t>
            </a:r>
            <a:r>
              <a:rPr lang="zh-CN" altLang="zh-CN" sz="2200" dirty="0"/>
              <a:t>、峨眉天下</a:t>
            </a:r>
            <a:r>
              <a:rPr lang="en-US" altLang="zh-CN" sz="2200" dirty="0"/>
              <a:t>“</a:t>
            </a:r>
            <a:r>
              <a:rPr lang="zh-CN" altLang="zh-CN" sz="2200" dirty="0"/>
              <a:t>秀</a:t>
            </a:r>
            <a:r>
              <a:rPr lang="en-US" altLang="zh-CN" sz="2200" dirty="0"/>
              <a:t>”</a:t>
            </a:r>
            <a:r>
              <a:rPr lang="zh-CN" altLang="zh-CN" sz="2200" dirty="0"/>
              <a:t>、华山天下</a:t>
            </a:r>
            <a:r>
              <a:rPr lang="en-US" altLang="zh-CN" sz="2200" dirty="0"/>
              <a:t>“</a:t>
            </a:r>
            <a:r>
              <a:rPr lang="zh-CN" altLang="zh-CN" sz="2200" dirty="0"/>
              <a:t>险</a:t>
            </a:r>
            <a:r>
              <a:rPr lang="en-US" altLang="zh-CN" sz="2200" dirty="0"/>
              <a:t>”</a:t>
            </a:r>
            <a:r>
              <a:rPr lang="zh-CN" altLang="zh-CN" sz="2200" dirty="0"/>
              <a:t>。第</a:t>
            </a:r>
            <a:r>
              <a:rPr lang="en-US" altLang="zh-CN" sz="2200" dirty="0"/>
              <a:t>(4)</a:t>
            </a:r>
            <a:r>
              <a:rPr lang="zh-CN" altLang="zh-CN" sz="2200" dirty="0"/>
              <a:t>题</a:t>
            </a:r>
            <a:r>
              <a:rPr lang="en-US" altLang="zh-CN" sz="2200" dirty="0"/>
              <a:t>,</a:t>
            </a:r>
            <a:r>
              <a:rPr lang="zh-CN" altLang="zh-CN" sz="2200" dirty="0"/>
              <a:t>根据对联的押韵及对事物的描写完成下联。第</a:t>
            </a:r>
            <a:r>
              <a:rPr lang="en-US" altLang="zh-CN" sz="2200" dirty="0"/>
              <a:t>(5)</a:t>
            </a:r>
            <a:r>
              <a:rPr lang="zh-CN" altLang="zh-CN" sz="2200" dirty="0"/>
              <a:t>题</a:t>
            </a:r>
            <a:r>
              <a:rPr lang="en-US" altLang="zh-CN" sz="2200" dirty="0"/>
              <a:t>,</a:t>
            </a:r>
            <a:r>
              <a:rPr lang="zh-CN" altLang="zh-CN" sz="2200" dirty="0"/>
              <a:t>观赏山水风光</a:t>
            </a:r>
            <a:r>
              <a:rPr lang="en-US" altLang="zh-CN" sz="2200" dirty="0"/>
              <a:t>,</a:t>
            </a:r>
            <a:r>
              <a:rPr lang="zh-CN" altLang="zh-CN" sz="2200" dirty="0"/>
              <a:t>最好是在降水量较多、温度适宜的季节。北方适宜夏季观赏</a:t>
            </a:r>
            <a:r>
              <a:rPr lang="en-US" altLang="zh-CN" sz="2200" dirty="0"/>
              <a:t>,</a:t>
            </a:r>
            <a:r>
              <a:rPr lang="zh-CN" altLang="zh-CN" sz="2200" dirty="0"/>
              <a:t>越往南</a:t>
            </a:r>
            <a:r>
              <a:rPr lang="en-US" altLang="zh-CN" sz="2200" dirty="0"/>
              <a:t>,</a:t>
            </a:r>
            <a:r>
              <a:rPr lang="zh-CN" altLang="zh-CN" sz="2200" dirty="0"/>
              <a:t>气温越高</a:t>
            </a:r>
            <a:r>
              <a:rPr lang="en-US" altLang="zh-CN" sz="2200" dirty="0"/>
              <a:t>,</a:t>
            </a:r>
            <a:r>
              <a:rPr lang="zh-CN" altLang="zh-CN" sz="2200" dirty="0"/>
              <a:t>观赏的时间越长。第</a:t>
            </a:r>
            <a:r>
              <a:rPr lang="en-US" altLang="zh-CN" sz="2200" dirty="0"/>
              <a:t>(6)</a:t>
            </a:r>
            <a:r>
              <a:rPr lang="zh-CN" altLang="zh-CN" sz="2200" dirty="0"/>
              <a:t>题</a:t>
            </a:r>
            <a:r>
              <a:rPr lang="en-US" altLang="zh-CN" sz="2200" dirty="0"/>
              <a:t>,</a:t>
            </a:r>
            <a:r>
              <a:rPr lang="zh-CN" altLang="zh-CN" sz="2200" dirty="0"/>
              <a:t>青城山位于四川省</a:t>
            </a:r>
            <a:r>
              <a:rPr lang="en-US" altLang="zh-CN" sz="2200" dirty="0"/>
              <a:t>,</a:t>
            </a:r>
            <a:r>
              <a:rPr lang="zh-CN" altLang="zh-CN" sz="2200" dirty="0"/>
              <a:t>衡山位于湖南省</a:t>
            </a:r>
            <a:r>
              <a:rPr lang="en-US" altLang="zh-CN" sz="2200" dirty="0"/>
              <a:t>,</a:t>
            </a:r>
            <a:r>
              <a:rPr lang="zh-CN" altLang="zh-CN" sz="2200" dirty="0"/>
              <a:t>恒山位于山西省。</a:t>
            </a:r>
          </a:p>
        </p:txBody>
      </p:sp>
    </p:spTree>
    <p:extLst>
      <p:ext uri="{BB962C8B-B14F-4D97-AF65-F5344CB8AC3E}">
        <p14:creationId xmlns:p14="http://schemas.microsoft.com/office/powerpoint/2010/main" xmlns="" val="155385968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39552" y="1700808"/>
            <a:ext cx="8128000" cy="2529923"/>
          </a:xfrm>
          <a:prstGeom prst="rect">
            <a:avLst/>
          </a:prstGeom>
        </p:spPr>
        <p:txBody>
          <a:bodyPr>
            <a:spAutoFit/>
          </a:bodyPr>
          <a:lstStyle/>
          <a:p>
            <a:pPr>
              <a:lnSpc>
                <a:spcPct val="120000"/>
              </a:lnSpc>
            </a:pPr>
            <a:r>
              <a:rPr lang="zh-CN" altLang="zh-CN" sz="2200" dirty="0">
                <a:solidFill>
                  <a:srgbClr val="FF0000"/>
                </a:solidFill>
              </a:rPr>
              <a:t>答案</a:t>
            </a:r>
            <a:r>
              <a:rPr lang="en-US" altLang="zh-CN" sz="2200" dirty="0"/>
              <a:t>(1)</a:t>
            </a:r>
            <a:r>
              <a:rPr lang="zh-CN" altLang="zh-CN" sz="2200" dirty="0"/>
              <a:t>峨眉山　五台山　九华山　普陀山</a:t>
            </a:r>
          </a:p>
          <a:p>
            <a:pPr>
              <a:lnSpc>
                <a:spcPct val="120000"/>
              </a:lnSpc>
            </a:pPr>
            <a:r>
              <a:rPr lang="en-US" altLang="zh-CN" sz="2200" dirty="0"/>
              <a:t>(2)B</a:t>
            </a:r>
            <a:endParaRPr lang="zh-CN" altLang="zh-CN" sz="2200" dirty="0"/>
          </a:p>
          <a:p>
            <a:pPr>
              <a:lnSpc>
                <a:spcPct val="120000"/>
              </a:lnSpc>
            </a:pPr>
            <a:r>
              <a:rPr lang="en-US" altLang="zh-CN" sz="2200" dirty="0"/>
              <a:t>(3)</a:t>
            </a:r>
            <a:r>
              <a:rPr lang="zh-CN" altLang="zh-CN" sz="2200" dirty="0"/>
              <a:t>雄　秀　险</a:t>
            </a:r>
          </a:p>
          <a:p>
            <a:pPr>
              <a:lnSpc>
                <a:spcPct val="120000"/>
              </a:lnSpc>
            </a:pPr>
            <a:r>
              <a:rPr lang="en-US" altLang="zh-CN" sz="2200" dirty="0"/>
              <a:t>(4)</a:t>
            </a:r>
            <a:r>
              <a:rPr lang="zh-CN" altLang="zh-CN" sz="2200" dirty="0"/>
              <a:t>五岳归来不看山</a:t>
            </a:r>
          </a:p>
          <a:p>
            <a:pPr>
              <a:lnSpc>
                <a:spcPct val="120000"/>
              </a:lnSpc>
            </a:pPr>
            <a:r>
              <a:rPr lang="en-US" altLang="zh-CN" sz="2200" dirty="0"/>
              <a:t>(5)</a:t>
            </a:r>
            <a:r>
              <a:rPr lang="zh-CN" altLang="zh-CN" sz="2200" dirty="0"/>
              <a:t>夏　长　四季皆宜</a:t>
            </a:r>
          </a:p>
          <a:p>
            <a:pPr>
              <a:lnSpc>
                <a:spcPct val="120000"/>
              </a:lnSpc>
            </a:pPr>
            <a:r>
              <a:rPr lang="en-US" altLang="zh-CN" sz="2200" dirty="0"/>
              <a:t>(6)</a:t>
            </a:r>
            <a:r>
              <a:rPr lang="zh-CN" altLang="zh-CN" sz="2200" dirty="0"/>
              <a:t>四川　湖南</a:t>
            </a:r>
            <a:r>
              <a:rPr lang="zh-CN" altLang="zh-CN" sz="2200"/>
              <a:t>　</a:t>
            </a:r>
            <a:r>
              <a:rPr lang="zh-CN" altLang="zh-CN" sz="2200" smtClean="0"/>
              <a:t>山西</a:t>
            </a:r>
            <a:endParaRPr lang="zh-CN" altLang="zh-CN" sz="2200" dirty="0"/>
          </a:p>
        </p:txBody>
      </p:sp>
    </p:spTree>
    <p:extLst>
      <p:ext uri="{BB962C8B-B14F-4D97-AF65-F5344CB8AC3E}">
        <p14:creationId xmlns:p14="http://schemas.microsoft.com/office/powerpoint/2010/main" xmlns="" val="2801316584"/>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2309729"/>
            <a:ext cx="8128000" cy="2492542"/>
          </a:xfrm>
          <a:prstGeom prst="rect">
            <a:avLst/>
          </a:prstGeom>
        </p:spPr>
        <p:txBody>
          <a:bodyPr>
            <a:spAutoFit/>
          </a:bodyPr>
          <a:lstStyle/>
          <a:p>
            <a:pPr>
              <a:lnSpc>
                <a:spcPct val="120000"/>
              </a:lnSpc>
            </a:pPr>
            <a:r>
              <a:rPr lang="zh-CN" altLang="zh-CN" sz="2200"/>
              <a:t>拓展延伸如何记忆我国旅游名山的分布</a:t>
            </a:r>
            <a:r>
              <a:rPr lang="en-US" altLang="zh-CN" sz="2200"/>
              <a:t>?</a:t>
            </a:r>
            <a:endParaRPr lang="zh-CN" altLang="zh-CN" sz="2200"/>
          </a:p>
          <a:p>
            <a:pPr>
              <a:lnSpc>
                <a:spcPct val="120000"/>
              </a:lnSpc>
            </a:pPr>
            <a:r>
              <a:rPr lang="zh-CN" altLang="zh-CN" sz="2200">
                <a:solidFill>
                  <a:srgbClr val="FF0000"/>
                </a:solidFill>
              </a:rPr>
              <a:t>提示</a:t>
            </a:r>
            <a:r>
              <a:rPr lang="zh-CN" altLang="zh-CN" sz="2200"/>
              <a:t>在识记我国名山分布时</a:t>
            </a:r>
            <a:r>
              <a:rPr lang="en-US" altLang="zh-CN" sz="2200"/>
              <a:t>,</a:t>
            </a:r>
            <a:r>
              <a:rPr lang="zh-CN" altLang="zh-CN" sz="2200"/>
              <a:t>要注意一定的规律。①主要分布在我国中东部地区。②按地区识记</a:t>
            </a:r>
            <a:r>
              <a:rPr lang="en-US" altLang="zh-CN" sz="2200"/>
              <a:t>,</a:t>
            </a:r>
            <a:r>
              <a:rPr lang="zh-CN" altLang="zh-CN" sz="2200"/>
              <a:t>譬如</a:t>
            </a:r>
            <a:r>
              <a:rPr lang="en-US" altLang="zh-CN" sz="2200"/>
              <a:t>,</a:t>
            </a:r>
            <a:r>
              <a:rPr lang="zh-CN" altLang="zh-CN" sz="2200"/>
              <a:t>东北地区</a:t>
            </a:r>
            <a:r>
              <a:rPr lang="en-US" altLang="zh-CN" sz="2200"/>
              <a:t>:</a:t>
            </a:r>
            <a:r>
              <a:rPr lang="zh-CN" altLang="zh-CN" sz="2200"/>
              <a:t>长白山、千山</a:t>
            </a:r>
            <a:r>
              <a:rPr lang="en-US" altLang="zh-CN" sz="2200"/>
              <a:t>;</a:t>
            </a:r>
            <a:r>
              <a:rPr lang="zh-CN" altLang="zh-CN" sz="2200"/>
              <a:t>西北地区</a:t>
            </a:r>
            <a:r>
              <a:rPr lang="en-US" altLang="zh-CN" sz="2200"/>
              <a:t>:</a:t>
            </a:r>
            <a:r>
              <a:rPr lang="zh-CN" altLang="zh-CN" sz="2200"/>
              <a:t>博格达峰、祁连山。③按照名山和省份的对应关系记忆</a:t>
            </a:r>
            <a:r>
              <a:rPr lang="en-US" altLang="zh-CN" sz="2200"/>
              <a:t>,</a:t>
            </a:r>
            <a:r>
              <a:rPr lang="zh-CN" altLang="zh-CN" sz="2200"/>
              <a:t>譬如</a:t>
            </a:r>
            <a:r>
              <a:rPr lang="en-US" altLang="zh-CN" sz="2200"/>
              <a:t>,</a:t>
            </a:r>
            <a:r>
              <a:rPr lang="zh-CN" altLang="zh-CN" sz="2200"/>
              <a:t>吉林</a:t>
            </a:r>
            <a:r>
              <a:rPr lang="en-US" altLang="zh-CN" sz="2200"/>
              <a:t>—</a:t>
            </a:r>
            <a:r>
              <a:rPr lang="zh-CN" altLang="zh-CN" sz="2200"/>
              <a:t>长白山、海南</a:t>
            </a:r>
            <a:r>
              <a:rPr lang="en-US" altLang="zh-CN" sz="2200"/>
              <a:t>—</a:t>
            </a:r>
            <a:r>
              <a:rPr lang="zh-CN" altLang="zh-CN" sz="2200"/>
              <a:t>五指山、新疆</a:t>
            </a:r>
            <a:r>
              <a:rPr lang="en-US" altLang="zh-CN" sz="2200"/>
              <a:t>—</a:t>
            </a:r>
            <a:r>
              <a:rPr lang="zh-CN" altLang="zh-CN" sz="2200"/>
              <a:t>博格达峰。</a:t>
            </a:r>
          </a:p>
          <a:p>
            <a:pPr>
              <a:lnSpc>
                <a:spcPct val="120000"/>
              </a:lnSpc>
            </a:pPr>
            <a:r>
              <a:rPr lang="en-US" altLang="zh-CN" sz="2200"/>
              <a:t> </a:t>
            </a:r>
            <a:endParaRPr lang="zh-CN" altLang="zh-CN" sz="2200" dirty="0"/>
          </a:p>
        </p:txBody>
      </p:sp>
    </p:spTree>
    <p:extLst>
      <p:ext uri="{BB962C8B-B14F-4D97-AF65-F5344CB8AC3E}">
        <p14:creationId xmlns:p14="http://schemas.microsoft.com/office/powerpoint/2010/main" xmlns="" val="127977670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2880917" cy="458202"/>
          </a:xfrm>
          <a:prstGeom prst="rect">
            <a:avLst/>
          </a:prstGeom>
        </p:spPr>
        <p:txBody>
          <a:bodyPr wrap="none">
            <a:spAutoFit/>
          </a:bodyPr>
          <a:lstStyle/>
          <a:p>
            <a:pPr>
              <a:lnSpc>
                <a:spcPct val="120000"/>
              </a:lnSpc>
            </a:pPr>
            <a:r>
              <a:rPr lang="zh-CN" altLang="zh-CN" sz="2200" dirty="0"/>
              <a:t>探究点二 中国的</a:t>
            </a:r>
            <a:r>
              <a:rPr lang="zh-CN" altLang="zh-CN" sz="2200" dirty="0" smtClean="0"/>
              <a:t>溶洞</a:t>
            </a:r>
            <a:r>
              <a:rPr lang="en-US" altLang="zh-CN" sz="2200" dirty="0" smtClean="0"/>
              <a:t> </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260648541"/>
              </p:ext>
            </p:extLst>
          </p:nvPr>
        </p:nvGraphicFramePr>
        <p:xfrm>
          <a:off x="508000" y="1350701"/>
          <a:ext cx="8128000" cy="854163"/>
        </p:xfrm>
        <a:graphic>
          <a:graphicData uri="http://schemas.openxmlformats.org/presentationml/2006/ole">
            <p:oleObj spid="_x0000_s8274" name="文档" r:id="rId5" imgW="3836312" imgH="402466" progId="Word.Document.12">
              <p:embed/>
            </p:oleObj>
          </a:graphicData>
        </a:graphic>
      </p:graphicFrame>
      <p:sp>
        <p:nvSpPr>
          <p:cNvPr id="6" name="矩形 5"/>
          <p:cNvSpPr>
            <a:spLocks noChangeAspect="1"/>
          </p:cNvSpPr>
          <p:nvPr/>
        </p:nvSpPr>
        <p:spPr>
          <a:xfrm>
            <a:off x="508000" y="1916832"/>
            <a:ext cx="8128000" cy="2083263"/>
          </a:xfrm>
          <a:prstGeom prst="rect">
            <a:avLst/>
          </a:prstGeom>
        </p:spPr>
        <p:txBody>
          <a:bodyPr>
            <a:spAutoFit/>
          </a:bodyPr>
          <a:lstStyle/>
          <a:p>
            <a:pPr>
              <a:lnSpc>
                <a:spcPct val="120000"/>
              </a:lnSpc>
            </a:pPr>
            <a:r>
              <a:rPr lang="zh-CN" altLang="zh-CN" sz="2200" dirty="0"/>
              <a:t>中国的溶洞有数百处</a:t>
            </a:r>
            <a:r>
              <a:rPr lang="en-US" altLang="zh-CN" sz="2200" dirty="0"/>
              <a:t>,</a:t>
            </a:r>
            <a:r>
              <a:rPr lang="zh-CN" altLang="zh-CN" sz="2200" dirty="0"/>
              <a:t>多分布在南方可溶岩石地区</a:t>
            </a:r>
            <a:r>
              <a:rPr lang="en-US" altLang="zh-CN" sz="2200" dirty="0"/>
              <a:t>,</a:t>
            </a:r>
            <a:r>
              <a:rPr lang="zh-CN" altLang="zh-CN" sz="2200" dirty="0"/>
              <a:t>是可溶岩石在温暖湿润的条件下发育而成的一种特殊地貌</a:t>
            </a:r>
            <a:r>
              <a:rPr lang="en-US" altLang="zh-CN" sz="2200" dirty="0"/>
              <a:t>,</a:t>
            </a:r>
            <a:r>
              <a:rPr lang="zh-CN" altLang="zh-CN" sz="2200" dirty="0"/>
              <a:t>往往形成风景秀丽的旅游区。溶洞作为一种地下世界</a:t>
            </a:r>
            <a:r>
              <a:rPr lang="en-US" altLang="zh-CN" sz="2200" dirty="0"/>
              <a:t>,</a:t>
            </a:r>
            <a:r>
              <a:rPr lang="zh-CN" altLang="zh-CN" sz="2200" dirty="0"/>
              <a:t>展现在游人面前</a:t>
            </a:r>
            <a:r>
              <a:rPr lang="en-US" altLang="zh-CN" sz="2200" dirty="0"/>
              <a:t>,</a:t>
            </a:r>
            <a:r>
              <a:rPr lang="zh-CN" altLang="zh-CN" sz="2200" dirty="0"/>
              <a:t>给人以幽静、粗犷的自然美的感受</a:t>
            </a:r>
            <a:r>
              <a:rPr lang="en-US" altLang="zh-CN" sz="2200" dirty="0"/>
              <a:t>,</a:t>
            </a:r>
            <a:r>
              <a:rPr lang="zh-CN" altLang="zh-CN" sz="2200" dirty="0"/>
              <a:t>洞中各种溶蚀形态和钟乳石堆积物</a:t>
            </a:r>
            <a:r>
              <a:rPr lang="en-US" altLang="zh-CN" sz="2200" dirty="0"/>
              <a:t>,</a:t>
            </a:r>
            <a:r>
              <a:rPr lang="zh-CN" altLang="zh-CN" sz="2200" dirty="0"/>
              <a:t>塑造出五颜六色、光怪陆离的奇妙景致</a:t>
            </a:r>
            <a:r>
              <a:rPr lang="en-US" altLang="zh-CN" sz="2200" dirty="0"/>
              <a:t>,</a:t>
            </a:r>
            <a:r>
              <a:rPr lang="zh-CN" altLang="zh-CN" sz="2200" dirty="0"/>
              <a:t>被称为</a:t>
            </a:r>
            <a:r>
              <a:rPr lang="en-US" altLang="zh-CN" sz="2200" dirty="0"/>
              <a:t>“</a:t>
            </a:r>
            <a:r>
              <a:rPr lang="zh-CN" altLang="zh-CN" sz="2200" dirty="0"/>
              <a:t>梦幻世界</a:t>
            </a:r>
            <a:r>
              <a:rPr lang="en-US" altLang="zh-CN" sz="2200" dirty="0"/>
              <a:t>”“</a:t>
            </a:r>
            <a:r>
              <a:rPr lang="zh-CN" altLang="zh-CN" sz="2200" dirty="0"/>
              <a:t>人间仙境</a:t>
            </a:r>
            <a:r>
              <a:rPr lang="en-US" altLang="zh-CN" sz="2200" dirty="0"/>
              <a:t>”</a:t>
            </a:r>
            <a:r>
              <a:rPr lang="zh-CN" altLang="zh-CN" sz="2200" dirty="0"/>
              <a:t>。</a:t>
            </a:r>
          </a:p>
        </p:txBody>
      </p:sp>
      <p:graphicFrame>
        <p:nvGraphicFramePr>
          <p:cNvPr id="7" name="对象 6"/>
          <p:cNvGraphicFramePr>
            <a:graphicFrameLocks noChangeAspect="1"/>
          </p:cNvGraphicFramePr>
          <p:nvPr>
            <p:extLst>
              <p:ext uri="{D42A27DB-BD31-4B8C-83A1-F6EECF244321}">
                <p14:modId xmlns:p14="http://schemas.microsoft.com/office/powerpoint/2010/main" xmlns="" val="1695984789"/>
              </p:ext>
            </p:extLst>
          </p:nvPr>
        </p:nvGraphicFramePr>
        <p:xfrm>
          <a:off x="508000" y="3894211"/>
          <a:ext cx="8128000" cy="2559125"/>
        </p:xfrm>
        <a:graphic>
          <a:graphicData uri="http://schemas.openxmlformats.org/presentationml/2006/ole">
            <p:oleObj spid="_x0000_s8275" name="文档" r:id="rId6" imgW="3836312" imgH="1207757" progId="Word.Document.12">
              <p:embed/>
            </p:oleObj>
          </a:graphicData>
        </a:graphic>
      </p:graphicFrame>
    </p:spTree>
    <p:extLst>
      <p:ext uri="{BB962C8B-B14F-4D97-AF65-F5344CB8AC3E}">
        <p14:creationId xmlns:p14="http://schemas.microsoft.com/office/powerpoint/2010/main" xmlns="" val="2625604549"/>
      </p:ext>
    </p:extLst>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611560" y="1844824"/>
            <a:ext cx="8128000" cy="2936188"/>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溶洞是怎样形成的</a:t>
            </a:r>
            <a:r>
              <a:rPr lang="en-US" altLang="zh-CN" sz="2200" dirty="0"/>
              <a:t>?</a:t>
            </a:r>
            <a:r>
              <a:rPr lang="zh-CN" altLang="zh-CN" sz="2200" dirty="0"/>
              <a:t>溶洞内的石钟乳、石笋、石柱等是怎样形成的</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溶洞是地下水沿可溶岩石的裂隙溶蚀、侵蚀扩大而成的。溶洞内的石钟乳、石笋、石柱等是流水的沉积作用形成的。</a:t>
            </a:r>
          </a:p>
          <a:p>
            <a:pPr>
              <a:lnSpc>
                <a:spcPct val="120000"/>
              </a:lnSpc>
            </a:pPr>
            <a:r>
              <a:rPr lang="en-US" altLang="zh-CN" sz="2200" dirty="0"/>
              <a:t>(2)</a:t>
            </a:r>
            <a:r>
              <a:rPr lang="zh-CN" altLang="zh-CN" sz="2200" dirty="0"/>
              <a:t>形成溶洞的可溶岩石的主要类型有哪些</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形成溶洞的可溶岩石主要是石灰岩和白云岩等</a:t>
            </a:r>
            <a:r>
              <a:rPr lang="zh-CN" altLang="zh-CN" sz="2200" dirty="0" smtClean="0"/>
              <a:t>。</a:t>
            </a:r>
            <a:endParaRPr lang="zh-CN" altLang="zh-CN" sz="2200" dirty="0"/>
          </a:p>
        </p:txBody>
      </p:sp>
    </p:spTree>
    <p:extLst>
      <p:ext uri="{BB962C8B-B14F-4D97-AF65-F5344CB8AC3E}">
        <p14:creationId xmlns:p14="http://schemas.microsoft.com/office/powerpoint/2010/main" xmlns="" val="317866854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39552" y="1772816"/>
            <a:ext cx="8128000" cy="2895793"/>
          </a:xfrm>
          <a:prstGeom prst="rect">
            <a:avLst/>
          </a:prstGeom>
        </p:spPr>
        <p:txBody>
          <a:bodyPr>
            <a:spAutoFit/>
          </a:bodyPr>
          <a:lstStyle/>
          <a:p>
            <a:pPr>
              <a:lnSpc>
                <a:spcPct val="120000"/>
              </a:lnSpc>
            </a:pPr>
            <a:r>
              <a:rPr lang="en-US" altLang="zh-CN" sz="2200" dirty="0"/>
              <a:t>(3)</a:t>
            </a:r>
            <a:r>
              <a:rPr lang="zh-CN" altLang="zh-CN" sz="2200" dirty="0"/>
              <a:t>溶洞主要分布在何种地貌区</a:t>
            </a:r>
            <a:r>
              <a:rPr lang="en-US" altLang="zh-CN" sz="2200" dirty="0"/>
              <a:t>?</a:t>
            </a:r>
            <a:r>
              <a:rPr lang="zh-CN" altLang="zh-CN" sz="2200" dirty="0"/>
              <a:t>我国溶洞分布有何特点</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溶洞主要分布在喀斯特地貌区。我国的长城以南、青藏高原以东</a:t>
            </a:r>
            <a:r>
              <a:rPr lang="en-US" altLang="zh-CN" sz="2200" dirty="0"/>
              <a:t>,</a:t>
            </a:r>
            <a:r>
              <a:rPr lang="zh-CN" altLang="zh-CN" sz="2200" dirty="0"/>
              <a:t>溶洞分布广、数量多</a:t>
            </a:r>
            <a:r>
              <a:rPr lang="en-US" altLang="zh-CN" sz="2200" dirty="0"/>
              <a:t>,</a:t>
            </a:r>
            <a:r>
              <a:rPr lang="zh-CN" altLang="zh-CN" sz="2200" dirty="0"/>
              <a:t>两广丘陵、云贵高原地区是我国溶洞集中分布区。</a:t>
            </a:r>
          </a:p>
          <a:p>
            <a:pPr>
              <a:lnSpc>
                <a:spcPct val="120000"/>
              </a:lnSpc>
            </a:pPr>
            <a:r>
              <a:rPr lang="en-US" altLang="zh-CN" sz="2200" dirty="0"/>
              <a:t>(4)</a:t>
            </a:r>
            <a:r>
              <a:rPr lang="zh-CN" altLang="zh-CN" sz="2200" dirty="0"/>
              <a:t>应如何欣赏溶洞内的绮丽风光</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置身其中进行观赏。对于溶洞内的地貌酷似造型</a:t>
            </a:r>
            <a:r>
              <a:rPr lang="en-US" altLang="zh-CN" sz="2200" dirty="0"/>
              <a:t>,</a:t>
            </a:r>
            <a:r>
              <a:rPr lang="zh-CN" altLang="zh-CN" sz="2200" dirty="0"/>
              <a:t>应选择适当的角度</a:t>
            </a:r>
            <a:r>
              <a:rPr lang="en-US" altLang="zh-CN" sz="2200" dirty="0"/>
              <a:t>,</a:t>
            </a:r>
            <a:r>
              <a:rPr lang="zh-CN" altLang="zh-CN" sz="2200" dirty="0"/>
              <a:t>并发挥想象力进行观赏等。</a:t>
            </a:r>
          </a:p>
        </p:txBody>
      </p:sp>
    </p:spTree>
    <p:extLst>
      <p:ext uri="{BB962C8B-B14F-4D97-AF65-F5344CB8AC3E}">
        <p14:creationId xmlns:p14="http://schemas.microsoft.com/office/powerpoint/2010/main" xmlns="" val="79230717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437366253"/>
              </p:ext>
            </p:extLst>
          </p:nvPr>
        </p:nvGraphicFramePr>
        <p:xfrm>
          <a:off x="1782060" y="954360"/>
          <a:ext cx="5579879" cy="5715000"/>
        </p:xfrm>
        <a:graphic>
          <a:graphicData uri="http://schemas.openxmlformats.org/presentationml/2006/ole">
            <p:oleObj spid="_x0000_s2090" name="文档" r:id="rId3" imgW="3998243" imgH="4095575" progId="Word.Document.12">
              <p:embed/>
            </p:oleObj>
          </a:graphicData>
        </a:graphic>
      </p:graphicFrame>
    </p:spTree>
    <p:extLst>
      <p:ext uri="{BB962C8B-B14F-4D97-AF65-F5344CB8AC3E}">
        <p14:creationId xmlns:p14="http://schemas.microsoft.com/office/powerpoint/2010/main" xmlns="" val="23508749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913855213"/>
              </p:ext>
            </p:extLst>
          </p:nvPr>
        </p:nvGraphicFramePr>
        <p:xfrm>
          <a:off x="508000" y="980728"/>
          <a:ext cx="8128000" cy="854163"/>
        </p:xfrm>
        <a:graphic>
          <a:graphicData uri="http://schemas.openxmlformats.org/presentationml/2006/ole">
            <p:oleObj spid="_x0000_s9298" name="文档" r:id="rId5" imgW="3836312" imgH="402466" progId="Word.Document.12">
              <p:embed/>
            </p:oleObj>
          </a:graphicData>
        </a:graphic>
      </p:graphicFrame>
      <p:sp>
        <p:nvSpPr>
          <p:cNvPr id="5" name="矩形 4"/>
          <p:cNvSpPr>
            <a:spLocks noChangeAspect="1"/>
          </p:cNvSpPr>
          <p:nvPr/>
        </p:nvSpPr>
        <p:spPr>
          <a:xfrm>
            <a:off x="508000" y="1556792"/>
            <a:ext cx="2473754" cy="458202"/>
          </a:xfrm>
          <a:prstGeom prst="rect">
            <a:avLst/>
          </a:prstGeom>
        </p:spPr>
        <p:txBody>
          <a:bodyPr wrap="none">
            <a:spAutoFit/>
          </a:bodyPr>
          <a:lstStyle/>
          <a:p>
            <a:pPr>
              <a:lnSpc>
                <a:spcPct val="120000"/>
              </a:lnSpc>
            </a:pPr>
            <a:r>
              <a:rPr lang="en-US" altLang="zh-CN" sz="2200" b="1" dirty="0"/>
              <a:t>1</a:t>
            </a:r>
            <a:r>
              <a:rPr lang="en-US" altLang="zh-CN" sz="2200" dirty="0"/>
              <a:t>.</a:t>
            </a:r>
            <a:r>
              <a:rPr lang="zh-CN" altLang="zh-CN" sz="2200" dirty="0"/>
              <a:t>溶洞景观的</a:t>
            </a:r>
            <a:r>
              <a:rPr lang="zh-CN" altLang="zh-CN" sz="2200" dirty="0" smtClean="0"/>
              <a:t>形成</a:t>
            </a:r>
            <a:r>
              <a:rPr lang="en-US" altLang="zh-CN" sz="2200" dirty="0" smtClean="0"/>
              <a:t> </a:t>
            </a:r>
            <a:endParaRPr lang="zh-CN" altLang="zh-CN" sz="2200" dirty="0"/>
          </a:p>
        </p:txBody>
      </p:sp>
      <p:graphicFrame>
        <p:nvGraphicFramePr>
          <p:cNvPr id="6" name="对象 5"/>
          <p:cNvGraphicFramePr>
            <a:graphicFrameLocks noChangeAspect="1"/>
          </p:cNvGraphicFramePr>
          <p:nvPr>
            <p:extLst>
              <p:ext uri="{D42A27DB-BD31-4B8C-83A1-F6EECF244321}">
                <p14:modId xmlns:p14="http://schemas.microsoft.com/office/powerpoint/2010/main" xmlns="" val="2544827103"/>
              </p:ext>
            </p:extLst>
          </p:nvPr>
        </p:nvGraphicFramePr>
        <p:xfrm>
          <a:off x="-180528" y="1916832"/>
          <a:ext cx="8128000" cy="1704964"/>
        </p:xfrm>
        <a:graphic>
          <a:graphicData uri="http://schemas.openxmlformats.org/presentationml/2006/ole">
            <p:oleObj spid="_x0000_s9299" name="文档" r:id="rId6" imgW="3836312" imgH="805292" progId="Word.Document.12">
              <p:embed/>
            </p:oleObj>
          </a:graphicData>
        </a:graphic>
      </p:graphicFrame>
      <p:sp>
        <p:nvSpPr>
          <p:cNvPr id="7" name="矩形 6"/>
          <p:cNvSpPr>
            <a:spLocks noChangeAspect="1"/>
          </p:cNvSpPr>
          <p:nvPr/>
        </p:nvSpPr>
        <p:spPr>
          <a:xfrm>
            <a:off x="508000" y="3526420"/>
            <a:ext cx="8128000" cy="1270732"/>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典型案例</a:t>
            </a:r>
            <a:r>
              <a:rPr lang="en-US" altLang="zh-CN" sz="2200" dirty="0"/>
              <a:t>——</a:t>
            </a:r>
            <a:r>
              <a:rPr lang="zh-CN" altLang="zh-CN" sz="2200" dirty="0"/>
              <a:t>桂林的著名溶洞</a:t>
            </a:r>
          </a:p>
          <a:p>
            <a:pPr>
              <a:lnSpc>
                <a:spcPct val="120000"/>
              </a:lnSpc>
            </a:pPr>
            <a:r>
              <a:rPr lang="zh-CN" altLang="zh-CN" sz="2200" dirty="0"/>
              <a:t>广西桂林一带</a:t>
            </a:r>
            <a:r>
              <a:rPr lang="en-US" altLang="zh-CN" sz="2200" dirty="0"/>
              <a:t>,</a:t>
            </a:r>
            <a:r>
              <a:rPr lang="zh-CN" altLang="zh-CN" sz="2200" dirty="0"/>
              <a:t>有许多溶洞发育良好</a:t>
            </a:r>
            <a:r>
              <a:rPr lang="en-US" altLang="zh-CN" sz="2200" dirty="0"/>
              <a:t>,</a:t>
            </a:r>
            <a:r>
              <a:rPr lang="zh-CN" altLang="zh-CN" sz="2200" dirty="0"/>
              <a:t>被开辟为重要的旅游景点。列表归纳如下。</a:t>
            </a:r>
          </a:p>
        </p:txBody>
      </p:sp>
    </p:spTree>
    <p:extLst>
      <p:ext uri="{BB962C8B-B14F-4D97-AF65-F5344CB8AC3E}">
        <p14:creationId xmlns:p14="http://schemas.microsoft.com/office/powerpoint/2010/main" xmlns="" val="2283833794"/>
      </p:ext>
    </p:extLst>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851173963"/>
              </p:ext>
            </p:extLst>
          </p:nvPr>
        </p:nvGraphicFramePr>
        <p:xfrm>
          <a:off x="504825" y="1700808"/>
          <a:ext cx="8201025" cy="3981450"/>
        </p:xfrm>
        <a:graphic>
          <a:graphicData uri="http://schemas.openxmlformats.org/presentationml/2006/ole">
            <p:oleObj spid="_x0000_s10282" name="文档" r:id="rId5" imgW="3945705" imgH="2132205" progId="Word.Document.12">
              <p:embed/>
            </p:oleObj>
          </a:graphicData>
        </a:graphic>
      </p:graphicFrame>
    </p:spTree>
    <p:extLst>
      <p:ext uri="{BB962C8B-B14F-4D97-AF65-F5344CB8AC3E}">
        <p14:creationId xmlns:p14="http://schemas.microsoft.com/office/powerpoint/2010/main" xmlns="" val="2877402254"/>
      </p:ext>
    </p:extLst>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130202"/>
            <a:ext cx="8128000" cy="498598"/>
          </a:xfrm>
          <a:prstGeom prst="rect">
            <a:avLst/>
          </a:prstGeom>
        </p:spPr>
        <p:txBody>
          <a:bodyPr>
            <a:spAutoFit/>
          </a:bodyPr>
          <a:lstStyle/>
          <a:p>
            <a:pPr>
              <a:lnSpc>
                <a:spcPct val="120000"/>
              </a:lnSpc>
            </a:pPr>
            <a:r>
              <a:rPr lang="zh-CN" altLang="zh-CN" sz="2200" dirty="0" smtClean="0"/>
              <a:t>【</a:t>
            </a:r>
            <a:r>
              <a:rPr lang="zh-CN" altLang="zh-CN" sz="2200" dirty="0"/>
              <a:t>例</a:t>
            </a:r>
            <a:r>
              <a:rPr lang="en-US" altLang="zh-CN" sz="2200" b="1" dirty="0"/>
              <a:t>2</a:t>
            </a:r>
            <a:r>
              <a:rPr lang="zh-CN" altLang="zh-CN" sz="2200" dirty="0"/>
              <a:t>】读某洞穴剖面景观示意图</a:t>
            </a:r>
            <a:r>
              <a:rPr lang="en-US" altLang="zh-CN" sz="2200" dirty="0"/>
              <a:t>,</a:t>
            </a:r>
            <a:r>
              <a:rPr lang="zh-CN" altLang="zh-CN" sz="2200" dirty="0"/>
              <a:t>完成下列问题。</a:t>
            </a:r>
          </a:p>
        </p:txBody>
      </p:sp>
      <p:graphicFrame>
        <p:nvGraphicFramePr>
          <p:cNvPr id="5" name="对象 4"/>
          <p:cNvGraphicFramePr>
            <a:graphicFrameLocks noChangeAspect="1"/>
          </p:cNvGraphicFramePr>
          <p:nvPr>
            <p:extLst>
              <p:ext uri="{D42A27DB-BD31-4B8C-83A1-F6EECF244321}">
                <p14:modId xmlns:p14="http://schemas.microsoft.com/office/powerpoint/2010/main" xmlns="" val="1099166466"/>
              </p:ext>
            </p:extLst>
          </p:nvPr>
        </p:nvGraphicFramePr>
        <p:xfrm>
          <a:off x="508000" y="1700808"/>
          <a:ext cx="8128000" cy="1704964"/>
        </p:xfrm>
        <a:graphic>
          <a:graphicData uri="http://schemas.openxmlformats.org/presentationml/2006/ole">
            <p:oleObj spid="_x0000_s11306" name="文档" r:id="rId5" imgW="3836312" imgH="805292" progId="Word.Document.12">
              <p:embed/>
            </p:oleObj>
          </a:graphicData>
        </a:graphic>
      </p:graphicFrame>
      <p:sp>
        <p:nvSpPr>
          <p:cNvPr id="6" name="矩形 5"/>
          <p:cNvSpPr>
            <a:spLocks noChangeAspect="1"/>
          </p:cNvSpPr>
          <p:nvPr/>
        </p:nvSpPr>
        <p:spPr>
          <a:xfrm>
            <a:off x="508000" y="3413527"/>
            <a:ext cx="8128000" cy="2895793"/>
          </a:xfrm>
          <a:prstGeom prst="rect">
            <a:avLst/>
          </a:prstGeom>
        </p:spPr>
        <p:txBody>
          <a:bodyPr>
            <a:spAutoFit/>
          </a:bodyPr>
          <a:lstStyle/>
          <a:p>
            <a:pPr>
              <a:lnSpc>
                <a:spcPct val="120000"/>
              </a:lnSpc>
            </a:pPr>
            <a:r>
              <a:rPr lang="en-US" altLang="zh-CN" sz="2200" dirty="0"/>
              <a:t>(1)</a:t>
            </a:r>
            <a:r>
              <a:rPr lang="zh-CN" altLang="zh-CN" sz="2200" dirty="0"/>
              <a:t>图中所示的地貌景观是在</a:t>
            </a:r>
            <a:r>
              <a:rPr lang="en-US" altLang="zh-CN" sz="2200" dirty="0"/>
              <a:t>(</a:t>
            </a:r>
            <a:r>
              <a:rPr lang="zh-CN" altLang="zh-CN" sz="2200" dirty="0"/>
              <a:t>　　</a:t>
            </a:r>
            <a:r>
              <a:rPr lang="en-US" altLang="zh-CN" sz="2200" dirty="0"/>
              <a:t>)</a:t>
            </a:r>
            <a:endParaRPr lang="zh-CN" altLang="zh-CN" sz="2200" dirty="0"/>
          </a:p>
          <a:p>
            <a:pPr>
              <a:lnSpc>
                <a:spcPct val="120000"/>
              </a:lnSpc>
            </a:pPr>
            <a:r>
              <a:rPr lang="zh-CN" altLang="zh-CN" sz="2200" dirty="0"/>
              <a:t>　　　　　　　　　　　　　　　　</a:t>
            </a:r>
          </a:p>
          <a:p>
            <a:pPr>
              <a:lnSpc>
                <a:spcPct val="120000"/>
              </a:lnSpc>
            </a:pPr>
            <a:r>
              <a:rPr lang="en-US" altLang="zh-CN" sz="2200" dirty="0"/>
              <a:t>A.</a:t>
            </a:r>
            <a:r>
              <a:rPr lang="zh-CN" altLang="zh-CN" sz="2200" dirty="0"/>
              <a:t>石灰岩分布区</a:t>
            </a:r>
            <a:r>
              <a:rPr lang="en-US" altLang="zh-CN" sz="2200" dirty="0"/>
              <a:t>	B.</a:t>
            </a:r>
            <a:r>
              <a:rPr lang="zh-CN" altLang="zh-CN" sz="2200" dirty="0"/>
              <a:t>花岗岩分布区</a:t>
            </a:r>
          </a:p>
          <a:p>
            <a:pPr>
              <a:lnSpc>
                <a:spcPct val="120000"/>
              </a:lnSpc>
            </a:pPr>
            <a:r>
              <a:rPr lang="en-US" altLang="zh-CN" sz="2200" dirty="0"/>
              <a:t>C.</a:t>
            </a:r>
            <a:r>
              <a:rPr lang="zh-CN" altLang="zh-CN" sz="2200" dirty="0"/>
              <a:t>玄武岩分布区</a:t>
            </a:r>
            <a:r>
              <a:rPr lang="en-US" altLang="zh-CN" sz="2200" dirty="0"/>
              <a:t>	D.</a:t>
            </a:r>
            <a:r>
              <a:rPr lang="zh-CN" altLang="zh-CN" sz="2200" dirty="0"/>
              <a:t>片麻岩分布区</a:t>
            </a:r>
          </a:p>
          <a:p>
            <a:pPr>
              <a:lnSpc>
                <a:spcPct val="120000"/>
              </a:lnSpc>
            </a:pPr>
            <a:r>
              <a:rPr lang="en-US" altLang="zh-CN" sz="2200" dirty="0"/>
              <a:t>(2)</a:t>
            </a:r>
            <a:r>
              <a:rPr lang="zh-CN" altLang="zh-CN" sz="2200" dirty="0"/>
              <a:t>我国最早较全面地揭示该地貌景观各种特征的著作是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《山海经》</a:t>
            </a:r>
            <a:r>
              <a:rPr lang="en-US" altLang="zh-CN" sz="2200" dirty="0"/>
              <a:t>	B.</a:t>
            </a:r>
            <a:r>
              <a:rPr lang="zh-CN" altLang="zh-CN" sz="2200" dirty="0"/>
              <a:t>《水经注》</a:t>
            </a:r>
          </a:p>
          <a:p>
            <a:pPr>
              <a:lnSpc>
                <a:spcPct val="120000"/>
              </a:lnSpc>
            </a:pPr>
            <a:r>
              <a:rPr lang="en-US" altLang="zh-CN" sz="2200" dirty="0"/>
              <a:t>C.</a:t>
            </a:r>
            <a:r>
              <a:rPr lang="zh-CN" altLang="zh-CN" sz="2200" dirty="0"/>
              <a:t>《梦溪笔谈》</a:t>
            </a:r>
            <a:r>
              <a:rPr lang="en-US" altLang="zh-CN" sz="2200" dirty="0"/>
              <a:t>	D.</a:t>
            </a:r>
            <a:r>
              <a:rPr lang="zh-CN" altLang="zh-CN" sz="2200" dirty="0"/>
              <a:t>《徐霞客游记》</a:t>
            </a:r>
          </a:p>
        </p:txBody>
      </p:sp>
    </p:spTree>
    <p:extLst>
      <p:ext uri="{BB962C8B-B14F-4D97-AF65-F5344CB8AC3E}">
        <p14:creationId xmlns:p14="http://schemas.microsoft.com/office/powerpoint/2010/main" xmlns="" val="2386626464"/>
      </p:ext>
    </p:extLst>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3748719"/>
          </a:xfrm>
          <a:prstGeom prst="rect">
            <a:avLst/>
          </a:prstGeom>
        </p:spPr>
        <p:txBody>
          <a:bodyPr>
            <a:spAutoFit/>
          </a:bodyPr>
          <a:lstStyle/>
          <a:p>
            <a:pPr>
              <a:lnSpc>
                <a:spcPct val="120000"/>
              </a:lnSpc>
            </a:pPr>
            <a:r>
              <a:rPr lang="en-US" altLang="zh-CN" sz="2200" dirty="0"/>
              <a:t>(3)</a:t>
            </a:r>
            <a:r>
              <a:rPr lang="zh-CN" altLang="zh-CN" sz="2200" dirty="0"/>
              <a:t>该地貌在广西桂林地区广泛发育的原因有</a:t>
            </a:r>
            <a:r>
              <a:rPr lang="en-US" altLang="zh-CN" sz="2200" u="sng" dirty="0"/>
              <a:t> </a:t>
            </a:r>
            <a:endParaRPr lang="zh-CN" altLang="zh-CN" sz="2200" dirty="0"/>
          </a:p>
          <a:p>
            <a:pPr>
              <a:lnSpc>
                <a:spcPct val="120000"/>
              </a:lnSpc>
            </a:pPr>
            <a:r>
              <a:rPr lang="zh-CN" altLang="zh-CN" sz="2200" u="sng" dirty="0"/>
              <a:t>　　</a:t>
            </a:r>
            <a:r>
              <a:rPr lang="en-US" altLang="zh-CN" sz="2200" dirty="0"/>
              <a:t>;</a:t>
            </a:r>
            <a:r>
              <a:rPr lang="zh-CN" altLang="zh-CN" sz="2200" u="sng" dirty="0"/>
              <a:t>　</a:t>
            </a:r>
            <a:r>
              <a:rPr lang="zh-CN" altLang="zh-CN" sz="2200" dirty="0"/>
              <a:t>。</a:t>
            </a:r>
            <a:r>
              <a:rPr lang="en-US" altLang="zh-CN" sz="2200" dirty="0"/>
              <a:t> </a:t>
            </a:r>
            <a:endParaRPr lang="zh-CN" altLang="zh-CN" sz="2200" dirty="0"/>
          </a:p>
          <a:p>
            <a:pPr>
              <a:lnSpc>
                <a:spcPct val="120000"/>
              </a:lnSpc>
            </a:pPr>
            <a:r>
              <a:rPr lang="en-US" altLang="zh-CN" sz="2200" dirty="0"/>
              <a:t>(4)</a:t>
            </a:r>
            <a:r>
              <a:rPr lang="zh-CN" altLang="zh-CN" sz="2200" dirty="0"/>
              <a:t>该地貌景观在我国四大高原中有广泛分布的是</a:t>
            </a:r>
            <a:r>
              <a:rPr lang="zh-CN" altLang="zh-CN" sz="2200" u="sng" dirty="0"/>
              <a:t>　　　　</a:t>
            </a:r>
            <a:r>
              <a:rPr lang="zh-CN" altLang="zh-CN" sz="2200" dirty="0"/>
              <a:t>高原。</a:t>
            </a:r>
            <a:r>
              <a:rPr lang="en-US" altLang="zh-CN" sz="2200" dirty="0"/>
              <a:t> </a:t>
            </a:r>
            <a:endParaRPr lang="zh-CN" altLang="zh-CN" sz="2200" dirty="0"/>
          </a:p>
          <a:p>
            <a:pPr>
              <a:lnSpc>
                <a:spcPct val="120000"/>
              </a:lnSpc>
            </a:pPr>
            <a:r>
              <a:rPr lang="en-US" altLang="zh-CN" sz="2200" dirty="0"/>
              <a:t>(5)</a:t>
            </a:r>
            <a:r>
              <a:rPr lang="zh-CN" altLang="zh-CN" sz="2200" dirty="0"/>
              <a:t>写出你所知道的有图中景观的广西桂林地区的三个著名旅游景点名称</a:t>
            </a:r>
            <a:r>
              <a:rPr lang="en-US" altLang="zh-CN" sz="2200" dirty="0"/>
              <a:t>:</a:t>
            </a:r>
            <a:r>
              <a:rPr lang="zh-CN" altLang="zh-CN" sz="2200" u="sng" dirty="0"/>
              <a:t>　　　　　　　　</a:t>
            </a:r>
            <a:r>
              <a:rPr lang="zh-CN" altLang="zh-CN" sz="2200" dirty="0"/>
              <a:t>。</a:t>
            </a:r>
            <a:r>
              <a:rPr lang="en-US" altLang="zh-CN" sz="2200" dirty="0"/>
              <a:t> </a:t>
            </a:r>
            <a:endParaRPr lang="zh-CN" altLang="zh-CN" sz="2200" dirty="0"/>
          </a:p>
          <a:p>
            <a:pPr>
              <a:lnSpc>
                <a:spcPct val="120000"/>
              </a:lnSpc>
            </a:pPr>
            <a:r>
              <a:rPr lang="zh-CN" altLang="zh-CN" sz="2200" dirty="0">
                <a:solidFill>
                  <a:srgbClr val="FF0000"/>
                </a:solidFill>
              </a:rPr>
              <a:t>解析</a:t>
            </a:r>
            <a:r>
              <a:rPr lang="zh-CN" altLang="zh-CN" sz="2200" dirty="0"/>
              <a:t>由图中的石笋、石柱、石钟乳可得出这种地貌为喀斯特地貌</a:t>
            </a:r>
            <a:r>
              <a:rPr lang="en-US" altLang="zh-CN" sz="2200" dirty="0"/>
              <a:t>,</a:t>
            </a:r>
            <a:r>
              <a:rPr lang="zh-CN" altLang="zh-CN" sz="2200" dirty="0"/>
              <a:t>主要在石灰岩分布的地区形成。我国古代地理学家徐霞客在《徐霞客游记》中最早较全面地进行了表述</a:t>
            </a:r>
            <a:r>
              <a:rPr lang="zh-CN" altLang="zh-CN" sz="2200" dirty="0" smtClean="0"/>
              <a:t>。</a:t>
            </a:r>
            <a:endParaRPr lang="zh-CN" altLang="zh-CN" sz="2200" dirty="0"/>
          </a:p>
        </p:txBody>
      </p:sp>
    </p:spTree>
    <p:extLst>
      <p:ext uri="{BB962C8B-B14F-4D97-AF65-F5344CB8AC3E}">
        <p14:creationId xmlns:p14="http://schemas.microsoft.com/office/powerpoint/2010/main" xmlns="" val="332398259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39552" y="2492896"/>
            <a:ext cx="8128000" cy="2123658"/>
          </a:xfrm>
          <a:prstGeom prst="rect">
            <a:avLst/>
          </a:prstGeom>
        </p:spPr>
        <p:txBody>
          <a:bodyPr>
            <a:spAutoFit/>
          </a:bodyPr>
          <a:lstStyle/>
          <a:p>
            <a:pPr>
              <a:lnSpc>
                <a:spcPct val="120000"/>
              </a:lnSpc>
            </a:pPr>
            <a:r>
              <a:rPr lang="zh-CN" altLang="zh-CN" sz="2200" dirty="0">
                <a:solidFill>
                  <a:srgbClr val="FF0000"/>
                </a:solidFill>
              </a:rPr>
              <a:t>答案</a:t>
            </a:r>
            <a:r>
              <a:rPr lang="en-US" altLang="zh-CN" sz="2200" dirty="0"/>
              <a:t>(1)A</a:t>
            </a:r>
            <a:endParaRPr lang="zh-CN" altLang="zh-CN" sz="2200" dirty="0"/>
          </a:p>
          <a:p>
            <a:pPr>
              <a:lnSpc>
                <a:spcPct val="120000"/>
              </a:lnSpc>
            </a:pPr>
            <a:r>
              <a:rPr lang="en-US" altLang="zh-CN" sz="2200" dirty="0"/>
              <a:t>(2)D</a:t>
            </a:r>
            <a:endParaRPr lang="zh-CN" altLang="zh-CN" sz="2200" dirty="0"/>
          </a:p>
          <a:p>
            <a:pPr>
              <a:lnSpc>
                <a:spcPct val="120000"/>
              </a:lnSpc>
            </a:pPr>
            <a:r>
              <a:rPr lang="en-US" altLang="zh-CN" sz="2200" dirty="0"/>
              <a:t>(3)</a:t>
            </a:r>
            <a:r>
              <a:rPr lang="zh-CN" altLang="zh-CN" sz="2200" dirty="0"/>
              <a:t>石灰岩厚且分布广　气候条件适宜</a:t>
            </a:r>
            <a:r>
              <a:rPr lang="en-US" altLang="zh-CN" sz="2200" dirty="0"/>
              <a:t>,</a:t>
            </a:r>
            <a:r>
              <a:rPr lang="zh-CN" altLang="zh-CN" sz="2200" dirty="0"/>
              <a:t>水的溶蚀能力强</a:t>
            </a:r>
          </a:p>
          <a:p>
            <a:pPr>
              <a:lnSpc>
                <a:spcPct val="120000"/>
              </a:lnSpc>
            </a:pPr>
            <a:r>
              <a:rPr lang="en-US" altLang="zh-CN" sz="2200" dirty="0"/>
              <a:t>(4)</a:t>
            </a:r>
            <a:r>
              <a:rPr lang="zh-CN" altLang="zh-CN" sz="2200" dirty="0"/>
              <a:t>云贵</a:t>
            </a:r>
          </a:p>
          <a:p>
            <a:pPr>
              <a:lnSpc>
                <a:spcPct val="120000"/>
              </a:lnSpc>
            </a:pPr>
            <a:r>
              <a:rPr lang="en-US" altLang="zh-CN" sz="2200" dirty="0"/>
              <a:t>(5)</a:t>
            </a:r>
            <a:r>
              <a:rPr lang="zh-CN" altLang="zh-CN" sz="2200" dirty="0"/>
              <a:t>七星岩、芦笛岩、冠岩</a:t>
            </a:r>
          </a:p>
        </p:txBody>
      </p:sp>
    </p:spTree>
    <p:extLst>
      <p:ext uri="{BB962C8B-B14F-4D97-AF65-F5344CB8AC3E}">
        <p14:creationId xmlns:p14="http://schemas.microsoft.com/office/powerpoint/2010/main" xmlns="" val="74284496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39552" y="2570303"/>
            <a:ext cx="8128000" cy="1717393"/>
          </a:xfrm>
          <a:prstGeom prst="rect">
            <a:avLst/>
          </a:prstGeom>
        </p:spPr>
        <p:txBody>
          <a:bodyPr>
            <a:spAutoFit/>
          </a:bodyPr>
          <a:lstStyle/>
          <a:p>
            <a:pPr>
              <a:lnSpc>
                <a:spcPct val="120000"/>
              </a:lnSpc>
            </a:pPr>
            <a:r>
              <a:rPr lang="zh-CN" altLang="zh-CN" sz="2200" dirty="0"/>
              <a:t>拓展延伸喀斯特地貌可以分为地面喀斯特地貌和地下喀斯特地貌</a:t>
            </a:r>
            <a:r>
              <a:rPr lang="en-US" altLang="zh-CN" sz="2200" dirty="0"/>
              <a:t>,</a:t>
            </a:r>
            <a:r>
              <a:rPr lang="zh-CN" altLang="zh-CN" sz="2200" dirty="0"/>
              <a:t>其代表形态及成因有何差异</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地面喀斯特地貌和地下喀斯特地貌的代表形态及成因如下表所示。</a:t>
            </a:r>
          </a:p>
        </p:txBody>
      </p:sp>
    </p:spTree>
    <p:extLst>
      <p:ext uri="{BB962C8B-B14F-4D97-AF65-F5344CB8AC3E}">
        <p14:creationId xmlns:p14="http://schemas.microsoft.com/office/powerpoint/2010/main" xmlns="" val="37274040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661616408"/>
              </p:ext>
            </p:extLst>
          </p:nvPr>
        </p:nvGraphicFramePr>
        <p:xfrm>
          <a:off x="539552" y="1844824"/>
          <a:ext cx="8128000" cy="4373812"/>
        </p:xfrm>
        <a:graphic>
          <a:graphicData uri="http://schemas.openxmlformats.org/presentationml/2006/ole">
            <p:oleObj spid="_x0000_s12330" name="文档" r:id="rId5" imgW="3893528" imgH="2095486" progId="Word.Document.12">
              <p:embed/>
            </p:oleObj>
          </a:graphicData>
        </a:graphic>
      </p:graphicFrame>
    </p:spTree>
    <p:extLst>
      <p:ext uri="{BB962C8B-B14F-4D97-AF65-F5344CB8AC3E}">
        <p14:creationId xmlns:p14="http://schemas.microsoft.com/office/powerpoint/2010/main" xmlns="" val="883757709"/>
      </p:ext>
    </p:extLst>
  </p:cSld>
  <p:clrMapOvr>
    <a:masterClrMapping/>
  </p:clrMapOvr>
  <p:transition spd="slow">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2880917" cy="458202"/>
          </a:xfrm>
          <a:prstGeom prst="rect">
            <a:avLst/>
          </a:prstGeom>
        </p:spPr>
        <p:txBody>
          <a:bodyPr wrap="none">
            <a:spAutoFit/>
          </a:bodyPr>
          <a:lstStyle/>
          <a:p>
            <a:pPr>
              <a:lnSpc>
                <a:spcPct val="120000"/>
              </a:lnSpc>
            </a:pPr>
            <a:r>
              <a:rPr lang="zh-CN" altLang="zh-CN" sz="2200" dirty="0"/>
              <a:t>探究点三 中国的</a:t>
            </a:r>
            <a:r>
              <a:rPr lang="zh-CN" altLang="zh-CN" sz="2200" dirty="0" smtClean="0"/>
              <a:t>园林</a:t>
            </a:r>
            <a:r>
              <a:rPr lang="en-US" altLang="zh-CN" sz="2200" dirty="0" smtClean="0"/>
              <a:t> </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1508470292"/>
              </p:ext>
            </p:extLst>
          </p:nvPr>
        </p:nvGraphicFramePr>
        <p:xfrm>
          <a:off x="508000" y="1350701"/>
          <a:ext cx="8128000" cy="854163"/>
        </p:xfrm>
        <a:graphic>
          <a:graphicData uri="http://schemas.openxmlformats.org/presentationml/2006/ole">
            <p:oleObj spid="_x0000_s13394" name="文档" r:id="rId5" imgW="3836312" imgH="402466" progId="Word.Document.12">
              <p:embed/>
            </p:oleObj>
          </a:graphicData>
        </a:graphic>
      </p:graphicFrame>
      <p:sp>
        <p:nvSpPr>
          <p:cNvPr id="6" name="矩形 5"/>
          <p:cNvSpPr>
            <a:spLocks noChangeAspect="1"/>
          </p:cNvSpPr>
          <p:nvPr/>
        </p:nvSpPr>
        <p:spPr>
          <a:xfrm>
            <a:off x="508000" y="1916832"/>
            <a:ext cx="8128000" cy="2083263"/>
          </a:xfrm>
          <a:prstGeom prst="rect">
            <a:avLst/>
          </a:prstGeom>
        </p:spPr>
        <p:txBody>
          <a:bodyPr>
            <a:spAutoFit/>
          </a:bodyPr>
          <a:lstStyle/>
          <a:p>
            <a:pPr>
              <a:lnSpc>
                <a:spcPct val="120000"/>
              </a:lnSpc>
            </a:pPr>
            <a:r>
              <a:rPr lang="zh-CN" altLang="zh-CN" sz="2200" dirty="0"/>
              <a:t>园林是人们为了游览娱乐的方便</a:t>
            </a:r>
            <a:r>
              <a:rPr lang="en-US" altLang="zh-CN" sz="2200" dirty="0"/>
              <a:t>,</a:t>
            </a:r>
            <a:r>
              <a:rPr lang="zh-CN" altLang="zh-CN" sz="2200" dirty="0"/>
              <a:t>用自己的双手创造风景的一种艺术。我国园林有着悠久的历史</a:t>
            </a:r>
            <a:r>
              <a:rPr lang="en-US" altLang="zh-CN" sz="2200" dirty="0"/>
              <a:t>,</a:t>
            </a:r>
            <a:r>
              <a:rPr lang="zh-CN" altLang="zh-CN" sz="2200" dirty="0"/>
              <a:t>它那</a:t>
            </a:r>
            <a:r>
              <a:rPr lang="en-US" altLang="zh-CN" sz="2200" dirty="0"/>
              <a:t>“</a:t>
            </a:r>
            <a:r>
              <a:rPr lang="zh-CN" altLang="zh-CN" sz="2200" dirty="0"/>
              <a:t>虽由人作</a:t>
            </a:r>
            <a:r>
              <a:rPr lang="en-US" altLang="zh-CN" sz="2200" dirty="0"/>
              <a:t>,</a:t>
            </a:r>
            <a:r>
              <a:rPr lang="zh-CN" altLang="zh-CN" sz="2200" dirty="0"/>
              <a:t>宛自天开</a:t>
            </a:r>
            <a:r>
              <a:rPr lang="en-US" altLang="zh-CN" sz="2200" dirty="0"/>
              <a:t>”</a:t>
            </a:r>
            <a:r>
              <a:rPr lang="zh-CN" altLang="zh-CN" sz="2200" dirty="0"/>
              <a:t>的艺术原则</a:t>
            </a:r>
            <a:r>
              <a:rPr lang="en-US" altLang="zh-CN" sz="2200" dirty="0"/>
              <a:t>,</a:t>
            </a:r>
            <a:r>
              <a:rPr lang="zh-CN" altLang="zh-CN" sz="2200" dirty="0"/>
              <a:t>那熔传统建筑、文学、书画、雕刻和工艺等艺术于一炉的综合特性</a:t>
            </a:r>
            <a:r>
              <a:rPr lang="en-US" altLang="zh-CN" sz="2200" dirty="0"/>
              <a:t>,</a:t>
            </a:r>
            <a:r>
              <a:rPr lang="zh-CN" altLang="zh-CN" sz="2200" dirty="0"/>
              <a:t>在世界园林史上独树一帜</a:t>
            </a:r>
            <a:r>
              <a:rPr lang="en-US" altLang="zh-CN" sz="2200" dirty="0"/>
              <a:t>,</a:t>
            </a:r>
            <a:r>
              <a:rPr lang="zh-CN" altLang="zh-CN" sz="2200" dirty="0"/>
              <a:t>享有很高的地位。我国的园林分为北方园林和江南园林两大流派。</a:t>
            </a:r>
          </a:p>
        </p:txBody>
      </p:sp>
      <p:graphicFrame>
        <p:nvGraphicFramePr>
          <p:cNvPr id="7" name="对象 6"/>
          <p:cNvGraphicFramePr>
            <a:graphicFrameLocks noChangeAspect="1"/>
          </p:cNvGraphicFramePr>
          <p:nvPr>
            <p:extLst>
              <p:ext uri="{D42A27DB-BD31-4B8C-83A1-F6EECF244321}">
                <p14:modId xmlns:p14="http://schemas.microsoft.com/office/powerpoint/2010/main" xmlns="" val="3944041463"/>
              </p:ext>
            </p:extLst>
          </p:nvPr>
        </p:nvGraphicFramePr>
        <p:xfrm>
          <a:off x="508000" y="3933056"/>
          <a:ext cx="8128000" cy="2132045"/>
        </p:xfrm>
        <a:graphic>
          <a:graphicData uri="http://schemas.openxmlformats.org/presentationml/2006/ole">
            <p:oleObj spid="_x0000_s13395" name="文档" r:id="rId6" imgW="3836312" imgH="1006524" progId="Word.Document.12">
              <p:embed/>
            </p:oleObj>
          </a:graphicData>
        </a:graphic>
      </p:graphicFrame>
    </p:spTree>
    <p:extLst>
      <p:ext uri="{BB962C8B-B14F-4D97-AF65-F5344CB8AC3E}">
        <p14:creationId xmlns:p14="http://schemas.microsoft.com/office/powerpoint/2010/main" xmlns="" val="3881292020"/>
      </p:ext>
    </p:extLst>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94170"/>
            <a:ext cx="8128000" cy="4927118"/>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我国的北方园林与江南园林各有何特点</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北方园林多为皇家园林</a:t>
            </a:r>
            <a:r>
              <a:rPr lang="en-US" altLang="zh-CN" sz="2200" dirty="0"/>
              <a:t>,</a:t>
            </a:r>
            <a:r>
              <a:rPr lang="zh-CN" altLang="zh-CN" sz="2200" dirty="0"/>
              <a:t>风格粗犷、规模宏大、金碧辉煌</a:t>
            </a:r>
            <a:r>
              <a:rPr lang="en-US" altLang="zh-CN" sz="2200" dirty="0"/>
              <a:t>(</a:t>
            </a:r>
            <a:r>
              <a:rPr lang="zh-CN" altLang="zh-CN" sz="2200" dirty="0"/>
              <a:t>颜色以红、黄两种为主</a:t>
            </a:r>
            <a:r>
              <a:rPr lang="en-US" altLang="zh-CN" sz="2200" dirty="0"/>
              <a:t>),</a:t>
            </a:r>
            <a:r>
              <a:rPr lang="zh-CN" altLang="zh-CN" sz="2200" dirty="0"/>
              <a:t>但幽雅婉丽不足。</a:t>
            </a:r>
          </a:p>
          <a:p>
            <a:pPr>
              <a:lnSpc>
                <a:spcPct val="120000"/>
              </a:lnSpc>
            </a:pPr>
            <a:r>
              <a:rPr lang="zh-CN" altLang="zh-CN" sz="2200" dirty="0"/>
              <a:t>江南园林则多官、商、文人的私园</a:t>
            </a:r>
            <a:r>
              <a:rPr lang="en-US" altLang="zh-CN" sz="2200" dirty="0"/>
              <a:t>,</a:t>
            </a:r>
            <a:r>
              <a:rPr lang="zh-CN" altLang="zh-CN" sz="2200" dirty="0"/>
              <a:t>一般规模小</a:t>
            </a:r>
            <a:r>
              <a:rPr lang="en-US" altLang="zh-CN" sz="2200" dirty="0"/>
              <a:t>,</a:t>
            </a:r>
            <a:r>
              <a:rPr lang="zh-CN" altLang="zh-CN" sz="2200" dirty="0"/>
              <a:t>秀水奇石、院树庭花、清雅恬淡、玲珑剔透</a:t>
            </a:r>
            <a:r>
              <a:rPr lang="en-US" altLang="zh-CN" sz="2200" dirty="0"/>
              <a:t>(</a:t>
            </a:r>
            <a:r>
              <a:rPr lang="zh-CN" altLang="zh-CN" sz="2200" dirty="0"/>
              <a:t>颜色以黑、白为主</a:t>
            </a:r>
            <a:r>
              <a:rPr lang="en-US" altLang="zh-CN" sz="2200" dirty="0"/>
              <a:t>)</a:t>
            </a:r>
            <a:r>
              <a:rPr lang="zh-CN" altLang="zh-CN" sz="2200" dirty="0"/>
              <a:t>。</a:t>
            </a:r>
          </a:p>
          <a:p>
            <a:pPr>
              <a:lnSpc>
                <a:spcPct val="120000"/>
              </a:lnSpc>
            </a:pPr>
            <a:r>
              <a:rPr lang="en-US" altLang="zh-CN" sz="2200" dirty="0"/>
              <a:t>(2)</a:t>
            </a:r>
            <a:r>
              <a:rPr lang="zh-CN" altLang="zh-CN" sz="2200" dirty="0"/>
              <a:t>北方园林与江南园林建筑风格的不同</a:t>
            </a:r>
            <a:r>
              <a:rPr lang="en-US" altLang="zh-CN" sz="2200" dirty="0"/>
              <a:t>,</a:t>
            </a:r>
            <a:r>
              <a:rPr lang="zh-CN" altLang="zh-CN" sz="2200" dirty="0"/>
              <a:t>怎样体现自然环境与人文景观的协调统一</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北方园林颜色以红、黄为主</a:t>
            </a:r>
            <a:r>
              <a:rPr lang="en-US" altLang="zh-CN" sz="2200" dirty="0"/>
              <a:t>,</a:t>
            </a:r>
            <a:r>
              <a:rPr lang="zh-CN" altLang="zh-CN" sz="2200" dirty="0"/>
              <a:t>浓重</a:t>
            </a:r>
            <a:r>
              <a:rPr lang="en-US" altLang="zh-CN" sz="2200" dirty="0"/>
              <a:t>,</a:t>
            </a:r>
            <a:r>
              <a:rPr lang="zh-CN" altLang="zh-CN" sz="2200" dirty="0"/>
              <a:t>既体现皇家至高无上的尊贵</a:t>
            </a:r>
            <a:r>
              <a:rPr lang="en-US" altLang="zh-CN" sz="2200" dirty="0"/>
              <a:t>,</a:t>
            </a:r>
            <a:r>
              <a:rPr lang="zh-CN" altLang="zh-CN" sz="2200" dirty="0"/>
              <a:t>又与宽阔整齐的地形、多蓝天白云的气候特点相辉映。</a:t>
            </a:r>
          </a:p>
          <a:p>
            <a:pPr>
              <a:lnSpc>
                <a:spcPct val="120000"/>
              </a:lnSpc>
            </a:pPr>
            <a:r>
              <a:rPr lang="zh-CN" altLang="zh-CN" sz="2200" dirty="0"/>
              <a:t>江南园林颜色以黑、白为主</a:t>
            </a:r>
            <a:r>
              <a:rPr lang="en-US" altLang="zh-CN" sz="2200" dirty="0"/>
              <a:t>,</a:t>
            </a:r>
            <a:r>
              <a:rPr lang="zh-CN" altLang="zh-CN" sz="2200" dirty="0"/>
              <a:t>既与水乡风光、湿润的气候特点融为一体</a:t>
            </a:r>
            <a:r>
              <a:rPr lang="en-US" altLang="zh-CN" sz="2200" dirty="0"/>
              <a:t>,</a:t>
            </a:r>
            <a:r>
              <a:rPr lang="zh-CN" altLang="zh-CN" sz="2200" dirty="0"/>
              <a:t>又迎合园主追求闲适宁静的心理需要。</a:t>
            </a:r>
          </a:p>
        </p:txBody>
      </p:sp>
    </p:spTree>
    <p:extLst>
      <p:ext uri="{BB962C8B-B14F-4D97-AF65-F5344CB8AC3E}">
        <p14:creationId xmlns:p14="http://schemas.microsoft.com/office/powerpoint/2010/main" xmlns="" val="216501354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74894701"/>
              </p:ext>
            </p:extLst>
          </p:nvPr>
        </p:nvGraphicFramePr>
        <p:xfrm>
          <a:off x="508000" y="908720"/>
          <a:ext cx="8128000" cy="854163"/>
        </p:xfrm>
        <a:graphic>
          <a:graphicData uri="http://schemas.openxmlformats.org/presentationml/2006/ole">
            <p:oleObj spid="_x0000_s14380" name="文档" r:id="rId5" imgW="3836312" imgH="402466" progId="Word.Document.12">
              <p:embed/>
            </p:oleObj>
          </a:graphicData>
        </a:graphic>
      </p:graphicFrame>
      <p:sp>
        <p:nvSpPr>
          <p:cNvPr id="5" name="矩形 4"/>
          <p:cNvSpPr>
            <a:spLocks noChangeAspect="1"/>
          </p:cNvSpPr>
          <p:nvPr/>
        </p:nvSpPr>
        <p:spPr>
          <a:xfrm>
            <a:off x="508000" y="1490242"/>
            <a:ext cx="2473754" cy="498598"/>
          </a:xfrm>
          <a:prstGeom prst="rect">
            <a:avLst/>
          </a:prstGeom>
        </p:spPr>
        <p:txBody>
          <a:bodyPr wrap="none">
            <a:spAutoFit/>
          </a:bodyPr>
          <a:lstStyle/>
          <a:p>
            <a:pPr>
              <a:lnSpc>
                <a:spcPct val="120000"/>
              </a:lnSpc>
            </a:pPr>
            <a:r>
              <a:rPr lang="en-US" altLang="zh-CN" sz="2200" b="1" dirty="0"/>
              <a:t>1</a:t>
            </a:r>
            <a:r>
              <a:rPr lang="en-US" altLang="zh-CN" sz="2200" dirty="0"/>
              <a:t>.</a:t>
            </a:r>
            <a:r>
              <a:rPr lang="zh-CN" altLang="zh-CN" sz="2200" dirty="0"/>
              <a:t>中国园林的</a:t>
            </a:r>
            <a:r>
              <a:rPr lang="zh-CN" altLang="zh-CN" sz="2200" dirty="0" smtClean="0"/>
              <a:t>特点</a:t>
            </a:r>
            <a:r>
              <a:rPr lang="en-US" altLang="zh-CN" sz="2200" dirty="0" smtClean="0"/>
              <a:t> </a:t>
            </a:r>
            <a:endParaRPr lang="zh-CN" altLang="zh-CN" sz="2200" dirty="0"/>
          </a:p>
        </p:txBody>
      </p:sp>
      <p:pic>
        <p:nvPicPr>
          <p:cNvPr id="14339" name="Picture 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290763" y="1919407"/>
            <a:ext cx="5305573" cy="46059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12152744"/>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98590"/>
            <a:ext cx="2238113" cy="458202"/>
          </a:xfrm>
          <a:prstGeom prst="rect">
            <a:avLst/>
          </a:prstGeom>
        </p:spPr>
        <p:txBody>
          <a:bodyPr wrap="none">
            <a:spAutoFit/>
          </a:bodyPr>
          <a:lstStyle/>
          <a:p>
            <a:pPr>
              <a:lnSpc>
                <a:spcPct val="120000"/>
              </a:lnSpc>
            </a:pPr>
            <a:r>
              <a:rPr lang="zh-CN" altLang="zh-CN" sz="2200" dirty="0"/>
              <a:t>一、中国的</a:t>
            </a:r>
            <a:r>
              <a:rPr lang="zh-CN" altLang="zh-CN" sz="2200" dirty="0" smtClean="0"/>
              <a:t>名山</a:t>
            </a:r>
            <a:r>
              <a:rPr lang="en-US" altLang="zh-CN" sz="2200" dirty="0" smtClean="0"/>
              <a:t> </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3167991900"/>
              </p:ext>
            </p:extLst>
          </p:nvPr>
        </p:nvGraphicFramePr>
        <p:xfrm>
          <a:off x="508000" y="1407091"/>
          <a:ext cx="8128000" cy="5118253"/>
        </p:xfrm>
        <a:graphic>
          <a:graphicData uri="http://schemas.openxmlformats.org/presentationml/2006/ole">
            <p:oleObj spid="_x0000_s3114" name="文档" r:id="rId4" imgW="3836312" imgH="2415515" progId="Word.Document.12">
              <p:embed/>
            </p:oleObj>
          </a:graphicData>
        </a:graphic>
      </p:graphicFrame>
      <p:sp>
        <p:nvSpPr>
          <p:cNvPr id="6" name="矩形 5"/>
          <p:cNvSpPr/>
          <p:nvPr/>
        </p:nvSpPr>
        <p:spPr>
          <a:xfrm>
            <a:off x="4427984" y="1597736"/>
            <a:ext cx="144016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4283968" y="2972712"/>
            <a:ext cx="57606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p>
        </p:txBody>
      </p:sp>
      <p:sp>
        <p:nvSpPr>
          <p:cNvPr id="8" name="矩形 7"/>
          <p:cNvSpPr/>
          <p:nvPr/>
        </p:nvSpPr>
        <p:spPr>
          <a:xfrm>
            <a:off x="4451885" y="3319104"/>
            <a:ext cx="1056219"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4451885" y="4351456"/>
            <a:ext cx="528109"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5117818" y="5040472"/>
            <a:ext cx="52371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flipH="1">
            <a:off x="5796136" y="5386864"/>
            <a:ext cx="50405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5131466" y="5726432"/>
            <a:ext cx="183044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5012911" cy="498598"/>
          </a:xfrm>
          <a:prstGeom prst="rect">
            <a:avLst/>
          </a:prstGeom>
        </p:spPr>
        <p:txBody>
          <a:bodyPr wrap="none">
            <a:spAutoFit/>
          </a:bodyPr>
          <a:lstStyle/>
          <a:p>
            <a:pPr>
              <a:lnSpc>
                <a:spcPct val="120000"/>
              </a:lnSpc>
            </a:pPr>
            <a:r>
              <a:rPr lang="en-US" altLang="zh-CN" sz="2200" b="1" dirty="0"/>
              <a:t>2</a:t>
            </a:r>
            <a:r>
              <a:rPr lang="en-US" altLang="zh-CN" sz="2200" dirty="0"/>
              <a:t>.</a:t>
            </a:r>
            <a:r>
              <a:rPr lang="zh-CN" altLang="zh-CN" sz="2200" dirty="0"/>
              <a:t>典例对比</a:t>
            </a:r>
            <a:r>
              <a:rPr lang="en-US" altLang="zh-CN" sz="2200" dirty="0"/>
              <a:t>——</a:t>
            </a:r>
            <a:r>
              <a:rPr lang="zh-CN" altLang="zh-CN" sz="2200" dirty="0"/>
              <a:t>北京颐和园和</a:t>
            </a:r>
            <a:r>
              <a:rPr lang="zh-CN" altLang="zh-CN" sz="2200" dirty="0" smtClean="0"/>
              <a:t>苏州园林</a:t>
            </a:r>
            <a:r>
              <a:rPr lang="en-US" altLang="zh-CN" sz="2200" dirty="0" smtClean="0"/>
              <a:t> </a:t>
            </a:r>
            <a:endParaRPr lang="zh-CN" altLang="zh-CN" sz="2200" dirty="0"/>
          </a:p>
        </p:txBody>
      </p:sp>
      <p:pic>
        <p:nvPicPr>
          <p:cNvPr id="1536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123728" y="1412776"/>
            <a:ext cx="5616624" cy="51018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48374830"/>
      </p:ext>
    </p:extLst>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58202"/>
          </a:xfrm>
          <a:prstGeom prst="rect">
            <a:avLst/>
          </a:prstGeom>
        </p:spPr>
        <p:txBody>
          <a:bodyPr>
            <a:spAutoFit/>
          </a:bodyPr>
          <a:lstStyle/>
          <a:p>
            <a:pPr>
              <a:lnSpc>
                <a:spcPct val="120000"/>
              </a:lnSpc>
            </a:pPr>
            <a:r>
              <a:rPr lang="zh-CN" altLang="zh-CN" sz="2200" dirty="0"/>
              <a:t>【例</a:t>
            </a:r>
            <a:r>
              <a:rPr lang="en-US" altLang="zh-CN" sz="2200" b="1" dirty="0"/>
              <a:t>3</a:t>
            </a:r>
            <a:r>
              <a:rPr lang="zh-CN" altLang="zh-CN" sz="2200" dirty="0"/>
              <a:t>】读我国部分旅游胜地分布图</a:t>
            </a:r>
            <a:r>
              <a:rPr lang="en-US" altLang="zh-CN" sz="2200" dirty="0"/>
              <a:t>,</a:t>
            </a:r>
            <a:r>
              <a:rPr lang="zh-CN" altLang="zh-CN" sz="2200" dirty="0"/>
              <a:t>完成下列问题</a:t>
            </a:r>
            <a:r>
              <a:rPr lang="zh-CN" altLang="zh-CN" sz="2200" dirty="0" smtClean="0"/>
              <a:t>。</a:t>
            </a:r>
            <a:r>
              <a:rPr lang="en-US" altLang="zh-CN" sz="2200" dirty="0" smtClean="0"/>
              <a:t> </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388832946"/>
              </p:ext>
            </p:extLst>
          </p:nvPr>
        </p:nvGraphicFramePr>
        <p:xfrm>
          <a:off x="508000" y="1556792"/>
          <a:ext cx="8128000" cy="4264090"/>
        </p:xfrm>
        <a:graphic>
          <a:graphicData uri="http://schemas.openxmlformats.org/presentationml/2006/ole">
            <p:oleObj spid="_x0000_s17450" name="文档" r:id="rId5" imgW="3836312" imgH="2012689" progId="Word.Document.12">
              <p:embed/>
            </p:oleObj>
          </a:graphicData>
        </a:graphic>
      </p:graphicFrame>
    </p:spTree>
    <p:extLst>
      <p:ext uri="{BB962C8B-B14F-4D97-AF65-F5344CB8AC3E}">
        <p14:creationId xmlns:p14="http://schemas.microsoft.com/office/powerpoint/2010/main" xmlns="" val="4066113909"/>
      </p:ext>
    </p:extLst>
  </p:cSld>
  <p:clrMapOvr>
    <a:masterClrMapping/>
  </p:clrMapOvr>
  <p:transition spd="slow">
    <p:cov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5333383"/>
          </a:xfrm>
          <a:prstGeom prst="rect">
            <a:avLst/>
          </a:prstGeom>
        </p:spPr>
        <p:txBody>
          <a:bodyPr>
            <a:spAutoFit/>
          </a:bodyPr>
          <a:lstStyle/>
          <a:p>
            <a:pPr>
              <a:lnSpc>
                <a:spcPct val="120000"/>
              </a:lnSpc>
            </a:pPr>
            <a:r>
              <a:rPr lang="en-US" altLang="zh-CN" sz="2200" dirty="0"/>
              <a:t>(1)</a:t>
            </a:r>
            <a:r>
              <a:rPr lang="zh-CN" altLang="zh-CN" sz="2200" dirty="0"/>
              <a:t>图中旅游胜地</a:t>
            </a:r>
            <a:r>
              <a:rPr lang="en-US" altLang="zh-CN" sz="2200" dirty="0"/>
              <a:t>,</a:t>
            </a:r>
            <a:r>
              <a:rPr lang="zh-CN" altLang="zh-CN" sz="2200" dirty="0"/>
              <a:t>属北方园林的是</a:t>
            </a:r>
            <a:r>
              <a:rPr lang="zh-CN" altLang="zh-CN" sz="2200" u="sng" dirty="0"/>
              <a:t>　　　　　　</a:t>
            </a:r>
            <a:r>
              <a:rPr lang="en-US" altLang="zh-CN" sz="2200" dirty="0"/>
              <a:t>,</a:t>
            </a:r>
            <a:r>
              <a:rPr lang="zh-CN" altLang="zh-CN" sz="2200" dirty="0"/>
              <a:t>属江南园林的是</a:t>
            </a:r>
            <a:r>
              <a:rPr lang="zh-CN" altLang="zh-CN" sz="2200" u="sng" dirty="0"/>
              <a:t>　　　　　　</a:t>
            </a:r>
            <a:r>
              <a:rPr lang="zh-CN" altLang="zh-CN" sz="2200" dirty="0"/>
              <a:t>。北方皇家园林规模</a:t>
            </a:r>
            <a:r>
              <a:rPr lang="zh-CN" altLang="zh-CN" sz="2200" u="sng" dirty="0"/>
              <a:t>　　　　</a:t>
            </a:r>
            <a:r>
              <a:rPr lang="en-US" altLang="zh-CN" sz="2200" dirty="0"/>
              <a:t>,</a:t>
            </a:r>
            <a:r>
              <a:rPr lang="zh-CN" altLang="zh-CN" sz="2200" dirty="0"/>
              <a:t>江南私家园林规模</a:t>
            </a:r>
            <a:r>
              <a:rPr lang="zh-CN" altLang="zh-CN" sz="2200" u="sng" dirty="0"/>
              <a:t>　　　　</a:t>
            </a:r>
            <a:r>
              <a:rPr lang="zh-CN" altLang="zh-CN" sz="2200" dirty="0"/>
              <a:t>。</a:t>
            </a:r>
            <a:r>
              <a:rPr lang="en-US" altLang="zh-CN" sz="2200" dirty="0"/>
              <a:t> </a:t>
            </a:r>
            <a:endParaRPr lang="zh-CN" altLang="zh-CN" sz="2200" dirty="0"/>
          </a:p>
          <a:p>
            <a:pPr>
              <a:lnSpc>
                <a:spcPct val="120000"/>
              </a:lnSpc>
            </a:pPr>
            <a:r>
              <a:rPr lang="en-US" altLang="zh-CN" sz="2200" dirty="0"/>
              <a:t>(2)</a:t>
            </a:r>
            <a:r>
              <a:rPr lang="zh-CN" altLang="zh-CN" sz="2200" dirty="0"/>
              <a:t>苏州古典园林位于</a:t>
            </a:r>
            <a:r>
              <a:rPr lang="zh-CN" altLang="zh-CN" sz="2200" u="sng" dirty="0"/>
              <a:t>　　　　</a:t>
            </a:r>
            <a:r>
              <a:rPr lang="zh-CN" altLang="zh-CN" sz="2200" dirty="0"/>
              <a:t>省</a:t>
            </a:r>
            <a:r>
              <a:rPr lang="en-US" altLang="zh-CN" sz="2200" dirty="0"/>
              <a:t>,</a:t>
            </a:r>
            <a:r>
              <a:rPr lang="zh-CN" altLang="zh-CN" sz="2200" dirty="0"/>
              <a:t>属于世界文化遗产。其中</a:t>
            </a:r>
            <a:r>
              <a:rPr lang="zh-CN" altLang="zh-CN" sz="2200" u="sng" dirty="0"/>
              <a:t>　　　　</a:t>
            </a:r>
            <a:r>
              <a:rPr lang="zh-CN" altLang="zh-CN" sz="2200" dirty="0"/>
              <a:t>、狮子林、</a:t>
            </a:r>
            <a:r>
              <a:rPr lang="zh-CN" altLang="zh-CN" sz="2200" u="sng" dirty="0"/>
              <a:t>　　　　</a:t>
            </a:r>
            <a:r>
              <a:rPr lang="zh-CN" altLang="zh-CN" sz="2200" dirty="0"/>
              <a:t>、留园号称苏州四大古园。</a:t>
            </a:r>
            <a:r>
              <a:rPr lang="en-US" altLang="zh-CN" sz="2200" dirty="0"/>
              <a:t> </a:t>
            </a:r>
            <a:endParaRPr lang="zh-CN" altLang="zh-CN" sz="2200" dirty="0"/>
          </a:p>
          <a:p>
            <a:pPr>
              <a:lnSpc>
                <a:spcPct val="120000"/>
              </a:lnSpc>
            </a:pPr>
            <a:r>
              <a:rPr lang="en-US" altLang="zh-CN" sz="2200" dirty="0"/>
              <a:t>(3)</a:t>
            </a:r>
            <a:r>
              <a:rPr lang="zh-CN" altLang="zh-CN" sz="2200" dirty="0"/>
              <a:t>与苏州园林位于同一省的另一处世界文化遗产是</a:t>
            </a:r>
            <a:r>
              <a:rPr lang="zh-CN" altLang="zh-CN" sz="2200" u="sng" dirty="0"/>
              <a:t>　　　　　　</a:t>
            </a:r>
            <a:r>
              <a:rPr lang="zh-CN" altLang="zh-CN" sz="2200" dirty="0"/>
              <a:t>。</a:t>
            </a:r>
            <a:r>
              <a:rPr lang="en-US" altLang="zh-CN" sz="2200" dirty="0"/>
              <a:t> </a:t>
            </a:r>
            <a:endParaRPr lang="zh-CN" altLang="zh-CN" sz="2200" dirty="0"/>
          </a:p>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我国的园林景观北方以规模宏大的皇家园林为主</a:t>
            </a:r>
            <a:r>
              <a:rPr lang="en-US" altLang="zh-CN" sz="2200" dirty="0"/>
              <a:t>,</a:t>
            </a:r>
            <a:r>
              <a:rPr lang="zh-CN" altLang="zh-CN" sz="2200" dirty="0"/>
              <a:t>主要是北京的颐和园、圆明园等园林以及承德避暑山庄的园林最为著名。江南园林以规模较小的苏州园林为代表。第</a:t>
            </a:r>
            <a:r>
              <a:rPr lang="en-US" altLang="zh-CN" sz="2200" dirty="0"/>
              <a:t>(2)</a:t>
            </a:r>
            <a:r>
              <a:rPr lang="zh-CN" altLang="zh-CN" sz="2200" dirty="0"/>
              <a:t>题</a:t>
            </a:r>
            <a:r>
              <a:rPr lang="en-US" altLang="zh-CN" sz="2200" dirty="0"/>
              <a:t>,</a:t>
            </a:r>
            <a:r>
              <a:rPr lang="zh-CN" altLang="zh-CN" sz="2200" dirty="0"/>
              <a:t>苏州园林位于江苏省</a:t>
            </a:r>
            <a:r>
              <a:rPr lang="en-US" altLang="zh-CN" sz="2200" dirty="0"/>
              <a:t>,</a:t>
            </a:r>
            <a:r>
              <a:rPr lang="zh-CN" altLang="zh-CN" sz="2200" dirty="0"/>
              <a:t>沧浪亭、狮子林、拙政园、留园号称苏州四大古园。第</a:t>
            </a:r>
            <a:r>
              <a:rPr lang="en-US" altLang="zh-CN" sz="2200" dirty="0"/>
              <a:t>(3)</a:t>
            </a:r>
            <a:r>
              <a:rPr lang="zh-CN" altLang="zh-CN" sz="2200" dirty="0"/>
              <a:t>题</a:t>
            </a:r>
            <a:r>
              <a:rPr lang="en-US" altLang="zh-CN" sz="2200" dirty="0"/>
              <a:t>,</a:t>
            </a:r>
            <a:r>
              <a:rPr lang="zh-CN" altLang="zh-CN" sz="2200" dirty="0"/>
              <a:t>江苏省除了苏州园林属于世界文化遗产外</a:t>
            </a:r>
            <a:r>
              <a:rPr lang="en-US" altLang="zh-CN" sz="2200" dirty="0"/>
              <a:t>,</a:t>
            </a:r>
            <a:r>
              <a:rPr lang="zh-CN" altLang="zh-CN" sz="2200" dirty="0"/>
              <a:t>南京的明孝陵也属于世界文化遗产。</a:t>
            </a:r>
          </a:p>
        </p:txBody>
      </p:sp>
    </p:spTree>
    <p:extLst>
      <p:ext uri="{BB962C8B-B14F-4D97-AF65-F5344CB8AC3E}">
        <p14:creationId xmlns:p14="http://schemas.microsoft.com/office/powerpoint/2010/main" xmlns="" val="188459183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683568" y="2420888"/>
            <a:ext cx="8128000" cy="1717393"/>
          </a:xfrm>
          <a:prstGeom prst="rect">
            <a:avLst/>
          </a:prstGeom>
        </p:spPr>
        <p:txBody>
          <a:bodyPr>
            <a:spAutoFit/>
          </a:bodyPr>
          <a:lstStyle/>
          <a:p>
            <a:pPr>
              <a:lnSpc>
                <a:spcPct val="120000"/>
              </a:lnSpc>
            </a:pPr>
            <a:r>
              <a:rPr lang="zh-CN" altLang="zh-CN" sz="2200" dirty="0">
                <a:solidFill>
                  <a:srgbClr val="FF0000"/>
                </a:solidFill>
              </a:rPr>
              <a:t>答案</a:t>
            </a:r>
            <a:r>
              <a:rPr lang="en-US" altLang="zh-CN" sz="2200" dirty="0"/>
              <a:t>(1)</a:t>
            </a:r>
            <a:r>
              <a:rPr lang="zh-CN" altLang="zh-CN" sz="2200" dirty="0"/>
              <a:t>承德避暑山庄　苏州古典园林　宏大　较小</a:t>
            </a:r>
          </a:p>
          <a:p>
            <a:pPr>
              <a:lnSpc>
                <a:spcPct val="120000"/>
              </a:lnSpc>
            </a:pPr>
            <a:r>
              <a:rPr lang="en-US" altLang="zh-CN" sz="2200" dirty="0"/>
              <a:t>(2)</a:t>
            </a:r>
            <a:r>
              <a:rPr lang="zh-CN" altLang="zh-CN" sz="2200" dirty="0"/>
              <a:t>江苏　沧浪亭　拙政园</a:t>
            </a:r>
          </a:p>
          <a:p>
            <a:pPr>
              <a:lnSpc>
                <a:spcPct val="120000"/>
              </a:lnSpc>
            </a:pPr>
            <a:r>
              <a:rPr lang="en-US" altLang="zh-CN" sz="2200" dirty="0"/>
              <a:t>(3)</a:t>
            </a:r>
            <a:r>
              <a:rPr lang="zh-CN" altLang="zh-CN" sz="2200" dirty="0"/>
              <a:t>南京的明孝陵</a:t>
            </a:r>
          </a:p>
          <a:p>
            <a:pPr>
              <a:lnSpc>
                <a:spcPct val="120000"/>
              </a:lnSpc>
            </a:pPr>
            <a:r>
              <a:rPr lang="zh-CN" altLang="zh-CN" sz="2200" dirty="0"/>
              <a:t>拓展延伸常见的园林景观的构景手法有哪些</a:t>
            </a:r>
            <a:r>
              <a:rPr lang="en-US" altLang="zh-CN" sz="2200" dirty="0" smtClean="0"/>
              <a:t>?</a:t>
            </a:r>
            <a:endParaRPr lang="zh-CN" altLang="zh-CN" sz="2200" dirty="0"/>
          </a:p>
        </p:txBody>
      </p:sp>
    </p:spTree>
    <p:extLst>
      <p:ext uri="{BB962C8B-B14F-4D97-AF65-F5344CB8AC3E}">
        <p14:creationId xmlns:p14="http://schemas.microsoft.com/office/powerpoint/2010/main" xmlns="" val="3272952943"/>
      </p:ext>
    </p:extLst>
  </p:cSld>
  <p:clrMapOvr>
    <a:masterClrMapping/>
  </p:clrMapOvr>
  <p:transition spd="slow">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27471" cy="498598"/>
          </a:xfrm>
          <a:prstGeom prst="rect">
            <a:avLst/>
          </a:prstGeom>
        </p:spPr>
        <p:txBody>
          <a:bodyPr wrap="none">
            <a:spAutoFit/>
          </a:bodyPr>
          <a:lstStyle/>
          <a:p>
            <a:pPr>
              <a:lnSpc>
                <a:spcPct val="120000"/>
              </a:lnSpc>
            </a:pPr>
            <a:r>
              <a:rPr lang="zh-CN" altLang="zh-CN" sz="2200" dirty="0" smtClean="0">
                <a:solidFill>
                  <a:srgbClr val="FF0000"/>
                </a:solidFill>
              </a:rPr>
              <a:t>提示</a:t>
            </a:r>
            <a:r>
              <a:rPr lang="en-US" altLang="zh-CN" sz="2200" dirty="0" smtClean="0"/>
              <a:t> </a:t>
            </a:r>
            <a:endParaRPr lang="zh-CN" altLang="en-US" sz="2200" dirty="0"/>
          </a:p>
        </p:txBody>
      </p:sp>
      <p:pic>
        <p:nvPicPr>
          <p:cNvPr id="1638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224088" y="1340768"/>
            <a:ext cx="5084215" cy="51073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15771736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3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2880917" cy="458202"/>
          </a:xfrm>
          <a:prstGeom prst="rect">
            <a:avLst/>
          </a:prstGeom>
        </p:spPr>
        <p:txBody>
          <a:bodyPr wrap="none">
            <a:spAutoFit/>
          </a:bodyPr>
          <a:lstStyle/>
          <a:p>
            <a:pPr>
              <a:lnSpc>
                <a:spcPct val="120000"/>
              </a:lnSpc>
            </a:pPr>
            <a:r>
              <a:rPr lang="zh-CN" altLang="zh-CN" sz="2200" dirty="0"/>
              <a:t>探究点四 中国的</a:t>
            </a:r>
            <a:r>
              <a:rPr lang="zh-CN" altLang="zh-CN" sz="2200" dirty="0" smtClean="0"/>
              <a:t>石窟</a:t>
            </a:r>
            <a:r>
              <a:rPr lang="en-US" altLang="zh-CN" sz="2200" dirty="0" smtClean="0"/>
              <a:t> </a:t>
            </a:r>
            <a:endParaRPr lang="zh-CN" altLang="zh-CN" sz="2200" dirty="0"/>
          </a:p>
        </p:txBody>
      </p:sp>
      <p:graphicFrame>
        <p:nvGraphicFramePr>
          <p:cNvPr id="6" name="对象 5"/>
          <p:cNvGraphicFramePr>
            <a:graphicFrameLocks noChangeAspect="1"/>
          </p:cNvGraphicFramePr>
          <p:nvPr>
            <p:extLst>
              <p:ext uri="{D42A27DB-BD31-4B8C-83A1-F6EECF244321}">
                <p14:modId xmlns:p14="http://schemas.microsoft.com/office/powerpoint/2010/main" xmlns="" val="3033454584"/>
              </p:ext>
            </p:extLst>
          </p:nvPr>
        </p:nvGraphicFramePr>
        <p:xfrm>
          <a:off x="508000" y="1350701"/>
          <a:ext cx="8128000" cy="854163"/>
        </p:xfrm>
        <a:graphic>
          <a:graphicData uri="http://schemas.openxmlformats.org/presentationml/2006/ole">
            <p:oleObj spid="_x0000_s18514" name="文档" r:id="rId5" imgW="3836312" imgH="402466" progId="Word.Document.12">
              <p:embed/>
            </p:oleObj>
          </a:graphicData>
        </a:graphic>
      </p:graphicFrame>
      <p:sp>
        <p:nvSpPr>
          <p:cNvPr id="8" name="矩形 7"/>
          <p:cNvSpPr>
            <a:spLocks noChangeAspect="1"/>
          </p:cNvSpPr>
          <p:nvPr/>
        </p:nvSpPr>
        <p:spPr>
          <a:xfrm>
            <a:off x="508000" y="1916832"/>
            <a:ext cx="8128000" cy="1270732"/>
          </a:xfrm>
          <a:prstGeom prst="rect">
            <a:avLst/>
          </a:prstGeom>
        </p:spPr>
        <p:txBody>
          <a:bodyPr>
            <a:spAutoFit/>
          </a:bodyPr>
          <a:lstStyle/>
          <a:p>
            <a:pPr>
              <a:lnSpc>
                <a:spcPct val="120000"/>
              </a:lnSpc>
            </a:pPr>
            <a:r>
              <a:rPr lang="zh-CN" altLang="zh-CN" sz="2200" dirty="0"/>
              <a:t>我国现存的石窟主要是巨型石窟艺术景观</a:t>
            </a:r>
            <a:r>
              <a:rPr lang="en-US" altLang="zh-CN" sz="2200" dirty="0"/>
              <a:t>,</a:t>
            </a:r>
            <a:r>
              <a:rPr lang="zh-CN" altLang="zh-CN" sz="2200" dirty="0"/>
              <a:t>石窟艺术是卓越的艺术珍品</a:t>
            </a:r>
            <a:r>
              <a:rPr lang="en-US" altLang="zh-CN" sz="2200" dirty="0"/>
              <a:t>,</a:t>
            </a:r>
            <a:r>
              <a:rPr lang="zh-CN" altLang="zh-CN" sz="2200" dirty="0"/>
              <a:t>它凝聚了深厚的宗教感情</a:t>
            </a:r>
            <a:r>
              <a:rPr lang="en-US" altLang="zh-CN" sz="2200" dirty="0"/>
              <a:t>,</a:t>
            </a:r>
            <a:r>
              <a:rPr lang="zh-CN" altLang="zh-CN" sz="2200" dirty="0"/>
              <a:t>体现了鲜明的时代风尚</a:t>
            </a:r>
            <a:r>
              <a:rPr lang="en-US" altLang="zh-CN" sz="2200" dirty="0"/>
              <a:t>,</a:t>
            </a:r>
            <a:r>
              <a:rPr lang="zh-CN" altLang="zh-CN" sz="2200" dirty="0"/>
              <a:t>是中国古代文化艺术的历史瑰宝。</a:t>
            </a:r>
          </a:p>
        </p:txBody>
      </p:sp>
      <p:graphicFrame>
        <p:nvGraphicFramePr>
          <p:cNvPr id="9" name="对象 8"/>
          <p:cNvGraphicFramePr>
            <a:graphicFrameLocks noChangeAspect="1"/>
          </p:cNvGraphicFramePr>
          <p:nvPr>
            <p:extLst>
              <p:ext uri="{D42A27DB-BD31-4B8C-83A1-F6EECF244321}">
                <p14:modId xmlns:p14="http://schemas.microsoft.com/office/powerpoint/2010/main" xmlns="" val="86304170"/>
              </p:ext>
            </p:extLst>
          </p:nvPr>
        </p:nvGraphicFramePr>
        <p:xfrm>
          <a:off x="508000" y="3068960"/>
          <a:ext cx="8128000" cy="2559125"/>
        </p:xfrm>
        <a:graphic>
          <a:graphicData uri="http://schemas.openxmlformats.org/presentationml/2006/ole">
            <p:oleObj spid="_x0000_s18515" name="文档" r:id="rId6" imgW="3836312" imgH="1207757" progId="Word.Document.12">
              <p:embed/>
            </p:oleObj>
          </a:graphicData>
        </a:graphic>
      </p:graphicFrame>
      <p:sp>
        <p:nvSpPr>
          <p:cNvPr id="10" name="矩形 9"/>
          <p:cNvSpPr>
            <a:spLocks noChangeAspect="1"/>
          </p:cNvSpPr>
          <p:nvPr/>
        </p:nvSpPr>
        <p:spPr>
          <a:xfrm>
            <a:off x="3546216" y="5635094"/>
            <a:ext cx="1673856" cy="458202"/>
          </a:xfrm>
          <a:prstGeom prst="rect">
            <a:avLst/>
          </a:prstGeom>
        </p:spPr>
        <p:txBody>
          <a:bodyPr wrap="none">
            <a:spAutoFit/>
          </a:bodyPr>
          <a:lstStyle/>
          <a:p>
            <a:pPr>
              <a:lnSpc>
                <a:spcPct val="120000"/>
              </a:lnSpc>
            </a:pPr>
            <a:r>
              <a:rPr lang="zh-CN" altLang="zh-CN" sz="2200" dirty="0"/>
              <a:t>敦煌</a:t>
            </a:r>
            <a:r>
              <a:rPr lang="zh-CN" altLang="zh-CN" sz="2200" dirty="0" smtClean="0"/>
              <a:t>莫高窟</a:t>
            </a:r>
            <a:r>
              <a:rPr lang="en-US" altLang="zh-CN" sz="2200" dirty="0" smtClean="0"/>
              <a:t> </a:t>
            </a:r>
            <a:endParaRPr lang="zh-CN" altLang="zh-CN" sz="2200" dirty="0"/>
          </a:p>
        </p:txBody>
      </p:sp>
    </p:spTree>
    <p:extLst>
      <p:ext uri="{BB962C8B-B14F-4D97-AF65-F5344CB8AC3E}">
        <p14:creationId xmlns:p14="http://schemas.microsoft.com/office/powerpoint/2010/main" xmlns="" val="2570262250"/>
      </p:ext>
    </p:extLst>
  </p:cSld>
  <p:clrMapOvr>
    <a:masterClrMapping/>
  </p:clrMapOvr>
  <p:transition spd="slow">
    <p:cov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489528"/>
          </a:xfrm>
          <a:prstGeom prst="rect">
            <a:avLst/>
          </a:prstGeom>
        </p:spPr>
        <p:txBody>
          <a:bodyPr>
            <a:spAutoFit/>
          </a:bodyPr>
          <a:lstStyle/>
          <a:p>
            <a:pPr>
              <a:lnSpc>
                <a:spcPct val="120000"/>
              </a:lnSpc>
            </a:pPr>
            <a:r>
              <a:rPr lang="en-US" altLang="zh-CN" sz="2200" dirty="0"/>
              <a:t>(1)</a:t>
            </a:r>
            <a:r>
              <a:rPr lang="zh-CN" altLang="zh-CN" sz="2200" dirty="0"/>
              <a:t>敦煌莫高窟的壁画和雕塑体现的是哪一种宗教文化</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敦煌莫高窟是世界上现存规模最大的佛教艺术宝库。</a:t>
            </a:r>
          </a:p>
          <a:p>
            <a:pPr>
              <a:lnSpc>
                <a:spcPct val="120000"/>
              </a:lnSpc>
            </a:pPr>
            <a:r>
              <a:rPr lang="en-US" altLang="zh-CN" sz="2200" dirty="0"/>
              <a:t>(2)</a:t>
            </a:r>
            <a:r>
              <a:rPr lang="zh-CN" altLang="zh-CN" sz="2200" dirty="0"/>
              <a:t>试分析敦煌莫高窟虽经历千年却保存完好的原因。</a:t>
            </a:r>
          </a:p>
          <a:p>
            <a:pPr>
              <a:lnSpc>
                <a:spcPct val="120000"/>
              </a:lnSpc>
            </a:pPr>
            <a:r>
              <a:rPr lang="zh-CN" altLang="zh-CN" sz="2200" dirty="0">
                <a:solidFill>
                  <a:srgbClr val="FF0000"/>
                </a:solidFill>
              </a:rPr>
              <a:t>提示</a:t>
            </a:r>
            <a:r>
              <a:rPr lang="zh-CN" altLang="zh-CN" sz="2200" dirty="0"/>
              <a:t>敦煌莫高窟地处沙漠干旱气候区</a:t>
            </a:r>
            <a:r>
              <a:rPr lang="en-US" altLang="zh-CN" sz="2200" dirty="0"/>
              <a:t>,</a:t>
            </a:r>
            <a:r>
              <a:rPr lang="zh-CN" altLang="zh-CN" sz="2200" dirty="0"/>
              <a:t>气候干燥</a:t>
            </a:r>
            <a:r>
              <a:rPr lang="en-US" altLang="zh-CN" sz="2200" dirty="0"/>
              <a:t>;</a:t>
            </a:r>
            <a:r>
              <a:rPr lang="zh-CN" altLang="zh-CN" sz="2200" dirty="0"/>
              <a:t>建在远离人口密集的沙漠腹地</a:t>
            </a:r>
            <a:r>
              <a:rPr lang="en-US" altLang="zh-CN" sz="2200" dirty="0"/>
              <a:t>;</a:t>
            </a:r>
            <a:r>
              <a:rPr lang="zh-CN" altLang="zh-CN" sz="2200" dirty="0"/>
              <a:t>当地人自古也都信仰佛教</a:t>
            </a:r>
            <a:r>
              <a:rPr lang="en-US" altLang="zh-CN" sz="2200" dirty="0"/>
              <a:t>,</a:t>
            </a:r>
            <a:r>
              <a:rPr lang="zh-CN" altLang="zh-CN" sz="2200" dirty="0"/>
              <a:t>这一艺术瑰宝才得以保存至今。</a:t>
            </a:r>
          </a:p>
        </p:txBody>
      </p:sp>
      <p:graphicFrame>
        <p:nvGraphicFramePr>
          <p:cNvPr id="5" name="对象 4"/>
          <p:cNvGraphicFramePr>
            <a:graphicFrameLocks noChangeAspect="1"/>
          </p:cNvGraphicFramePr>
          <p:nvPr>
            <p:extLst>
              <p:ext uri="{D42A27DB-BD31-4B8C-83A1-F6EECF244321}">
                <p14:modId xmlns:p14="http://schemas.microsoft.com/office/powerpoint/2010/main" xmlns="" val="220915935"/>
              </p:ext>
            </p:extLst>
          </p:nvPr>
        </p:nvGraphicFramePr>
        <p:xfrm>
          <a:off x="508000" y="3366925"/>
          <a:ext cx="8128000" cy="854163"/>
        </p:xfrm>
        <a:graphic>
          <a:graphicData uri="http://schemas.openxmlformats.org/presentationml/2006/ole">
            <p:oleObj spid="_x0000_s19498" name="文档" r:id="rId5" imgW="3836312" imgH="402466" progId="Word.Document.12">
              <p:embed/>
            </p:oleObj>
          </a:graphicData>
        </a:graphic>
      </p:graphicFrame>
      <p:sp>
        <p:nvSpPr>
          <p:cNvPr id="6" name="矩形 5"/>
          <p:cNvSpPr>
            <a:spLocks noChangeAspect="1"/>
          </p:cNvSpPr>
          <p:nvPr/>
        </p:nvSpPr>
        <p:spPr>
          <a:xfrm>
            <a:off x="508000" y="3933056"/>
            <a:ext cx="8128000" cy="1270732"/>
          </a:xfrm>
          <a:prstGeom prst="rect">
            <a:avLst/>
          </a:prstGeom>
        </p:spPr>
        <p:txBody>
          <a:bodyPr>
            <a:spAutoFit/>
          </a:bodyPr>
          <a:lstStyle/>
          <a:p>
            <a:pPr>
              <a:lnSpc>
                <a:spcPct val="120000"/>
              </a:lnSpc>
            </a:pPr>
            <a:r>
              <a:rPr lang="zh-CN" altLang="zh-CN" sz="2200" dirty="0"/>
              <a:t>石窟艺术是重要的旅游资源</a:t>
            </a:r>
            <a:r>
              <a:rPr lang="en-US" altLang="zh-CN" sz="2200" dirty="0"/>
              <a:t>,</a:t>
            </a:r>
            <a:r>
              <a:rPr lang="zh-CN" altLang="zh-CN" sz="2200" dirty="0"/>
              <a:t>主要包括石窟雕像艺术和石窟壁画艺术两大类型。我国石窟雕像艺术主要分布在南方</a:t>
            </a:r>
            <a:r>
              <a:rPr lang="en-US" altLang="zh-CN" sz="2200" dirty="0"/>
              <a:t>,</a:t>
            </a:r>
            <a:r>
              <a:rPr lang="zh-CN" altLang="zh-CN" sz="2200" dirty="0"/>
              <a:t>而石窟壁画艺术主要分布在西北。</a:t>
            </a:r>
          </a:p>
        </p:txBody>
      </p:sp>
    </p:spTree>
    <p:extLst>
      <p:ext uri="{BB962C8B-B14F-4D97-AF65-F5344CB8AC3E}">
        <p14:creationId xmlns:p14="http://schemas.microsoft.com/office/powerpoint/2010/main" xmlns="" val="89381155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233714076"/>
              </p:ext>
            </p:extLst>
          </p:nvPr>
        </p:nvGraphicFramePr>
        <p:xfrm>
          <a:off x="508000" y="1468748"/>
          <a:ext cx="8128000" cy="5200612"/>
        </p:xfrm>
        <a:graphic>
          <a:graphicData uri="http://schemas.openxmlformats.org/presentationml/2006/ole">
            <p:oleObj spid="_x0000_s20522" name="文档" r:id="rId5" imgW="3945705" imgH="2523511" progId="Word.Document.12">
              <p:embed/>
            </p:oleObj>
          </a:graphicData>
        </a:graphic>
      </p:graphicFrame>
    </p:spTree>
    <p:extLst>
      <p:ext uri="{BB962C8B-B14F-4D97-AF65-F5344CB8AC3E}">
        <p14:creationId xmlns:p14="http://schemas.microsoft.com/office/powerpoint/2010/main" xmlns="" val="2790411008"/>
      </p:ext>
    </p:extLst>
  </p:cSld>
  <p:clrMapOvr>
    <a:masterClrMapping/>
  </p:clrMapOvr>
  <p:transition spd="slow">
    <p:cov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1676998"/>
          </a:xfrm>
          <a:prstGeom prst="rect">
            <a:avLst/>
          </a:prstGeom>
        </p:spPr>
        <p:txBody>
          <a:bodyPr>
            <a:spAutoFit/>
          </a:bodyPr>
          <a:lstStyle/>
          <a:p>
            <a:pPr>
              <a:lnSpc>
                <a:spcPct val="120000"/>
              </a:lnSpc>
            </a:pPr>
            <a:r>
              <a:rPr lang="zh-CN" altLang="zh-CN" sz="2200" dirty="0"/>
              <a:t>【例</a:t>
            </a:r>
            <a:r>
              <a:rPr lang="en-US" altLang="zh-CN" sz="2200" b="1" dirty="0"/>
              <a:t>4</a:t>
            </a:r>
            <a:r>
              <a:rPr lang="zh-CN" altLang="zh-CN" sz="2200" dirty="0"/>
              <a:t>】 阅读材料</a:t>
            </a:r>
            <a:r>
              <a:rPr lang="en-US" altLang="zh-CN" sz="2200" dirty="0"/>
              <a:t>,</a:t>
            </a:r>
            <a:r>
              <a:rPr lang="zh-CN" altLang="zh-CN" sz="2200" dirty="0"/>
              <a:t>完成下列问题。</a:t>
            </a:r>
          </a:p>
          <a:p>
            <a:pPr>
              <a:lnSpc>
                <a:spcPct val="120000"/>
              </a:lnSpc>
            </a:pPr>
            <a:r>
              <a:rPr lang="zh-CN" altLang="zh-CN" sz="2200" dirty="0"/>
              <a:t>材料一　敦煌莫高窟是已有</a:t>
            </a:r>
            <a:r>
              <a:rPr lang="en-US" altLang="zh-CN" sz="2200" dirty="0"/>
              <a:t>1 600</a:t>
            </a:r>
            <a:r>
              <a:rPr lang="zh-CN" altLang="zh-CN" sz="2200" dirty="0"/>
              <a:t>多年历史的大型石窟</a:t>
            </a:r>
            <a:r>
              <a:rPr lang="en-US" altLang="zh-CN" sz="2200" dirty="0"/>
              <a:t>,</a:t>
            </a:r>
            <a:r>
              <a:rPr lang="zh-CN" altLang="zh-CN" sz="2200" dirty="0"/>
              <a:t>保留着精美绝伦的壁画、彩塑及近十个朝代的各种写经、文书、帛画等文物</a:t>
            </a:r>
            <a:r>
              <a:rPr lang="en-US" altLang="zh-CN" sz="2200" dirty="0"/>
              <a:t>,</a:t>
            </a:r>
            <a:r>
              <a:rPr lang="zh-CN" altLang="zh-CN" sz="2200" dirty="0"/>
              <a:t>是驰名中外的一颗艺术明珠。</a:t>
            </a:r>
          </a:p>
        </p:txBody>
      </p:sp>
      <p:graphicFrame>
        <p:nvGraphicFramePr>
          <p:cNvPr id="5" name="对象 4"/>
          <p:cNvGraphicFramePr>
            <a:graphicFrameLocks noChangeAspect="1"/>
          </p:cNvGraphicFramePr>
          <p:nvPr>
            <p:extLst>
              <p:ext uri="{D42A27DB-BD31-4B8C-83A1-F6EECF244321}">
                <p14:modId xmlns:p14="http://schemas.microsoft.com/office/powerpoint/2010/main" xmlns="" val="3897350920"/>
              </p:ext>
            </p:extLst>
          </p:nvPr>
        </p:nvGraphicFramePr>
        <p:xfrm>
          <a:off x="508000" y="2675040"/>
          <a:ext cx="8128000" cy="2986208"/>
        </p:xfrm>
        <a:graphic>
          <a:graphicData uri="http://schemas.openxmlformats.org/presentationml/2006/ole">
            <p:oleObj spid="_x0000_s21546" name="文档" r:id="rId5" imgW="3836312" imgH="1408990" progId="Word.Document.12">
              <p:embed/>
            </p:oleObj>
          </a:graphicData>
        </a:graphic>
      </p:graphicFrame>
    </p:spTree>
    <p:extLst>
      <p:ext uri="{BB962C8B-B14F-4D97-AF65-F5344CB8AC3E}">
        <p14:creationId xmlns:p14="http://schemas.microsoft.com/office/powerpoint/2010/main" xmlns="" val="2791384594"/>
      </p:ext>
    </p:extLst>
  </p:cSld>
  <p:clrMapOvr>
    <a:masterClrMapping/>
  </p:clrMapOvr>
  <p:transition spd="slow">
    <p:cov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3930884" cy="458202"/>
          </a:xfrm>
          <a:prstGeom prst="rect">
            <a:avLst/>
          </a:prstGeom>
        </p:spPr>
        <p:txBody>
          <a:bodyPr wrap="none">
            <a:spAutoFit/>
          </a:bodyPr>
          <a:lstStyle/>
          <a:p>
            <a:pPr>
              <a:lnSpc>
                <a:spcPct val="120000"/>
              </a:lnSpc>
            </a:pPr>
            <a:r>
              <a:rPr lang="zh-CN" altLang="zh-CN" sz="2200" dirty="0"/>
              <a:t>材料二　山西大同云冈石窟</a:t>
            </a:r>
            <a:r>
              <a:rPr lang="zh-CN" altLang="zh-CN" sz="2200" dirty="0" smtClean="0"/>
              <a:t>。</a:t>
            </a:r>
            <a:r>
              <a:rPr lang="en-US" altLang="zh-CN" sz="2200" dirty="0" smtClean="0"/>
              <a:t> </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4150365801"/>
              </p:ext>
            </p:extLst>
          </p:nvPr>
        </p:nvGraphicFramePr>
        <p:xfrm>
          <a:off x="508000" y="1512979"/>
          <a:ext cx="8128000" cy="2132045"/>
        </p:xfrm>
        <a:graphic>
          <a:graphicData uri="http://schemas.openxmlformats.org/presentationml/2006/ole">
            <p:oleObj spid="_x0000_s22570" name="文档" r:id="rId5" imgW="3836312" imgH="1006524" progId="Word.Document.12">
              <p:embed/>
            </p:oleObj>
          </a:graphicData>
        </a:graphic>
      </p:graphicFrame>
      <p:sp>
        <p:nvSpPr>
          <p:cNvPr id="6" name="矩形 5"/>
          <p:cNvSpPr>
            <a:spLocks noChangeAspect="1"/>
          </p:cNvSpPr>
          <p:nvPr/>
        </p:nvSpPr>
        <p:spPr>
          <a:xfrm>
            <a:off x="508000" y="3645024"/>
            <a:ext cx="8128000" cy="2895793"/>
          </a:xfrm>
          <a:prstGeom prst="rect">
            <a:avLst/>
          </a:prstGeom>
        </p:spPr>
        <p:txBody>
          <a:bodyPr>
            <a:spAutoFit/>
          </a:bodyPr>
          <a:lstStyle/>
          <a:p>
            <a:pPr>
              <a:lnSpc>
                <a:spcPct val="120000"/>
              </a:lnSpc>
            </a:pPr>
            <a:r>
              <a:rPr lang="zh-CN" altLang="zh-CN" sz="2200" dirty="0"/>
              <a:t>云冈石窟位于大同市西</a:t>
            </a:r>
            <a:r>
              <a:rPr lang="en-US" altLang="zh-CN" sz="2200" dirty="0"/>
              <a:t>16</a:t>
            </a:r>
            <a:r>
              <a:rPr lang="zh-CN" altLang="zh-CN" sz="2200" dirty="0"/>
              <a:t>千米的云冈村</a:t>
            </a:r>
            <a:r>
              <a:rPr lang="en-US" altLang="zh-CN" sz="2200" dirty="0"/>
              <a:t>,</a:t>
            </a:r>
            <a:r>
              <a:rPr lang="zh-CN" altLang="zh-CN" sz="2200" dirty="0"/>
              <a:t>是北魏时代的杰作</a:t>
            </a:r>
            <a:r>
              <a:rPr lang="en-US" altLang="zh-CN" sz="2200" dirty="0"/>
              <a:t>,</a:t>
            </a:r>
            <a:r>
              <a:rPr lang="zh-CN" altLang="zh-CN" sz="2200" dirty="0"/>
              <a:t>驰名中外。石窟依武周山南麓开凿</a:t>
            </a:r>
            <a:r>
              <a:rPr lang="en-US" altLang="zh-CN" sz="2200" dirty="0"/>
              <a:t>,</a:t>
            </a:r>
            <a:r>
              <a:rPr lang="zh-CN" altLang="zh-CN" sz="2200" dirty="0"/>
              <a:t>东西长达</a:t>
            </a:r>
            <a:r>
              <a:rPr lang="en-US" altLang="zh-CN" sz="2200" dirty="0"/>
              <a:t>1 000</a:t>
            </a:r>
            <a:r>
              <a:rPr lang="zh-CN" altLang="zh-CN" sz="2200" dirty="0"/>
              <a:t>米</a:t>
            </a:r>
            <a:r>
              <a:rPr lang="en-US" altLang="zh-CN" sz="2200" dirty="0"/>
              <a:t>,</a:t>
            </a:r>
            <a:r>
              <a:rPr lang="zh-CN" altLang="zh-CN" sz="2200" dirty="0"/>
              <a:t>大小石窟</a:t>
            </a:r>
            <a:r>
              <a:rPr lang="en-US" altLang="zh-CN" sz="2200" dirty="0"/>
              <a:t>53</a:t>
            </a:r>
            <a:r>
              <a:rPr lang="zh-CN" altLang="zh-CN" sz="2200" dirty="0"/>
              <a:t>个</a:t>
            </a:r>
            <a:r>
              <a:rPr lang="en-US" altLang="zh-CN" sz="2200" dirty="0"/>
              <a:t>,</a:t>
            </a:r>
            <a:r>
              <a:rPr lang="zh-CN" altLang="zh-CN" sz="2200" dirty="0"/>
              <a:t>是我国三大佛教石窟之一。</a:t>
            </a:r>
          </a:p>
          <a:p>
            <a:pPr>
              <a:lnSpc>
                <a:spcPct val="120000"/>
              </a:lnSpc>
            </a:pPr>
            <a:r>
              <a:rPr lang="en-US" altLang="zh-CN" sz="2200" dirty="0"/>
              <a:t>(1)</a:t>
            </a:r>
            <a:r>
              <a:rPr lang="zh-CN" altLang="zh-CN" sz="2200" dirty="0"/>
              <a:t>中国的四大石窟</a:t>
            </a:r>
            <a:r>
              <a:rPr lang="en-US" altLang="zh-CN" sz="2200" dirty="0"/>
              <a:t>,</a:t>
            </a:r>
            <a:r>
              <a:rPr lang="zh-CN" altLang="zh-CN" sz="2200" dirty="0"/>
              <a:t>除敦煌莫高窟、云冈石窟外</a:t>
            </a:r>
            <a:r>
              <a:rPr lang="en-US" altLang="zh-CN" sz="2200" dirty="0"/>
              <a:t>,</a:t>
            </a:r>
            <a:r>
              <a:rPr lang="zh-CN" altLang="zh-CN" sz="2200" dirty="0"/>
              <a:t>另外两大石窟是河南</a:t>
            </a:r>
            <a:r>
              <a:rPr lang="zh-CN" altLang="zh-CN" sz="2200" u="sng" dirty="0"/>
              <a:t>　　　　</a:t>
            </a:r>
            <a:r>
              <a:rPr lang="zh-CN" altLang="zh-CN" sz="2200" dirty="0"/>
              <a:t>石窟和甘肃</a:t>
            </a:r>
            <a:r>
              <a:rPr lang="zh-CN" altLang="zh-CN" sz="2200" u="sng" dirty="0"/>
              <a:t>　　　　</a:t>
            </a:r>
            <a:r>
              <a:rPr lang="zh-CN" altLang="zh-CN" sz="2200" dirty="0"/>
              <a:t>石窟。</a:t>
            </a:r>
            <a:r>
              <a:rPr lang="en-US" altLang="zh-CN" sz="2200" dirty="0"/>
              <a:t> </a:t>
            </a:r>
            <a:endParaRPr lang="zh-CN" altLang="zh-CN" sz="2200" dirty="0"/>
          </a:p>
          <a:p>
            <a:pPr>
              <a:lnSpc>
                <a:spcPct val="120000"/>
              </a:lnSpc>
            </a:pPr>
            <a:r>
              <a:rPr lang="en-US" altLang="zh-CN" sz="2200" dirty="0"/>
              <a:t>(2)</a:t>
            </a:r>
            <a:r>
              <a:rPr lang="zh-CN" altLang="zh-CN" sz="2200" dirty="0"/>
              <a:t>根据旅游资源的本质属性分类</a:t>
            </a:r>
            <a:r>
              <a:rPr lang="en-US" altLang="zh-CN" sz="2200" dirty="0"/>
              <a:t>,</a:t>
            </a:r>
            <a:r>
              <a:rPr lang="zh-CN" altLang="zh-CN" sz="2200" dirty="0"/>
              <a:t>敦煌莫高窟、云冈石窟属于</a:t>
            </a:r>
            <a:r>
              <a:rPr lang="zh-CN" altLang="zh-CN" sz="2200" u="sng" dirty="0"/>
              <a:t>　　　　</a:t>
            </a:r>
            <a:r>
              <a:rPr lang="zh-CN" altLang="zh-CN" sz="2200" dirty="0"/>
              <a:t>旅游资源</a:t>
            </a:r>
            <a:r>
              <a:rPr lang="en-US" altLang="zh-CN" sz="2200" dirty="0"/>
              <a:t>,</a:t>
            </a:r>
            <a:r>
              <a:rPr lang="zh-CN" altLang="zh-CN" sz="2200" dirty="0"/>
              <a:t>反映了</a:t>
            </a:r>
            <a:r>
              <a:rPr lang="zh-CN" altLang="zh-CN" sz="2200" u="sng" dirty="0"/>
              <a:t>　　　　</a:t>
            </a:r>
            <a:r>
              <a:rPr lang="zh-CN" altLang="zh-CN" sz="2200" dirty="0"/>
              <a:t>文化艺术。</a:t>
            </a:r>
            <a:r>
              <a:rPr lang="en-US" altLang="zh-CN" sz="2200" dirty="0"/>
              <a:t> </a:t>
            </a:r>
            <a:endParaRPr lang="zh-CN" altLang="zh-CN" sz="2200" dirty="0"/>
          </a:p>
        </p:txBody>
      </p:sp>
    </p:spTree>
    <p:extLst>
      <p:ext uri="{BB962C8B-B14F-4D97-AF65-F5344CB8AC3E}">
        <p14:creationId xmlns:p14="http://schemas.microsoft.com/office/powerpoint/2010/main" xmlns="" val="634494710"/>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52736"/>
            <a:ext cx="8128000" cy="2123658"/>
          </a:xfrm>
          <a:prstGeom prst="rect">
            <a:avLst/>
          </a:prstGeom>
        </p:spPr>
        <p:txBody>
          <a:bodyPr>
            <a:spAutoFit/>
          </a:bodyPr>
          <a:lstStyle/>
          <a:p>
            <a:pPr>
              <a:lnSpc>
                <a:spcPct val="120000"/>
              </a:lnSpc>
            </a:pPr>
            <a:r>
              <a:rPr lang="zh-CN" altLang="zh-CN" sz="2200" dirty="0"/>
              <a:t>思考讨论为什么中国的五岳名山都位于传统的农业区域</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中国悠久的历史植根于古老的农业文明。五岳皆位于传统的农业区域</a:t>
            </a:r>
            <a:r>
              <a:rPr lang="en-US" altLang="zh-CN" sz="2200" dirty="0"/>
              <a:t>,</a:t>
            </a:r>
            <a:r>
              <a:rPr lang="zh-CN" altLang="zh-CN" sz="2200" dirty="0"/>
              <a:t>历经数千年民族文化的熏陶。历史上君主的登临和文人的题咏</a:t>
            </a:r>
            <a:r>
              <a:rPr lang="en-US" altLang="zh-CN" sz="2200" dirty="0"/>
              <a:t>,</a:t>
            </a:r>
            <a:r>
              <a:rPr lang="zh-CN" altLang="zh-CN" sz="2200" dirty="0"/>
              <a:t>使其特色彰显</a:t>
            </a:r>
            <a:r>
              <a:rPr lang="en-US" altLang="zh-CN" sz="2200" dirty="0"/>
              <a:t>,</a:t>
            </a:r>
            <a:r>
              <a:rPr lang="zh-CN" altLang="zh-CN" sz="2200" dirty="0"/>
              <a:t>蜚声中外。</a:t>
            </a:r>
          </a:p>
          <a:p>
            <a:pPr>
              <a:lnSpc>
                <a:spcPct val="120000"/>
              </a:lnSpc>
            </a:pPr>
            <a:r>
              <a:rPr lang="zh-CN" altLang="zh-CN" sz="2200" dirty="0"/>
              <a:t>二、中国的溶洞</a:t>
            </a:r>
          </a:p>
        </p:txBody>
      </p:sp>
      <p:graphicFrame>
        <p:nvGraphicFramePr>
          <p:cNvPr id="5" name="对象 4"/>
          <p:cNvGraphicFramePr>
            <a:graphicFrameLocks noChangeAspect="1"/>
          </p:cNvGraphicFramePr>
          <p:nvPr>
            <p:extLst>
              <p:ext uri="{D42A27DB-BD31-4B8C-83A1-F6EECF244321}">
                <p14:modId xmlns:p14="http://schemas.microsoft.com/office/powerpoint/2010/main" xmlns="" val="2243926119"/>
              </p:ext>
            </p:extLst>
          </p:nvPr>
        </p:nvGraphicFramePr>
        <p:xfrm>
          <a:off x="508000" y="3140968"/>
          <a:ext cx="8128000" cy="2132045"/>
        </p:xfrm>
        <a:graphic>
          <a:graphicData uri="http://schemas.openxmlformats.org/presentationml/2006/ole">
            <p:oleObj spid="_x0000_s4138" name="文档" r:id="rId4" imgW="3836312" imgH="1006524" progId="Word.Document.12">
              <p:embed/>
            </p:oleObj>
          </a:graphicData>
        </a:graphic>
      </p:graphicFrame>
      <p:sp>
        <p:nvSpPr>
          <p:cNvPr id="6" name="矩形 5"/>
          <p:cNvSpPr/>
          <p:nvPr/>
        </p:nvSpPr>
        <p:spPr>
          <a:xfrm>
            <a:off x="2699792" y="3255752"/>
            <a:ext cx="50405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2951820" y="4069228"/>
            <a:ext cx="54006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4139952" y="4069228"/>
            <a:ext cx="108012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2123728" y="4479888"/>
            <a:ext cx="1098122"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6156176" y="4479888"/>
            <a:ext cx="57606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344412415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611560" y="2387368"/>
            <a:ext cx="8128000" cy="2083263"/>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中国的石窟众多</a:t>
            </a:r>
            <a:r>
              <a:rPr lang="en-US" altLang="zh-CN" sz="2200" dirty="0"/>
              <a:t>,</a:t>
            </a:r>
            <a:r>
              <a:rPr lang="zh-CN" altLang="zh-CN" sz="2200" dirty="0"/>
              <a:t>通常把敦煌莫高窟、云冈石窟、河南洛阳的龙门石窟、甘肃天水的麦积山石窟</a:t>
            </a:r>
            <a:r>
              <a:rPr lang="en-US" altLang="zh-CN" sz="2200" dirty="0"/>
              <a:t>,</a:t>
            </a:r>
            <a:r>
              <a:rPr lang="zh-CN" altLang="zh-CN" sz="2200" dirty="0"/>
              <a:t>并称中国四大石窟。第</a:t>
            </a:r>
            <a:r>
              <a:rPr lang="en-US" altLang="zh-CN" sz="2200" dirty="0"/>
              <a:t>(2)</a:t>
            </a:r>
            <a:r>
              <a:rPr lang="zh-CN" altLang="zh-CN" sz="2200" dirty="0"/>
              <a:t>题</a:t>
            </a:r>
            <a:r>
              <a:rPr lang="en-US" altLang="zh-CN" sz="2200" dirty="0"/>
              <a:t>,</a:t>
            </a:r>
            <a:r>
              <a:rPr lang="zh-CN" altLang="zh-CN" sz="2200" dirty="0"/>
              <a:t>从分类上看</a:t>
            </a:r>
            <a:r>
              <a:rPr lang="en-US" altLang="zh-CN" sz="2200" dirty="0"/>
              <a:t>,</a:t>
            </a:r>
            <a:r>
              <a:rPr lang="zh-CN" altLang="zh-CN" sz="2200" dirty="0"/>
              <a:t>石窟属于人类创造的文化景观旅游资源。</a:t>
            </a:r>
          </a:p>
          <a:p>
            <a:pPr>
              <a:lnSpc>
                <a:spcPct val="120000"/>
              </a:lnSpc>
            </a:pPr>
            <a:r>
              <a:rPr lang="zh-CN" altLang="zh-CN" sz="2200" dirty="0">
                <a:solidFill>
                  <a:srgbClr val="FF0000"/>
                </a:solidFill>
              </a:rPr>
              <a:t>答案</a:t>
            </a:r>
            <a:r>
              <a:rPr lang="en-US" altLang="zh-CN" sz="2200" dirty="0"/>
              <a:t>(1)</a:t>
            </a:r>
            <a:r>
              <a:rPr lang="zh-CN" altLang="zh-CN" sz="2200" dirty="0"/>
              <a:t>洛阳龙门　天水麦积山</a:t>
            </a:r>
          </a:p>
          <a:p>
            <a:pPr>
              <a:lnSpc>
                <a:spcPct val="120000"/>
              </a:lnSpc>
            </a:pPr>
            <a:r>
              <a:rPr lang="en-US" altLang="zh-CN" sz="2200" dirty="0"/>
              <a:t>(2)</a:t>
            </a:r>
            <a:r>
              <a:rPr lang="zh-CN" altLang="zh-CN" sz="2200" dirty="0"/>
              <a:t>文化景观　佛教</a:t>
            </a:r>
          </a:p>
        </p:txBody>
      </p:sp>
    </p:spTree>
    <p:extLst>
      <p:ext uri="{BB962C8B-B14F-4D97-AF65-F5344CB8AC3E}">
        <p14:creationId xmlns:p14="http://schemas.microsoft.com/office/powerpoint/2010/main" xmlns="" val="236652928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6" name="椭圆 5">
            <a:hlinkClick r:id="rId3"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4" name="矩形 3"/>
          <p:cNvSpPr>
            <a:spLocks noChangeAspect="1"/>
          </p:cNvSpPr>
          <p:nvPr/>
        </p:nvSpPr>
        <p:spPr>
          <a:xfrm>
            <a:off x="539552" y="1412776"/>
            <a:ext cx="8128000" cy="4520853"/>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下列描述</a:t>
            </a:r>
            <a:r>
              <a:rPr lang="en-US" altLang="zh-CN" sz="2200" dirty="0"/>
              <a:t>,</a:t>
            </a:r>
            <a:r>
              <a:rPr lang="zh-CN" altLang="zh-CN" sz="2200" dirty="0"/>
              <a:t>其数码与所指名胜相符</a:t>
            </a:r>
            <a:r>
              <a:rPr lang="en-US" altLang="zh-CN" sz="2200" dirty="0"/>
              <a:t>,</a:t>
            </a:r>
            <a:r>
              <a:rPr lang="zh-CN" altLang="zh-CN" sz="2200" dirty="0"/>
              <a:t>且排序完全正确的一组是</a:t>
            </a:r>
            <a:r>
              <a:rPr lang="en-US" altLang="zh-CN" sz="2200" dirty="0"/>
              <a:t>(</a:t>
            </a:r>
            <a:r>
              <a:rPr lang="zh-CN" altLang="zh-CN" sz="2200" dirty="0"/>
              <a:t>　　</a:t>
            </a:r>
            <a:r>
              <a:rPr lang="en-US" altLang="zh-CN" sz="2200" dirty="0"/>
              <a:t>)</a:t>
            </a:r>
            <a:endParaRPr lang="zh-CN" altLang="zh-CN" sz="2200" dirty="0"/>
          </a:p>
          <a:p>
            <a:pPr>
              <a:lnSpc>
                <a:spcPct val="120000"/>
              </a:lnSpc>
            </a:pPr>
            <a:r>
              <a:rPr lang="zh-CN" altLang="zh-CN" sz="2200" dirty="0"/>
              <a:t>①奇松、怪石、云海、温泉　②山奇、水秀、石美、洞异　③会当凌绝顶</a:t>
            </a:r>
            <a:r>
              <a:rPr lang="en-US" altLang="zh-CN" sz="2200" dirty="0"/>
              <a:t>,</a:t>
            </a:r>
            <a:r>
              <a:rPr lang="zh-CN" altLang="zh-CN" sz="2200" dirty="0"/>
              <a:t>一览众山小　④横看成岭侧成峰</a:t>
            </a:r>
            <a:r>
              <a:rPr lang="en-US" altLang="zh-CN" sz="2200" dirty="0"/>
              <a:t>,</a:t>
            </a:r>
            <a:r>
              <a:rPr lang="zh-CN" altLang="zh-CN" sz="2200" dirty="0"/>
              <a:t>远近高低各不同</a:t>
            </a:r>
          </a:p>
          <a:p>
            <a:pPr>
              <a:lnSpc>
                <a:spcPct val="120000"/>
              </a:lnSpc>
            </a:pPr>
            <a:r>
              <a:rPr lang="en-US" altLang="zh-CN" sz="2200" dirty="0"/>
              <a:t>A.</a:t>
            </a:r>
            <a:r>
              <a:rPr lang="zh-CN" altLang="zh-CN" sz="2200" dirty="0"/>
              <a:t>①庐山　②泰山　③桂林　④黄山</a:t>
            </a:r>
          </a:p>
          <a:p>
            <a:pPr>
              <a:lnSpc>
                <a:spcPct val="120000"/>
              </a:lnSpc>
            </a:pPr>
            <a:r>
              <a:rPr lang="en-US" altLang="zh-CN" sz="2200" dirty="0"/>
              <a:t>B.</a:t>
            </a:r>
            <a:r>
              <a:rPr lang="zh-CN" altLang="zh-CN" sz="2200" dirty="0"/>
              <a:t>①黄山　②桂林　③泰山　④庐山</a:t>
            </a:r>
          </a:p>
          <a:p>
            <a:pPr>
              <a:lnSpc>
                <a:spcPct val="120000"/>
              </a:lnSpc>
            </a:pPr>
            <a:r>
              <a:rPr lang="en-US" altLang="zh-CN" sz="2200" dirty="0"/>
              <a:t>C.</a:t>
            </a:r>
            <a:r>
              <a:rPr lang="zh-CN" altLang="zh-CN" sz="2200" dirty="0"/>
              <a:t>①桂林　②泰山　③黄山　④庐山</a:t>
            </a:r>
          </a:p>
          <a:p>
            <a:pPr>
              <a:lnSpc>
                <a:spcPct val="120000"/>
              </a:lnSpc>
            </a:pPr>
            <a:r>
              <a:rPr lang="en-US" altLang="zh-CN" sz="2200" dirty="0"/>
              <a:t>D.</a:t>
            </a:r>
            <a:r>
              <a:rPr lang="zh-CN" altLang="zh-CN" sz="2200" dirty="0"/>
              <a:t>①泰山　②庐山　③黄山　④桂林</a:t>
            </a:r>
          </a:p>
          <a:p>
            <a:pPr>
              <a:lnSpc>
                <a:spcPct val="120000"/>
              </a:lnSpc>
            </a:pPr>
            <a:r>
              <a:rPr lang="zh-CN" altLang="zh-CN" sz="2200" dirty="0">
                <a:solidFill>
                  <a:srgbClr val="FF0000"/>
                </a:solidFill>
              </a:rPr>
              <a:t>解析</a:t>
            </a:r>
            <a:r>
              <a:rPr lang="zh-CN" altLang="zh-CN" sz="2200" dirty="0"/>
              <a:t>①指的是黄山四绝</a:t>
            </a:r>
            <a:r>
              <a:rPr lang="en-US" altLang="zh-CN" sz="2200" dirty="0"/>
              <a:t>;</a:t>
            </a:r>
            <a:r>
              <a:rPr lang="zh-CN" altLang="zh-CN" sz="2200" dirty="0"/>
              <a:t>②指的是桂林山水</a:t>
            </a:r>
            <a:r>
              <a:rPr lang="en-US" altLang="zh-CN" sz="2200" dirty="0"/>
              <a:t>;</a:t>
            </a:r>
            <a:r>
              <a:rPr lang="zh-CN" altLang="zh-CN" sz="2200" dirty="0"/>
              <a:t>③指的是东岳泰山</a:t>
            </a:r>
            <a:r>
              <a:rPr lang="en-US" altLang="zh-CN" sz="2200" dirty="0"/>
              <a:t>;</a:t>
            </a:r>
            <a:r>
              <a:rPr lang="zh-CN" altLang="zh-CN" sz="2200" dirty="0"/>
              <a:t>④是描写庐山的诗句。</a:t>
            </a:r>
          </a:p>
          <a:p>
            <a:pPr>
              <a:lnSpc>
                <a:spcPct val="120000"/>
              </a:lnSpc>
            </a:pPr>
            <a:r>
              <a:rPr lang="zh-CN" altLang="zh-CN" sz="2200" dirty="0">
                <a:solidFill>
                  <a:srgbClr val="FF0000"/>
                </a:solidFill>
              </a:rPr>
              <a:t>答案</a:t>
            </a:r>
            <a:r>
              <a:rPr lang="en-US" altLang="zh-CN" sz="2200" dirty="0"/>
              <a:t>B</a:t>
            </a:r>
            <a:endParaRPr lang="zh-CN" altLang="zh-CN" sz="2200" dirty="0"/>
          </a:p>
        </p:txBody>
      </p:sp>
      <p:sp>
        <p:nvSpPr>
          <p:cNvPr id="12" name="椭圆 11">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1844824"/>
            <a:ext cx="8128000" cy="3342453"/>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关于我国溶洞分布的叙述</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主要分布在长城以南、青藏高原以东</a:t>
            </a:r>
          </a:p>
          <a:p>
            <a:pPr>
              <a:lnSpc>
                <a:spcPct val="120000"/>
              </a:lnSpc>
            </a:pPr>
            <a:r>
              <a:rPr lang="en-US" altLang="zh-CN" sz="2200" dirty="0"/>
              <a:t>B.</a:t>
            </a:r>
            <a:r>
              <a:rPr lang="zh-CN" altLang="zh-CN" sz="2200" dirty="0"/>
              <a:t>仅分布在西南地区</a:t>
            </a:r>
          </a:p>
          <a:p>
            <a:pPr>
              <a:lnSpc>
                <a:spcPct val="120000"/>
              </a:lnSpc>
            </a:pPr>
            <a:r>
              <a:rPr lang="en-US" altLang="zh-CN" sz="2200" dirty="0"/>
              <a:t>C.</a:t>
            </a:r>
            <a:r>
              <a:rPr lang="zh-CN" altLang="zh-CN" sz="2200" dirty="0"/>
              <a:t>仅分布在华北平原</a:t>
            </a:r>
          </a:p>
          <a:p>
            <a:pPr>
              <a:lnSpc>
                <a:spcPct val="120000"/>
              </a:lnSpc>
            </a:pPr>
            <a:r>
              <a:rPr lang="en-US" altLang="zh-CN" sz="2200" dirty="0"/>
              <a:t>D.</a:t>
            </a:r>
            <a:r>
              <a:rPr lang="zh-CN" altLang="zh-CN" sz="2200" dirty="0"/>
              <a:t>仅分布在黄土高原</a:t>
            </a:r>
          </a:p>
          <a:p>
            <a:pPr>
              <a:lnSpc>
                <a:spcPct val="120000"/>
              </a:lnSpc>
            </a:pPr>
            <a:r>
              <a:rPr lang="zh-CN" altLang="zh-CN" sz="2200" dirty="0">
                <a:solidFill>
                  <a:srgbClr val="FF0000"/>
                </a:solidFill>
              </a:rPr>
              <a:t>解析</a:t>
            </a:r>
            <a:r>
              <a:rPr lang="zh-CN" altLang="zh-CN" sz="2200" dirty="0"/>
              <a:t>我国长城以南、青藏高原以东</a:t>
            </a:r>
            <a:r>
              <a:rPr lang="en-US" altLang="zh-CN" sz="2200" dirty="0"/>
              <a:t>,</a:t>
            </a:r>
            <a:r>
              <a:rPr lang="zh-CN" altLang="zh-CN" sz="2200" dirty="0"/>
              <a:t>溶洞分布广、数量多</a:t>
            </a:r>
            <a:r>
              <a:rPr lang="en-US" altLang="zh-CN" sz="2200" dirty="0"/>
              <a:t>,</a:t>
            </a:r>
            <a:r>
              <a:rPr lang="zh-CN" altLang="zh-CN" sz="2200" dirty="0"/>
              <a:t>尤其是广西、贵州、云南</a:t>
            </a:r>
            <a:r>
              <a:rPr lang="en-US" altLang="zh-CN" sz="2200" dirty="0"/>
              <a:t>,</a:t>
            </a:r>
            <a:r>
              <a:rPr lang="zh-CN" altLang="zh-CN" sz="2200" dirty="0"/>
              <a:t>由于石灰岩分布广泛</a:t>
            </a:r>
            <a:r>
              <a:rPr lang="en-US" altLang="zh-CN" sz="2200" dirty="0"/>
              <a:t>,</a:t>
            </a:r>
            <a:r>
              <a:rPr lang="zh-CN" altLang="zh-CN" sz="2200" dirty="0"/>
              <a:t>喀斯特地貌发育典型。</a:t>
            </a:r>
          </a:p>
          <a:p>
            <a:pPr>
              <a:lnSpc>
                <a:spcPct val="120000"/>
              </a:lnSpc>
            </a:pPr>
            <a:r>
              <a:rPr lang="zh-CN" altLang="zh-CN" sz="2200" dirty="0">
                <a:solidFill>
                  <a:srgbClr val="FF0000"/>
                </a:solidFill>
              </a:rPr>
              <a:t>答案</a:t>
            </a:r>
            <a:r>
              <a:rPr lang="en-US" altLang="zh-CN" sz="2200" dirty="0"/>
              <a:t>A</a:t>
            </a:r>
            <a:endParaRPr lang="zh-CN" altLang="zh-CN" sz="2200" dirty="0"/>
          </a:p>
        </p:txBody>
      </p:sp>
      <p:sp>
        <p:nvSpPr>
          <p:cNvPr id="11" name="椭圆 10">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extLst>
      <p:ext uri="{BB962C8B-B14F-4D97-AF65-F5344CB8AC3E}">
        <p14:creationId xmlns:p14="http://schemas.microsoft.com/office/powerpoint/2010/main" xmlns="" val="2370234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1960906"/>
            <a:ext cx="8128000" cy="2936188"/>
          </a:xfrm>
          <a:prstGeom prst="rect">
            <a:avLst/>
          </a:prstGeom>
        </p:spPr>
        <p:txBody>
          <a:bodyPr>
            <a:spAutoFit/>
          </a:bodyPr>
          <a:lstStyle/>
          <a:p>
            <a:pPr>
              <a:lnSpc>
                <a:spcPct val="120000"/>
              </a:lnSpc>
            </a:pPr>
            <a:r>
              <a:rPr lang="en-US" altLang="zh-CN" sz="2200" b="1" dirty="0"/>
              <a:t>3</a:t>
            </a:r>
            <a:r>
              <a:rPr lang="en-US" altLang="zh-CN" sz="2200" dirty="0"/>
              <a:t>.</a:t>
            </a:r>
            <a:r>
              <a:rPr lang="zh-CN" altLang="zh-CN" sz="2200" dirty="0"/>
              <a:t>下列人工景物中</a:t>
            </a:r>
            <a:r>
              <a:rPr lang="en-US" altLang="zh-CN" sz="2200" dirty="0"/>
              <a:t>,</a:t>
            </a:r>
            <a:r>
              <a:rPr lang="zh-CN" altLang="zh-CN" sz="2200" dirty="0"/>
              <a:t>使游人</a:t>
            </a:r>
            <a:r>
              <a:rPr lang="en-US" altLang="zh-CN" sz="2200" dirty="0"/>
              <a:t>“</a:t>
            </a:r>
            <a:r>
              <a:rPr lang="zh-CN" altLang="zh-CN" sz="2200" dirty="0"/>
              <a:t>不出城郭</a:t>
            </a:r>
            <a:r>
              <a:rPr lang="en-US" altLang="zh-CN" sz="2200" dirty="0"/>
              <a:t>,</a:t>
            </a:r>
            <a:r>
              <a:rPr lang="zh-CN" altLang="zh-CN" sz="2200" dirty="0"/>
              <a:t>而享山林之美</a:t>
            </a:r>
            <a:r>
              <a:rPr lang="en-US" altLang="zh-CN" sz="2200" dirty="0"/>
              <a:t>”</a:t>
            </a:r>
            <a:r>
              <a:rPr lang="zh-CN" altLang="zh-CN" sz="2200" dirty="0"/>
              <a:t>的是</a:t>
            </a:r>
            <a:r>
              <a:rPr lang="en-US" altLang="zh-CN" sz="2200" dirty="0"/>
              <a:t>(</a:t>
            </a:r>
            <a:r>
              <a:rPr lang="zh-CN" altLang="zh-CN" sz="2200" dirty="0"/>
              <a:t>　　</a:t>
            </a:r>
            <a:r>
              <a:rPr lang="en-US" altLang="zh-CN" sz="2200" dirty="0"/>
              <a:t>)</a:t>
            </a:r>
            <a:endParaRPr lang="zh-CN" altLang="zh-CN" sz="2200" dirty="0"/>
          </a:p>
          <a:p>
            <a:pPr>
              <a:lnSpc>
                <a:spcPct val="120000"/>
              </a:lnSpc>
            </a:pPr>
            <a:r>
              <a:rPr lang="zh-CN" altLang="zh-CN" sz="2200" dirty="0"/>
              <a:t>　　　　 　　　　　 　　　　　</a:t>
            </a:r>
          </a:p>
          <a:p>
            <a:pPr>
              <a:lnSpc>
                <a:spcPct val="120000"/>
              </a:lnSpc>
            </a:pPr>
            <a:r>
              <a:rPr lang="en-US" altLang="zh-CN" sz="2200" dirty="0"/>
              <a:t>A.</a:t>
            </a:r>
            <a:r>
              <a:rPr lang="zh-CN" altLang="zh-CN" sz="2200" dirty="0"/>
              <a:t>古典园林</a:t>
            </a:r>
            <a:r>
              <a:rPr lang="en-US" altLang="zh-CN" sz="2200" dirty="0"/>
              <a:t>	B.</a:t>
            </a:r>
            <a:r>
              <a:rPr lang="zh-CN" altLang="zh-CN" sz="2200" dirty="0"/>
              <a:t>古建筑和古遗迹</a:t>
            </a:r>
          </a:p>
          <a:p>
            <a:pPr>
              <a:lnSpc>
                <a:spcPct val="120000"/>
              </a:lnSpc>
            </a:pPr>
            <a:r>
              <a:rPr lang="en-US" altLang="zh-CN" sz="2200" dirty="0"/>
              <a:t>C.</a:t>
            </a:r>
            <a:r>
              <a:rPr lang="zh-CN" altLang="zh-CN" sz="2200" dirty="0"/>
              <a:t>民俗风情</a:t>
            </a:r>
            <a:r>
              <a:rPr lang="en-US" altLang="zh-CN" sz="2200" dirty="0"/>
              <a:t>	D.</a:t>
            </a:r>
            <a:r>
              <a:rPr lang="zh-CN" altLang="zh-CN" sz="2200" dirty="0"/>
              <a:t>雕塑艺术</a:t>
            </a:r>
          </a:p>
          <a:p>
            <a:pPr>
              <a:lnSpc>
                <a:spcPct val="120000"/>
              </a:lnSpc>
            </a:pPr>
            <a:r>
              <a:rPr lang="zh-CN" altLang="zh-CN" sz="2200" dirty="0">
                <a:solidFill>
                  <a:srgbClr val="FF0000"/>
                </a:solidFill>
              </a:rPr>
              <a:t>解析</a:t>
            </a:r>
            <a:r>
              <a:rPr lang="zh-CN" altLang="zh-CN" sz="2200" dirty="0"/>
              <a:t>古典园林主要由山、水、花木、建筑等组合而成</a:t>
            </a:r>
            <a:r>
              <a:rPr lang="en-US" altLang="zh-CN" sz="2200" dirty="0"/>
              <a:t>,</a:t>
            </a:r>
            <a:r>
              <a:rPr lang="zh-CN" altLang="zh-CN" sz="2200" dirty="0"/>
              <a:t>成为大自然的缩影</a:t>
            </a:r>
            <a:r>
              <a:rPr lang="en-US" altLang="zh-CN" sz="2200" dirty="0"/>
              <a:t>,</a:t>
            </a:r>
            <a:r>
              <a:rPr lang="zh-CN" altLang="zh-CN" sz="2200" dirty="0"/>
              <a:t>使游人</a:t>
            </a:r>
            <a:r>
              <a:rPr lang="en-US" altLang="zh-CN" sz="2200" dirty="0"/>
              <a:t>“</a:t>
            </a:r>
            <a:r>
              <a:rPr lang="zh-CN" altLang="zh-CN" sz="2200" dirty="0"/>
              <a:t>不出城郭</a:t>
            </a:r>
            <a:r>
              <a:rPr lang="en-US" altLang="zh-CN" sz="2200" dirty="0"/>
              <a:t>,</a:t>
            </a:r>
            <a:r>
              <a:rPr lang="zh-CN" altLang="zh-CN" sz="2200" dirty="0"/>
              <a:t>而享山林之美</a:t>
            </a:r>
            <a:r>
              <a:rPr lang="en-US" altLang="zh-CN" sz="2200" dirty="0"/>
              <a:t>”</a:t>
            </a:r>
            <a:r>
              <a:rPr lang="zh-CN" altLang="zh-CN" sz="2200" dirty="0"/>
              <a:t>。</a:t>
            </a:r>
          </a:p>
          <a:p>
            <a:pPr>
              <a:lnSpc>
                <a:spcPct val="120000"/>
              </a:lnSpc>
            </a:pPr>
            <a:r>
              <a:rPr lang="zh-CN" altLang="zh-CN" sz="2200" dirty="0">
                <a:solidFill>
                  <a:srgbClr val="FF0000"/>
                </a:solidFill>
              </a:rPr>
              <a:t>答案</a:t>
            </a:r>
            <a:r>
              <a:rPr lang="en-US" altLang="zh-CN" sz="2200" dirty="0"/>
              <a:t>A</a:t>
            </a:r>
            <a:endParaRPr lang="zh-CN" altLang="zh-CN" sz="2200" dirty="0"/>
          </a:p>
        </p:txBody>
      </p:sp>
      <p:sp>
        <p:nvSpPr>
          <p:cNvPr id="11" name="椭圆 10">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extLst>
      <p:ext uri="{BB962C8B-B14F-4D97-AF65-F5344CB8AC3E}">
        <p14:creationId xmlns:p14="http://schemas.microsoft.com/office/powerpoint/2010/main" xmlns="" val="406739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455853" y="1700808"/>
            <a:ext cx="8128000" cy="3748719"/>
          </a:xfrm>
          <a:prstGeom prst="rect">
            <a:avLst/>
          </a:prstGeom>
        </p:spPr>
        <p:txBody>
          <a:bodyPr>
            <a:spAutoFit/>
          </a:bodyPr>
          <a:lstStyle/>
          <a:p>
            <a:pPr>
              <a:lnSpc>
                <a:spcPct val="120000"/>
              </a:lnSpc>
            </a:pPr>
            <a:r>
              <a:rPr lang="en-US" altLang="zh-CN" sz="2200" b="1" dirty="0"/>
              <a:t>4</a:t>
            </a:r>
            <a:r>
              <a:rPr lang="en-US" altLang="zh-CN" sz="2200" dirty="0"/>
              <a:t>.</a:t>
            </a:r>
            <a:r>
              <a:rPr lang="zh-CN" altLang="zh-CN" sz="2200" dirty="0"/>
              <a:t>中国的石窟艺术</a:t>
            </a:r>
            <a:r>
              <a:rPr lang="en-US" altLang="zh-CN" sz="2200" dirty="0"/>
              <a:t>,</a:t>
            </a:r>
            <a:r>
              <a:rPr lang="zh-CN" altLang="zh-CN" sz="2200" dirty="0"/>
              <a:t>在世界艺术史上占据着重要地位。下列石窟被列入《世界遗产名录》的是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莫高窟、云冈石窟、麦积山石窟</a:t>
            </a:r>
          </a:p>
          <a:p>
            <a:pPr>
              <a:lnSpc>
                <a:spcPct val="120000"/>
              </a:lnSpc>
            </a:pPr>
            <a:r>
              <a:rPr lang="en-US" altLang="zh-CN" sz="2200" dirty="0"/>
              <a:t>B.</a:t>
            </a:r>
            <a:r>
              <a:rPr lang="zh-CN" altLang="zh-CN" sz="2200" dirty="0"/>
              <a:t>龙门石窟、云冈石窟、榆林窟</a:t>
            </a:r>
          </a:p>
          <a:p>
            <a:pPr>
              <a:lnSpc>
                <a:spcPct val="120000"/>
              </a:lnSpc>
            </a:pPr>
            <a:r>
              <a:rPr lang="en-US" altLang="zh-CN" sz="2200" dirty="0"/>
              <a:t>C.</a:t>
            </a:r>
            <a:r>
              <a:rPr lang="zh-CN" altLang="zh-CN" sz="2200" dirty="0"/>
              <a:t>莫高窟、云冈石窟、龙门石窟</a:t>
            </a:r>
          </a:p>
          <a:p>
            <a:pPr>
              <a:lnSpc>
                <a:spcPct val="120000"/>
              </a:lnSpc>
            </a:pPr>
            <a:r>
              <a:rPr lang="en-US" altLang="zh-CN" sz="2200" dirty="0"/>
              <a:t>D.</a:t>
            </a:r>
            <a:r>
              <a:rPr lang="zh-CN" altLang="zh-CN" sz="2200" dirty="0"/>
              <a:t>云冈石窟、麦积山石窟、榆林窟</a:t>
            </a:r>
          </a:p>
          <a:p>
            <a:pPr>
              <a:lnSpc>
                <a:spcPct val="120000"/>
              </a:lnSpc>
            </a:pPr>
            <a:r>
              <a:rPr lang="zh-CN" altLang="zh-CN" sz="2200" dirty="0">
                <a:solidFill>
                  <a:srgbClr val="FF0000"/>
                </a:solidFill>
              </a:rPr>
              <a:t>解析</a:t>
            </a:r>
            <a:r>
              <a:rPr lang="zh-CN" altLang="zh-CN" sz="2200" dirty="0"/>
              <a:t>选项中的石窟均是我国著名的石窟</a:t>
            </a:r>
            <a:r>
              <a:rPr lang="en-US" altLang="zh-CN" sz="2200" dirty="0"/>
              <a:t>,</a:t>
            </a:r>
            <a:r>
              <a:rPr lang="zh-CN" altLang="zh-CN" sz="2200" dirty="0"/>
              <a:t>但被列入《世界遗产名录》的石窟有龙门石窟、云冈石窟、莫高窟。</a:t>
            </a:r>
          </a:p>
          <a:p>
            <a:pPr>
              <a:lnSpc>
                <a:spcPct val="120000"/>
              </a:lnSpc>
            </a:pPr>
            <a:r>
              <a:rPr lang="zh-CN" altLang="zh-CN" sz="2200" dirty="0">
                <a:solidFill>
                  <a:srgbClr val="FF0000"/>
                </a:solidFill>
              </a:rPr>
              <a:t>答案</a:t>
            </a:r>
            <a:r>
              <a:rPr lang="en-US" altLang="zh-CN" sz="2200" dirty="0"/>
              <a:t>C</a:t>
            </a:r>
            <a:endParaRPr lang="zh-CN" altLang="zh-CN" sz="2200" dirty="0"/>
          </a:p>
        </p:txBody>
      </p:sp>
      <p:sp>
        <p:nvSpPr>
          <p:cNvPr id="11" name="椭圆 10">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extLst>
      <p:ext uri="{BB962C8B-B14F-4D97-AF65-F5344CB8AC3E}">
        <p14:creationId xmlns:p14="http://schemas.microsoft.com/office/powerpoint/2010/main" xmlns="" val="174182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1484784"/>
            <a:ext cx="8128000" cy="4154984"/>
          </a:xfrm>
          <a:prstGeom prst="rect">
            <a:avLst/>
          </a:prstGeom>
        </p:spPr>
        <p:txBody>
          <a:bodyPr>
            <a:spAutoFit/>
          </a:bodyPr>
          <a:lstStyle/>
          <a:p>
            <a:pPr>
              <a:lnSpc>
                <a:spcPct val="120000"/>
              </a:lnSpc>
            </a:pPr>
            <a:r>
              <a:rPr lang="en-US" altLang="zh-CN" sz="2200" b="1" dirty="0"/>
              <a:t>5</a:t>
            </a:r>
            <a:r>
              <a:rPr lang="en-US" altLang="zh-CN" sz="2200" dirty="0"/>
              <a:t>.</a:t>
            </a:r>
            <a:r>
              <a:rPr lang="zh-CN" altLang="zh-CN" sz="2200" dirty="0"/>
              <a:t>下列名胜古迹全部为世界遗产的一组是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庐山、武夷山、秦岭</a:t>
            </a:r>
          </a:p>
          <a:p>
            <a:pPr>
              <a:lnSpc>
                <a:spcPct val="120000"/>
              </a:lnSpc>
            </a:pPr>
            <a:r>
              <a:rPr lang="en-US" altLang="zh-CN" sz="2200" dirty="0"/>
              <a:t>B.</a:t>
            </a:r>
            <a:r>
              <a:rPr lang="zh-CN" altLang="zh-CN" sz="2200" dirty="0"/>
              <a:t>泰山、庐山、玉山</a:t>
            </a:r>
          </a:p>
          <a:p>
            <a:pPr>
              <a:lnSpc>
                <a:spcPct val="120000"/>
              </a:lnSpc>
            </a:pPr>
            <a:r>
              <a:rPr lang="en-US" altLang="zh-CN" sz="2200" dirty="0"/>
              <a:t>C.</a:t>
            </a:r>
            <a:r>
              <a:rPr lang="zh-CN" altLang="zh-CN" sz="2200" dirty="0"/>
              <a:t>泰山、武夷山、峨眉山</a:t>
            </a:r>
            <a:r>
              <a:rPr lang="en-US" altLang="zh-CN" sz="2200" dirty="0"/>
              <a:t>—</a:t>
            </a:r>
            <a:r>
              <a:rPr lang="zh-CN" altLang="zh-CN" sz="2200" dirty="0"/>
              <a:t>乐山大佛</a:t>
            </a:r>
          </a:p>
          <a:p>
            <a:pPr>
              <a:lnSpc>
                <a:spcPct val="120000"/>
              </a:lnSpc>
            </a:pPr>
            <a:r>
              <a:rPr lang="en-US" altLang="zh-CN" sz="2200" dirty="0"/>
              <a:t>D.</a:t>
            </a:r>
            <a:r>
              <a:rPr lang="zh-CN" altLang="zh-CN" sz="2200" dirty="0"/>
              <a:t>黄山、云台山、长城</a:t>
            </a:r>
          </a:p>
          <a:p>
            <a:pPr>
              <a:lnSpc>
                <a:spcPct val="120000"/>
              </a:lnSpc>
            </a:pPr>
            <a:r>
              <a:rPr lang="zh-CN" altLang="zh-CN" sz="2200" dirty="0">
                <a:solidFill>
                  <a:srgbClr val="FF0000"/>
                </a:solidFill>
              </a:rPr>
              <a:t>解析</a:t>
            </a:r>
            <a:r>
              <a:rPr lang="zh-CN" altLang="zh-CN" sz="2200" dirty="0"/>
              <a:t>本题考查我国被列入《世界遗产名录》的旅游资源的分类情况。截止到</a:t>
            </a:r>
            <a:r>
              <a:rPr lang="en-US" altLang="zh-CN" sz="2200" dirty="0"/>
              <a:t>2013</a:t>
            </a:r>
            <a:r>
              <a:rPr lang="zh-CN" altLang="zh-CN" sz="2200" dirty="0"/>
              <a:t>年</a:t>
            </a:r>
            <a:r>
              <a:rPr lang="en-US" altLang="zh-CN" sz="2200" dirty="0"/>
              <a:t>6</a:t>
            </a:r>
            <a:r>
              <a:rPr lang="zh-CN" altLang="zh-CN" sz="2200" dirty="0"/>
              <a:t>月</a:t>
            </a:r>
            <a:r>
              <a:rPr lang="en-US" altLang="zh-CN" sz="2200" dirty="0"/>
              <a:t>24</a:t>
            </a:r>
            <a:r>
              <a:rPr lang="zh-CN" altLang="zh-CN" sz="2200" dirty="0"/>
              <a:t>日</a:t>
            </a:r>
            <a:r>
              <a:rPr lang="en-US" altLang="zh-CN" sz="2200" dirty="0"/>
              <a:t>,</a:t>
            </a:r>
            <a:r>
              <a:rPr lang="zh-CN" altLang="zh-CN" sz="2200" dirty="0"/>
              <a:t>我国已有</a:t>
            </a:r>
            <a:r>
              <a:rPr lang="en-US" altLang="zh-CN" sz="2200" dirty="0"/>
              <a:t>45</a:t>
            </a:r>
            <a:r>
              <a:rPr lang="zh-CN" altLang="zh-CN" sz="2200" dirty="0"/>
              <a:t>处世界遗产</a:t>
            </a:r>
            <a:r>
              <a:rPr lang="en-US" altLang="zh-CN" sz="2200" dirty="0"/>
              <a:t>,</a:t>
            </a:r>
            <a:r>
              <a:rPr lang="zh-CN" altLang="zh-CN" sz="2200" dirty="0"/>
              <a:t>其中世界文化遗产</a:t>
            </a:r>
            <a:r>
              <a:rPr lang="en-US" altLang="zh-CN" sz="2200" dirty="0"/>
              <a:t>28</a:t>
            </a:r>
            <a:r>
              <a:rPr lang="zh-CN" altLang="zh-CN" sz="2200" dirty="0"/>
              <a:t>处</a:t>
            </a:r>
            <a:r>
              <a:rPr lang="en-US" altLang="zh-CN" sz="2200" dirty="0"/>
              <a:t>,</a:t>
            </a:r>
            <a:r>
              <a:rPr lang="zh-CN" altLang="zh-CN" sz="2200" dirty="0"/>
              <a:t>世界自然遗产</a:t>
            </a:r>
            <a:r>
              <a:rPr lang="en-US" altLang="zh-CN" sz="2200" dirty="0"/>
              <a:t>10</a:t>
            </a:r>
            <a:r>
              <a:rPr lang="zh-CN" altLang="zh-CN" sz="2200" dirty="0"/>
              <a:t>处</a:t>
            </a:r>
            <a:r>
              <a:rPr lang="en-US" altLang="zh-CN" sz="2200" dirty="0"/>
              <a:t>,</a:t>
            </a:r>
            <a:r>
              <a:rPr lang="zh-CN" altLang="zh-CN" sz="2200" dirty="0"/>
              <a:t>世界文化和自然遗产</a:t>
            </a:r>
            <a:r>
              <a:rPr lang="en-US" altLang="zh-CN" sz="2200" dirty="0"/>
              <a:t>4</a:t>
            </a:r>
            <a:r>
              <a:rPr lang="zh-CN" altLang="zh-CN" sz="2200" dirty="0"/>
              <a:t>处</a:t>
            </a:r>
            <a:r>
              <a:rPr lang="en-US" altLang="zh-CN" sz="2200" dirty="0"/>
              <a:t>,</a:t>
            </a:r>
            <a:r>
              <a:rPr lang="zh-CN" altLang="zh-CN" sz="2200" dirty="0"/>
              <a:t>世界文化景观遗产</a:t>
            </a:r>
            <a:r>
              <a:rPr lang="en-US" altLang="zh-CN" sz="2200" dirty="0"/>
              <a:t>3</a:t>
            </a:r>
            <a:r>
              <a:rPr lang="zh-CN" altLang="zh-CN" sz="2200" dirty="0"/>
              <a:t>处。秦岭、玉山、云台山不属于世界遗产。</a:t>
            </a:r>
          </a:p>
          <a:p>
            <a:pPr>
              <a:lnSpc>
                <a:spcPct val="120000"/>
              </a:lnSpc>
            </a:pPr>
            <a:r>
              <a:rPr lang="zh-CN" altLang="zh-CN" sz="2200" dirty="0">
                <a:solidFill>
                  <a:srgbClr val="FF0000"/>
                </a:solidFill>
              </a:rPr>
              <a:t>答案</a:t>
            </a:r>
            <a:r>
              <a:rPr lang="en-US" altLang="zh-CN" sz="2200" dirty="0"/>
              <a:t>C</a:t>
            </a:r>
            <a:endParaRPr lang="zh-CN" altLang="zh-CN" sz="2200" dirty="0"/>
          </a:p>
        </p:txBody>
      </p:sp>
      <p:sp>
        <p:nvSpPr>
          <p:cNvPr id="11" name="椭圆 10">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extLst>
      <p:ext uri="{BB962C8B-B14F-4D97-AF65-F5344CB8AC3E}">
        <p14:creationId xmlns:p14="http://schemas.microsoft.com/office/powerpoint/2010/main" xmlns="" val="3283538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4"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5"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6"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7"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8"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9"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3116559" cy="458202"/>
          </a:xfrm>
          <a:prstGeom prst="rect">
            <a:avLst/>
          </a:prstGeom>
        </p:spPr>
        <p:txBody>
          <a:bodyPr wrap="none">
            <a:spAutoFit/>
          </a:bodyPr>
          <a:lstStyle/>
          <a:p>
            <a:pPr>
              <a:lnSpc>
                <a:spcPct val="120000"/>
              </a:lnSpc>
            </a:pPr>
            <a:r>
              <a:rPr lang="en-US" altLang="zh-CN" sz="2200" b="1" dirty="0"/>
              <a:t>6</a:t>
            </a:r>
            <a:r>
              <a:rPr lang="en-US" altLang="zh-CN" sz="2200" dirty="0"/>
              <a:t>.</a:t>
            </a:r>
            <a:r>
              <a:rPr lang="zh-CN" altLang="zh-CN" sz="2200" dirty="0"/>
              <a:t>读图</a:t>
            </a:r>
            <a:r>
              <a:rPr lang="en-US" altLang="zh-CN" sz="2200" dirty="0"/>
              <a:t>,</a:t>
            </a:r>
            <a:r>
              <a:rPr lang="zh-CN" altLang="zh-CN" sz="2200" dirty="0"/>
              <a:t>完成下列问题</a:t>
            </a:r>
            <a:r>
              <a:rPr lang="zh-CN" altLang="zh-CN" sz="2200" dirty="0" smtClean="0"/>
              <a:t>。</a:t>
            </a:r>
            <a:r>
              <a:rPr lang="en-US" altLang="zh-CN" sz="2200" dirty="0" smtClean="0"/>
              <a:t> </a:t>
            </a:r>
            <a:endParaRPr lang="zh-CN" altLang="zh-CN" sz="2200" dirty="0"/>
          </a:p>
        </p:txBody>
      </p:sp>
      <p:graphicFrame>
        <p:nvGraphicFramePr>
          <p:cNvPr id="11" name="对象 10"/>
          <p:cNvGraphicFramePr>
            <a:graphicFrameLocks noChangeAspect="1"/>
          </p:cNvGraphicFramePr>
          <p:nvPr>
            <p:extLst>
              <p:ext uri="{D42A27DB-BD31-4B8C-83A1-F6EECF244321}">
                <p14:modId xmlns:p14="http://schemas.microsoft.com/office/powerpoint/2010/main" xmlns="" val="2821342809"/>
              </p:ext>
            </p:extLst>
          </p:nvPr>
        </p:nvGraphicFramePr>
        <p:xfrm>
          <a:off x="508000" y="1450904"/>
          <a:ext cx="8128000" cy="2986208"/>
        </p:xfrm>
        <a:graphic>
          <a:graphicData uri="http://schemas.openxmlformats.org/presentationml/2006/ole">
            <p:oleObj spid="_x0000_s25640" name="文档" r:id="rId10" imgW="3836312" imgH="1408990" progId="Word.Document.12">
              <p:embed/>
            </p:oleObj>
          </a:graphicData>
        </a:graphic>
      </p:graphicFrame>
      <p:sp>
        <p:nvSpPr>
          <p:cNvPr id="12" name="矩形 11"/>
          <p:cNvSpPr>
            <a:spLocks noChangeAspect="1"/>
          </p:cNvSpPr>
          <p:nvPr/>
        </p:nvSpPr>
        <p:spPr>
          <a:xfrm>
            <a:off x="508000" y="4293096"/>
            <a:ext cx="8128000" cy="1676998"/>
          </a:xfrm>
          <a:prstGeom prst="rect">
            <a:avLst/>
          </a:prstGeom>
        </p:spPr>
        <p:txBody>
          <a:bodyPr>
            <a:spAutoFit/>
          </a:bodyPr>
          <a:lstStyle/>
          <a:p>
            <a:pPr>
              <a:lnSpc>
                <a:spcPct val="120000"/>
              </a:lnSpc>
            </a:pPr>
            <a:r>
              <a:rPr lang="en-US" altLang="zh-CN" sz="2200" dirty="0"/>
              <a:t>(1)</a:t>
            </a:r>
            <a:r>
              <a:rPr lang="zh-CN" altLang="zh-CN" sz="2200" dirty="0"/>
              <a:t>图中山峰是我国著名的</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黄山　　</a:t>
            </a:r>
            <a:r>
              <a:rPr lang="en-US" altLang="zh-CN" sz="2200" dirty="0"/>
              <a:t>B.</a:t>
            </a:r>
            <a:r>
              <a:rPr lang="zh-CN" altLang="zh-CN" sz="2200" dirty="0"/>
              <a:t>泰山　　</a:t>
            </a:r>
            <a:r>
              <a:rPr lang="en-US" altLang="zh-CN" sz="2200" dirty="0"/>
              <a:t>C.</a:t>
            </a:r>
            <a:r>
              <a:rPr lang="zh-CN" altLang="zh-CN" sz="2200" dirty="0"/>
              <a:t>华山　　</a:t>
            </a:r>
            <a:r>
              <a:rPr lang="en-US" altLang="zh-CN" sz="2200" dirty="0"/>
              <a:t>D.</a:t>
            </a:r>
            <a:r>
              <a:rPr lang="zh-CN" altLang="zh-CN" sz="2200" dirty="0"/>
              <a:t>庐山</a:t>
            </a:r>
          </a:p>
          <a:p>
            <a:pPr>
              <a:lnSpc>
                <a:spcPct val="120000"/>
              </a:lnSpc>
            </a:pPr>
            <a:r>
              <a:rPr lang="en-US" altLang="zh-CN" sz="2200" dirty="0"/>
              <a:t>(2)</a:t>
            </a:r>
            <a:r>
              <a:rPr lang="zh-CN" altLang="zh-CN" sz="2200" dirty="0"/>
              <a:t>该山是我国的世界遗产</a:t>
            </a:r>
            <a:r>
              <a:rPr lang="en-US" altLang="zh-CN" sz="2200" dirty="0"/>
              <a:t>,</a:t>
            </a:r>
            <a:r>
              <a:rPr lang="zh-CN" altLang="zh-CN" sz="2200" dirty="0"/>
              <a:t>认识和研究这些世界遗产的意义有哪些</a:t>
            </a:r>
            <a:r>
              <a:rPr lang="en-US" altLang="zh-CN" sz="2200" dirty="0"/>
              <a:t>?</a:t>
            </a:r>
            <a:endParaRPr lang="zh-CN" altLang="zh-CN" sz="2200" dirty="0"/>
          </a:p>
        </p:txBody>
      </p:sp>
      <p:sp>
        <p:nvSpPr>
          <p:cNvPr id="13" name="椭圆 12">
            <a:hlinkClick r:id="rId11"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extLst>
      <p:ext uri="{BB962C8B-B14F-4D97-AF65-F5344CB8AC3E}">
        <p14:creationId xmlns:p14="http://schemas.microsoft.com/office/powerpoint/2010/main" xmlns="" val="269667806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455853" y="2276872"/>
            <a:ext cx="8128000" cy="2529923"/>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本题考查读图分析能力。根据图示的经纬度和河流</a:t>
            </a:r>
            <a:r>
              <a:rPr lang="en-US" altLang="zh-CN" sz="2200" dirty="0"/>
              <a:t>,</a:t>
            </a:r>
            <a:r>
              <a:rPr lang="zh-CN" altLang="zh-CN" sz="2200" dirty="0"/>
              <a:t>可判断出图示地区的具体位置</a:t>
            </a:r>
            <a:r>
              <a:rPr lang="en-US" altLang="zh-CN" sz="2200" dirty="0"/>
              <a:t>,</a:t>
            </a:r>
            <a:r>
              <a:rPr lang="zh-CN" altLang="zh-CN" sz="2200" dirty="0"/>
              <a:t>从而判断出图中的山峰是泰山。</a:t>
            </a:r>
          </a:p>
          <a:p>
            <a:pPr>
              <a:lnSpc>
                <a:spcPct val="120000"/>
              </a:lnSpc>
            </a:pPr>
            <a:r>
              <a:rPr lang="zh-CN" altLang="zh-CN" sz="2200" dirty="0">
                <a:solidFill>
                  <a:srgbClr val="FF0000"/>
                </a:solidFill>
              </a:rPr>
              <a:t>答案</a:t>
            </a:r>
            <a:r>
              <a:rPr lang="en-US" altLang="zh-CN" sz="2200" dirty="0"/>
              <a:t>(1)B</a:t>
            </a:r>
            <a:endParaRPr lang="zh-CN" altLang="zh-CN" sz="2200" dirty="0"/>
          </a:p>
          <a:p>
            <a:pPr>
              <a:lnSpc>
                <a:spcPct val="120000"/>
              </a:lnSpc>
            </a:pPr>
            <a:r>
              <a:rPr lang="en-US" altLang="zh-CN" sz="2200" dirty="0"/>
              <a:t>(2)</a:t>
            </a:r>
            <a:r>
              <a:rPr lang="zh-CN" altLang="zh-CN" sz="2200" dirty="0"/>
              <a:t>一方面可提高和深化公众对世界遗产的认知和主动保护意识</a:t>
            </a:r>
            <a:r>
              <a:rPr lang="en-US" altLang="zh-CN" sz="2200" dirty="0"/>
              <a:t>;</a:t>
            </a:r>
            <a:r>
              <a:rPr lang="zh-CN" altLang="zh-CN" sz="2200" dirty="0"/>
              <a:t>另一方面可提高旅游业管理者与从业人员的职业道德和专业知识水平。</a:t>
            </a:r>
          </a:p>
        </p:txBody>
      </p:sp>
      <p:sp>
        <p:nvSpPr>
          <p:cNvPr id="11" name="椭圆 10">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extLst>
      <p:ext uri="{BB962C8B-B14F-4D97-AF65-F5344CB8AC3E}">
        <p14:creationId xmlns:p14="http://schemas.microsoft.com/office/powerpoint/2010/main" xmlns="" val="1663600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4"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5"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6"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7"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8"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9" action="ppaction://hlinksldjump"/>
          </p:cNvPr>
          <p:cNvSpPr/>
          <p:nvPr/>
        </p:nvSpPr>
        <p:spPr>
          <a:xfrm>
            <a:off x="48600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0" name="椭圆 9">
            <a:hlinkClick r:id="rId9" action="ppaction://hlinksldjump"/>
          </p:cNvPr>
          <p:cNvSpPr/>
          <p:nvPr/>
        </p:nvSpPr>
        <p:spPr>
          <a:xfrm>
            <a:off x="449999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1" name="矩形 10"/>
          <p:cNvSpPr>
            <a:spLocks noChangeAspect="1"/>
          </p:cNvSpPr>
          <p:nvPr/>
        </p:nvSpPr>
        <p:spPr>
          <a:xfrm>
            <a:off x="508000" y="1052736"/>
            <a:ext cx="8128000" cy="864467"/>
          </a:xfrm>
          <a:prstGeom prst="rect">
            <a:avLst/>
          </a:prstGeom>
        </p:spPr>
        <p:txBody>
          <a:bodyPr>
            <a:spAutoFit/>
          </a:bodyPr>
          <a:lstStyle/>
          <a:p>
            <a:pPr>
              <a:lnSpc>
                <a:spcPct val="120000"/>
              </a:lnSpc>
            </a:pPr>
            <a:r>
              <a:rPr lang="en-US" altLang="zh-CN" sz="2200" b="1" dirty="0"/>
              <a:t>7</a:t>
            </a:r>
            <a:r>
              <a:rPr lang="en-US" altLang="zh-CN" sz="2200" dirty="0"/>
              <a:t>.</a:t>
            </a:r>
            <a:r>
              <a:rPr lang="zh-CN" altLang="zh-CN" sz="2200" dirty="0"/>
              <a:t>下图是京沪高铁及沿线主要旅游城市示意图。读图</a:t>
            </a:r>
            <a:r>
              <a:rPr lang="en-US" altLang="zh-CN" sz="2200" dirty="0"/>
              <a:t>,</a:t>
            </a:r>
            <a:r>
              <a:rPr lang="zh-CN" altLang="zh-CN" sz="2200" dirty="0"/>
              <a:t>完成下列问题。</a:t>
            </a:r>
          </a:p>
        </p:txBody>
      </p:sp>
      <p:sp>
        <p:nvSpPr>
          <p:cNvPr id="1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8" name="Rectangle 3"/>
          <p:cNvSpPr>
            <a:spLocks noChangeArrowheads="1"/>
          </p:cNvSpPr>
          <p:nvPr/>
        </p:nvSpPr>
        <p:spPr bwMode="auto">
          <a:xfrm>
            <a:off x="0" y="2238375"/>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028700" algn="l"/>
                <a:tab pos="1851025" algn="l"/>
                <a:tab pos="2538413" algn="l"/>
                <a:tab pos="3222625" algn="l"/>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aphicFrame>
        <p:nvGraphicFramePr>
          <p:cNvPr id="19" name="对象 18"/>
          <p:cNvGraphicFramePr>
            <a:graphicFrameLocks noChangeAspect="1"/>
          </p:cNvGraphicFramePr>
          <p:nvPr>
            <p:extLst>
              <p:ext uri="{D42A27DB-BD31-4B8C-83A1-F6EECF244321}">
                <p14:modId xmlns:p14="http://schemas.microsoft.com/office/powerpoint/2010/main" xmlns="" val="1253870491"/>
              </p:ext>
            </p:extLst>
          </p:nvPr>
        </p:nvGraphicFramePr>
        <p:xfrm>
          <a:off x="508000" y="1968257"/>
          <a:ext cx="8128000" cy="3837007"/>
        </p:xfrm>
        <a:graphic>
          <a:graphicData uri="http://schemas.openxmlformats.org/presentationml/2006/ole">
            <p:oleObj spid="_x0000_s24619" name="文档" r:id="rId10" imgW="3836312" imgH="1811456" progId="Word.Document.12">
              <p:embed/>
            </p:oleObj>
          </a:graphicData>
        </a:graphic>
      </p:graphicFrame>
    </p:spTree>
    <p:extLst>
      <p:ext uri="{BB962C8B-B14F-4D97-AF65-F5344CB8AC3E}">
        <p14:creationId xmlns:p14="http://schemas.microsoft.com/office/powerpoint/2010/main" xmlns="" val="87472874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8600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0" name="椭圆 9">
            <a:hlinkClick r:id="rId8" action="ppaction://hlinksldjump"/>
          </p:cNvPr>
          <p:cNvSpPr/>
          <p:nvPr/>
        </p:nvSpPr>
        <p:spPr>
          <a:xfrm>
            <a:off x="449999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2" name="矩形 11"/>
          <p:cNvSpPr>
            <a:spLocks noChangeAspect="1"/>
          </p:cNvSpPr>
          <p:nvPr/>
        </p:nvSpPr>
        <p:spPr>
          <a:xfrm>
            <a:off x="508000" y="1052736"/>
            <a:ext cx="8128000" cy="4154984"/>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考查旅游资源的分类及其价值。从图中看出</a:t>
            </a:r>
            <a:r>
              <a:rPr lang="en-US" altLang="zh-CN" sz="2200" dirty="0"/>
              <a:t>,</a:t>
            </a:r>
            <a:r>
              <a:rPr lang="zh-CN" altLang="zh-CN" sz="2200" dirty="0"/>
              <a:t>甲为世界遗产</a:t>
            </a:r>
            <a:r>
              <a:rPr lang="en-US" altLang="zh-CN" sz="2200" dirty="0"/>
              <a:t>,</a:t>
            </a:r>
            <a:r>
              <a:rPr lang="zh-CN" altLang="zh-CN" sz="2200" dirty="0"/>
              <a:t>又位于曲阜</a:t>
            </a:r>
            <a:r>
              <a:rPr lang="en-US" altLang="zh-CN" sz="2200" dirty="0"/>
              <a:t>,</a:t>
            </a:r>
            <a:r>
              <a:rPr lang="zh-CN" altLang="zh-CN" sz="2200" dirty="0"/>
              <a:t>说明是三孔</a:t>
            </a:r>
            <a:r>
              <a:rPr lang="en-US" altLang="zh-CN" sz="2200" dirty="0"/>
              <a:t>,</a:t>
            </a:r>
            <a:r>
              <a:rPr lang="zh-CN" altLang="zh-CN" sz="2200" dirty="0"/>
              <a:t>为世界文化遗产</a:t>
            </a:r>
            <a:r>
              <a:rPr lang="en-US" altLang="zh-CN" sz="2200" dirty="0"/>
              <a:t>,</a:t>
            </a:r>
            <a:r>
              <a:rPr lang="zh-CN" altLang="zh-CN" sz="2200" dirty="0"/>
              <a:t>具有很高的历史文化价值。第</a:t>
            </a:r>
            <a:r>
              <a:rPr lang="en-US" altLang="zh-CN" sz="2200" dirty="0"/>
              <a:t>(2)</a:t>
            </a:r>
            <a:r>
              <a:rPr lang="zh-CN" altLang="zh-CN" sz="2200" dirty="0"/>
              <a:t>题</a:t>
            </a:r>
            <a:r>
              <a:rPr lang="en-US" altLang="zh-CN" sz="2200" dirty="0"/>
              <a:t>,</a:t>
            </a:r>
            <a:r>
              <a:rPr lang="zh-CN" altLang="zh-CN" sz="2200" dirty="0"/>
              <a:t>考查旅游资源的游览价值。从题目要求看</a:t>
            </a:r>
            <a:r>
              <a:rPr lang="en-US" altLang="zh-CN" sz="2200" dirty="0"/>
              <a:t>,</a:t>
            </a:r>
            <a:r>
              <a:rPr lang="zh-CN" altLang="zh-CN" sz="2200" dirty="0"/>
              <a:t>是在高铁沿线景区</a:t>
            </a:r>
            <a:r>
              <a:rPr lang="en-US" altLang="zh-CN" sz="2200" dirty="0"/>
              <a:t>,</a:t>
            </a:r>
            <a:r>
              <a:rPr lang="zh-CN" altLang="zh-CN" sz="2200" dirty="0"/>
              <a:t>交通都很便利</a:t>
            </a:r>
            <a:r>
              <a:rPr lang="en-US" altLang="zh-CN" sz="2200" dirty="0"/>
              <a:t>,</a:t>
            </a:r>
            <a:r>
              <a:rPr lang="zh-CN" altLang="zh-CN" sz="2200" dirty="0"/>
              <a:t>游客选择世界遗产的因素不包括交通状况</a:t>
            </a:r>
            <a:r>
              <a:rPr lang="en-US" altLang="zh-CN" sz="2200" dirty="0"/>
              <a:t>,</a:t>
            </a:r>
            <a:r>
              <a:rPr lang="zh-CN" altLang="zh-CN" sz="2200" dirty="0"/>
              <a:t>而是主要考虑其知名度、旅游资源的质量及其景区的接待能力等。第</a:t>
            </a:r>
            <a:r>
              <a:rPr lang="en-US" altLang="zh-CN" sz="2200" dirty="0"/>
              <a:t>(3)</a:t>
            </a:r>
            <a:r>
              <a:rPr lang="zh-CN" altLang="zh-CN" sz="2200" dirty="0"/>
              <a:t>题</a:t>
            </a:r>
            <a:r>
              <a:rPr lang="en-US" altLang="zh-CN" sz="2200" dirty="0"/>
              <a:t>,</a:t>
            </a:r>
            <a:r>
              <a:rPr lang="zh-CN" altLang="zh-CN" sz="2200" dirty="0"/>
              <a:t>考查旅游资源的观赏。观赏泰山日出</a:t>
            </a:r>
            <a:r>
              <a:rPr lang="en-US" altLang="zh-CN" sz="2200" dirty="0"/>
              <a:t>,</a:t>
            </a:r>
            <a:r>
              <a:rPr lang="zh-CN" altLang="zh-CN" sz="2200" dirty="0"/>
              <a:t>应注意选择观赏的位置和时机</a:t>
            </a:r>
            <a:r>
              <a:rPr lang="en-US" altLang="zh-CN" sz="2200" dirty="0"/>
              <a:t>(</a:t>
            </a:r>
            <a:r>
              <a:rPr lang="zh-CN" altLang="zh-CN" sz="2200" dirty="0"/>
              <a:t>时间、天气状况等</a:t>
            </a:r>
            <a:r>
              <a:rPr lang="en-US" altLang="zh-CN" sz="2200" dirty="0"/>
              <a:t>)</a:t>
            </a:r>
            <a:r>
              <a:rPr lang="zh-CN" altLang="zh-CN" sz="2200" dirty="0"/>
              <a:t>。</a:t>
            </a:r>
          </a:p>
          <a:p>
            <a:pPr>
              <a:lnSpc>
                <a:spcPct val="120000"/>
              </a:lnSpc>
            </a:pPr>
            <a:r>
              <a:rPr lang="zh-CN" altLang="zh-CN" sz="2200" dirty="0">
                <a:solidFill>
                  <a:srgbClr val="FF0000"/>
                </a:solidFill>
              </a:rPr>
              <a:t>答案</a:t>
            </a:r>
            <a:r>
              <a:rPr lang="en-US" altLang="zh-CN" sz="2200" dirty="0"/>
              <a:t>(1)</a:t>
            </a:r>
            <a:r>
              <a:rPr lang="zh-CN" altLang="zh-CN" sz="2200" dirty="0"/>
              <a:t>世界文化遗产　历史文化价值</a:t>
            </a:r>
          </a:p>
          <a:p>
            <a:pPr>
              <a:lnSpc>
                <a:spcPct val="120000"/>
              </a:lnSpc>
            </a:pPr>
            <a:r>
              <a:rPr lang="en-US" altLang="zh-CN" sz="2200" dirty="0"/>
              <a:t>(2)</a:t>
            </a:r>
            <a:r>
              <a:rPr lang="zh-CN" altLang="zh-CN" sz="2200" dirty="0"/>
              <a:t>知名度高　旅游资源质量好　旅游接待能力强</a:t>
            </a:r>
          </a:p>
          <a:p>
            <a:pPr>
              <a:lnSpc>
                <a:spcPct val="120000"/>
              </a:lnSpc>
            </a:pPr>
            <a:r>
              <a:rPr lang="en-US" altLang="zh-CN" sz="2200" dirty="0"/>
              <a:t>(3)</a:t>
            </a:r>
            <a:r>
              <a:rPr lang="zh-CN" altLang="zh-CN" sz="2200" dirty="0"/>
              <a:t>最佳观赏位置　最佳观赏时机</a:t>
            </a:r>
            <a:r>
              <a:rPr lang="en-US" altLang="zh-CN" sz="2200" dirty="0"/>
              <a:t>(</a:t>
            </a:r>
            <a:r>
              <a:rPr lang="zh-CN" altLang="zh-CN" sz="2200" dirty="0"/>
              <a:t>时间、天气状况等</a:t>
            </a:r>
            <a:r>
              <a:rPr lang="en-US" altLang="zh-CN" sz="2200" dirty="0"/>
              <a:t>)</a:t>
            </a:r>
            <a:endParaRPr lang="zh-CN" altLang="zh-CN" sz="2200" dirty="0"/>
          </a:p>
        </p:txBody>
      </p:sp>
    </p:spTree>
    <p:extLst>
      <p:ext uri="{BB962C8B-B14F-4D97-AF65-F5344CB8AC3E}">
        <p14:creationId xmlns:p14="http://schemas.microsoft.com/office/powerpoint/2010/main" xmlns="" val="4255762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52736"/>
            <a:ext cx="8128000" cy="2123658"/>
          </a:xfrm>
          <a:prstGeom prst="rect">
            <a:avLst/>
          </a:prstGeom>
        </p:spPr>
        <p:txBody>
          <a:bodyPr>
            <a:spAutoFit/>
          </a:bodyPr>
          <a:lstStyle/>
          <a:p>
            <a:pPr>
              <a:lnSpc>
                <a:spcPct val="120000"/>
              </a:lnSpc>
            </a:pPr>
            <a:r>
              <a:rPr lang="zh-CN" altLang="zh-CN" sz="2200" dirty="0"/>
              <a:t>思考讨论你还知道哪些地区的溶洞景观</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举出几处即可</a:t>
            </a:r>
            <a:r>
              <a:rPr lang="en-US" altLang="zh-CN" sz="2200" dirty="0"/>
              <a:t>,</a:t>
            </a:r>
            <a:r>
              <a:rPr lang="zh-CN" altLang="zh-CN" sz="2200" dirty="0"/>
              <a:t>例如</a:t>
            </a:r>
            <a:r>
              <a:rPr lang="en-US" altLang="zh-CN" sz="2200" dirty="0"/>
              <a:t>,</a:t>
            </a:r>
            <a:r>
              <a:rPr lang="zh-CN" altLang="zh-CN" sz="2200" dirty="0"/>
              <a:t>九乡溶洞</a:t>
            </a:r>
            <a:r>
              <a:rPr lang="en-US" altLang="zh-CN" sz="2200" dirty="0"/>
              <a:t>——</a:t>
            </a:r>
            <a:r>
              <a:rPr lang="zh-CN" altLang="zh-CN" sz="2200" dirty="0"/>
              <a:t>云南省宜良县九乡彝族回族乡、阿庐古洞</a:t>
            </a:r>
            <a:r>
              <a:rPr lang="en-US" altLang="zh-CN" sz="2200" dirty="0"/>
              <a:t>——</a:t>
            </a:r>
            <a:r>
              <a:rPr lang="zh-CN" altLang="zh-CN" sz="2200" dirty="0"/>
              <a:t>云南省泸西县、石海洞乡</a:t>
            </a:r>
            <a:r>
              <a:rPr lang="en-US" altLang="zh-CN" sz="2200" dirty="0"/>
              <a:t>——</a:t>
            </a:r>
            <a:r>
              <a:rPr lang="zh-CN" altLang="zh-CN" sz="2200" dirty="0"/>
              <a:t>四川省兴文县、玉华洞</a:t>
            </a:r>
            <a:r>
              <a:rPr lang="en-US" altLang="zh-CN" sz="2200" dirty="0"/>
              <a:t>——</a:t>
            </a:r>
            <a:r>
              <a:rPr lang="zh-CN" altLang="zh-CN" sz="2200" dirty="0"/>
              <a:t>福建省将乐县城南等</a:t>
            </a:r>
            <a:r>
              <a:rPr lang="en-US" altLang="zh-CN" sz="2200" dirty="0"/>
              <a:t>(</a:t>
            </a:r>
            <a:r>
              <a:rPr lang="zh-CN" altLang="zh-CN" sz="2200" dirty="0"/>
              <a:t>可网络查询和资料搜索获得</a:t>
            </a:r>
            <a:r>
              <a:rPr lang="en-US" altLang="zh-CN" sz="2200" dirty="0"/>
              <a:t>)</a:t>
            </a:r>
            <a:r>
              <a:rPr lang="zh-CN" altLang="zh-CN" sz="2200" dirty="0"/>
              <a:t>。</a:t>
            </a:r>
          </a:p>
          <a:p>
            <a:pPr>
              <a:lnSpc>
                <a:spcPct val="120000"/>
              </a:lnSpc>
            </a:pPr>
            <a:r>
              <a:rPr lang="zh-CN" altLang="zh-CN" sz="2200" dirty="0"/>
              <a:t>三、中国的园林</a:t>
            </a:r>
          </a:p>
        </p:txBody>
      </p:sp>
      <p:graphicFrame>
        <p:nvGraphicFramePr>
          <p:cNvPr id="5" name="对象 4"/>
          <p:cNvGraphicFramePr>
            <a:graphicFrameLocks noChangeAspect="1"/>
          </p:cNvGraphicFramePr>
          <p:nvPr>
            <p:extLst>
              <p:ext uri="{D42A27DB-BD31-4B8C-83A1-F6EECF244321}">
                <p14:modId xmlns:p14="http://schemas.microsoft.com/office/powerpoint/2010/main" xmlns="" val="1921020962"/>
              </p:ext>
            </p:extLst>
          </p:nvPr>
        </p:nvGraphicFramePr>
        <p:xfrm>
          <a:off x="508000" y="3212976"/>
          <a:ext cx="8128000" cy="2559125"/>
        </p:xfrm>
        <a:graphic>
          <a:graphicData uri="http://schemas.openxmlformats.org/presentationml/2006/ole">
            <p:oleObj spid="_x0000_s5162" name="文档" r:id="rId4" imgW="3836312" imgH="1207757" progId="Word.Document.12">
              <p:embed/>
            </p:oleObj>
          </a:graphicData>
        </a:graphic>
      </p:graphicFrame>
      <p:sp>
        <p:nvSpPr>
          <p:cNvPr id="6" name="矩形 5"/>
          <p:cNvSpPr/>
          <p:nvPr/>
        </p:nvSpPr>
        <p:spPr>
          <a:xfrm>
            <a:off x="3342698" y="3357308"/>
            <a:ext cx="57606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3633386" y="4164578"/>
            <a:ext cx="86660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6187172" y="4560780"/>
            <a:ext cx="288032"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233758771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86003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0" name="椭圆 9">
            <a:hlinkClick r:id="rId8" action="ppaction://hlinksldjump"/>
          </p:cNvPr>
          <p:cNvSpPr/>
          <p:nvPr/>
        </p:nvSpPr>
        <p:spPr>
          <a:xfrm>
            <a:off x="449999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1" name="矩形 10"/>
          <p:cNvSpPr>
            <a:spLocks noChangeAspect="1"/>
          </p:cNvSpPr>
          <p:nvPr/>
        </p:nvSpPr>
        <p:spPr>
          <a:xfrm>
            <a:off x="508000" y="1052736"/>
            <a:ext cx="8128000" cy="2895793"/>
          </a:xfrm>
          <a:prstGeom prst="rect">
            <a:avLst/>
          </a:prstGeom>
        </p:spPr>
        <p:txBody>
          <a:bodyPr>
            <a:spAutoFit/>
          </a:bodyPr>
          <a:lstStyle/>
          <a:p>
            <a:pPr>
              <a:lnSpc>
                <a:spcPct val="120000"/>
              </a:lnSpc>
            </a:pPr>
            <a:r>
              <a:rPr lang="en-US" altLang="zh-CN" sz="2200" dirty="0"/>
              <a:t>(1)</a:t>
            </a:r>
            <a:r>
              <a:rPr lang="zh-CN" altLang="zh-CN" sz="2200" dirty="0"/>
              <a:t>按世界遗产分类</a:t>
            </a:r>
            <a:r>
              <a:rPr lang="en-US" altLang="zh-CN" sz="2200" dirty="0"/>
              <a:t>,</a:t>
            </a:r>
            <a:r>
              <a:rPr lang="zh-CN" altLang="zh-CN" sz="2200" dirty="0"/>
              <a:t>甲属于</a:t>
            </a:r>
            <a:r>
              <a:rPr lang="zh-CN" altLang="zh-CN" sz="2200" u="sng" dirty="0"/>
              <a:t>　　　　　　　　　　</a:t>
            </a:r>
            <a:r>
              <a:rPr lang="en-US" altLang="zh-CN" sz="2200" dirty="0"/>
              <a:t>,</a:t>
            </a:r>
            <a:r>
              <a:rPr lang="zh-CN" altLang="zh-CN" sz="2200" dirty="0"/>
              <a:t>其最核心的旅游资源价值是</a:t>
            </a:r>
            <a:r>
              <a:rPr lang="zh-CN" altLang="zh-CN" sz="2200" u="sng" dirty="0"/>
              <a:t>　　　　　　　　　　　</a:t>
            </a:r>
            <a:r>
              <a:rPr lang="zh-CN" altLang="zh-CN" sz="2200" dirty="0"/>
              <a:t>。</a:t>
            </a:r>
            <a:r>
              <a:rPr lang="en-US" altLang="zh-CN" sz="2200" dirty="0"/>
              <a:t> </a:t>
            </a:r>
            <a:endParaRPr lang="zh-CN" altLang="zh-CN" sz="2200" dirty="0"/>
          </a:p>
          <a:p>
            <a:pPr>
              <a:lnSpc>
                <a:spcPct val="120000"/>
              </a:lnSpc>
            </a:pPr>
            <a:r>
              <a:rPr lang="en-US" altLang="zh-CN" sz="2200" dirty="0"/>
              <a:t>(2)</a:t>
            </a:r>
            <a:r>
              <a:rPr lang="zh-CN" altLang="zh-CN" sz="2200" dirty="0"/>
              <a:t>在高铁沿线景区中</a:t>
            </a:r>
            <a:r>
              <a:rPr lang="en-US" altLang="zh-CN" sz="2200" dirty="0"/>
              <a:t>,</a:t>
            </a:r>
            <a:r>
              <a:rPr lang="zh-CN" altLang="zh-CN" sz="2200" dirty="0"/>
              <a:t>游客倾向于选择世界遗产主要考虑的因素是</a:t>
            </a:r>
            <a:r>
              <a:rPr lang="zh-CN" altLang="zh-CN" sz="2200" u="sng" dirty="0"/>
              <a:t>　　　　　　　　</a:t>
            </a:r>
            <a:r>
              <a:rPr lang="zh-CN" altLang="zh-CN" sz="2200" dirty="0"/>
              <a:t>、</a:t>
            </a:r>
            <a:r>
              <a:rPr lang="zh-CN" altLang="zh-CN" sz="2200" u="sng" dirty="0"/>
              <a:t>　　　　　　　　　　　　　　</a:t>
            </a:r>
            <a:r>
              <a:rPr lang="zh-CN" altLang="zh-CN" sz="2200" dirty="0"/>
              <a:t>、</a:t>
            </a:r>
            <a:r>
              <a:rPr lang="zh-CN" altLang="zh-CN" sz="2200" u="sng" dirty="0"/>
              <a:t>　　　　　　　　　　　　　　　</a:t>
            </a:r>
            <a:r>
              <a:rPr lang="zh-CN" altLang="zh-CN" sz="2200" dirty="0"/>
              <a:t>。</a:t>
            </a:r>
            <a:r>
              <a:rPr lang="en-US" altLang="zh-CN" sz="2200" dirty="0"/>
              <a:t> </a:t>
            </a:r>
            <a:endParaRPr lang="zh-CN" altLang="zh-CN" sz="2200" dirty="0"/>
          </a:p>
          <a:p>
            <a:pPr>
              <a:lnSpc>
                <a:spcPct val="120000"/>
              </a:lnSpc>
            </a:pPr>
            <a:r>
              <a:rPr lang="en-US" altLang="zh-CN" sz="2200" dirty="0"/>
              <a:t>(3)</a:t>
            </a:r>
            <a:r>
              <a:rPr lang="zh-CN" altLang="zh-CN" sz="2200" dirty="0"/>
              <a:t>游客为获得泰山日出的最佳观赏效果</a:t>
            </a:r>
            <a:r>
              <a:rPr lang="en-US" altLang="zh-CN" sz="2200" dirty="0"/>
              <a:t>,</a:t>
            </a:r>
            <a:r>
              <a:rPr lang="zh-CN" altLang="zh-CN" sz="2200" dirty="0"/>
              <a:t>应注意选择</a:t>
            </a:r>
            <a:r>
              <a:rPr lang="zh-CN" altLang="zh-CN" sz="2200" u="sng" dirty="0"/>
              <a:t>　　　　　　　　　</a:t>
            </a:r>
            <a:r>
              <a:rPr lang="zh-CN" altLang="zh-CN" sz="2200" dirty="0"/>
              <a:t>、</a:t>
            </a:r>
            <a:r>
              <a:rPr lang="zh-CN" altLang="zh-CN" sz="2200" u="sng" dirty="0"/>
              <a:t>　　　　　　　　　</a:t>
            </a:r>
            <a:r>
              <a:rPr lang="zh-CN" altLang="zh-CN" sz="2200" dirty="0"/>
              <a:t>。</a:t>
            </a:r>
            <a:r>
              <a:rPr lang="en-US" altLang="zh-CN" sz="2200" dirty="0"/>
              <a:t> </a:t>
            </a:r>
            <a:endParaRPr lang="zh-CN" altLang="zh-CN" sz="2200" dirty="0"/>
          </a:p>
        </p:txBody>
      </p:sp>
    </p:spTree>
    <p:extLst>
      <p:ext uri="{BB962C8B-B14F-4D97-AF65-F5344CB8AC3E}">
        <p14:creationId xmlns:p14="http://schemas.microsoft.com/office/powerpoint/2010/main" xmlns="" val="37463611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52736"/>
            <a:ext cx="2238113" cy="498598"/>
          </a:xfrm>
          <a:prstGeom prst="rect">
            <a:avLst/>
          </a:prstGeom>
        </p:spPr>
        <p:txBody>
          <a:bodyPr wrap="none">
            <a:spAutoFit/>
          </a:bodyPr>
          <a:lstStyle/>
          <a:p>
            <a:pPr>
              <a:lnSpc>
                <a:spcPct val="120000"/>
              </a:lnSpc>
            </a:pPr>
            <a:r>
              <a:rPr lang="zh-CN" altLang="zh-CN" sz="2200" dirty="0"/>
              <a:t>四、中国的</a:t>
            </a:r>
            <a:r>
              <a:rPr lang="zh-CN" altLang="zh-CN" sz="2200" dirty="0" smtClean="0"/>
              <a:t>石窟</a:t>
            </a:r>
            <a:r>
              <a:rPr lang="en-US" altLang="zh-CN" sz="2200" dirty="0" smtClean="0"/>
              <a:t> </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117303557"/>
              </p:ext>
            </p:extLst>
          </p:nvPr>
        </p:nvGraphicFramePr>
        <p:xfrm>
          <a:off x="508000" y="1556792"/>
          <a:ext cx="8128000" cy="3837007"/>
        </p:xfrm>
        <a:graphic>
          <a:graphicData uri="http://schemas.openxmlformats.org/presentationml/2006/ole">
            <p:oleObj spid="_x0000_s6186" name="文档" r:id="rId4" imgW="3836312" imgH="1811456" progId="Word.Document.12">
              <p:embed/>
            </p:oleObj>
          </a:graphicData>
        </a:graphic>
      </p:graphicFrame>
      <p:sp>
        <p:nvSpPr>
          <p:cNvPr id="6" name="矩形 5"/>
          <p:cNvSpPr/>
          <p:nvPr/>
        </p:nvSpPr>
        <p:spPr>
          <a:xfrm>
            <a:off x="3932596" y="2946614"/>
            <a:ext cx="527609"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4433856" y="3743036"/>
            <a:ext cx="527609"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3275856" y="4149080"/>
            <a:ext cx="527609"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3258520" y="4559458"/>
            <a:ext cx="108012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283945534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78148"/>
            <a:ext cx="8128000" cy="1311128"/>
          </a:xfrm>
          <a:prstGeom prst="rect">
            <a:avLst/>
          </a:prstGeom>
        </p:spPr>
        <p:txBody>
          <a:bodyPr>
            <a:spAutoFit/>
          </a:bodyPr>
          <a:lstStyle/>
          <a:p>
            <a:pPr>
              <a:lnSpc>
                <a:spcPct val="120000"/>
              </a:lnSpc>
            </a:pPr>
            <a:r>
              <a:rPr lang="zh-CN" altLang="zh-CN" sz="2200" dirty="0"/>
              <a:t>思考讨论你知道我国著名的四大石窟吗</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我国著名的四大石窟是甘肃敦煌莫高窟、山西大同云冈石窟、河南洛阳龙门石窟和甘肃天水麦积山石窟。</a:t>
            </a:r>
          </a:p>
        </p:txBody>
      </p:sp>
    </p:spTree>
    <p:extLst>
      <p:ext uri="{BB962C8B-B14F-4D97-AF65-F5344CB8AC3E}">
        <p14:creationId xmlns:p14="http://schemas.microsoft.com/office/powerpoint/2010/main" xmlns="" val="267271601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2598788" cy="458202"/>
          </a:xfrm>
          <a:prstGeom prst="rect">
            <a:avLst/>
          </a:prstGeom>
        </p:spPr>
        <p:txBody>
          <a:bodyPr wrap="none">
            <a:spAutoFit/>
          </a:bodyPr>
          <a:lstStyle/>
          <a:p>
            <a:pPr>
              <a:lnSpc>
                <a:spcPct val="120000"/>
              </a:lnSpc>
            </a:pPr>
            <a:r>
              <a:rPr lang="zh-CN" altLang="zh-CN" sz="2200" dirty="0"/>
              <a:t>探究点一 中国</a:t>
            </a:r>
            <a:r>
              <a:rPr lang="zh-CN" altLang="zh-CN" sz="2200" dirty="0" smtClean="0"/>
              <a:t>名山</a:t>
            </a:r>
            <a:r>
              <a:rPr lang="en-US" altLang="zh-CN" sz="2200" dirty="0" smtClean="0"/>
              <a:t> </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3871400393"/>
              </p:ext>
            </p:extLst>
          </p:nvPr>
        </p:nvGraphicFramePr>
        <p:xfrm>
          <a:off x="508000" y="1350701"/>
          <a:ext cx="8128000" cy="854163"/>
        </p:xfrm>
        <a:graphic>
          <a:graphicData uri="http://schemas.openxmlformats.org/presentationml/2006/ole">
            <p:oleObj spid="_x0000_s7250" name="文档" r:id="rId5" imgW="3836312" imgH="402466"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1598850458"/>
              </p:ext>
            </p:extLst>
          </p:nvPr>
        </p:nvGraphicFramePr>
        <p:xfrm>
          <a:off x="508000" y="2132856"/>
          <a:ext cx="8128000" cy="4264090"/>
        </p:xfrm>
        <a:graphic>
          <a:graphicData uri="http://schemas.openxmlformats.org/presentationml/2006/ole">
            <p:oleObj spid="_x0000_s7251" name="文档" r:id="rId6" imgW="3836312" imgH="2012689" progId="Word.Document.12">
              <p:embed/>
            </p:oleObj>
          </a:graphicData>
        </a:graphic>
      </p:graphicFrame>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520853"/>
          </a:xfrm>
          <a:prstGeom prst="rect">
            <a:avLst/>
          </a:prstGeom>
        </p:spPr>
        <p:txBody>
          <a:bodyPr>
            <a:spAutoFit/>
          </a:bodyPr>
          <a:lstStyle/>
          <a:p>
            <a:pPr>
              <a:lnSpc>
                <a:spcPct val="120000"/>
              </a:lnSpc>
            </a:pPr>
            <a:r>
              <a:rPr lang="zh-CN" altLang="zh-CN" sz="2200" dirty="0"/>
              <a:t>我国的自然景观旅游资源以山水风光最为重要。五岳名山、四大佛教名山、</a:t>
            </a:r>
            <a:r>
              <a:rPr lang="en-US" altLang="zh-CN" sz="2200" dirty="0"/>
              <a:t>“</a:t>
            </a:r>
            <a:r>
              <a:rPr lang="zh-CN" altLang="zh-CN" sz="2200" dirty="0"/>
              <a:t>匡庐奇秀甲天下</a:t>
            </a:r>
            <a:r>
              <a:rPr lang="en-US" altLang="zh-CN" sz="2200" dirty="0"/>
              <a:t>”</a:t>
            </a:r>
            <a:r>
              <a:rPr lang="zh-CN" altLang="zh-CN" sz="2200" dirty="0"/>
              <a:t>的庐山、</a:t>
            </a:r>
            <a:r>
              <a:rPr lang="en-US" altLang="zh-CN" sz="2200" dirty="0"/>
              <a:t>“</a:t>
            </a:r>
            <a:r>
              <a:rPr lang="zh-CN" altLang="zh-CN" sz="2200" dirty="0"/>
              <a:t>道教第一山</a:t>
            </a:r>
            <a:r>
              <a:rPr lang="en-US" altLang="zh-CN" sz="2200" dirty="0"/>
              <a:t>”</a:t>
            </a:r>
            <a:r>
              <a:rPr lang="zh-CN" altLang="zh-CN" sz="2200" dirty="0"/>
              <a:t>武当山以及以奇松、怪石、云海、温泉著称的黄山都是我国著名的旅游胜地。</a:t>
            </a:r>
          </a:p>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我国的名山分为五岳名山、佛教名山、道教名山和其他名山等几类</a:t>
            </a:r>
            <a:r>
              <a:rPr lang="en-US" altLang="zh-CN" sz="2200" dirty="0"/>
              <a:t>,</a:t>
            </a:r>
            <a:r>
              <a:rPr lang="zh-CN" altLang="zh-CN" sz="2200" dirty="0"/>
              <a:t>我国的五岳名山、佛教名山、道教名山都是指哪些山</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五岳</a:t>
            </a:r>
            <a:r>
              <a:rPr lang="en-US" altLang="zh-CN" sz="2200" dirty="0"/>
              <a:t>:</a:t>
            </a:r>
            <a:r>
              <a:rPr lang="zh-CN" altLang="zh-CN" sz="2200" dirty="0"/>
              <a:t>东岳泰山、西岳华山、北岳恒山、南岳衡山、中岳嵩山。</a:t>
            </a:r>
          </a:p>
          <a:p>
            <a:pPr>
              <a:lnSpc>
                <a:spcPct val="120000"/>
              </a:lnSpc>
            </a:pPr>
            <a:r>
              <a:rPr lang="zh-CN" altLang="zh-CN" sz="2200" dirty="0"/>
              <a:t>四大佛教名山</a:t>
            </a:r>
            <a:r>
              <a:rPr lang="en-US" altLang="zh-CN" sz="2200" dirty="0"/>
              <a:t>:</a:t>
            </a:r>
            <a:r>
              <a:rPr lang="zh-CN" altLang="zh-CN" sz="2200" dirty="0"/>
              <a:t>山西五台山、四川峨眉山、浙江普陀山、安徽九华山。</a:t>
            </a:r>
          </a:p>
          <a:p>
            <a:pPr>
              <a:lnSpc>
                <a:spcPct val="120000"/>
              </a:lnSpc>
            </a:pPr>
            <a:r>
              <a:rPr lang="zh-CN" altLang="zh-CN" sz="2200" dirty="0"/>
              <a:t>道教名山</a:t>
            </a:r>
            <a:r>
              <a:rPr lang="en-US" altLang="zh-CN" sz="2200" dirty="0"/>
              <a:t>:</a:t>
            </a:r>
            <a:r>
              <a:rPr lang="zh-CN" altLang="zh-CN" sz="2200" dirty="0"/>
              <a:t>湖北武当山</a:t>
            </a:r>
            <a:r>
              <a:rPr lang="en-US" altLang="zh-CN" sz="2200" dirty="0"/>
              <a:t>(</a:t>
            </a:r>
            <a:r>
              <a:rPr lang="zh-CN" altLang="zh-CN" sz="2200" dirty="0"/>
              <a:t>中国</a:t>
            </a:r>
            <a:r>
              <a:rPr lang="en-US" altLang="zh-CN" sz="2200" dirty="0"/>
              <a:t>“</a:t>
            </a:r>
            <a:r>
              <a:rPr lang="zh-CN" altLang="zh-CN" sz="2200" dirty="0"/>
              <a:t>道教第一山</a:t>
            </a:r>
            <a:r>
              <a:rPr lang="en-US" altLang="zh-CN" sz="2200" dirty="0"/>
              <a:t>”)</a:t>
            </a:r>
            <a:r>
              <a:rPr lang="zh-CN" altLang="zh-CN" sz="2200" dirty="0"/>
              <a:t>、四川青城山、青岛崂山。</a:t>
            </a:r>
          </a:p>
        </p:txBody>
      </p:sp>
    </p:spTree>
    <p:extLst>
      <p:ext uri="{BB962C8B-B14F-4D97-AF65-F5344CB8AC3E}">
        <p14:creationId xmlns:p14="http://schemas.microsoft.com/office/powerpoint/2010/main" xmlns="" val="29249784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金牌学案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金牌学案模板.potx" id="{252A278A-1B80-4140-B762-F29CC5781A2A}" vid="{4CA23C7E-FE44-4C84-BC6D-3C01CB0FC459}"/>
    </a:ext>
  </a:extLst>
</a:theme>
</file>

<file path=docProps/app.xml><?xml version="1.0" encoding="utf-8"?>
<Properties xmlns="http://schemas.openxmlformats.org/officeDocument/2006/extended-properties" xmlns:vt="http://schemas.openxmlformats.org/officeDocument/2006/docPropsVTypes">
  <Template>金牌学案模板</Template>
  <TotalTime>66</TotalTime>
  <Words>2528</Words>
  <Application>Microsoft Office PowerPoint</Application>
  <PresentationFormat>全屏显示(4:3)</PresentationFormat>
  <Paragraphs>329</Paragraphs>
  <Slides>50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50</vt:i4>
      </vt:variant>
    </vt:vector>
  </HeadingPairs>
  <TitlesOfParts>
    <vt:vector size="52" baseType="lpstr">
      <vt:lpstr>金牌学案模板</vt:lpstr>
      <vt:lpstr>文档</vt:lpstr>
      <vt:lpstr>第二节　中国名景欣赏</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　旅游景观的欣赏</dc:title>
  <dc:creator>123</dc:creator>
  <cp:lastModifiedBy>Administrator</cp:lastModifiedBy>
  <cp:revision>11</cp:revision>
  <dcterms:created xsi:type="dcterms:W3CDTF">2017-08-02T00:46:51Z</dcterms:created>
  <dcterms:modified xsi:type="dcterms:W3CDTF">2017-09-05T01:05:56Z</dcterms:modified>
</cp:coreProperties>
</file>