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Default Extension="docx" ContentType="application/vnd.openxmlformats-officedocument.wordprocessingml.document"/>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74" r:id="rId2"/>
    <p:sldId id="283" r:id="rId3"/>
    <p:sldId id="282" r:id="rId4"/>
    <p:sldId id="259" r:id="rId5"/>
    <p:sldId id="284" r:id="rId6"/>
    <p:sldId id="286" r:id="rId7"/>
    <p:sldId id="260" r:id="rId8"/>
    <p:sldId id="287" r:id="rId9"/>
    <p:sldId id="288" r:id="rId10"/>
    <p:sldId id="295" r:id="rId11"/>
    <p:sldId id="294" r:id="rId12"/>
    <p:sldId id="296" r:id="rId13"/>
    <p:sldId id="293" r:id="rId14"/>
    <p:sldId id="292" r:id="rId15"/>
    <p:sldId id="291" r:id="rId16"/>
    <p:sldId id="297" r:id="rId17"/>
    <p:sldId id="290" r:id="rId18"/>
    <p:sldId id="265" r:id="rId19"/>
    <p:sldId id="277" r:id="rId20"/>
    <p:sldId id="278" r:id="rId21"/>
    <p:sldId id="279" r:id="rId22"/>
    <p:sldId id="280" r:id="rId23"/>
    <p:sldId id="281" r:id="rId24"/>
    <p:sldId id="298" r:id="rId25"/>
    <p:sldId id="299" r:id="rId26"/>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extLst>
    <p:ext uri="{EFAFB233-063F-42B5-8137-9DF3F51BA10A}">
      <p15:sldGuideLst xmlns:p15="http://schemas.microsoft.com/office/powerpoint/2012/main" xmlns="">
        <p15:guide id="1" orient="horz" pos="2160">
          <p15:clr>
            <a:srgbClr val="A4A3A4"/>
          </p15:clr>
        </p15:guide>
        <p15:guide id="2" pos="5239"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0082C6"/>
    <a:srgbClr val="F20000"/>
    <a:srgbClr val="353781"/>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015" autoAdjust="0"/>
    <p:restoredTop sz="99718" autoAdjust="0"/>
  </p:normalViewPr>
  <p:slideViewPr>
    <p:cSldViewPr>
      <p:cViewPr varScale="1">
        <p:scale>
          <a:sx n="46" d="100"/>
          <a:sy n="46" d="100"/>
        </p:scale>
        <p:origin x="-90" y="-672"/>
      </p:cViewPr>
      <p:guideLst>
        <p:guide orient="horz" pos="2160"/>
        <p:guide pos="5239"/>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2.v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4.emf"/><Relationship Id="rId1" Type="http://schemas.openxmlformats.org/officeDocument/2006/relationships/image" Target="../media/image3.emf"/></Relationships>
</file>

<file path=ppt/drawings/_rels/vmlDrawing3.v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image" Target="../media/image6.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5.v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image" Target="../media/image9.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9.vml.rels><?xml version="1.0" encoding="UTF-8" standalone="yes"?>
<Relationships xmlns="http://schemas.openxmlformats.org/package/2006/relationships"><Relationship Id="rId2" Type="http://schemas.openxmlformats.org/officeDocument/2006/relationships/image" Target="../media/image16.emf"/><Relationship Id="rId1" Type="http://schemas.openxmlformats.org/officeDocument/2006/relationships/image" Target="../media/image15.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hyperlink" Target="http://www.zhyh.org/" TargetMode="Externa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hyperlink" Target="http://www.zhyh.org/" TargetMode="Externa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hyperlink" Target="http://www.zhyh.org/" TargetMode="Externa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slide" Target="../slides/slide4.xml"/><Relationship Id="rId2" Type="http://schemas.openxmlformats.org/officeDocument/2006/relationships/slide" Target="../slides/slide7.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4.xml"/><Relationship Id="rId2" Type="http://schemas.openxmlformats.org/officeDocument/2006/relationships/slide" Target="../slides/slide7.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4.xml"/><Relationship Id="rId2" Type="http://schemas.openxmlformats.org/officeDocument/2006/relationships/slide" Target="../slides/slide7.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slide" Target="../slides/slide4.xml"/><Relationship Id="rId2" Type="http://schemas.openxmlformats.org/officeDocument/2006/relationships/slide" Target="../slides/slide7.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slide" Target="../slides/slide4.xml"/><Relationship Id="rId2" Type="http://schemas.openxmlformats.org/officeDocument/2006/relationships/slide" Target="../slides/slide7.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hyperlink" Target="http://www.zhyh.org/" TargetMode="Externa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hyperlink" Target="http://www.zhyh.org/" TargetMode="Externa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4293096"/>
            <a:ext cx="7772400" cy="487449"/>
          </a:xfrm>
          <a:prstGeom prst="rect">
            <a:avLst/>
          </a:prstGeom>
        </p:spPr>
        <p:txBody>
          <a:bodyPr>
            <a:noAutofit/>
          </a:bodyPr>
          <a:lstStyle>
            <a:lvl1pPr>
              <a:defRPr sz="4800" b="1">
                <a:solidFill>
                  <a:schemeClr val="tx1"/>
                </a:solidFill>
                <a:latin typeface="黑体" pitchFamily="2" charset="-122"/>
                <a:ea typeface="黑体" pitchFamily="2" charset="-122"/>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26941650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4" name="矩形 3">
            <a:hlinkClick r:id="rId2" tooltip="点击进入志鸿优化网"/>
          </p:cNvPr>
          <p:cNvSpPr/>
          <p:nvPr/>
        </p:nvSpPr>
        <p:spPr>
          <a:xfrm>
            <a:off x="4071938" y="6429375"/>
            <a:ext cx="2571750" cy="285750"/>
          </a:xfrm>
          <a:prstGeom prst="rect">
            <a:avLst/>
          </a:prstGeom>
          <a:solidFill>
            <a:srgbClr val="FFFFFF">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 name="竖排文字占位符 2"/>
          <p:cNvSpPr>
            <a:spLocks noGrp="1"/>
          </p:cNvSpPr>
          <p:nvPr>
            <p:ph type="body" orient="vert" idx="1"/>
          </p:nvPr>
        </p:nvSpPr>
        <p:spPr>
          <a:xfrm>
            <a:off x="214282" y="785812"/>
            <a:ext cx="8715436" cy="5715021"/>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a:xfrm>
            <a:off x="457200" y="6356350"/>
            <a:ext cx="2133600" cy="365125"/>
          </a:xfrm>
          <a:prstGeom prst="rect">
            <a:avLst/>
          </a:prstGeom>
        </p:spPr>
        <p:txBody>
          <a:bodyPr/>
          <a:lstStyle>
            <a:lvl1pPr>
              <a:defRPr/>
            </a:lvl1pPr>
          </a:lstStyle>
          <a:p>
            <a:pPr>
              <a:defRPr/>
            </a:pPr>
            <a:fld id="{C04DC2C1-AFE0-47B9-A30D-87A44ECA0F1A}" type="datetimeFigureOut">
              <a:rPr lang="zh-CN" altLang="en-US"/>
              <a:pPr>
                <a:defRPr/>
              </a:pPr>
              <a:t>2017-9-5</a:t>
            </a:fld>
            <a:endParaRPr lang="zh-CN" altLang="en-US"/>
          </a:p>
        </p:txBody>
      </p:sp>
      <p:sp>
        <p:nvSpPr>
          <p:cNvPr id="6" name="页脚占位符 4"/>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7" name="灯片编号占位符 5"/>
          <p:cNvSpPr>
            <a:spLocks noGrp="1"/>
          </p:cNvSpPr>
          <p:nvPr>
            <p:ph type="sldNum" sz="quarter" idx="12"/>
          </p:nvPr>
        </p:nvSpPr>
        <p:spPr>
          <a:xfrm>
            <a:off x="6553200" y="6356350"/>
            <a:ext cx="2133600" cy="365125"/>
          </a:xfrm>
          <a:prstGeom prst="rect">
            <a:avLst/>
          </a:prstGeom>
        </p:spPr>
        <p:txBody>
          <a:bodyPr/>
          <a:lstStyle>
            <a:lvl1pPr>
              <a:defRPr/>
            </a:lvl1pPr>
          </a:lstStyle>
          <a:p>
            <a:pPr>
              <a:defRPr/>
            </a:pPr>
            <a:fld id="{C5281694-89E8-44DE-906D-68E1C1BE5941}" type="slidenum">
              <a:rPr lang="zh-CN" altLang="en-US"/>
              <a:pPr>
                <a:defRPr/>
              </a:pPr>
              <a:t>‹#›</a:t>
            </a:fld>
            <a:endParaRPr lang="zh-CN" altLang="en-US"/>
          </a:p>
        </p:txBody>
      </p:sp>
    </p:spTree>
    <p:extLst>
      <p:ext uri="{BB962C8B-B14F-4D97-AF65-F5344CB8AC3E}">
        <p14:creationId xmlns:p14="http://schemas.microsoft.com/office/powerpoint/2010/main" xmlns="" val="3728281786"/>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4" name="矩形 3">
            <a:hlinkClick r:id="rId2" tooltip="点击进入志鸿优化网"/>
          </p:cNvPr>
          <p:cNvSpPr/>
          <p:nvPr/>
        </p:nvSpPr>
        <p:spPr>
          <a:xfrm>
            <a:off x="4071938" y="6429375"/>
            <a:ext cx="2571750" cy="285750"/>
          </a:xfrm>
          <a:prstGeom prst="rect">
            <a:avLst/>
          </a:prstGeom>
          <a:solidFill>
            <a:srgbClr val="FFFFFF">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 name="竖排标题 1"/>
          <p:cNvSpPr>
            <a:spLocks noGrp="1"/>
          </p:cNvSpPr>
          <p:nvPr>
            <p:ph type="title" orient="vert"/>
          </p:nvPr>
        </p:nvSpPr>
        <p:spPr>
          <a:xfrm>
            <a:off x="6629400" y="714356"/>
            <a:ext cx="2057400" cy="5572164"/>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714356"/>
            <a:ext cx="6019800" cy="5572164"/>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a:xfrm>
            <a:off x="457200" y="6356350"/>
            <a:ext cx="2133600" cy="365125"/>
          </a:xfrm>
          <a:prstGeom prst="rect">
            <a:avLst/>
          </a:prstGeom>
        </p:spPr>
        <p:txBody>
          <a:bodyPr/>
          <a:lstStyle>
            <a:lvl1pPr>
              <a:defRPr/>
            </a:lvl1pPr>
          </a:lstStyle>
          <a:p>
            <a:pPr>
              <a:defRPr/>
            </a:pPr>
            <a:fld id="{52EEE0CC-3638-4F4A-9C98-BE97961DBD24}" type="datetimeFigureOut">
              <a:rPr lang="zh-CN" altLang="en-US"/>
              <a:pPr>
                <a:defRPr/>
              </a:pPr>
              <a:t>2017-9-5</a:t>
            </a:fld>
            <a:endParaRPr lang="zh-CN" altLang="en-US"/>
          </a:p>
        </p:txBody>
      </p:sp>
      <p:sp>
        <p:nvSpPr>
          <p:cNvPr id="6" name="页脚占位符 4"/>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7" name="灯片编号占位符 5"/>
          <p:cNvSpPr>
            <a:spLocks noGrp="1"/>
          </p:cNvSpPr>
          <p:nvPr>
            <p:ph type="sldNum" sz="quarter" idx="12"/>
          </p:nvPr>
        </p:nvSpPr>
        <p:spPr>
          <a:xfrm>
            <a:off x="6553200" y="6356350"/>
            <a:ext cx="2133600" cy="365125"/>
          </a:xfrm>
          <a:prstGeom prst="rect">
            <a:avLst/>
          </a:prstGeom>
        </p:spPr>
        <p:txBody>
          <a:bodyPr/>
          <a:lstStyle>
            <a:lvl1pPr>
              <a:defRPr/>
            </a:lvl1pPr>
          </a:lstStyle>
          <a:p>
            <a:pPr>
              <a:defRPr/>
            </a:pPr>
            <a:fld id="{9D41DC22-96CA-4535-B6F6-D051893B881B}" type="slidenum">
              <a:rPr lang="zh-CN" altLang="en-US"/>
              <a:pPr>
                <a:defRPr/>
              </a:pPr>
              <a:t>‹#›</a:t>
            </a:fld>
            <a:endParaRPr lang="zh-CN" altLang="en-US"/>
          </a:p>
        </p:txBody>
      </p:sp>
    </p:spTree>
    <p:extLst>
      <p:ext uri="{BB962C8B-B14F-4D97-AF65-F5344CB8AC3E}">
        <p14:creationId xmlns:p14="http://schemas.microsoft.com/office/powerpoint/2010/main" xmlns="" val="3221277156"/>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矩形 1">
            <a:hlinkClick r:id="rId2" tooltip="点击进入志鸿优化网"/>
          </p:cNvPr>
          <p:cNvSpPr/>
          <p:nvPr/>
        </p:nvSpPr>
        <p:spPr>
          <a:xfrm>
            <a:off x="4071938" y="6429375"/>
            <a:ext cx="2571750" cy="285750"/>
          </a:xfrm>
          <a:prstGeom prst="rect">
            <a:avLst/>
          </a:prstGeom>
          <a:solidFill>
            <a:srgbClr val="FFFFFF">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 name="日期占位符 1"/>
          <p:cNvSpPr>
            <a:spLocks noGrp="1"/>
          </p:cNvSpPr>
          <p:nvPr>
            <p:ph type="dt" sz="half" idx="10"/>
          </p:nvPr>
        </p:nvSpPr>
        <p:spPr>
          <a:xfrm>
            <a:off x="457200" y="6356350"/>
            <a:ext cx="2133600" cy="365125"/>
          </a:xfrm>
          <a:prstGeom prst="rect">
            <a:avLst/>
          </a:prstGeom>
        </p:spPr>
        <p:txBody>
          <a:bodyPr/>
          <a:lstStyle>
            <a:lvl1pPr>
              <a:defRPr/>
            </a:lvl1pPr>
          </a:lstStyle>
          <a:p>
            <a:pPr>
              <a:defRPr/>
            </a:pPr>
            <a:fld id="{0CCB2824-0940-41DE-88B8-4BE58EB1F117}" type="datetimeFigureOut">
              <a:rPr lang="zh-CN" altLang="en-US"/>
              <a:pPr>
                <a:defRPr/>
              </a:pPr>
              <a:t>2017-9-5</a:t>
            </a:fld>
            <a:endParaRPr lang="zh-CN" altLang="en-US"/>
          </a:p>
        </p:txBody>
      </p:sp>
      <p:sp>
        <p:nvSpPr>
          <p:cNvPr id="4" name="灯片编号占位符 3"/>
          <p:cNvSpPr>
            <a:spLocks noGrp="1"/>
          </p:cNvSpPr>
          <p:nvPr>
            <p:ph type="sldNum" sz="quarter" idx="11"/>
          </p:nvPr>
        </p:nvSpPr>
        <p:spPr>
          <a:xfrm>
            <a:off x="6553200" y="6356350"/>
            <a:ext cx="2133600" cy="365125"/>
          </a:xfrm>
          <a:prstGeom prst="rect">
            <a:avLst/>
          </a:prstGeom>
        </p:spPr>
        <p:txBody>
          <a:bodyPr/>
          <a:lstStyle>
            <a:lvl1pPr>
              <a:defRPr/>
            </a:lvl1pPr>
          </a:lstStyle>
          <a:p>
            <a:pPr>
              <a:defRPr/>
            </a:pPr>
            <a:fld id="{D005C15E-2595-4E0B-BB86-EE8BF1B28374}" type="slidenum">
              <a:rPr lang="zh-CN" altLang="en-US"/>
              <a:pPr>
                <a:defRPr/>
              </a:pPr>
              <a:t>‹#›</a:t>
            </a:fld>
            <a:endParaRPr lang="zh-CN" altLang="en-US"/>
          </a:p>
        </p:txBody>
      </p:sp>
    </p:spTree>
    <p:extLst>
      <p:ext uri="{BB962C8B-B14F-4D97-AF65-F5344CB8AC3E}">
        <p14:creationId xmlns:p14="http://schemas.microsoft.com/office/powerpoint/2010/main" xmlns="" val="505222105"/>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pic>
        <p:nvPicPr>
          <p:cNvPr id="5" name="图片 4" descr="font.png"/>
          <p:cNvPicPr>
            <a:picLocks noChangeAspect="1"/>
          </p:cNvPicPr>
          <p:nvPr userDrawn="1"/>
        </p:nvPicPr>
        <p:blipFill>
          <a:blip r:embed="rId2" cstate="print">
            <a:extLst>
              <a:ext uri="{28A0092B-C50C-407E-A947-70E740481C1C}">
                <a14:useLocalDpi xmlns:a14="http://schemas.microsoft.com/office/drawing/2010/main" xmlns="" val="0"/>
              </a:ext>
            </a:extLst>
          </a:blip>
          <a:srcRect/>
          <a:stretch>
            <a:fillRect/>
          </a:stretch>
        </p:blipFill>
        <p:spPr bwMode="auto">
          <a:xfrm>
            <a:off x="785813" y="1535113"/>
            <a:ext cx="803275" cy="17875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 name="标题占位符 1"/>
          <p:cNvSpPr>
            <a:spLocks noGrp="1"/>
          </p:cNvSpPr>
          <p:nvPr>
            <p:ph type="title"/>
          </p:nvPr>
        </p:nvSpPr>
        <p:spPr>
          <a:xfrm>
            <a:off x="2267744" y="1026195"/>
            <a:ext cx="6624736" cy="508918"/>
          </a:xfrm>
          <a:prstGeom prst="rect">
            <a:avLst/>
          </a:prstGeom>
        </p:spPr>
        <p:txBody>
          <a:bodyPr vert="horz" lIns="91440" tIns="45720" rIns="91440" bIns="45720" rtlCol="0" anchor="ctr">
            <a:noAutofit/>
          </a:bodyPr>
          <a:lstStyle>
            <a:lvl1pPr>
              <a:defRPr sz="2800"/>
            </a:lvl1pPr>
          </a:lstStyle>
          <a:p>
            <a:r>
              <a:rPr lang="zh-CN" altLang="en-US" smtClean="0"/>
              <a:t>单击此处编辑母版标题样式</a:t>
            </a:r>
            <a:endParaRPr lang="zh-CN" altLang="en-US" dirty="0"/>
          </a:p>
        </p:txBody>
      </p:sp>
      <p:sp>
        <p:nvSpPr>
          <p:cNvPr id="8" name="内容占位符 2"/>
          <p:cNvSpPr>
            <a:spLocks noGrp="1"/>
          </p:cNvSpPr>
          <p:nvPr>
            <p:ph idx="1"/>
          </p:nvPr>
        </p:nvSpPr>
        <p:spPr>
          <a:xfrm>
            <a:off x="2401416" y="1823144"/>
            <a:ext cx="6491064" cy="4414168"/>
          </a:xfrm>
          <a:prstGeom prst="rect">
            <a:avLst/>
          </a:prstGeom>
        </p:spPr>
        <p:txBody>
          <a:bodyPr/>
          <a:lstStyle>
            <a:lvl1pPr marL="0" indent="0">
              <a:lnSpc>
                <a:spcPct val="150000"/>
              </a:lnSpc>
              <a:buFontTx/>
              <a:buNone/>
              <a:defRPr sz="2000"/>
            </a:lvl1pPr>
            <a:lvl2pPr marL="457200" indent="0">
              <a:lnSpc>
                <a:spcPct val="150000"/>
              </a:lnSpc>
              <a:buFontTx/>
              <a:buNone/>
              <a:defRPr sz="2000"/>
            </a:lvl2pPr>
            <a:lvl3pPr marL="914400" indent="0">
              <a:lnSpc>
                <a:spcPct val="150000"/>
              </a:lnSpc>
              <a:buFontTx/>
              <a:buNone/>
              <a:defRPr sz="2000"/>
            </a:lvl3pPr>
            <a:lvl4pPr marL="1371600" indent="0">
              <a:lnSpc>
                <a:spcPct val="150000"/>
              </a:lnSpc>
              <a:buFontTx/>
              <a:buNone/>
              <a:defRPr sz="2000"/>
            </a:lvl4pPr>
            <a:lvl5pPr marL="1828800" indent="0">
              <a:lnSpc>
                <a:spcPct val="150000"/>
              </a:lnSpc>
              <a:buFontTx/>
              <a:buNone/>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dirty="0"/>
          </a:p>
        </p:txBody>
      </p:sp>
      <p:grpSp>
        <p:nvGrpSpPr>
          <p:cNvPr id="2" name="组合 1"/>
          <p:cNvGrpSpPr/>
          <p:nvPr userDrawn="1"/>
        </p:nvGrpSpPr>
        <p:grpSpPr>
          <a:xfrm>
            <a:off x="2411760" y="1558504"/>
            <a:ext cx="5946429" cy="214312"/>
            <a:chOff x="2411760" y="1558504"/>
            <a:chExt cx="5946429" cy="214312"/>
          </a:xfrm>
        </p:grpSpPr>
        <p:sp>
          <p:nvSpPr>
            <p:cNvPr id="12" name="Line 46"/>
            <p:cNvSpPr>
              <a:spLocks noChangeShapeType="1"/>
            </p:cNvSpPr>
            <p:nvPr userDrawn="1"/>
          </p:nvSpPr>
          <p:spPr bwMode="auto">
            <a:xfrm>
              <a:off x="2626073" y="1663279"/>
              <a:ext cx="5732116" cy="0"/>
            </a:xfrm>
            <a:prstGeom prst="line">
              <a:avLst/>
            </a:prstGeom>
            <a:noFill/>
            <a:ln w="25400">
              <a:solidFill>
                <a:srgbClr val="5F5F5F"/>
              </a:solidFill>
              <a:prstDash val="sysDot"/>
              <a:round/>
              <a:headEnd/>
              <a:tailEnd type="oval" w="med" len="med"/>
            </a:ln>
            <a:extLst>
              <a:ext uri="{909E8E84-426E-40DD-AFC4-6F175D3DCCD1}">
                <a14:hiddenFill xmlns:a14="http://schemas.microsoft.com/office/drawing/2010/main" xmlns="">
                  <a:noFill/>
                </a14:hiddenFill>
              </a:ext>
            </a:extLst>
          </p:spPr>
          <p:txBody>
            <a:bodyPr wrap="none" anchor="ctr"/>
            <a:lstStyle/>
            <a:p>
              <a:endParaRPr lang="zh-CN" altLang="en-US"/>
            </a:p>
          </p:txBody>
        </p:sp>
        <p:sp>
          <p:nvSpPr>
            <p:cNvPr id="13" name="十六角星 12"/>
            <p:cNvSpPr/>
            <p:nvPr userDrawn="1"/>
          </p:nvSpPr>
          <p:spPr>
            <a:xfrm>
              <a:off x="2411760" y="1558504"/>
              <a:ext cx="214312" cy="214312"/>
            </a:xfrm>
            <a:prstGeom prst="star16">
              <a:avLst/>
            </a:prstGeom>
            <a:solidFill>
              <a:srgbClr val="00B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spTree>
    <p:extLst>
      <p:ext uri="{BB962C8B-B14F-4D97-AF65-F5344CB8AC3E}">
        <p14:creationId xmlns:p14="http://schemas.microsoft.com/office/powerpoint/2010/main" xmlns="" val="16502299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lide(fromLeft)">
                                      <p:cBhvr>
                                        <p:cTn id="7" dur="500"/>
                                        <p:tgtEl>
                                          <p:spTgt spid="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8">
                                            <p:txEl>
                                              <p:pRg st="0" end="0"/>
                                            </p:txEl>
                                          </p:spTgt>
                                        </p:tgtEl>
                                        <p:attrNameLst>
                                          <p:attrName>style.visibility</p:attrName>
                                        </p:attrNameLst>
                                      </p:cBhvr>
                                      <p:to>
                                        <p:strVal val="visible"/>
                                      </p:to>
                                    </p:set>
                                    <p:animEffect transition="in" filter="fade">
                                      <p:cBhvr>
                                        <p:cTn id="19" dur="500"/>
                                        <p:tgtEl>
                                          <p:spTgt spid="8">
                                            <p:txEl>
                                              <p:pRg st="0" end="0"/>
                                            </p:txEl>
                                          </p:spTgt>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8">
                                            <p:txEl>
                                              <p:pRg st="1" end="1"/>
                                            </p:txEl>
                                          </p:spTgt>
                                        </p:tgtEl>
                                        <p:attrNameLst>
                                          <p:attrName>style.visibility</p:attrName>
                                        </p:attrNameLst>
                                      </p:cBhvr>
                                      <p:to>
                                        <p:strVal val="visible"/>
                                      </p:to>
                                    </p:set>
                                    <p:animEffect transition="in" filter="fade">
                                      <p:cBhvr>
                                        <p:cTn id="23" dur="500"/>
                                        <p:tgtEl>
                                          <p:spTgt spid="8">
                                            <p:txEl>
                                              <p:pRg st="1" end="1"/>
                                            </p:txEl>
                                          </p:spTgt>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8">
                                            <p:txEl>
                                              <p:pRg st="2" end="2"/>
                                            </p:txEl>
                                          </p:spTgt>
                                        </p:tgtEl>
                                        <p:attrNameLst>
                                          <p:attrName>style.visibility</p:attrName>
                                        </p:attrNameLst>
                                      </p:cBhvr>
                                      <p:to>
                                        <p:strVal val="visible"/>
                                      </p:to>
                                    </p:set>
                                    <p:animEffect transition="in" filter="fade">
                                      <p:cBhvr>
                                        <p:cTn id="27" dur="500"/>
                                        <p:tgtEl>
                                          <p:spTgt spid="8">
                                            <p:txEl>
                                              <p:pRg st="2" end="2"/>
                                            </p:txEl>
                                          </p:spTgt>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8">
                                            <p:txEl>
                                              <p:pRg st="3" end="3"/>
                                            </p:txEl>
                                          </p:spTgt>
                                        </p:tgtEl>
                                        <p:attrNameLst>
                                          <p:attrName>style.visibility</p:attrName>
                                        </p:attrNameLst>
                                      </p:cBhvr>
                                      <p:to>
                                        <p:strVal val="visible"/>
                                      </p:to>
                                    </p:set>
                                    <p:animEffect transition="in" filter="fade">
                                      <p:cBhvr>
                                        <p:cTn id="31" dur="500"/>
                                        <p:tgtEl>
                                          <p:spTgt spid="8">
                                            <p:txEl>
                                              <p:pRg st="3" end="3"/>
                                            </p:txEl>
                                          </p:spTgt>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8">
                                            <p:txEl>
                                              <p:pRg st="4" end="4"/>
                                            </p:txEl>
                                          </p:spTgt>
                                        </p:tgtEl>
                                        <p:attrNameLst>
                                          <p:attrName>style.visibility</p:attrName>
                                        </p:attrNameLst>
                                      </p:cBhvr>
                                      <p:to>
                                        <p:strVal val="visible"/>
                                      </p:to>
                                    </p:set>
                                    <p:animEffect transition="in" filter="fade">
                                      <p:cBhvr>
                                        <p:cTn id="35" dur="500"/>
                                        <p:tgtEl>
                                          <p:spTgt spid="8">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build="p">
        <p:tmplLst>
          <p:tmpl lvl="1">
            <p:tnLst>
              <p:par>
                <p:cTn presetID="10" presetClass="entr" presetSubtype="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 lvl="2">
            <p:tnLst>
              <p:par>
                <p:cTn presetID="10" presetClass="entr" presetSubtype="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 lvl="3">
            <p:tnLst>
              <p:par>
                <p:cTn presetID="10" presetClass="entr" presetSubtype="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 lvl="4">
            <p:tnLst>
              <p:par>
                <p:cTn presetID="10" presetClass="entr" presetSubtype="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 lvl="5">
            <p:tnLst>
              <p:par>
                <p:cTn presetID="10" presetClass="entr" presetSubtype="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节标题">
    <p:spTree>
      <p:nvGrpSpPr>
        <p:cNvPr id="1" name=""/>
        <p:cNvGrpSpPr/>
        <p:nvPr/>
      </p:nvGrpSpPr>
      <p:grpSpPr>
        <a:xfrm>
          <a:off x="0" y="0"/>
          <a:ext cx="0" cy="0"/>
          <a:chOff x="0" y="0"/>
          <a:chExt cx="0" cy="0"/>
        </a:xfrm>
      </p:grpSpPr>
      <p:sp>
        <p:nvSpPr>
          <p:cNvPr id="10" name="五边形 9">
            <a:hlinkClick r:id="rId2" action="ppaction://hlinksldjump"/>
          </p:cNvPr>
          <p:cNvSpPr/>
          <p:nvPr userDrawn="1"/>
        </p:nvSpPr>
        <p:spPr>
          <a:xfrm>
            <a:off x="7380312"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11" name="五边形 10">
            <a:hlinkClick r:id="rId3" action="ppaction://hlinksldjump"/>
          </p:cNvPr>
          <p:cNvSpPr/>
          <p:nvPr userDrawn="1"/>
        </p:nvSpPr>
        <p:spPr>
          <a:xfrm>
            <a:off x="6156176"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
        <p:nvSpPr>
          <p:cNvPr id="7" name="标题 1"/>
          <p:cNvSpPr>
            <a:spLocks noGrp="1"/>
          </p:cNvSpPr>
          <p:nvPr>
            <p:ph type="title"/>
          </p:nvPr>
        </p:nvSpPr>
        <p:spPr>
          <a:xfrm>
            <a:off x="0" y="3078286"/>
            <a:ext cx="9144000" cy="566738"/>
          </a:xfrm>
          <a:prstGeom prst="rect">
            <a:avLst/>
          </a:prstGeom>
        </p:spPr>
        <p:txBody>
          <a:bodyPr anchor="b"/>
          <a:lstStyle>
            <a:lvl1pPr algn="ctr">
              <a:defRPr sz="4000" b="1">
                <a:solidFill>
                  <a:schemeClr val="tx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3936825077"/>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4" name="五边形 3">
            <a:hlinkClick r:id="rId2" action="ppaction://hlinksldjump"/>
          </p:cNvPr>
          <p:cNvSpPr/>
          <p:nvPr userDrawn="1"/>
        </p:nvSpPr>
        <p:spPr>
          <a:xfrm>
            <a:off x="7380312"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5" name="五边形 4">
            <a:hlinkClick r:id="rId3" action="ppaction://hlinksldjump"/>
          </p:cNvPr>
          <p:cNvSpPr/>
          <p:nvPr userDrawn="1"/>
        </p:nvSpPr>
        <p:spPr>
          <a:xfrm>
            <a:off x="6164752"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
        <p:nvSpPr>
          <p:cNvPr id="6" name="五边形 5"/>
          <p:cNvSpPr/>
          <p:nvPr userDrawn="1"/>
        </p:nvSpPr>
        <p:spPr>
          <a:xfrm>
            <a:off x="4940616"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首 页</a:t>
            </a:r>
            <a:endParaRPr lang="zh-CN" altLang="en-US" sz="1600" dirty="0">
              <a:solidFill>
                <a:schemeClr val="accent5">
                  <a:lumMod val="20000"/>
                  <a:lumOff val="80000"/>
                </a:schemeClr>
              </a:solidFill>
            </a:endParaRPr>
          </a:p>
        </p:txBody>
      </p:sp>
    </p:spTree>
    <p:extLst>
      <p:ext uri="{BB962C8B-B14F-4D97-AF65-F5344CB8AC3E}">
        <p14:creationId xmlns:p14="http://schemas.microsoft.com/office/powerpoint/2010/main" xmlns="" val="944880617"/>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10" name="五边形 9">
            <a:hlinkClick r:id="rId2" action="ppaction://hlinksldjump"/>
          </p:cNvPr>
          <p:cNvSpPr/>
          <p:nvPr userDrawn="1"/>
        </p:nvSpPr>
        <p:spPr>
          <a:xfrm>
            <a:off x="7380312" y="282159"/>
            <a:ext cx="1368152" cy="312979"/>
          </a:xfrm>
          <a:prstGeom prst="homePlate">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5" name="五边形 4">
            <a:hlinkClick r:id="rId3" action="ppaction://hlinksldjump"/>
          </p:cNvPr>
          <p:cNvSpPr/>
          <p:nvPr userDrawn="1"/>
        </p:nvSpPr>
        <p:spPr>
          <a:xfrm>
            <a:off x="6161454" y="282164"/>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自主预习</a:t>
            </a:r>
            <a:endParaRPr lang="zh-CN" altLang="en-US" sz="1600" dirty="0">
              <a:solidFill>
                <a:schemeClr val="accent5">
                  <a:lumMod val="20000"/>
                  <a:lumOff val="80000"/>
                </a:schemeClr>
              </a:solidFill>
            </a:endParaRPr>
          </a:p>
        </p:txBody>
      </p:sp>
    </p:spTree>
    <p:extLst>
      <p:ext uri="{BB962C8B-B14F-4D97-AF65-F5344CB8AC3E}">
        <p14:creationId xmlns:p14="http://schemas.microsoft.com/office/powerpoint/2010/main" xmlns="" val="3060893448"/>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3" name="五边形 2">
            <a:hlinkClick r:id="rId2" action="ppaction://hlinksldjump"/>
          </p:cNvPr>
          <p:cNvSpPr/>
          <p:nvPr userDrawn="1"/>
        </p:nvSpPr>
        <p:spPr>
          <a:xfrm>
            <a:off x="7380312" y="282159"/>
            <a:ext cx="1368152" cy="312979"/>
          </a:xfrm>
          <a:prstGeom prst="homePlate">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5">
                    <a:lumMod val="20000"/>
                    <a:lumOff val="80000"/>
                  </a:schemeClr>
                </a:solidFill>
              </a:rPr>
              <a:t>合作探究</a:t>
            </a:r>
            <a:endParaRPr lang="zh-CN" altLang="en-US" sz="1600" dirty="0">
              <a:solidFill>
                <a:schemeClr val="accent5">
                  <a:lumMod val="20000"/>
                  <a:lumOff val="80000"/>
                </a:schemeClr>
              </a:solidFill>
            </a:endParaRPr>
          </a:p>
        </p:txBody>
      </p:sp>
      <p:sp>
        <p:nvSpPr>
          <p:cNvPr id="4" name="五边形 3">
            <a:hlinkClick r:id="rId3" action="ppaction://hlinksldjump"/>
          </p:cNvPr>
          <p:cNvSpPr/>
          <p:nvPr userDrawn="1"/>
        </p:nvSpPr>
        <p:spPr>
          <a:xfrm>
            <a:off x="6161454" y="282164"/>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Tree>
    <p:extLst>
      <p:ext uri="{BB962C8B-B14F-4D97-AF65-F5344CB8AC3E}">
        <p14:creationId xmlns:p14="http://schemas.microsoft.com/office/powerpoint/2010/main" xmlns="" val="2138372068"/>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
        <p:nvSpPr>
          <p:cNvPr id="11" name="五边形 10">
            <a:hlinkClick r:id="" action="ppaction://noaction"/>
          </p:cNvPr>
          <p:cNvSpPr/>
          <p:nvPr userDrawn="1"/>
        </p:nvSpPr>
        <p:spPr>
          <a:xfrm>
            <a:off x="7138023"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当堂检测</a:t>
            </a:r>
            <a:endParaRPr lang="zh-CN" altLang="en-US" sz="1600" dirty="0">
              <a:solidFill>
                <a:schemeClr val="accent5">
                  <a:lumMod val="20000"/>
                  <a:lumOff val="80000"/>
                </a:schemeClr>
              </a:solidFill>
            </a:endParaRPr>
          </a:p>
        </p:txBody>
      </p:sp>
      <p:sp>
        <p:nvSpPr>
          <p:cNvPr id="5" name="五边形 4">
            <a:hlinkClick r:id="rId2"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6" name="五边形 5">
            <a:hlinkClick r:id="rId3" action="ppaction://hlinksldjump"/>
          </p:cNvPr>
          <p:cNvSpPr/>
          <p:nvPr userDrawn="1"/>
        </p:nvSpPr>
        <p:spPr>
          <a:xfrm>
            <a:off x="4744992" y="282164"/>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
        <p:nvSpPr>
          <p:cNvPr id="7" name="五边形 6">
            <a:hlinkClick r:id="rId3" action="ppaction://hlinksldjump"/>
          </p:cNvPr>
          <p:cNvSpPr/>
          <p:nvPr userDrawn="1"/>
        </p:nvSpPr>
        <p:spPr>
          <a:xfrm>
            <a:off x="3520856"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首 页</a:t>
            </a:r>
            <a:endParaRPr lang="zh-CN" altLang="en-US" sz="1600" dirty="0">
              <a:solidFill>
                <a:schemeClr val="accent4">
                  <a:lumMod val="20000"/>
                  <a:lumOff val="80000"/>
                </a:schemeClr>
              </a:solidFill>
            </a:endParaRPr>
          </a:p>
        </p:txBody>
      </p:sp>
    </p:spTree>
    <p:extLst>
      <p:ext uri="{BB962C8B-B14F-4D97-AF65-F5344CB8AC3E}">
        <p14:creationId xmlns:p14="http://schemas.microsoft.com/office/powerpoint/2010/main" xmlns="" val="1591198749"/>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5" name="矩形 4">
            <a:hlinkClick r:id="rId2" tooltip="点击进入志鸿优化网"/>
          </p:cNvPr>
          <p:cNvSpPr/>
          <p:nvPr/>
        </p:nvSpPr>
        <p:spPr>
          <a:xfrm>
            <a:off x="4071938" y="6429375"/>
            <a:ext cx="2571750" cy="285750"/>
          </a:xfrm>
          <a:prstGeom prst="rect">
            <a:avLst/>
          </a:prstGeom>
          <a:solidFill>
            <a:srgbClr val="FFFFFF">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 name="标题 1"/>
          <p:cNvSpPr>
            <a:spLocks noGrp="1"/>
          </p:cNvSpPr>
          <p:nvPr>
            <p:ph type="title"/>
          </p:nvPr>
        </p:nvSpPr>
        <p:spPr>
          <a:xfrm>
            <a:off x="492117" y="857232"/>
            <a:ext cx="2936875" cy="1162050"/>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857232"/>
            <a:ext cx="5111750" cy="5429288"/>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dirty="0"/>
          </a:p>
        </p:txBody>
      </p:sp>
      <p:sp>
        <p:nvSpPr>
          <p:cNvPr id="4" name="文本占位符 3"/>
          <p:cNvSpPr>
            <a:spLocks noGrp="1"/>
          </p:cNvSpPr>
          <p:nvPr>
            <p:ph type="body" sz="half" idx="2"/>
          </p:nvPr>
        </p:nvSpPr>
        <p:spPr>
          <a:xfrm>
            <a:off x="457200" y="2000240"/>
            <a:ext cx="3008313" cy="428628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xmlns="" val="3895486904"/>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5" name="矩形 4">
            <a:hlinkClick r:id="rId2" tooltip="点击进入志鸿优化网"/>
          </p:cNvPr>
          <p:cNvSpPr/>
          <p:nvPr/>
        </p:nvSpPr>
        <p:spPr>
          <a:xfrm>
            <a:off x="4071938" y="6429375"/>
            <a:ext cx="2571750" cy="285750"/>
          </a:xfrm>
          <a:prstGeom prst="rect">
            <a:avLst/>
          </a:prstGeom>
          <a:solidFill>
            <a:srgbClr val="FFFFFF">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 name="标题 1"/>
          <p:cNvSpPr>
            <a:spLocks noGrp="1"/>
          </p:cNvSpPr>
          <p:nvPr>
            <p:ph type="title"/>
          </p:nvPr>
        </p:nvSpPr>
        <p:spPr>
          <a:xfrm>
            <a:off x="1792288" y="4800600"/>
            <a:ext cx="5486400" cy="566738"/>
          </a:xfrm>
          <a:prstGeom prst="rect">
            <a:avLst/>
          </a:prstGeom>
        </p:spPr>
        <p:txBody>
          <a:bodyPr anchor="b"/>
          <a:lstStyle>
            <a:lvl1pPr algn="l">
              <a:defRPr sz="2000" b="1"/>
            </a:lvl1pPr>
          </a:lstStyle>
          <a:p>
            <a:r>
              <a:rPr lang="zh-CN" altLang="en-US" smtClean="0"/>
              <a:t>单击此处编辑母版标题样式</a:t>
            </a:r>
            <a:endParaRPr lang="zh-CN" altLang="en-US" dirty="0"/>
          </a:p>
        </p:txBody>
      </p:sp>
      <p:sp>
        <p:nvSpPr>
          <p:cNvPr id="3" name="图片占位符 2"/>
          <p:cNvSpPr>
            <a:spLocks noGrp="1"/>
          </p:cNvSpPr>
          <p:nvPr>
            <p:ph type="pic" idx="1"/>
          </p:nvPr>
        </p:nvSpPr>
        <p:spPr>
          <a:xfrm>
            <a:off x="1792288" y="1000107"/>
            <a:ext cx="5486400" cy="3727467"/>
          </a:xfrm>
          <a:prstGeom prst="rect">
            <a:avLst/>
          </a:prstGeo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zh-CN" altLang="en-US" noProof="0"/>
          </a:p>
        </p:txBody>
      </p:sp>
      <p:sp>
        <p:nvSpPr>
          <p:cNvPr id="4" name="文本占位符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6" name="日期占位符 4"/>
          <p:cNvSpPr>
            <a:spLocks noGrp="1"/>
          </p:cNvSpPr>
          <p:nvPr>
            <p:ph type="dt" sz="half" idx="10"/>
          </p:nvPr>
        </p:nvSpPr>
        <p:spPr>
          <a:xfrm>
            <a:off x="457200" y="6356350"/>
            <a:ext cx="2133600" cy="365125"/>
          </a:xfrm>
          <a:prstGeom prst="rect">
            <a:avLst/>
          </a:prstGeom>
        </p:spPr>
        <p:txBody>
          <a:bodyPr/>
          <a:lstStyle>
            <a:lvl1pPr>
              <a:defRPr/>
            </a:lvl1pPr>
          </a:lstStyle>
          <a:p>
            <a:pPr>
              <a:defRPr/>
            </a:pPr>
            <a:fld id="{39B22C42-7695-40B1-8403-BF80393CDB01}" type="datetimeFigureOut">
              <a:rPr lang="zh-CN" altLang="en-US"/>
              <a:pPr>
                <a:defRPr/>
              </a:pPr>
              <a:t>2017-9-5</a:t>
            </a:fld>
            <a:endParaRPr lang="zh-CN" altLang="en-US"/>
          </a:p>
        </p:txBody>
      </p:sp>
      <p:sp>
        <p:nvSpPr>
          <p:cNvPr id="7" name="页脚占位符 5"/>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8" name="灯片编号占位符 6"/>
          <p:cNvSpPr>
            <a:spLocks noGrp="1"/>
          </p:cNvSpPr>
          <p:nvPr>
            <p:ph type="sldNum" sz="quarter" idx="12"/>
          </p:nvPr>
        </p:nvSpPr>
        <p:spPr>
          <a:xfrm>
            <a:off x="6553200" y="6356350"/>
            <a:ext cx="2133600" cy="365125"/>
          </a:xfrm>
          <a:prstGeom prst="rect">
            <a:avLst/>
          </a:prstGeom>
        </p:spPr>
        <p:txBody>
          <a:bodyPr/>
          <a:lstStyle>
            <a:lvl1pPr>
              <a:defRPr/>
            </a:lvl1pPr>
          </a:lstStyle>
          <a:p>
            <a:pPr>
              <a:defRPr/>
            </a:pPr>
            <a:fld id="{7EA5276A-390C-4DFE-8576-6A85E317E850}" type="slidenum">
              <a:rPr lang="zh-CN" altLang="en-US"/>
              <a:pPr>
                <a:defRPr/>
              </a:pPr>
              <a:t>‹#›</a:t>
            </a:fld>
            <a:endParaRPr lang="zh-CN" altLang="en-US"/>
          </a:p>
        </p:txBody>
      </p:sp>
    </p:spTree>
    <p:extLst>
      <p:ext uri="{BB962C8B-B14F-4D97-AF65-F5344CB8AC3E}">
        <p14:creationId xmlns:p14="http://schemas.microsoft.com/office/powerpoint/2010/main" xmlns="" val="387675432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tileRect/>
        </a:gra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840" r:id="rId1"/>
    <p:sldLayoutId id="2147483841" r:id="rId2"/>
    <p:sldLayoutId id="2147483850" r:id="rId3"/>
    <p:sldLayoutId id="2147483839" r:id="rId4"/>
    <p:sldLayoutId id="2147483842" r:id="rId5"/>
    <p:sldLayoutId id="2147483844" r:id="rId6"/>
    <p:sldLayoutId id="2147483843" r:id="rId7"/>
    <p:sldLayoutId id="2147483845" r:id="rId8"/>
    <p:sldLayoutId id="2147483846" r:id="rId9"/>
    <p:sldLayoutId id="2147483847" r:id="rId10"/>
    <p:sldLayoutId id="2147483848" r:id="rId11"/>
    <p:sldLayoutId id="2147483849" r:id="rId12"/>
  </p:sldLayoutIdLst>
  <p:timing>
    <p:tnLst>
      <p:par>
        <p:cTn id="1" dur="indefinite" restart="never" nodeType="tmRoot"/>
      </p:par>
    </p:tnLst>
  </p:timing>
  <p:txStyles>
    <p:titleStyle>
      <a:lvl1pPr algn="ctr" rtl="0" eaLnBrk="1" fontAlgn="base" hangingPunct="1">
        <a:spcBef>
          <a:spcPct val="0"/>
        </a:spcBef>
        <a:spcAft>
          <a:spcPct val="0"/>
        </a:spcAft>
        <a:defRPr sz="3600" b="1" kern="1200">
          <a:solidFill>
            <a:srgbClr val="353781"/>
          </a:solidFill>
          <a:latin typeface="黑体" pitchFamily="2" charset="-122"/>
          <a:ea typeface="黑体" pitchFamily="2" charset="-122"/>
          <a:cs typeface="+mj-cs"/>
        </a:defRPr>
      </a:lvl1pPr>
      <a:lvl2pPr algn="ctr" rtl="0" eaLnBrk="1" fontAlgn="base" hangingPunct="1">
        <a:spcBef>
          <a:spcPct val="0"/>
        </a:spcBef>
        <a:spcAft>
          <a:spcPct val="0"/>
        </a:spcAft>
        <a:defRPr sz="3600" b="1">
          <a:solidFill>
            <a:srgbClr val="353781"/>
          </a:solidFill>
          <a:latin typeface="黑体" pitchFamily="2" charset="-122"/>
          <a:ea typeface="黑体" pitchFamily="2" charset="-122"/>
        </a:defRPr>
      </a:lvl2pPr>
      <a:lvl3pPr algn="ctr" rtl="0" eaLnBrk="1" fontAlgn="base" hangingPunct="1">
        <a:spcBef>
          <a:spcPct val="0"/>
        </a:spcBef>
        <a:spcAft>
          <a:spcPct val="0"/>
        </a:spcAft>
        <a:defRPr sz="3600" b="1">
          <a:solidFill>
            <a:srgbClr val="353781"/>
          </a:solidFill>
          <a:latin typeface="黑体" pitchFamily="2" charset="-122"/>
          <a:ea typeface="黑体" pitchFamily="2" charset="-122"/>
        </a:defRPr>
      </a:lvl3pPr>
      <a:lvl4pPr algn="ctr" rtl="0" eaLnBrk="1" fontAlgn="base" hangingPunct="1">
        <a:spcBef>
          <a:spcPct val="0"/>
        </a:spcBef>
        <a:spcAft>
          <a:spcPct val="0"/>
        </a:spcAft>
        <a:defRPr sz="3600" b="1">
          <a:solidFill>
            <a:srgbClr val="353781"/>
          </a:solidFill>
          <a:latin typeface="黑体" pitchFamily="2" charset="-122"/>
          <a:ea typeface="黑体" pitchFamily="2" charset="-122"/>
        </a:defRPr>
      </a:lvl4pPr>
      <a:lvl5pPr algn="ctr" rtl="0" eaLnBrk="1" fontAlgn="base" hangingPunct="1">
        <a:spcBef>
          <a:spcPct val="0"/>
        </a:spcBef>
        <a:spcAft>
          <a:spcPct val="0"/>
        </a:spcAft>
        <a:defRPr sz="3600" b="1">
          <a:solidFill>
            <a:srgbClr val="353781"/>
          </a:solidFill>
          <a:latin typeface="黑体" pitchFamily="2" charset="-122"/>
          <a:ea typeface="黑体" pitchFamily="2" charset="-122"/>
        </a:defRPr>
      </a:lvl5pPr>
      <a:lvl6pPr marL="457200" algn="ctr" rtl="0" eaLnBrk="1" fontAlgn="base" hangingPunct="1">
        <a:spcBef>
          <a:spcPct val="0"/>
        </a:spcBef>
        <a:spcAft>
          <a:spcPct val="0"/>
        </a:spcAft>
        <a:defRPr sz="3600" b="1">
          <a:solidFill>
            <a:srgbClr val="353781"/>
          </a:solidFill>
          <a:latin typeface="黑体" pitchFamily="2" charset="-122"/>
          <a:ea typeface="黑体" pitchFamily="2" charset="-122"/>
        </a:defRPr>
      </a:lvl6pPr>
      <a:lvl7pPr marL="914400" algn="ctr" rtl="0" eaLnBrk="1" fontAlgn="base" hangingPunct="1">
        <a:spcBef>
          <a:spcPct val="0"/>
        </a:spcBef>
        <a:spcAft>
          <a:spcPct val="0"/>
        </a:spcAft>
        <a:defRPr sz="3600" b="1">
          <a:solidFill>
            <a:srgbClr val="353781"/>
          </a:solidFill>
          <a:latin typeface="黑体" pitchFamily="2" charset="-122"/>
          <a:ea typeface="黑体" pitchFamily="2" charset="-122"/>
        </a:defRPr>
      </a:lvl7pPr>
      <a:lvl8pPr marL="1371600" algn="ctr" rtl="0" eaLnBrk="1" fontAlgn="base" hangingPunct="1">
        <a:spcBef>
          <a:spcPct val="0"/>
        </a:spcBef>
        <a:spcAft>
          <a:spcPct val="0"/>
        </a:spcAft>
        <a:defRPr sz="3600" b="1">
          <a:solidFill>
            <a:srgbClr val="353781"/>
          </a:solidFill>
          <a:latin typeface="黑体" pitchFamily="2" charset="-122"/>
          <a:ea typeface="黑体" pitchFamily="2" charset="-122"/>
        </a:defRPr>
      </a:lvl8pPr>
      <a:lvl9pPr marL="1828800" algn="ctr" rtl="0" eaLnBrk="1" fontAlgn="base" hangingPunct="1">
        <a:spcBef>
          <a:spcPct val="0"/>
        </a:spcBef>
        <a:spcAft>
          <a:spcPct val="0"/>
        </a:spcAft>
        <a:defRPr sz="3600" b="1">
          <a:solidFill>
            <a:srgbClr val="353781"/>
          </a:solidFill>
          <a:latin typeface="黑体" pitchFamily="2" charset="-122"/>
          <a:ea typeface="黑体" pitchFamily="2" charset="-122"/>
        </a:defRPr>
      </a:lvl9pPr>
    </p:titleStyle>
    <p:bodyStyle>
      <a:lvl1pPr marL="342900" indent="-342900" algn="l" rtl="0" eaLnBrk="1" fontAlgn="base" hangingPunct="1">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Layout" Target="../slideLayouts/slideLayout6.xml"/><Relationship Id="rId1" Type="http://schemas.openxmlformats.org/officeDocument/2006/relationships/vmlDrawing" Target="../drawings/vmlDrawing4.vml"/><Relationship Id="rId5" Type="http://schemas.openxmlformats.org/officeDocument/2006/relationships/package" Target="../embeddings/Microsoft_Office_Word___7.docx"/><Relationship Id="rId4" Type="http://schemas.openxmlformats.org/officeDocument/2006/relationships/slide" Target="slide18.xml"/></Relationships>
</file>

<file path=ppt/slides/_rels/slide11.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7.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Layout" Target="../slideLayouts/slideLayout6.xml"/><Relationship Id="rId1" Type="http://schemas.openxmlformats.org/officeDocument/2006/relationships/vmlDrawing" Target="../drawings/vmlDrawing5.vml"/><Relationship Id="rId6" Type="http://schemas.openxmlformats.org/officeDocument/2006/relationships/package" Target="../embeddings/Microsoft_Office_Word___9.docx"/><Relationship Id="rId5" Type="http://schemas.openxmlformats.org/officeDocument/2006/relationships/package" Target="../embeddings/Microsoft_Office_Word___8.docx"/><Relationship Id="rId4" Type="http://schemas.openxmlformats.org/officeDocument/2006/relationships/slide" Target="slide18.xml"/></Relationships>
</file>

<file path=ppt/slides/_rels/slide13.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7.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Layout" Target="../slideLayouts/slideLayout6.xml"/><Relationship Id="rId1" Type="http://schemas.openxmlformats.org/officeDocument/2006/relationships/vmlDrawing" Target="../drawings/vmlDrawing6.vml"/><Relationship Id="rId6" Type="http://schemas.openxmlformats.org/officeDocument/2006/relationships/image" Target="../media/image12.png"/><Relationship Id="rId5" Type="http://schemas.openxmlformats.org/officeDocument/2006/relationships/package" Target="../embeddings/Microsoft_Office_Word___10.docx"/><Relationship Id="rId4" Type="http://schemas.openxmlformats.org/officeDocument/2006/relationships/slide" Target="slide18.xml"/></Relationships>
</file>

<file path=ppt/slides/_rels/slide15.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Layout" Target="../slideLayouts/slideLayout6.xml"/><Relationship Id="rId1" Type="http://schemas.openxmlformats.org/officeDocument/2006/relationships/vmlDrawing" Target="../drawings/vmlDrawing7.vml"/><Relationship Id="rId5" Type="http://schemas.openxmlformats.org/officeDocument/2006/relationships/package" Target="../embeddings/Microsoft_Office_Word___11.docx"/><Relationship Id="rId4" Type="http://schemas.openxmlformats.org/officeDocument/2006/relationships/slide" Target="slide18.xml"/></Relationships>
</file>

<file path=ppt/slides/_rels/slide16.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Layout" Target="../slideLayouts/slideLayout6.xml"/><Relationship Id="rId1" Type="http://schemas.openxmlformats.org/officeDocument/2006/relationships/vmlDrawing" Target="../drawings/vmlDrawing8.vml"/><Relationship Id="rId5" Type="http://schemas.openxmlformats.org/officeDocument/2006/relationships/package" Target="../embeddings/Microsoft_Office_Word___12.docx"/><Relationship Id="rId4" Type="http://schemas.openxmlformats.org/officeDocument/2006/relationships/slide" Target="slide18.xml"/></Relationships>
</file>

<file path=ppt/slides/_rels/slide17.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7.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8" Type="http://schemas.openxmlformats.org/officeDocument/2006/relationships/slide" Target="slide23.xml"/><Relationship Id="rId3" Type="http://schemas.openxmlformats.org/officeDocument/2006/relationships/slide" Target="slide18.xml"/><Relationship Id="rId7" Type="http://schemas.openxmlformats.org/officeDocument/2006/relationships/slide" Target="slide22.xml"/><Relationship Id="rId2" Type="http://schemas.openxmlformats.org/officeDocument/2006/relationships/slide" Target="slide7.xml"/><Relationship Id="rId1" Type="http://schemas.openxmlformats.org/officeDocument/2006/relationships/slideLayout" Target="../slideLayouts/slideLayout6.xml"/><Relationship Id="rId6" Type="http://schemas.openxmlformats.org/officeDocument/2006/relationships/slide" Target="slide21.xml"/><Relationship Id="rId5" Type="http://schemas.openxmlformats.org/officeDocument/2006/relationships/slide" Target="slide20.xml"/><Relationship Id="rId4" Type="http://schemas.openxmlformats.org/officeDocument/2006/relationships/slide" Target="slide19.xml"/></Relationships>
</file>

<file path=ppt/slides/_rels/slide19.xml.rels><?xml version="1.0" encoding="UTF-8" standalone="yes"?>
<Relationships xmlns="http://schemas.openxmlformats.org/package/2006/relationships"><Relationship Id="rId8" Type="http://schemas.openxmlformats.org/officeDocument/2006/relationships/slide" Target="slide23.xml"/><Relationship Id="rId3" Type="http://schemas.openxmlformats.org/officeDocument/2006/relationships/slide" Target="slide18.xml"/><Relationship Id="rId7" Type="http://schemas.openxmlformats.org/officeDocument/2006/relationships/slide" Target="slide22.xml"/><Relationship Id="rId2" Type="http://schemas.openxmlformats.org/officeDocument/2006/relationships/slide" Target="slide7.xml"/><Relationship Id="rId1" Type="http://schemas.openxmlformats.org/officeDocument/2006/relationships/slideLayout" Target="../slideLayouts/slideLayout6.xml"/><Relationship Id="rId6" Type="http://schemas.openxmlformats.org/officeDocument/2006/relationships/slide" Target="slide21.xml"/><Relationship Id="rId5" Type="http://schemas.openxmlformats.org/officeDocument/2006/relationships/slide" Target="slide20.xml"/><Relationship Id="rId4" Type="http://schemas.openxmlformats.org/officeDocument/2006/relationships/slide" Target="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8" Type="http://schemas.openxmlformats.org/officeDocument/2006/relationships/slide" Target="slide23.xml"/><Relationship Id="rId3" Type="http://schemas.openxmlformats.org/officeDocument/2006/relationships/slide" Target="slide18.xml"/><Relationship Id="rId7" Type="http://schemas.openxmlformats.org/officeDocument/2006/relationships/slide" Target="slide22.xml"/><Relationship Id="rId2" Type="http://schemas.openxmlformats.org/officeDocument/2006/relationships/slide" Target="slide7.xml"/><Relationship Id="rId1" Type="http://schemas.openxmlformats.org/officeDocument/2006/relationships/slideLayout" Target="../slideLayouts/slideLayout6.xml"/><Relationship Id="rId6" Type="http://schemas.openxmlformats.org/officeDocument/2006/relationships/slide" Target="slide21.xml"/><Relationship Id="rId5" Type="http://schemas.openxmlformats.org/officeDocument/2006/relationships/slide" Target="slide20.xml"/><Relationship Id="rId4" Type="http://schemas.openxmlformats.org/officeDocument/2006/relationships/slide" Target="slide19.xml"/></Relationships>
</file>

<file path=ppt/slides/_rels/slide21.xml.rels><?xml version="1.0" encoding="UTF-8" standalone="yes"?>
<Relationships xmlns="http://schemas.openxmlformats.org/package/2006/relationships"><Relationship Id="rId8" Type="http://schemas.openxmlformats.org/officeDocument/2006/relationships/slide" Target="slide23.xml"/><Relationship Id="rId3" Type="http://schemas.openxmlformats.org/officeDocument/2006/relationships/slide" Target="slide18.xml"/><Relationship Id="rId7" Type="http://schemas.openxmlformats.org/officeDocument/2006/relationships/slide" Target="slide22.xml"/><Relationship Id="rId2" Type="http://schemas.openxmlformats.org/officeDocument/2006/relationships/slide" Target="slide7.xml"/><Relationship Id="rId1" Type="http://schemas.openxmlformats.org/officeDocument/2006/relationships/slideLayout" Target="../slideLayouts/slideLayout6.xml"/><Relationship Id="rId6" Type="http://schemas.openxmlformats.org/officeDocument/2006/relationships/slide" Target="slide21.xml"/><Relationship Id="rId5" Type="http://schemas.openxmlformats.org/officeDocument/2006/relationships/slide" Target="slide20.xml"/><Relationship Id="rId4" Type="http://schemas.openxmlformats.org/officeDocument/2006/relationships/slide" Target="slide19.xml"/></Relationships>
</file>

<file path=ppt/slides/_rels/slide22.xml.rels><?xml version="1.0" encoding="UTF-8" standalone="yes"?>
<Relationships xmlns="http://schemas.openxmlformats.org/package/2006/relationships"><Relationship Id="rId8" Type="http://schemas.openxmlformats.org/officeDocument/2006/relationships/slide" Target="slide23.xml"/><Relationship Id="rId3" Type="http://schemas.openxmlformats.org/officeDocument/2006/relationships/slide" Target="slide18.xml"/><Relationship Id="rId7" Type="http://schemas.openxmlformats.org/officeDocument/2006/relationships/slide" Target="slide22.xml"/><Relationship Id="rId2" Type="http://schemas.openxmlformats.org/officeDocument/2006/relationships/slide" Target="slide7.xml"/><Relationship Id="rId1" Type="http://schemas.openxmlformats.org/officeDocument/2006/relationships/slideLayout" Target="../slideLayouts/slideLayout6.xml"/><Relationship Id="rId6" Type="http://schemas.openxmlformats.org/officeDocument/2006/relationships/slide" Target="slide21.xml"/><Relationship Id="rId5" Type="http://schemas.openxmlformats.org/officeDocument/2006/relationships/slide" Target="slide20.xml"/><Relationship Id="rId4" Type="http://schemas.openxmlformats.org/officeDocument/2006/relationships/slide" Target="slide19.xml"/></Relationships>
</file>

<file path=ppt/slides/_rels/slide23.xml.rels><?xml version="1.0" encoding="UTF-8" standalone="yes"?>
<Relationships xmlns="http://schemas.openxmlformats.org/package/2006/relationships"><Relationship Id="rId8" Type="http://schemas.openxmlformats.org/officeDocument/2006/relationships/slide" Target="slide22.xml"/><Relationship Id="rId3" Type="http://schemas.openxmlformats.org/officeDocument/2006/relationships/slide" Target="slide7.xml"/><Relationship Id="rId7" Type="http://schemas.openxmlformats.org/officeDocument/2006/relationships/slide" Target="slide21.xml"/><Relationship Id="rId2" Type="http://schemas.openxmlformats.org/officeDocument/2006/relationships/slideLayout" Target="../slideLayouts/slideLayout6.xml"/><Relationship Id="rId1" Type="http://schemas.openxmlformats.org/officeDocument/2006/relationships/vmlDrawing" Target="../drawings/vmlDrawing9.vml"/><Relationship Id="rId6" Type="http://schemas.openxmlformats.org/officeDocument/2006/relationships/slide" Target="slide20.xml"/><Relationship Id="rId11" Type="http://schemas.openxmlformats.org/officeDocument/2006/relationships/package" Target="../embeddings/Microsoft_Office_Word___14.docx"/><Relationship Id="rId5" Type="http://schemas.openxmlformats.org/officeDocument/2006/relationships/slide" Target="slide19.xml"/><Relationship Id="rId10" Type="http://schemas.openxmlformats.org/officeDocument/2006/relationships/package" Target="../embeddings/Microsoft_Office_Word___13.docx"/><Relationship Id="rId4" Type="http://schemas.openxmlformats.org/officeDocument/2006/relationships/slide" Target="slide18.xml"/><Relationship Id="rId9" Type="http://schemas.openxmlformats.org/officeDocument/2006/relationships/slide" Target="slide23.xml"/></Relationships>
</file>

<file path=ppt/slides/_rels/slide24.xml.rels><?xml version="1.0" encoding="UTF-8" standalone="yes"?>
<Relationships xmlns="http://schemas.openxmlformats.org/package/2006/relationships"><Relationship Id="rId8" Type="http://schemas.openxmlformats.org/officeDocument/2006/relationships/slide" Target="slide23.xml"/><Relationship Id="rId3" Type="http://schemas.openxmlformats.org/officeDocument/2006/relationships/slide" Target="slide18.xml"/><Relationship Id="rId7" Type="http://schemas.openxmlformats.org/officeDocument/2006/relationships/slide" Target="slide22.xml"/><Relationship Id="rId2" Type="http://schemas.openxmlformats.org/officeDocument/2006/relationships/slide" Target="slide7.xml"/><Relationship Id="rId1" Type="http://schemas.openxmlformats.org/officeDocument/2006/relationships/slideLayout" Target="../slideLayouts/slideLayout6.xml"/><Relationship Id="rId6" Type="http://schemas.openxmlformats.org/officeDocument/2006/relationships/slide" Target="slide21.xml"/><Relationship Id="rId5" Type="http://schemas.openxmlformats.org/officeDocument/2006/relationships/slide" Target="slide20.xml"/><Relationship Id="rId4" Type="http://schemas.openxmlformats.org/officeDocument/2006/relationships/slide" Target="slide19.xml"/></Relationships>
</file>

<file path=ppt/slides/_rels/slide25.xml.rels><?xml version="1.0" encoding="UTF-8" standalone="yes"?>
<Relationships xmlns="http://schemas.openxmlformats.org/package/2006/relationships"><Relationship Id="rId8" Type="http://schemas.openxmlformats.org/officeDocument/2006/relationships/slide" Target="slide23.xml"/><Relationship Id="rId3" Type="http://schemas.openxmlformats.org/officeDocument/2006/relationships/slide" Target="slide18.xml"/><Relationship Id="rId7" Type="http://schemas.openxmlformats.org/officeDocument/2006/relationships/slide" Target="slide22.xml"/><Relationship Id="rId2" Type="http://schemas.openxmlformats.org/officeDocument/2006/relationships/slide" Target="slide7.xml"/><Relationship Id="rId1" Type="http://schemas.openxmlformats.org/officeDocument/2006/relationships/slideLayout" Target="../slideLayouts/slideLayout6.xml"/><Relationship Id="rId6" Type="http://schemas.openxmlformats.org/officeDocument/2006/relationships/slide" Target="slide21.xml"/><Relationship Id="rId5" Type="http://schemas.openxmlformats.org/officeDocument/2006/relationships/slide" Target="slide20.xml"/><Relationship Id="rId4" Type="http://schemas.openxmlformats.org/officeDocument/2006/relationships/slide" Target="slide19.xml"/></Relationships>
</file>

<file path=ppt/slides/_rels/slide3.xml.rels><?xml version="1.0" encoding="UTF-8" standalone="yes"?>
<Relationships xmlns="http://schemas.openxmlformats.org/package/2006/relationships"><Relationship Id="rId3" Type="http://schemas.openxmlformats.org/officeDocument/2006/relationships/package" Target="../embeddings/Microsoft_Office_Word___1.docx"/><Relationship Id="rId2" Type="http://schemas.openxmlformats.org/officeDocument/2006/relationships/slideLayout" Target="../slideLayouts/slideLayout3.xml"/><Relationship Id="rId1" Type="http://schemas.openxmlformats.org/officeDocument/2006/relationships/vmlDrawing" Target="../drawings/vmlDrawing1.vml"/></Relationships>
</file>

<file path=ppt/slides/_rels/slide4.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slide" Target="slide7.xml"/><Relationship Id="rId7" Type="http://schemas.openxmlformats.org/officeDocument/2006/relationships/package" Target="../embeddings/Microsoft_Office_Word___4.docx"/><Relationship Id="rId2" Type="http://schemas.openxmlformats.org/officeDocument/2006/relationships/slideLayout" Target="../slideLayouts/slideLayout6.xml"/><Relationship Id="rId1" Type="http://schemas.openxmlformats.org/officeDocument/2006/relationships/vmlDrawing" Target="../drawings/vmlDrawing2.vml"/><Relationship Id="rId6" Type="http://schemas.openxmlformats.org/officeDocument/2006/relationships/package" Target="../embeddings/Microsoft_Office_Word___3.docx"/><Relationship Id="rId5" Type="http://schemas.openxmlformats.org/officeDocument/2006/relationships/package" Target="../embeddings/Microsoft_Office_Word___2.docx"/><Relationship Id="rId4" Type="http://schemas.openxmlformats.org/officeDocument/2006/relationships/slide" Target="slide18.xml"/></Relationships>
</file>

<file path=ppt/slides/_rels/slide8.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7.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Layout" Target="../slideLayouts/slideLayout6.xml"/><Relationship Id="rId1" Type="http://schemas.openxmlformats.org/officeDocument/2006/relationships/vmlDrawing" Target="../drawings/vmlDrawing3.vml"/><Relationship Id="rId6" Type="http://schemas.openxmlformats.org/officeDocument/2006/relationships/package" Target="../embeddings/Microsoft_Office_Word___6.docx"/><Relationship Id="rId5" Type="http://schemas.openxmlformats.org/officeDocument/2006/relationships/package" Target="../embeddings/Microsoft_Office_Word___5.docx"/><Relationship Id="rId4" Type="http://schemas.openxmlformats.org/officeDocument/2006/relationships/slide" Target="slide1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noChangeAspect="1"/>
          </p:cNvSpPr>
          <p:nvPr>
            <p:ph type="title"/>
          </p:nvPr>
        </p:nvSpPr>
        <p:spPr>
          <a:xfrm>
            <a:off x="508000" y="3272631"/>
            <a:ext cx="8128000" cy="566738"/>
          </a:xfrm>
        </p:spPr>
        <p:txBody>
          <a:bodyPr/>
          <a:lstStyle/>
          <a:p>
            <a:pPr>
              <a:lnSpc>
                <a:spcPct val="120000"/>
              </a:lnSpc>
            </a:pPr>
            <a:r>
              <a:rPr lang="zh-CN" altLang="zh-CN" sz="2200" dirty="0"/>
              <a:t>第二章　旅游景观的</a:t>
            </a:r>
            <a:r>
              <a:rPr lang="zh-CN" altLang="zh-CN" sz="2200" dirty="0" smtClean="0"/>
              <a:t>欣赏</a:t>
            </a:r>
            <a:endParaRPr lang="zh-CN" altLang="zh-CN" sz="2200" dirty="0"/>
          </a:p>
        </p:txBody>
      </p:sp>
    </p:spTree>
    <p:extLst>
      <p:ext uri="{BB962C8B-B14F-4D97-AF65-F5344CB8AC3E}">
        <p14:creationId xmlns:p14="http://schemas.microsoft.com/office/powerpoint/2010/main" xmlns="" val="353785046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4"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4">
                  <a:lumMod val="20000"/>
                  <a:lumOff val="80000"/>
                </a:schemeClr>
              </a:solidFill>
            </a:endParaRPr>
          </a:p>
        </p:txBody>
      </p:sp>
      <p:sp>
        <p:nvSpPr>
          <p:cNvPr id="4" name="矩形 3"/>
          <p:cNvSpPr>
            <a:spLocks noChangeAspect="1"/>
          </p:cNvSpPr>
          <p:nvPr/>
        </p:nvSpPr>
        <p:spPr>
          <a:xfrm>
            <a:off x="508000" y="1052365"/>
            <a:ext cx="8128000" cy="864467"/>
          </a:xfrm>
          <a:prstGeom prst="rect">
            <a:avLst/>
          </a:prstGeom>
        </p:spPr>
        <p:txBody>
          <a:bodyPr>
            <a:spAutoFit/>
          </a:bodyPr>
          <a:lstStyle/>
          <a:p>
            <a:pPr>
              <a:lnSpc>
                <a:spcPct val="120000"/>
              </a:lnSpc>
            </a:pPr>
            <a:r>
              <a:rPr lang="zh-CN" altLang="zh-CN" sz="2200" dirty="0"/>
              <a:t>【例</a:t>
            </a:r>
            <a:r>
              <a:rPr lang="en-US" altLang="zh-CN" sz="2200" b="1" dirty="0"/>
              <a:t>1</a:t>
            </a:r>
            <a:r>
              <a:rPr lang="zh-CN" altLang="zh-CN" sz="2200" dirty="0"/>
              <a:t>】下图是我国某区域旅游景观分布图</a:t>
            </a:r>
            <a:r>
              <a:rPr lang="en-US" altLang="zh-CN" sz="2200" dirty="0"/>
              <a:t>,</a:t>
            </a:r>
            <a:r>
              <a:rPr lang="zh-CN" altLang="zh-CN" sz="2200" dirty="0"/>
              <a:t>图中旅游景点的观赏位置对应正确的是</a:t>
            </a:r>
            <a:r>
              <a:rPr lang="en-US" altLang="zh-CN" sz="2200" dirty="0"/>
              <a:t>(</a:t>
            </a:r>
            <a:r>
              <a:rPr lang="zh-CN" altLang="zh-CN" sz="2200" dirty="0"/>
              <a:t>　　</a:t>
            </a:r>
            <a:r>
              <a:rPr lang="en-US" altLang="zh-CN" sz="2200" dirty="0"/>
              <a:t>)</a:t>
            </a:r>
            <a:endParaRPr lang="zh-CN" altLang="zh-CN" sz="2200" dirty="0"/>
          </a:p>
        </p:txBody>
      </p:sp>
      <p:graphicFrame>
        <p:nvGraphicFramePr>
          <p:cNvPr id="5" name="对象 4"/>
          <p:cNvGraphicFramePr>
            <a:graphicFrameLocks noChangeAspect="1"/>
          </p:cNvGraphicFramePr>
          <p:nvPr>
            <p:extLst>
              <p:ext uri="{D42A27DB-BD31-4B8C-83A1-F6EECF244321}">
                <p14:modId xmlns:p14="http://schemas.microsoft.com/office/powerpoint/2010/main" xmlns="" val="2628004306"/>
              </p:ext>
            </p:extLst>
          </p:nvPr>
        </p:nvGraphicFramePr>
        <p:xfrm>
          <a:off x="508000" y="1968257"/>
          <a:ext cx="8128000" cy="3837007"/>
        </p:xfrm>
        <a:graphic>
          <a:graphicData uri="http://schemas.openxmlformats.org/presentationml/2006/ole">
            <p:oleObj spid="_x0000_s5157" name="文档" r:id="rId5" imgW="3836312" imgH="1811456" progId="Word.Document.12">
              <p:embed/>
            </p:oleObj>
          </a:graphicData>
        </a:graphic>
      </p:graphicFrame>
    </p:spTree>
    <p:extLst>
      <p:ext uri="{BB962C8B-B14F-4D97-AF65-F5344CB8AC3E}">
        <p14:creationId xmlns:p14="http://schemas.microsoft.com/office/powerpoint/2010/main" xmlns="" val="2653172916"/>
      </p:ext>
    </p:extLst>
  </p:cSld>
  <p:clrMapOvr>
    <a:masterClrMapping/>
  </p:clrMapOvr>
  <p:transition spd="slow">
    <p:cove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3"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4">
                  <a:lumMod val="20000"/>
                  <a:lumOff val="80000"/>
                </a:schemeClr>
              </a:solidFill>
            </a:endParaRPr>
          </a:p>
        </p:txBody>
      </p:sp>
      <p:sp>
        <p:nvSpPr>
          <p:cNvPr id="4" name="矩形 3"/>
          <p:cNvSpPr>
            <a:spLocks noChangeAspect="1"/>
          </p:cNvSpPr>
          <p:nvPr/>
        </p:nvSpPr>
        <p:spPr>
          <a:xfrm>
            <a:off x="508000" y="1063046"/>
            <a:ext cx="8128000" cy="3302058"/>
          </a:xfrm>
          <a:prstGeom prst="rect">
            <a:avLst/>
          </a:prstGeom>
        </p:spPr>
        <p:txBody>
          <a:bodyPr>
            <a:spAutoFit/>
          </a:bodyPr>
          <a:lstStyle/>
          <a:p>
            <a:pPr>
              <a:lnSpc>
                <a:spcPct val="120000"/>
              </a:lnSpc>
            </a:pPr>
            <a:r>
              <a:rPr lang="en-US" altLang="zh-CN" sz="2200" dirty="0"/>
              <a:t>A.</a:t>
            </a:r>
            <a:r>
              <a:rPr lang="zh-CN" altLang="zh-CN" sz="2200" dirty="0"/>
              <a:t>黄果树瀑布</a:t>
            </a:r>
            <a:r>
              <a:rPr lang="en-US" altLang="zh-CN" sz="2200" dirty="0"/>
              <a:t>——</a:t>
            </a:r>
            <a:r>
              <a:rPr lang="zh-CN" altLang="zh-CN" sz="2200" dirty="0"/>
              <a:t>置身其中</a:t>
            </a:r>
          </a:p>
          <a:p>
            <a:pPr>
              <a:lnSpc>
                <a:spcPct val="120000"/>
              </a:lnSpc>
            </a:pPr>
            <a:r>
              <a:rPr lang="en-US" altLang="zh-CN" sz="2200" dirty="0"/>
              <a:t>B.</a:t>
            </a:r>
            <a:r>
              <a:rPr lang="zh-CN" altLang="zh-CN" sz="2200" dirty="0"/>
              <a:t>长江三峡</a:t>
            </a:r>
            <a:r>
              <a:rPr lang="en-US" altLang="zh-CN" sz="2200" dirty="0"/>
              <a:t>——</a:t>
            </a:r>
            <a:r>
              <a:rPr lang="zh-CN" altLang="zh-CN" sz="2200" dirty="0"/>
              <a:t>乘船沿水路观两岸风景</a:t>
            </a:r>
          </a:p>
          <a:p>
            <a:pPr>
              <a:lnSpc>
                <a:spcPct val="120000"/>
              </a:lnSpc>
            </a:pPr>
            <a:r>
              <a:rPr lang="en-US" altLang="zh-CN" sz="2200" dirty="0"/>
              <a:t>C.</a:t>
            </a:r>
            <a:r>
              <a:rPr lang="zh-CN" altLang="zh-CN" sz="2200" dirty="0"/>
              <a:t>马王堆汉墓</a:t>
            </a:r>
            <a:r>
              <a:rPr lang="en-US" altLang="zh-CN" sz="2200" dirty="0"/>
              <a:t>——</a:t>
            </a:r>
            <a:r>
              <a:rPr lang="zh-CN" altLang="zh-CN" sz="2200" dirty="0"/>
              <a:t>适当距离仰视</a:t>
            </a:r>
          </a:p>
          <a:p>
            <a:pPr>
              <a:lnSpc>
                <a:spcPct val="120000"/>
              </a:lnSpc>
            </a:pPr>
            <a:r>
              <a:rPr lang="en-US" altLang="zh-CN" sz="2200" dirty="0"/>
              <a:t>D.</a:t>
            </a:r>
            <a:r>
              <a:rPr lang="zh-CN" altLang="zh-CN" sz="2200" dirty="0"/>
              <a:t>路南石林</a:t>
            </a:r>
            <a:r>
              <a:rPr lang="en-US" altLang="zh-CN" sz="2200" dirty="0"/>
              <a:t>——</a:t>
            </a:r>
            <a:r>
              <a:rPr lang="zh-CN" altLang="zh-CN" sz="2200" dirty="0"/>
              <a:t>适当距离远眺</a:t>
            </a:r>
          </a:p>
          <a:p>
            <a:pPr>
              <a:lnSpc>
                <a:spcPct val="120000"/>
              </a:lnSpc>
            </a:pPr>
            <a:r>
              <a:rPr lang="zh-CN" altLang="zh-CN" sz="2200" dirty="0">
                <a:solidFill>
                  <a:srgbClr val="FF0000"/>
                </a:solidFill>
              </a:rPr>
              <a:t>解析</a:t>
            </a:r>
            <a:r>
              <a:rPr lang="zh-CN" altLang="zh-CN" sz="2200" dirty="0"/>
              <a:t>瀑布景观</a:t>
            </a:r>
            <a:r>
              <a:rPr lang="en-US" altLang="zh-CN" sz="2200" dirty="0"/>
              <a:t>,</a:t>
            </a:r>
            <a:r>
              <a:rPr lang="zh-CN" altLang="zh-CN" sz="2200" dirty="0"/>
              <a:t>宜在适当距离仰视</a:t>
            </a:r>
            <a:r>
              <a:rPr lang="en-US" altLang="zh-CN" sz="2200" dirty="0"/>
              <a:t>,</a:t>
            </a:r>
            <a:r>
              <a:rPr lang="zh-CN" altLang="zh-CN" sz="2200" dirty="0"/>
              <a:t>以兼收其形、色、声、动等美感</a:t>
            </a:r>
            <a:r>
              <a:rPr lang="en-US" altLang="zh-CN" sz="2200" dirty="0"/>
              <a:t>;</a:t>
            </a:r>
            <a:r>
              <a:rPr lang="zh-CN" altLang="zh-CN" sz="2200" dirty="0"/>
              <a:t>长江三峡景观宜乘船沿水路观两岸风景</a:t>
            </a:r>
            <a:r>
              <a:rPr lang="en-US" altLang="zh-CN" sz="2200" dirty="0"/>
              <a:t>;</a:t>
            </a:r>
            <a:r>
              <a:rPr lang="zh-CN" altLang="zh-CN" sz="2200" dirty="0"/>
              <a:t>马王堆汉墓主要参观出土文物</a:t>
            </a:r>
            <a:r>
              <a:rPr lang="en-US" altLang="zh-CN" sz="2200" dirty="0"/>
              <a:t>,</a:t>
            </a:r>
            <a:r>
              <a:rPr lang="zh-CN" altLang="zh-CN" sz="2200" dirty="0"/>
              <a:t>宜近观</a:t>
            </a:r>
            <a:r>
              <a:rPr lang="en-US" altLang="zh-CN" sz="2200" dirty="0"/>
              <a:t>;</a:t>
            </a:r>
            <a:r>
              <a:rPr lang="zh-CN" altLang="zh-CN" sz="2200" dirty="0"/>
              <a:t>路南石林宜在视野开阔的制高点俯瞰。</a:t>
            </a:r>
          </a:p>
          <a:p>
            <a:pPr>
              <a:lnSpc>
                <a:spcPct val="120000"/>
              </a:lnSpc>
            </a:pPr>
            <a:r>
              <a:rPr lang="zh-CN" altLang="zh-CN" sz="2200" dirty="0">
                <a:solidFill>
                  <a:srgbClr val="FF0000"/>
                </a:solidFill>
              </a:rPr>
              <a:t>答案</a:t>
            </a:r>
            <a:r>
              <a:rPr lang="en-US" altLang="zh-CN" sz="2200" dirty="0"/>
              <a:t>B</a:t>
            </a:r>
            <a:endParaRPr lang="zh-CN" altLang="zh-CN" sz="2200" dirty="0"/>
          </a:p>
        </p:txBody>
      </p:sp>
    </p:spTree>
    <p:extLst>
      <p:ext uri="{BB962C8B-B14F-4D97-AF65-F5344CB8AC3E}">
        <p14:creationId xmlns:p14="http://schemas.microsoft.com/office/powerpoint/2010/main" xmlns="" val="3385741887"/>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4"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4">
                  <a:lumMod val="20000"/>
                  <a:lumOff val="80000"/>
                </a:schemeClr>
              </a:solidFill>
            </a:endParaRPr>
          </a:p>
        </p:txBody>
      </p:sp>
      <p:sp>
        <p:nvSpPr>
          <p:cNvPr id="4" name="矩形 3"/>
          <p:cNvSpPr>
            <a:spLocks noChangeAspect="1"/>
          </p:cNvSpPr>
          <p:nvPr/>
        </p:nvSpPr>
        <p:spPr>
          <a:xfrm>
            <a:off x="508000" y="1026582"/>
            <a:ext cx="3163045" cy="458202"/>
          </a:xfrm>
          <a:prstGeom prst="rect">
            <a:avLst/>
          </a:prstGeom>
        </p:spPr>
        <p:txBody>
          <a:bodyPr wrap="none">
            <a:spAutoFit/>
          </a:bodyPr>
          <a:lstStyle/>
          <a:p>
            <a:pPr>
              <a:lnSpc>
                <a:spcPct val="120000"/>
              </a:lnSpc>
            </a:pPr>
            <a:r>
              <a:rPr lang="zh-CN" altLang="zh-CN" sz="2200" dirty="0"/>
              <a:t>探究点二 把握观赏</a:t>
            </a:r>
            <a:r>
              <a:rPr lang="zh-CN" altLang="zh-CN" sz="2200" dirty="0" smtClean="0"/>
              <a:t>时机</a:t>
            </a:r>
            <a:r>
              <a:rPr lang="en-US" altLang="zh-CN" sz="2200" dirty="0" smtClean="0"/>
              <a:t> </a:t>
            </a:r>
            <a:endParaRPr lang="zh-CN" altLang="zh-CN" sz="2200" dirty="0"/>
          </a:p>
        </p:txBody>
      </p:sp>
      <p:graphicFrame>
        <p:nvGraphicFramePr>
          <p:cNvPr id="5" name="对象 4"/>
          <p:cNvGraphicFramePr>
            <a:graphicFrameLocks noChangeAspect="1"/>
          </p:cNvGraphicFramePr>
          <p:nvPr>
            <p:extLst>
              <p:ext uri="{D42A27DB-BD31-4B8C-83A1-F6EECF244321}">
                <p14:modId xmlns:p14="http://schemas.microsoft.com/office/powerpoint/2010/main" xmlns="" val="421500679"/>
              </p:ext>
            </p:extLst>
          </p:nvPr>
        </p:nvGraphicFramePr>
        <p:xfrm>
          <a:off x="508000" y="1494717"/>
          <a:ext cx="8128000" cy="854163"/>
        </p:xfrm>
        <a:graphic>
          <a:graphicData uri="http://schemas.openxmlformats.org/presentationml/2006/ole">
            <p:oleObj spid="_x0000_s6216" name="文档" r:id="rId5" imgW="3836312" imgH="402466" progId="Word.Document.12">
              <p:embed/>
            </p:oleObj>
          </a:graphicData>
        </a:graphic>
      </p:graphicFrame>
      <p:graphicFrame>
        <p:nvGraphicFramePr>
          <p:cNvPr id="6" name="对象 5"/>
          <p:cNvGraphicFramePr>
            <a:graphicFrameLocks noChangeAspect="1"/>
          </p:cNvGraphicFramePr>
          <p:nvPr>
            <p:extLst>
              <p:ext uri="{D42A27DB-BD31-4B8C-83A1-F6EECF244321}">
                <p14:modId xmlns:p14="http://schemas.microsoft.com/office/powerpoint/2010/main" xmlns="" val="2603954530"/>
              </p:ext>
            </p:extLst>
          </p:nvPr>
        </p:nvGraphicFramePr>
        <p:xfrm>
          <a:off x="467544" y="2166019"/>
          <a:ext cx="8128000" cy="2559125"/>
        </p:xfrm>
        <a:graphic>
          <a:graphicData uri="http://schemas.openxmlformats.org/presentationml/2006/ole">
            <p:oleObj spid="_x0000_s6217" name="文档" r:id="rId6" imgW="3836312" imgH="1207757" progId="Word.Document.12">
              <p:embed/>
            </p:oleObj>
          </a:graphicData>
        </a:graphic>
      </p:graphicFrame>
      <p:sp>
        <p:nvSpPr>
          <p:cNvPr id="7" name="矩形 6"/>
          <p:cNvSpPr>
            <a:spLocks noChangeAspect="1"/>
          </p:cNvSpPr>
          <p:nvPr/>
        </p:nvSpPr>
        <p:spPr>
          <a:xfrm>
            <a:off x="508000" y="4797152"/>
            <a:ext cx="8128000" cy="1676998"/>
          </a:xfrm>
          <a:prstGeom prst="rect">
            <a:avLst/>
          </a:prstGeom>
        </p:spPr>
        <p:txBody>
          <a:bodyPr>
            <a:spAutoFit/>
          </a:bodyPr>
          <a:lstStyle/>
          <a:p>
            <a:pPr>
              <a:lnSpc>
                <a:spcPct val="120000"/>
              </a:lnSpc>
            </a:pPr>
            <a:r>
              <a:rPr lang="en-US" altLang="zh-CN" sz="2200" dirty="0"/>
              <a:t>2016</a:t>
            </a:r>
            <a:r>
              <a:rPr lang="zh-CN" altLang="zh-CN" sz="2200" dirty="0"/>
              <a:t>年</a:t>
            </a:r>
            <a:r>
              <a:rPr lang="en-US" altLang="zh-CN" sz="2200" dirty="0"/>
              <a:t>9</a:t>
            </a:r>
            <a:r>
              <a:rPr lang="zh-CN" altLang="zh-CN" sz="2200" dirty="0"/>
              <a:t>月</a:t>
            </a:r>
            <a:r>
              <a:rPr lang="en-US" altLang="zh-CN" sz="2200" dirty="0"/>
              <a:t>18</a:t>
            </a:r>
            <a:r>
              <a:rPr lang="zh-CN" altLang="zh-CN" sz="2200" dirty="0"/>
              <a:t>日</a:t>
            </a:r>
            <a:r>
              <a:rPr lang="en-US" altLang="zh-CN" sz="2200" dirty="0"/>
              <a:t>,</a:t>
            </a:r>
            <a:r>
              <a:rPr lang="zh-CN" altLang="zh-CN" sz="2200" dirty="0"/>
              <a:t>农历八月十八</a:t>
            </a:r>
            <a:r>
              <a:rPr lang="en-US" altLang="zh-CN" sz="2200" dirty="0"/>
              <a:t>,</a:t>
            </a:r>
            <a:r>
              <a:rPr lang="zh-CN" altLang="zh-CN" sz="2200" dirty="0"/>
              <a:t>数十万中外游客前来观看钱塘江大潮奇观。钱塘江大潮号称</a:t>
            </a:r>
            <a:r>
              <a:rPr lang="en-US" altLang="zh-CN" sz="2200" dirty="0"/>
              <a:t>“</a:t>
            </a:r>
            <a:r>
              <a:rPr lang="zh-CN" altLang="zh-CN" sz="2200" dirty="0"/>
              <a:t>天下第一潮</a:t>
            </a:r>
            <a:r>
              <a:rPr lang="en-US" altLang="zh-CN" sz="2200" dirty="0"/>
              <a:t>”,</a:t>
            </a:r>
            <a:r>
              <a:rPr lang="zh-CN" altLang="zh-CN" sz="2200" dirty="0"/>
              <a:t>有</a:t>
            </a:r>
            <a:r>
              <a:rPr lang="en-US" altLang="zh-CN" sz="2200" dirty="0"/>
              <a:t>“</a:t>
            </a:r>
            <a:r>
              <a:rPr lang="zh-CN" altLang="zh-CN" sz="2200" dirty="0"/>
              <a:t>八月十八潮</a:t>
            </a:r>
            <a:r>
              <a:rPr lang="en-US" altLang="zh-CN" sz="2200" dirty="0"/>
              <a:t>,</a:t>
            </a:r>
            <a:r>
              <a:rPr lang="zh-CN" altLang="zh-CN" sz="2200" dirty="0"/>
              <a:t>壮观天下无</a:t>
            </a:r>
            <a:r>
              <a:rPr lang="en-US" altLang="zh-CN" sz="2200" dirty="0"/>
              <a:t>”</a:t>
            </a:r>
            <a:r>
              <a:rPr lang="zh-CN" altLang="zh-CN" sz="2200" dirty="0"/>
              <a:t>的名句。自古以来</a:t>
            </a:r>
            <a:r>
              <a:rPr lang="en-US" altLang="zh-CN" sz="2200" dirty="0"/>
              <a:t>,</a:t>
            </a:r>
            <a:r>
              <a:rPr lang="zh-CN" altLang="zh-CN" sz="2200" dirty="0"/>
              <a:t>天下奇观钱塘潮以其独特的壮美雄姿著称于世。</a:t>
            </a:r>
          </a:p>
        </p:txBody>
      </p:sp>
    </p:spTree>
    <p:extLst>
      <p:ext uri="{BB962C8B-B14F-4D97-AF65-F5344CB8AC3E}">
        <p14:creationId xmlns:p14="http://schemas.microsoft.com/office/powerpoint/2010/main" xmlns="" val="398462402"/>
      </p:ext>
    </p:extLst>
  </p:cSld>
  <p:clrMapOvr>
    <a:masterClrMapping/>
  </p:clrMapOvr>
  <p:transition spd="slow">
    <p:cove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3"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4">
                  <a:lumMod val="20000"/>
                  <a:lumOff val="80000"/>
                </a:schemeClr>
              </a:solidFill>
            </a:endParaRPr>
          </a:p>
        </p:txBody>
      </p:sp>
      <p:sp>
        <p:nvSpPr>
          <p:cNvPr id="4" name="矩形 3"/>
          <p:cNvSpPr>
            <a:spLocks noChangeAspect="1"/>
          </p:cNvSpPr>
          <p:nvPr/>
        </p:nvSpPr>
        <p:spPr>
          <a:xfrm>
            <a:off x="508000" y="1068387"/>
            <a:ext cx="8128000" cy="4520853"/>
          </a:xfrm>
          <a:prstGeom prst="rect">
            <a:avLst/>
          </a:prstGeom>
        </p:spPr>
        <p:txBody>
          <a:bodyPr>
            <a:spAutoFit/>
          </a:bodyPr>
          <a:lstStyle/>
          <a:p>
            <a:pPr>
              <a:lnSpc>
                <a:spcPct val="120000"/>
              </a:lnSpc>
            </a:pPr>
            <a:r>
              <a:rPr lang="en-US" altLang="zh-CN" sz="2200" dirty="0"/>
              <a:t>(1)</a:t>
            </a:r>
            <a:r>
              <a:rPr lang="zh-CN" altLang="zh-CN" sz="2200" dirty="0"/>
              <a:t>为什么钱塘江河口的潮水会特别壮观</a:t>
            </a:r>
            <a:r>
              <a:rPr lang="en-US" altLang="zh-CN" sz="2200" dirty="0"/>
              <a:t>?</a:t>
            </a:r>
            <a:endParaRPr lang="zh-CN" altLang="zh-CN" sz="2200" dirty="0"/>
          </a:p>
          <a:p>
            <a:pPr>
              <a:lnSpc>
                <a:spcPct val="120000"/>
              </a:lnSpc>
            </a:pPr>
            <a:r>
              <a:rPr lang="zh-CN" altLang="zh-CN" sz="2200" dirty="0">
                <a:solidFill>
                  <a:srgbClr val="FF0000"/>
                </a:solidFill>
              </a:rPr>
              <a:t>提示</a:t>
            </a:r>
            <a:r>
              <a:rPr lang="zh-CN" altLang="zh-CN" sz="2200" dirty="0"/>
              <a:t>杭州湾为三角形海湾</a:t>
            </a:r>
            <a:r>
              <a:rPr lang="en-US" altLang="zh-CN" sz="2200" dirty="0"/>
              <a:t>,</a:t>
            </a:r>
            <a:r>
              <a:rPr lang="zh-CN" altLang="zh-CN" sz="2200" dirty="0"/>
              <a:t>口大内小。海潮涌起时</a:t>
            </a:r>
            <a:r>
              <a:rPr lang="en-US" altLang="zh-CN" sz="2200" dirty="0"/>
              <a:t>,</a:t>
            </a:r>
            <a:r>
              <a:rPr lang="zh-CN" altLang="zh-CN" sz="2200" dirty="0"/>
              <a:t>海水由外海进入湾中</a:t>
            </a:r>
            <a:r>
              <a:rPr lang="en-US" altLang="zh-CN" sz="2200" dirty="0"/>
              <a:t>,</a:t>
            </a:r>
            <a:r>
              <a:rPr lang="zh-CN" altLang="zh-CN" sz="2200" dirty="0"/>
              <a:t>潮位堆高</a:t>
            </a:r>
            <a:r>
              <a:rPr lang="en-US" altLang="zh-CN" sz="2200" dirty="0"/>
              <a:t>;</a:t>
            </a:r>
            <a:r>
              <a:rPr lang="zh-CN" altLang="zh-CN" sz="2200" dirty="0"/>
              <a:t>夏秋季节夏季风盛行</a:t>
            </a:r>
            <a:r>
              <a:rPr lang="en-US" altLang="zh-CN" sz="2200" dirty="0"/>
              <a:t>,</a:t>
            </a:r>
            <a:r>
              <a:rPr lang="zh-CN" altLang="zh-CN" sz="2200" dirty="0"/>
              <a:t>又加剧了潮势</a:t>
            </a:r>
            <a:r>
              <a:rPr lang="en-US" altLang="zh-CN" sz="2200" dirty="0"/>
              <a:t>;</a:t>
            </a:r>
            <a:r>
              <a:rPr lang="zh-CN" altLang="zh-CN" sz="2200" dirty="0"/>
              <a:t>夏秋季节钱塘江水流量大</a:t>
            </a:r>
            <a:r>
              <a:rPr lang="en-US" altLang="zh-CN" sz="2200" dirty="0"/>
              <a:t>,</a:t>
            </a:r>
            <a:r>
              <a:rPr lang="zh-CN" altLang="zh-CN" sz="2200" dirty="0"/>
              <a:t>水位高</a:t>
            </a:r>
            <a:r>
              <a:rPr lang="en-US" altLang="zh-CN" sz="2200" dirty="0"/>
              <a:t>,</a:t>
            </a:r>
            <a:r>
              <a:rPr lang="zh-CN" altLang="zh-CN" sz="2200" dirty="0"/>
              <a:t>也加剧了潮势</a:t>
            </a:r>
            <a:r>
              <a:rPr lang="en-US" altLang="zh-CN" sz="2200" dirty="0"/>
              <a:t>,</a:t>
            </a:r>
            <a:r>
              <a:rPr lang="zh-CN" altLang="zh-CN" sz="2200" dirty="0"/>
              <a:t>所以钱塘江河口的潮水会特别壮观。</a:t>
            </a:r>
          </a:p>
          <a:p>
            <a:pPr>
              <a:lnSpc>
                <a:spcPct val="120000"/>
              </a:lnSpc>
            </a:pPr>
            <a:r>
              <a:rPr lang="en-US" altLang="zh-CN" sz="2200" dirty="0"/>
              <a:t>(2)</a:t>
            </a:r>
            <a:r>
              <a:rPr lang="zh-CN" altLang="zh-CN" sz="2200" dirty="0"/>
              <a:t>何时才能观赏到最为壮观的钱塘江大潮</a:t>
            </a:r>
            <a:r>
              <a:rPr lang="en-US" altLang="zh-CN" sz="2200" dirty="0"/>
              <a:t>?</a:t>
            </a:r>
            <a:endParaRPr lang="zh-CN" altLang="zh-CN" sz="2200" dirty="0"/>
          </a:p>
          <a:p>
            <a:pPr>
              <a:lnSpc>
                <a:spcPct val="120000"/>
              </a:lnSpc>
            </a:pPr>
            <a:r>
              <a:rPr lang="zh-CN" altLang="zh-CN" sz="2200" dirty="0">
                <a:solidFill>
                  <a:srgbClr val="FF0000"/>
                </a:solidFill>
              </a:rPr>
              <a:t>提示</a:t>
            </a:r>
            <a:r>
              <a:rPr lang="zh-CN" altLang="zh-CN" sz="2200" dirty="0"/>
              <a:t>每年的农历八月十八是观赏钱塘江大潮的最佳时机。此时引潮力相叠加形成大潮</a:t>
            </a:r>
            <a:r>
              <a:rPr lang="en-US" altLang="zh-CN" sz="2200" dirty="0"/>
              <a:t>,</a:t>
            </a:r>
            <a:r>
              <a:rPr lang="zh-CN" altLang="zh-CN" sz="2200" dirty="0"/>
              <a:t>强劲的夏季风可助长潮势</a:t>
            </a:r>
            <a:r>
              <a:rPr lang="en-US" altLang="zh-CN" sz="2200" dirty="0"/>
              <a:t>,</a:t>
            </a:r>
            <a:r>
              <a:rPr lang="zh-CN" altLang="zh-CN" sz="2200" dirty="0"/>
              <a:t>因此最为壮观。</a:t>
            </a:r>
          </a:p>
          <a:p>
            <a:pPr>
              <a:lnSpc>
                <a:spcPct val="120000"/>
              </a:lnSpc>
            </a:pPr>
            <a:r>
              <a:rPr lang="en-US" altLang="zh-CN" sz="2200" dirty="0"/>
              <a:t>(3)</a:t>
            </a:r>
            <a:r>
              <a:rPr lang="zh-CN" altLang="zh-CN" sz="2200" dirty="0"/>
              <a:t>钱塘江大潮在特定的时间才能达到最佳效果</a:t>
            </a:r>
            <a:r>
              <a:rPr lang="en-US" altLang="zh-CN" sz="2200" dirty="0"/>
              <a:t>,</a:t>
            </a:r>
            <a:r>
              <a:rPr lang="zh-CN" altLang="zh-CN" sz="2200" dirty="0"/>
              <a:t>说明有些旅游景观的观赏游客应该怎样才能达到最佳效果</a:t>
            </a:r>
            <a:r>
              <a:rPr lang="en-US" altLang="zh-CN" sz="2200" dirty="0"/>
              <a:t>?</a:t>
            </a:r>
            <a:endParaRPr lang="zh-CN" altLang="zh-CN" sz="2200" dirty="0"/>
          </a:p>
          <a:p>
            <a:pPr>
              <a:lnSpc>
                <a:spcPct val="120000"/>
              </a:lnSpc>
            </a:pPr>
            <a:r>
              <a:rPr lang="zh-CN" altLang="zh-CN" sz="2200" dirty="0">
                <a:solidFill>
                  <a:srgbClr val="FF0000"/>
                </a:solidFill>
              </a:rPr>
              <a:t>提示</a:t>
            </a:r>
            <a:r>
              <a:rPr lang="zh-CN" altLang="zh-CN" sz="2200" dirty="0"/>
              <a:t>把握观赏时机。</a:t>
            </a:r>
          </a:p>
        </p:txBody>
      </p:sp>
    </p:spTree>
    <p:extLst>
      <p:ext uri="{BB962C8B-B14F-4D97-AF65-F5344CB8AC3E}">
        <p14:creationId xmlns:p14="http://schemas.microsoft.com/office/powerpoint/2010/main" xmlns="" val="220948129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4"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4">
                  <a:lumMod val="20000"/>
                  <a:lumOff val="80000"/>
                </a:schemeClr>
              </a:solidFill>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4135888000"/>
              </p:ext>
            </p:extLst>
          </p:nvPr>
        </p:nvGraphicFramePr>
        <p:xfrm>
          <a:off x="508000" y="990661"/>
          <a:ext cx="8128000" cy="854163"/>
        </p:xfrm>
        <a:graphic>
          <a:graphicData uri="http://schemas.openxmlformats.org/presentationml/2006/ole">
            <p:oleObj spid="_x0000_s2086" name="文档" r:id="rId5" imgW="3836312" imgH="402466" progId="Word.Document.12">
              <p:embed/>
            </p:oleObj>
          </a:graphicData>
        </a:graphic>
      </p:graphicFrame>
      <p:sp>
        <p:nvSpPr>
          <p:cNvPr id="5" name="矩形 4"/>
          <p:cNvSpPr>
            <a:spLocks noChangeAspect="1"/>
          </p:cNvSpPr>
          <p:nvPr/>
        </p:nvSpPr>
        <p:spPr>
          <a:xfrm>
            <a:off x="508000" y="1556792"/>
            <a:ext cx="8128000" cy="864467"/>
          </a:xfrm>
          <a:prstGeom prst="rect">
            <a:avLst/>
          </a:prstGeom>
        </p:spPr>
        <p:txBody>
          <a:bodyPr>
            <a:spAutoFit/>
          </a:bodyPr>
          <a:lstStyle/>
          <a:p>
            <a:pPr>
              <a:lnSpc>
                <a:spcPct val="120000"/>
              </a:lnSpc>
            </a:pPr>
            <a:r>
              <a:rPr lang="zh-CN" altLang="zh-CN" sz="2200" dirty="0"/>
              <a:t>旅游景观的各个要素</a:t>
            </a:r>
            <a:r>
              <a:rPr lang="en-US" altLang="zh-CN" sz="2200" dirty="0"/>
              <a:t>,</a:t>
            </a:r>
            <a:r>
              <a:rPr lang="zh-CN" altLang="zh-CN" sz="2200" dirty="0"/>
              <a:t>以多种对比组合给人以美的感受。需要把握恰当的时机</a:t>
            </a:r>
            <a:r>
              <a:rPr lang="en-US" altLang="zh-CN" sz="2200" dirty="0"/>
              <a:t>,</a:t>
            </a:r>
            <a:r>
              <a:rPr lang="zh-CN" altLang="zh-CN" sz="2200" dirty="0"/>
              <a:t>饱览旅游景观精彩的场面。</a:t>
            </a:r>
          </a:p>
        </p:txBody>
      </p:sp>
      <p:pic>
        <p:nvPicPr>
          <p:cNvPr id="2050" name="Picture 2"/>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2505335" y="2420888"/>
            <a:ext cx="4514937" cy="403244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255255534"/>
      </p:ext>
    </p:extLst>
  </p:cSld>
  <p:clrMapOvr>
    <a:masterClrMapping/>
  </p:clrMapOvr>
  <p:transition spd="slow">
    <p:cove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4"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4">
                  <a:lumMod val="20000"/>
                  <a:lumOff val="80000"/>
                </a:schemeClr>
              </a:solidFill>
            </a:endParaRPr>
          </a:p>
        </p:txBody>
      </p:sp>
      <p:sp>
        <p:nvSpPr>
          <p:cNvPr id="4" name="矩形 3"/>
          <p:cNvSpPr>
            <a:spLocks noChangeAspect="1"/>
          </p:cNvSpPr>
          <p:nvPr/>
        </p:nvSpPr>
        <p:spPr>
          <a:xfrm>
            <a:off x="508000" y="1052736"/>
            <a:ext cx="8128000" cy="2083263"/>
          </a:xfrm>
          <a:prstGeom prst="rect">
            <a:avLst/>
          </a:prstGeom>
        </p:spPr>
        <p:txBody>
          <a:bodyPr>
            <a:spAutoFit/>
          </a:bodyPr>
          <a:lstStyle/>
          <a:p>
            <a:pPr>
              <a:lnSpc>
                <a:spcPct val="120000"/>
              </a:lnSpc>
            </a:pPr>
            <a:r>
              <a:rPr lang="zh-CN" altLang="zh-CN" sz="2200" dirty="0"/>
              <a:t>【例</a:t>
            </a:r>
            <a:r>
              <a:rPr lang="en-US" altLang="zh-CN" sz="2200" b="1" dirty="0"/>
              <a:t>2</a:t>
            </a:r>
            <a:r>
              <a:rPr lang="zh-CN" altLang="zh-CN" sz="2200" dirty="0"/>
              <a:t>】读下列材料</a:t>
            </a:r>
            <a:r>
              <a:rPr lang="en-US" altLang="zh-CN" sz="2200" dirty="0"/>
              <a:t>,</a:t>
            </a:r>
            <a:r>
              <a:rPr lang="zh-CN" altLang="zh-CN" sz="2200" dirty="0"/>
              <a:t>完成下列问题。</a:t>
            </a:r>
          </a:p>
          <a:p>
            <a:pPr>
              <a:lnSpc>
                <a:spcPct val="120000"/>
              </a:lnSpc>
            </a:pPr>
            <a:r>
              <a:rPr lang="zh-CN" altLang="zh-CN" sz="2200" dirty="0"/>
              <a:t>材料一　泰山是世界首例文化与自然双遗产</a:t>
            </a:r>
            <a:r>
              <a:rPr lang="en-US" altLang="zh-CN" sz="2200" dirty="0"/>
              <a:t>,</a:t>
            </a:r>
            <a:r>
              <a:rPr lang="zh-CN" altLang="zh-CN" sz="2200" dirty="0"/>
              <a:t>有</a:t>
            </a:r>
            <a:r>
              <a:rPr lang="en-US" altLang="zh-CN" sz="2200" dirty="0"/>
              <a:t>“</a:t>
            </a:r>
            <a:r>
              <a:rPr lang="zh-CN" altLang="zh-CN" sz="2200" dirty="0"/>
              <a:t>五岳之首</a:t>
            </a:r>
            <a:r>
              <a:rPr lang="en-US" altLang="zh-CN" sz="2200" dirty="0"/>
              <a:t>”</a:t>
            </a:r>
            <a:r>
              <a:rPr lang="zh-CN" altLang="zh-CN" sz="2200" dirty="0"/>
              <a:t>等众多称号</a:t>
            </a:r>
            <a:r>
              <a:rPr lang="en-US" altLang="zh-CN" sz="2200" dirty="0"/>
              <a:t>,</a:t>
            </a:r>
            <a:r>
              <a:rPr lang="zh-CN" altLang="zh-CN" sz="2200" dirty="0"/>
              <a:t>但它却两次和</a:t>
            </a:r>
            <a:r>
              <a:rPr lang="en-US" altLang="zh-CN" sz="2200" dirty="0"/>
              <a:t>“</a:t>
            </a:r>
            <a:r>
              <a:rPr lang="zh-CN" altLang="zh-CN" sz="2200" dirty="0"/>
              <a:t>世界地质公园</a:t>
            </a:r>
            <a:r>
              <a:rPr lang="en-US" altLang="zh-CN" sz="2200" dirty="0"/>
              <a:t>”</a:t>
            </a:r>
            <a:r>
              <a:rPr lang="zh-CN" altLang="zh-CN" sz="2200" dirty="0"/>
              <a:t>的称号无缘。直到</a:t>
            </a:r>
            <a:r>
              <a:rPr lang="en-US" altLang="zh-CN" sz="2200" dirty="0"/>
              <a:t>2006</a:t>
            </a:r>
            <a:r>
              <a:rPr lang="zh-CN" altLang="zh-CN" sz="2200" dirty="0"/>
              <a:t>年</a:t>
            </a:r>
            <a:r>
              <a:rPr lang="en-US" altLang="zh-CN" sz="2200" dirty="0"/>
              <a:t>9</a:t>
            </a:r>
            <a:r>
              <a:rPr lang="zh-CN" altLang="zh-CN" sz="2200" dirty="0"/>
              <a:t>月</a:t>
            </a:r>
            <a:r>
              <a:rPr lang="en-US" altLang="zh-CN" sz="2200" dirty="0"/>
              <a:t>18</a:t>
            </a:r>
            <a:r>
              <a:rPr lang="zh-CN" altLang="zh-CN" sz="2200" dirty="0"/>
              <a:t>日</a:t>
            </a:r>
            <a:r>
              <a:rPr lang="en-US" altLang="zh-CN" sz="2200" dirty="0"/>
              <a:t>,</a:t>
            </a:r>
            <a:r>
              <a:rPr lang="zh-CN" altLang="zh-CN" sz="2200" dirty="0"/>
              <a:t>在第二届世界地质公园大会上</a:t>
            </a:r>
            <a:r>
              <a:rPr lang="en-US" altLang="zh-CN" sz="2200" dirty="0"/>
              <a:t>,</a:t>
            </a:r>
            <a:r>
              <a:rPr lang="zh-CN" altLang="zh-CN" sz="2200" dirty="0"/>
              <a:t>泰山才正式被列入第三批</a:t>
            </a:r>
            <a:r>
              <a:rPr lang="en-US" altLang="zh-CN" sz="2200" dirty="0"/>
              <a:t>“</a:t>
            </a:r>
            <a:r>
              <a:rPr lang="zh-CN" altLang="zh-CN" sz="2200" dirty="0"/>
              <a:t>世界地质公园</a:t>
            </a:r>
            <a:r>
              <a:rPr lang="en-US" altLang="zh-CN" sz="2200" dirty="0"/>
              <a:t>”</a:t>
            </a:r>
            <a:r>
              <a:rPr lang="zh-CN" altLang="zh-CN" sz="2200" dirty="0"/>
              <a:t>。</a:t>
            </a:r>
          </a:p>
        </p:txBody>
      </p:sp>
      <p:graphicFrame>
        <p:nvGraphicFramePr>
          <p:cNvPr id="5" name="对象 4"/>
          <p:cNvGraphicFramePr>
            <a:graphicFrameLocks noChangeAspect="1"/>
          </p:cNvGraphicFramePr>
          <p:nvPr>
            <p:extLst>
              <p:ext uri="{D42A27DB-BD31-4B8C-83A1-F6EECF244321}">
                <p14:modId xmlns:p14="http://schemas.microsoft.com/office/powerpoint/2010/main" xmlns="" val="1668379386"/>
              </p:ext>
            </p:extLst>
          </p:nvPr>
        </p:nvGraphicFramePr>
        <p:xfrm>
          <a:off x="508000" y="3140968"/>
          <a:ext cx="8128000" cy="2986208"/>
        </p:xfrm>
        <a:graphic>
          <a:graphicData uri="http://schemas.openxmlformats.org/presentationml/2006/ole">
            <p:oleObj spid="_x0000_s7204" name="文档" r:id="rId5" imgW="3836312" imgH="1408990" progId="Word.Document.12">
              <p:embed/>
            </p:oleObj>
          </a:graphicData>
        </a:graphic>
      </p:graphicFrame>
    </p:spTree>
    <p:extLst>
      <p:ext uri="{BB962C8B-B14F-4D97-AF65-F5344CB8AC3E}">
        <p14:creationId xmlns:p14="http://schemas.microsoft.com/office/powerpoint/2010/main" xmlns="" val="1203155614"/>
      </p:ext>
    </p:extLst>
  </p:cSld>
  <p:clrMapOvr>
    <a:masterClrMapping/>
  </p:clrMapOvr>
  <p:transition spd="slow">
    <p:cove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4"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4">
                  <a:lumMod val="20000"/>
                  <a:lumOff val="80000"/>
                </a:schemeClr>
              </a:solidFill>
            </a:endParaRPr>
          </a:p>
        </p:txBody>
      </p:sp>
      <p:sp>
        <p:nvSpPr>
          <p:cNvPr id="4" name="矩形 3"/>
          <p:cNvSpPr>
            <a:spLocks noChangeAspect="1"/>
          </p:cNvSpPr>
          <p:nvPr/>
        </p:nvSpPr>
        <p:spPr>
          <a:xfrm>
            <a:off x="508000" y="1058194"/>
            <a:ext cx="3648756" cy="498598"/>
          </a:xfrm>
          <a:prstGeom prst="rect">
            <a:avLst/>
          </a:prstGeom>
        </p:spPr>
        <p:txBody>
          <a:bodyPr wrap="none">
            <a:spAutoFit/>
          </a:bodyPr>
          <a:lstStyle/>
          <a:p>
            <a:pPr>
              <a:lnSpc>
                <a:spcPct val="120000"/>
              </a:lnSpc>
            </a:pPr>
            <a:r>
              <a:rPr lang="zh-CN" altLang="zh-CN" sz="2200" dirty="0"/>
              <a:t>材料二　泰山著名景观图</a:t>
            </a:r>
            <a:r>
              <a:rPr lang="zh-CN" altLang="zh-CN" sz="2200" dirty="0" smtClean="0"/>
              <a:t>。</a:t>
            </a:r>
            <a:r>
              <a:rPr lang="en-US" altLang="zh-CN" sz="2200" dirty="0" smtClean="0"/>
              <a:t> </a:t>
            </a:r>
            <a:endParaRPr lang="zh-CN" altLang="zh-CN" sz="2200" dirty="0"/>
          </a:p>
        </p:txBody>
      </p:sp>
      <p:graphicFrame>
        <p:nvGraphicFramePr>
          <p:cNvPr id="5" name="对象 4"/>
          <p:cNvGraphicFramePr>
            <a:graphicFrameLocks noChangeAspect="1"/>
          </p:cNvGraphicFramePr>
          <p:nvPr>
            <p:extLst>
              <p:ext uri="{D42A27DB-BD31-4B8C-83A1-F6EECF244321}">
                <p14:modId xmlns:p14="http://schemas.microsoft.com/office/powerpoint/2010/main" xmlns="" val="3633588840"/>
              </p:ext>
            </p:extLst>
          </p:nvPr>
        </p:nvGraphicFramePr>
        <p:xfrm>
          <a:off x="508000" y="1484784"/>
          <a:ext cx="8128000" cy="2559125"/>
        </p:xfrm>
        <a:graphic>
          <a:graphicData uri="http://schemas.openxmlformats.org/presentationml/2006/ole">
            <p:oleObj spid="_x0000_s8228" name="文档" r:id="rId5" imgW="3836312" imgH="1207757" progId="Word.Document.12">
              <p:embed/>
            </p:oleObj>
          </a:graphicData>
        </a:graphic>
      </p:graphicFrame>
      <p:sp>
        <p:nvSpPr>
          <p:cNvPr id="6" name="矩形 5"/>
          <p:cNvSpPr>
            <a:spLocks noChangeAspect="1"/>
          </p:cNvSpPr>
          <p:nvPr/>
        </p:nvSpPr>
        <p:spPr>
          <a:xfrm>
            <a:off x="508000" y="4035816"/>
            <a:ext cx="8128000" cy="2489528"/>
          </a:xfrm>
          <a:prstGeom prst="rect">
            <a:avLst/>
          </a:prstGeom>
        </p:spPr>
        <p:txBody>
          <a:bodyPr>
            <a:spAutoFit/>
          </a:bodyPr>
          <a:lstStyle/>
          <a:p>
            <a:pPr>
              <a:lnSpc>
                <a:spcPct val="120000"/>
              </a:lnSpc>
            </a:pPr>
            <a:r>
              <a:rPr lang="en-US" altLang="zh-CN" sz="2200" dirty="0"/>
              <a:t>(1)</a:t>
            </a:r>
            <a:r>
              <a:rPr lang="zh-CN" altLang="zh-CN" sz="2200" dirty="0"/>
              <a:t>旅游者登临泰山可以观赏</a:t>
            </a:r>
            <a:r>
              <a:rPr lang="en-US" altLang="zh-CN" sz="2200" dirty="0"/>
              <a:t>“</a:t>
            </a:r>
            <a:r>
              <a:rPr lang="zh-CN" altLang="zh-CN" sz="2200" dirty="0"/>
              <a:t>云海玉盘</a:t>
            </a:r>
            <a:r>
              <a:rPr lang="en-US" altLang="zh-CN" sz="2200" dirty="0"/>
              <a:t>”“</a:t>
            </a:r>
            <a:r>
              <a:rPr lang="zh-CN" altLang="zh-CN" sz="2200" dirty="0"/>
              <a:t>黄河金带</a:t>
            </a:r>
            <a:r>
              <a:rPr lang="en-US" altLang="zh-CN" sz="2200" dirty="0"/>
              <a:t>”“</a:t>
            </a:r>
            <a:r>
              <a:rPr lang="zh-CN" altLang="zh-CN" sz="2200" dirty="0"/>
              <a:t>旭日东升</a:t>
            </a:r>
            <a:r>
              <a:rPr lang="en-US" altLang="zh-CN" sz="2200" dirty="0"/>
              <a:t>”</a:t>
            </a:r>
            <a:r>
              <a:rPr lang="zh-CN" altLang="zh-CN" sz="2200" dirty="0"/>
              <a:t>和</a:t>
            </a:r>
            <a:r>
              <a:rPr lang="en-US" altLang="zh-CN" sz="2200" dirty="0"/>
              <a:t>“</a:t>
            </a:r>
            <a:r>
              <a:rPr lang="zh-CN" altLang="zh-CN" sz="2200" dirty="0"/>
              <a:t>晚霞夕照</a:t>
            </a:r>
            <a:r>
              <a:rPr lang="en-US" altLang="zh-CN" sz="2200" dirty="0"/>
              <a:t>”</a:t>
            </a:r>
            <a:r>
              <a:rPr lang="zh-CN" altLang="zh-CN" sz="2200" dirty="0"/>
              <a:t>四大自然景观。试分析观赏</a:t>
            </a:r>
            <a:r>
              <a:rPr lang="en-US" altLang="zh-CN" sz="2200" dirty="0"/>
              <a:t>“</a:t>
            </a:r>
            <a:r>
              <a:rPr lang="zh-CN" altLang="zh-CN" sz="2200" dirty="0"/>
              <a:t>云海玉盘</a:t>
            </a:r>
            <a:r>
              <a:rPr lang="en-US" altLang="zh-CN" sz="2200" dirty="0"/>
              <a:t>”</a:t>
            </a:r>
            <a:r>
              <a:rPr lang="zh-CN" altLang="zh-CN" sz="2200" dirty="0"/>
              <a:t>的最佳季节及时机</a:t>
            </a:r>
            <a:r>
              <a:rPr lang="en-US" altLang="zh-CN" sz="2200" dirty="0"/>
              <a:t>,</a:t>
            </a:r>
            <a:r>
              <a:rPr lang="zh-CN" altLang="zh-CN" sz="2200" dirty="0"/>
              <a:t>并简要分析原因。</a:t>
            </a:r>
          </a:p>
          <a:p>
            <a:pPr>
              <a:lnSpc>
                <a:spcPct val="120000"/>
              </a:lnSpc>
            </a:pPr>
            <a:r>
              <a:rPr lang="en-US" altLang="zh-CN" sz="2200" dirty="0"/>
              <a:t>(2)</a:t>
            </a:r>
            <a:r>
              <a:rPr lang="zh-CN" altLang="zh-CN" sz="2200" dirty="0"/>
              <a:t>新疆乌鲁木齐一游客打算到泰山游览并希望能够欣赏到泰山瀑布景观</a:t>
            </a:r>
            <a:r>
              <a:rPr lang="en-US" altLang="zh-CN" sz="2200" dirty="0"/>
              <a:t>,</a:t>
            </a:r>
            <a:r>
              <a:rPr lang="zh-CN" altLang="zh-CN" sz="2200" dirty="0"/>
              <a:t>假如你是一名导游</a:t>
            </a:r>
            <a:r>
              <a:rPr lang="en-US" altLang="zh-CN" sz="2200" dirty="0"/>
              <a:t>,</a:t>
            </a:r>
            <a:r>
              <a:rPr lang="zh-CN" altLang="zh-CN" sz="2200" dirty="0"/>
              <a:t>请告诉他来泰山游览的最佳季节</a:t>
            </a:r>
            <a:r>
              <a:rPr lang="en-US" altLang="zh-CN" sz="2200" dirty="0"/>
              <a:t>,</a:t>
            </a:r>
            <a:r>
              <a:rPr lang="zh-CN" altLang="zh-CN" sz="2200" dirty="0"/>
              <a:t>并说明理由。</a:t>
            </a:r>
          </a:p>
        </p:txBody>
      </p:sp>
    </p:spTree>
    <p:extLst>
      <p:ext uri="{BB962C8B-B14F-4D97-AF65-F5344CB8AC3E}">
        <p14:creationId xmlns:p14="http://schemas.microsoft.com/office/powerpoint/2010/main" xmlns="" val="326750759"/>
      </p:ext>
    </p:extLst>
  </p:cSld>
  <p:clrMapOvr>
    <a:masterClrMapping/>
  </p:clrMapOvr>
  <p:transition spd="slow">
    <p:cove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3"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4">
                  <a:lumMod val="20000"/>
                  <a:lumOff val="80000"/>
                </a:schemeClr>
              </a:solidFill>
            </a:endParaRPr>
          </a:p>
        </p:txBody>
      </p:sp>
      <p:sp>
        <p:nvSpPr>
          <p:cNvPr id="4" name="矩形 3"/>
          <p:cNvSpPr>
            <a:spLocks noChangeAspect="1"/>
          </p:cNvSpPr>
          <p:nvPr/>
        </p:nvSpPr>
        <p:spPr>
          <a:xfrm>
            <a:off x="508000" y="1052736"/>
            <a:ext cx="8128000" cy="4927118"/>
          </a:xfrm>
          <a:prstGeom prst="rect">
            <a:avLst/>
          </a:prstGeom>
        </p:spPr>
        <p:txBody>
          <a:bodyPr>
            <a:spAutoFit/>
          </a:bodyPr>
          <a:lstStyle/>
          <a:p>
            <a:pPr>
              <a:lnSpc>
                <a:spcPct val="120000"/>
              </a:lnSpc>
            </a:pPr>
            <a:r>
              <a:rPr lang="zh-CN" altLang="zh-CN" sz="2200" dirty="0">
                <a:solidFill>
                  <a:srgbClr val="FF0000"/>
                </a:solidFill>
              </a:rPr>
              <a:t>解析</a:t>
            </a:r>
            <a:r>
              <a:rPr lang="zh-CN" altLang="zh-CN" sz="2200" dirty="0"/>
              <a:t>本题综合考查旅游景观欣赏、旅游景观特点及成因等知识。观赏泰山云海的最佳季节和时机是夏秋季节的雨后初晴之时</a:t>
            </a:r>
            <a:r>
              <a:rPr lang="en-US" altLang="zh-CN" sz="2200" dirty="0"/>
              <a:t>;</a:t>
            </a:r>
            <a:r>
              <a:rPr lang="zh-CN" altLang="zh-CN" sz="2200" dirty="0"/>
              <a:t>泰山瀑布景观宜在夏季欣赏</a:t>
            </a:r>
            <a:r>
              <a:rPr lang="en-US" altLang="zh-CN" sz="2200" dirty="0"/>
              <a:t>,</a:t>
            </a:r>
            <a:r>
              <a:rPr lang="zh-CN" altLang="zh-CN" sz="2200" dirty="0"/>
              <a:t>这与泰山所在地区的气候特征有关。</a:t>
            </a:r>
          </a:p>
          <a:p>
            <a:pPr>
              <a:lnSpc>
                <a:spcPct val="120000"/>
              </a:lnSpc>
            </a:pPr>
            <a:r>
              <a:rPr lang="zh-CN" altLang="zh-CN" sz="2200" dirty="0">
                <a:solidFill>
                  <a:srgbClr val="FF0000"/>
                </a:solidFill>
              </a:rPr>
              <a:t>答案</a:t>
            </a:r>
            <a:r>
              <a:rPr lang="en-US" altLang="zh-CN" sz="2200" dirty="0"/>
              <a:t>(1)</a:t>
            </a:r>
            <a:r>
              <a:rPr lang="zh-CN" altLang="zh-CN" sz="2200" dirty="0"/>
              <a:t>观赏泰山云海的最佳季节和时机是夏秋季节的雨后初晴之时。因为夏秋季节降水较多</a:t>
            </a:r>
            <a:r>
              <a:rPr lang="en-US" altLang="zh-CN" sz="2200" dirty="0"/>
              <a:t>,</a:t>
            </a:r>
            <a:r>
              <a:rPr lang="zh-CN" altLang="zh-CN" sz="2200" dirty="0"/>
              <a:t>雨后初晴</a:t>
            </a:r>
            <a:r>
              <a:rPr lang="en-US" altLang="zh-CN" sz="2200" dirty="0"/>
              <a:t>,</a:t>
            </a:r>
            <a:r>
              <a:rPr lang="zh-CN" altLang="zh-CN" sz="2200" dirty="0"/>
              <a:t>大量水汽蒸发</a:t>
            </a:r>
            <a:r>
              <a:rPr lang="en-US" altLang="zh-CN" sz="2200" dirty="0"/>
              <a:t>,</a:t>
            </a:r>
            <a:r>
              <a:rPr lang="zh-CN" altLang="zh-CN" sz="2200" dirty="0"/>
              <a:t>容易成云致雾。</a:t>
            </a:r>
            <a:r>
              <a:rPr lang="en-US" altLang="zh-CN" sz="2200" dirty="0"/>
              <a:t>(2)</a:t>
            </a:r>
            <a:r>
              <a:rPr lang="zh-CN" altLang="zh-CN" sz="2200" dirty="0"/>
              <a:t>夏季。理由</a:t>
            </a:r>
            <a:r>
              <a:rPr lang="en-US" altLang="zh-CN" sz="2200" dirty="0"/>
              <a:t>:</a:t>
            </a:r>
            <a:r>
              <a:rPr lang="zh-CN" altLang="zh-CN" sz="2200" dirty="0"/>
              <a:t>泰山夏季森林茂密苍翠</a:t>
            </a:r>
            <a:r>
              <a:rPr lang="en-US" altLang="zh-CN" sz="2200" dirty="0"/>
              <a:t>,</a:t>
            </a:r>
            <a:r>
              <a:rPr lang="zh-CN" altLang="zh-CN" sz="2200" dirty="0"/>
              <a:t>鸟语花香</a:t>
            </a:r>
            <a:r>
              <a:rPr lang="en-US" altLang="zh-CN" sz="2200" dirty="0"/>
              <a:t>;</a:t>
            </a:r>
            <a:r>
              <a:rPr lang="zh-CN" altLang="zh-CN" sz="2200" dirty="0"/>
              <a:t>雨水多</a:t>
            </a:r>
            <a:r>
              <a:rPr lang="en-US" altLang="zh-CN" sz="2200" dirty="0"/>
              <a:t>,</a:t>
            </a:r>
            <a:r>
              <a:rPr lang="zh-CN" altLang="zh-CN" sz="2200" dirty="0"/>
              <a:t>水量充足</a:t>
            </a:r>
            <a:r>
              <a:rPr lang="en-US" altLang="zh-CN" sz="2200" dirty="0"/>
              <a:t>,</a:t>
            </a:r>
            <a:r>
              <a:rPr lang="zh-CN" altLang="zh-CN" sz="2200" dirty="0"/>
              <a:t>瀑布更加壮观</a:t>
            </a:r>
            <a:r>
              <a:rPr lang="en-US" altLang="zh-CN" sz="2200" dirty="0"/>
              <a:t>;</a:t>
            </a:r>
            <a:r>
              <a:rPr lang="zh-CN" altLang="zh-CN" sz="2200" dirty="0"/>
              <a:t>山中多云雾</a:t>
            </a:r>
            <a:r>
              <a:rPr lang="en-US" altLang="zh-CN" sz="2200" dirty="0"/>
              <a:t>,</a:t>
            </a:r>
            <a:r>
              <a:rPr lang="zh-CN" altLang="zh-CN" sz="2200" dirty="0"/>
              <a:t>景色富于变化</a:t>
            </a:r>
            <a:r>
              <a:rPr lang="en-US" altLang="zh-CN" sz="2200" dirty="0"/>
              <a:t>,</a:t>
            </a:r>
            <a:r>
              <a:rPr lang="zh-CN" altLang="zh-CN" sz="2200" dirty="0"/>
              <a:t>且兼收避暑之利。</a:t>
            </a:r>
          </a:p>
          <a:p>
            <a:pPr>
              <a:lnSpc>
                <a:spcPct val="120000"/>
              </a:lnSpc>
            </a:pPr>
            <a:r>
              <a:rPr lang="zh-CN" altLang="zh-CN" sz="2200" dirty="0"/>
              <a:t>拓展延伸夏秋季节观赏高山风景最佳</a:t>
            </a:r>
            <a:r>
              <a:rPr lang="en-US" altLang="zh-CN" sz="2200" dirty="0"/>
              <a:t>,</a:t>
            </a:r>
            <a:r>
              <a:rPr lang="zh-CN" altLang="zh-CN" sz="2200" dirty="0"/>
              <a:t>那是否说明登山要避开冬季</a:t>
            </a:r>
            <a:r>
              <a:rPr lang="en-US" altLang="zh-CN" sz="2200" dirty="0"/>
              <a:t>?</a:t>
            </a:r>
            <a:endParaRPr lang="zh-CN" altLang="zh-CN" sz="2200" dirty="0"/>
          </a:p>
          <a:p>
            <a:pPr>
              <a:lnSpc>
                <a:spcPct val="120000"/>
              </a:lnSpc>
            </a:pPr>
            <a:r>
              <a:rPr lang="zh-CN" altLang="zh-CN" sz="2200" dirty="0"/>
              <a:t>提示夏秋季节雨水多</a:t>
            </a:r>
            <a:r>
              <a:rPr lang="en-US" altLang="zh-CN" sz="2200" dirty="0"/>
              <a:t>,</a:t>
            </a:r>
            <a:r>
              <a:rPr lang="zh-CN" altLang="zh-CN" sz="2200" dirty="0"/>
              <a:t>可见山中云雾、瀑布、多彩的花草树木及鸟鸣林涧的胜景</a:t>
            </a:r>
            <a:r>
              <a:rPr lang="en-US" altLang="zh-CN" sz="2200" dirty="0"/>
              <a:t>,</a:t>
            </a:r>
            <a:r>
              <a:rPr lang="zh-CN" altLang="zh-CN" sz="2200" dirty="0"/>
              <a:t>并可兼收避暑功效</a:t>
            </a:r>
            <a:r>
              <a:rPr lang="en-US" altLang="zh-CN" sz="2200" dirty="0"/>
              <a:t>,</a:t>
            </a:r>
            <a:r>
              <a:rPr lang="zh-CN" altLang="zh-CN" sz="2200" dirty="0"/>
              <a:t>因此是观赏高山的首选季节。但是冬季登山有冬季的情趣</a:t>
            </a:r>
            <a:r>
              <a:rPr lang="en-US" altLang="zh-CN" sz="2200" dirty="0"/>
              <a:t>,</a:t>
            </a:r>
            <a:r>
              <a:rPr lang="zh-CN" altLang="zh-CN" sz="2200" dirty="0"/>
              <a:t>高山上雪压松枝</a:t>
            </a:r>
            <a:r>
              <a:rPr lang="en-US" altLang="zh-CN" sz="2200" dirty="0"/>
              <a:t>,</a:t>
            </a:r>
            <a:r>
              <a:rPr lang="zh-CN" altLang="zh-CN" sz="2200" dirty="0"/>
              <a:t>溪流冰下的胜景又是夏季所不能看到的。</a:t>
            </a:r>
          </a:p>
        </p:txBody>
      </p:sp>
    </p:spTree>
    <p:extLst>
      <p:ext uri="{BB962C8B-B14F-4D97-AF65-F5344CB8AC3E}">
        <p14:creationId xmlns:p14="http://schemas.microsoft.com/office/powerpoint/2010/main" xmlns="" val="265219141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4">
                  <a:lumMod val="20000"/>
                  <a:lumOff val="80000"/>
                </a:schemeClr>
              </a:solidFill>
            </a:endParaRPr>
          </a:p>
        </p:txBody>
      </p:sp>
      <p:sp>
        <p:nvSpPr>
          <p:cNvPr id="3" name="矩形 2">
            <a:hlinkClick r:id="rId3" action="ppaction://hlinksldjump"/>
          </p:cNvPr>
          <p:cNvSpPr/>
          <p:nvPr/>
        </p:nvSpPr>
        <p:spPr>
          <a:xfrm>
            <a:off x="1497223" y="692696"/>
            <a:ext cx="1008112"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5">
                  <a:lumMod val="20000"/>
                  <a:lumOff val="80000"/>
                </a:schemeClr>
              </a:solidFill>
            </a:endParaRPr>
          </a:p>
        </p:txBody>
      </p:sp>
      <p:sp>
        <p:nvSpPr>
          <p:cNvPr id="6" name="椭圆 5">
            <a:hlinkClick r:id="rId3" action="ppaction://hlinksldjump"/>
          </p:cNvPr>
          <p:cNvSpPr/>
          <p:nvPr/>
        </p:nvSpPr>
        <p:spPr>
          <a:xfrm>
            <a:off x="2685103" y="692696"/>
            <a:ext cx="288032" cy="288032"/>
          </a:xfrm>
          <a:prstGeom prst="ellipse">
            <a:avLst/>
          </a:prstGeom>
          <a:solidFill>
            <a:schemeClr val="accent5">
              <a:lumMod val="75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t>1</a:t>
            </a:r>
            <a:endParaRPr lang="zh-CN" altLang="en-US" sz="1400" dirty="0"/>
          </a:p>
        </p:txBody>
      </p:sp>
      <p:sp>
        <p:nvSpPr>
          <p:cNvPr id="7" name="椭圆 6">
            <a:hlinkClick r:id="rId4" action="ppaction://hlinksldjump"/>
          </p:cNvPr>
          <p:cNvSpPr/>
          <p:nvPr/>
        </p:nvSpPr>
        <p:spPr>
          <a:xfrm>
            <a:off x="30520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2</a:t>
            </a:r>
            <a:endParaRPr lang="zh-CN" altLang="en-US" sz="1400" dirty="0"/>
          </a:p>
        </p:txBody>
      </p:sp>
      <p:sp>
        <p:nvSpPr>
          <p:cNvPr id="8" name="椭圆 7">
            <a:hlinkClick r:id="rId5" action="ppaction://hlinksldjump"/>
          </p:cNvPr>
          <p:cNvSpPr/>
          <p:nvPr/>
        </p:nvSpPr>
        <p:spPr>
          <a:xfrm>
            <a:off x="3419003" y="692696"/>
            <a:ext cx="288032" cy="288032"/>
          </a:xfrm>
          <a:prstGeom prst="ellipse">
            <a:avLst/>
          </a:prstGeom>
          <a:solidFill>
            <a:schemeClr val="accent4">
              <a:lumMod val="75000"/>
            </a:scheme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3</a:t>
            </a:r>
            <a:endParaRPr lang="zh-CN" altLang="en-US" sz="1400" dirty="0"/>
          </a:p>
        </p:txBody>
      </p:sp>
      <p:sp>
        <p:nvSpPr>
          <p:cNvPr id="9" name="椭圆 8">
            <a:hlinkClick r:id="rId6" action="ppaction://hlinksldjump"/>
          </p:cNvPr>
          <p:cNvSpPr/>
          <p:nvPr/>
        </p:nvSpPr>
        <p:spPr>
          <a:xfrm>
            <a:off x="37859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4</a:t>
            </a:r>
            <a:endParaRPr lang="zh-CN" altLang="en-US" sz="1400" dirty="0"/>
          </a:p>
        </p:txBody>
      </p:sp>
      <p:sp>
        <p:nvSpPr>
          <p:cNvPr id="10" name="椭圆 9">
            <a:hlinkClick r:id="rId7" action="ppaction://hlinksldjump"/>
          </p:cNvPr>
          <p:cNvSpPr/>
          <p:nvPr/>
        </p:nvSpPr>
        <p:spPr>
          <a:xfrm>
            <a:off x="41529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5</a:t>
            </a:r>
            <a:endParaRPr lang="zh-CN" altLang="en-US" sz="1400" dirty="0"/>
          </a:p>
        </p:txBody>
      </p:sp>
      <p:sp>
        <p:nvSpPr>
          <p:cNvPr id="11" name="椭圆 10">
            <a:hlinkClick r:id="rId8" action="ppaction://hlinksldjump"/>
          </p:cNvPr>
          <p:cNvSpPr/>
          <p:nvPr/>
        </p:nvSpPr>
        <p:spPr>
          <a:xfrm>
            <a:off x="45198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6</a:t>
            </a:r>
            <a:endParaRPr lang="zh-CN" altLang="en-US" sz="1400" dirty="0"/>
          </a:p>
        </p:txBody>
      </p:sp>
      <p:sp>
        <p:nvSpPr>
          <p:cNvPr id="4" name="矩形 3"/>
          <p:cNvSpPr>
            <a:spLocks noChangeAspect="1"/>
          </p:cNvSpPr>
          <p:nvPr/>
        </p:nvSpPr>
        <p:spPr>
          <a:xfrm>
            <a:off x="508000" y="1092441"/>
            <a:ext cx="8128000" cy="4927118"/>
          </a:xfrm>
          <a:prstGeom prst="rect">
            <a:avLst/>
          </a:prstGeom>
        </p:spPr>
        <p:txBody>
          <a:bodyPr>
            <a:spAutoFit/>
          </a:bodyPr>
          <a:lstStyle/>
          <a:p>
            <a:pPr>
              <a:lnSpc>
                <a:spcPct val="120000"/>
              </a:lnSpc>
            </a:pPr>
            <a:r>
              <a:rPr lang="en-US" altLang="zh-CN" sz="2200" b="1" dirty="0"/>
              <a:t>1</a:t>
            </a:r>
            <a:r>
              <a:rPr lang="en-US" altLang="zh-CN" sz="2200" dirty="0"/>
              <a:t>.</a:t>
            </a:r>
            <a:r>
              <a:rPr lang="zh-CN" altLang="zh-CN" sz="2200" dirty="0"/>
              <a:t>下列关于审美素质的叙述</a:t>
            </a:r>
            <a:r>
              <a:rPr lang="en-US" altLang="zh-CN" sz="2200" dirty="0"/>
              <a:t>,</a:t>
            </a:r>
            <a:r>
              <a:rPr lang="zh-CN" altLang="zh-CN" sz="2200" dirty="0"/>
              <a:t>不正确的是</a:t>
            </a:r>
            <a:r>
              <a:rPr lang="en-US" altLang="zh-CN" sz="2200" dirty="0"/>
              <a:t>(</a:t>
            </a:r>
            <a:r>
              <a:rPr lang="zh-CN" altLang="zh-CN" sz="2200" dirty="0"/>
              <a:t>　　</a:t>
            </a:r>
            <a:r>
              <a:rPr lang="en-US" altLang="zh-CN" sz="2200" dirty="0"/>
              <a:t>)</a:t>
            </a:r>
            <a:endParaRPr lang="zh-CN" altLang="zh-CN" sz="2200" dirty="0"/>
          </a:p>
          <a:p>
            <a:pPr>
              <a:lnSpc>
                <a:spcPct val="120000"/>
              </a:lnSpc>
            </a:pPr>
            <a:r>
              <a:rPr lang="en-US" altLang="zh-CN" sz="2200" dirty="0"/>
              <a:t>A.</a:t>
            </a:r>
            <a:r>
              <a:rPr lang="zh-CN" altLang="zh-CN" sz="2200" dirty="0"/>
              <a:t>审美素质包括审美情趣和审美能力</a:t>
            </a:r>
          </a:p>
          <a:p>
            <a:pPr>
              <a:lnSpc>
                <a:spcPct val="120000"/>
              </a:lnSpc>
            </a:pPr>
            <a:r>
              <a:rPr lang="en-US" altLang="zh-CN" sz="2200" dirty="0"/>
              <a:t>B.</a:t>
            </a:r>
            <a:r>
              <a:rPr lang="zh-CN" altLang="zh-CN" sz="2200" dirty="0"/>
              <a:t>不断提高审美素质可以在旅游活动中获得高质量的审美享受</a:t>
            </a:r>
          </a:p>
          <a:p>
            <a:pPr>
              <a:lnSpc>
                <a:spcPct val="120000"/>
              </a:lnSpc>
            </a:pPr>
            <a:r>
              <a:rPr lang="en-US" altLang="zh-CN" sz="2200" dirty="0"/>
              <a:t>C.</a:t>
            </a:r>
            <a:r>
              <a:rPr lang="zh-CN" altLang="zh-CN" sz="2200" dirty="0"/>
              <a:t>审美能力的提高主要依赖于视觉、听觉的接受和判断能力</a:t>
            </a:r>
          </a:p>
          <a:p>
            <a:pPr>
              <a:lnSpc>
                <a:spcPct val="120000"/>
              </a:lnSpc>
            </a:pPr>
            <a:r>
              <a:rPr lang="en-US" altLang="zh-CN" sz="2200" dirty="0"/>
              <a:t>D.</a:t>
            </a:r>
            <a:r>
              <a:rPr lang="zh-CN" altLang="zh-CN" sz="2200" dirty="0"/>
              <a:t>审美创造力主要表现在意境的开拓和创设方面</a:t>
            </a:r>
          </a:p>
          <a:p>
            <a:pPr>
              <a:lnSpc>
                <a:spcPct val="120000"/>
              </a:lnSpc>
            </a:pPr>
            <a:r>
              <a:rPr lang="zh-CN" altLang="zh-CN" sz="2200" dirty="0">
                <a:solidFill>
                  <a:srgbClr val="FF0000"/>
                </a:solidFill>
              </a:rPr>
              <a:t>解析</a:t>
            </a:r>
            <a:r>
              <a:rPr lang="zh-CN" altLang="zh-CN" sz="2200" dirty="0"/>
              <a:t>审美素质包括审美情趣和审美能力。要想在旅游活动中获得高质量的审美享受</a:t>
            </a:r>
            <a:r>
              <a:rPr lang="en-US" altLang="zh-CN" sz="2200" dirty="0"/>
              <a:t>,</a:t>
            </a:r>
            <a:r>
              <a:rPr lang="zh-CN" altLang="zh-CN" sz="2200" dirty="0"/>
              <a:t>就必须在平时加强学习</a:t>
            </a:r>
            <a:r>
              <a:rPr lang="en-US" altLang="zh-CN" sz="2200" dirty="0"/>
              <a:t>,</a:t>
            </a:r>
            <a:r>
              <a:rPr lang="zh-CN" altLang="zh-CN" sz="2200" dirty="0"/>
              <a:t>逐步形成健康向上的审美情趣</a:t>
            </a:r>
            <a:r>
              <a:rPr lang="en-US" altLang="zh-CN" sz="2200" dirty="0"/>
              <a:t>,</a:t>
            </a:r>
            <a:r>
              <a:rPr lang="zh-CN" altLang="zh-CN" sz="2200" dirty="0"/>
              <a:t>不断地提高审美能力。审美能力包括审美感受力、审美理解力和审美创造力三个方面</a:t>
            </a:r>
            <a:r>
              <a:rPr lang="en-US" altLang="zh-CN" sz="2200" dirty="0"/>
              <a:t>,</a:t>
            </a:r>
            <a:r>
              <a:rPr lang="zh-CN" altLang="zh-CN" sz="2200" dirty="0"/>
              <a:t>其中审美感受力主要依赖于人的视觉和听觉的接受及判断能力</a:t>
            </a:r>
            <a:r>
              <a:rPr lang="en-US" altLang="zh-CN" sz="2200" dirty="0"/>
              <a:t>,</a:t>
            </a:r>
            <a:r>
              <a:rPr lang="zh-CN" altLang="zh-CN" sz="2200" dirty="0"/>
              <a:t>审美理解力形成和增强的主要途径是经验知识的积累</a:t>
            </a:r>
            <a:r>
              <a:rPr lang="en-US" altLang="zh-CN" sz="2200" dirty="0"/>
              <a:t>,</a:t>
            </a:r>
            <a:r>
              <a:rPr lang="zh-CN" altLang="zh-CN" sz="2200" dirty="0"/>
              <a:t>审美创造力主要是情景的升华和意境的开拓。</a:t>
            </a:r>
          </a:p>
          <a:p>
            <a:pPr>
              <a:lnSpc>
                <a:spcPct val="120000"/>
              </a:lnSpc>
            </a:pPr>
            <a:r>
              <a:rPr lang="zh-CN" altLang="zh-CN" sz="2200" dirty="0">
                <a:solidFill>
                  <a:srgbClr val="FF0000"/>
                </a:solidFill>
              </a:rPr>
              <a:t>答案</a:t>
            </a:r>
            <a:r>
              <a:rPr lang="en-US" altLang="zh-CN" sz="2200" dirty="0"/>
              <a:t>C</a:t>
            </a:r>
            <a:endParaRPr lang="zh-CN" altLang="zh-CN" sz="2200" dirty="0"/>
          </a:p>
        </p:txBody>
      </p:sp>
    </p:spTree>
    <p:extLst>
      <p:ext uri="{BB962C8B-B14F-4D97-AF65-F5344CB8AC3E}">
        <p14:creationId xmlns:p14="http://schemas.microsoft.com/office/powerpoint/2010/main" xmlns="" val="1799457263"/>
      </p:ext>
    </p:extLst>
  </p:cSld>
  <p:clrMapOvr>
    <a:masterClrMapping/>
  </p:clrMapOvr>
  <mc:AlternateContent xmlns:mc="http://schemas.openxmlformats.org/markup-compatibility/2006">
    <mc:Choice xmlns:p14="http://schemas.microsoft.com/office/powerpoint/2010/main" xmlns=""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4">
                  <a:lumMod val="20000"/>
                  <a:lumOff val="80000"/>
                </a:schemeClr>
              </a:solidFill>
            </a:endParaRPr>
          </a:p>
        </p:txBody>
      </p:sp>
      <p:sp>
        <p:nvSpPr>
          <p:cNvPr id="3" name="矩形 2">
            <a:hlinkClick r:id="rId3" action="ppaction://hlinksldjump"/>
          </p:cNvPr>
          <p:cNvSpPr/>
          <p:nvPr/>
        </p:nvSpPr>
        <p:spPr>
          <a:xfrm>
            <a:off x="1497223" y="692696"/>
            <a:ext cx="1008112"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5">
                  <a:lumMod val="20000"/>
                  <a:lumOff val="80000"/>
                </a:schemeClr>
              </a:solidFill>
            </a:endParaRPr>
          </a:p>
        </p:txBody>
      </p:sp>
      <p:sp>
        <p:nvSpPr>
          <p:cNvPr id="4" name="椭圆 3">
            <a:hlinkClick r:id="rId3" action="ppaction://hlinksldjump"/>
          </p:cNvPr>
          <p:cNvSpPr/>
          <p:nvPr/>
        </p:nvSpPr>
        <p:spPr>
          <a:xfrm>
            <a:off x="26851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t>1</a:t>
            </a:r>
            <a:endParaRPr lang="zh-CN" altLang="en-US" sz="1400" dirty="0"/>
          </a:p>
        </p:txBody>
      </p:sp>
      <p:sp>
        <p:nvSpPr>
          <p:cNvPr id="5" name="椭圆 4">
            <a:hlinkClick r:id="rId4" action="ppaction://hlinksldjump"/>
          </p:cNvPr>
          <p:cNvSpPr/>
          <p:nvPr/>
        </p:nvSpPr>
        <p:spPr>
          <a:xfrm>
            <a:off x="3052053" y="692696"/>
            <a:ext cx="288032" cy="288032"/>
          </a:xfrm>
          <a:prstGeom prst="ellipse">
            <a:avLst/>
          </a:prstGeom>
          <a:solidFill>
            <a:schemeClr val="accent5">
              <a:lumMod val="75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2</a:t>
            </a:r>
            <a:endParaRPr lang="zh-CN" altLang="en-US" sz="1400" dirty="0"/>
          </a:p>
        </p:txBody>
      </p:sp>
      <p:sp>
        <p:nvSpPr>
          <p:cNvPr id="6" name="椭圆 5">
            <a:hlinkClick r:id="rId5" action="ppaction://hlinksldjump"/>
          </p:cNvPr>
          <p:cNvSpPr/>
          <p:nvPr/>
        </p:nvSpPr>
        <p:spPr>
          <a:xfrm>
            <a:off x="3419003" y="692696"/>
            <a:ext cx="288032" cy="288032"/>
          </a:xfrm>
          <a:prstGeom prst="ellipse">
            <a:avLst/>
          </a:prstGeom>
          <a:solidFill>
            <a:schemeClr val="accent4">
              <a:lumMod val="75000"/>
            </a:scheme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3</a:t>
            </a:r>
            <a:endParaRPr lang="zh-CN" altLang="en-US" sz="1400" dirty="0"/>
          </a:p>
        </p:txBody>
      </p:sp>
      <p:sp>
        <p:nvSpPr>
          <p:cNvPr id="7" name="椭圆 6">
            <a:hlinkClick r:id="rId6" action="ppaction://hlinksldjump"/>
          </p:cNvPr>
          <p:cNvSpPr/>
          <p:nvPr/>
        </p:nvSpPr>
        <p:spPr>
          <a:xfrm>
            <a:off x="37859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4</a:t>
            </a:r>
            <a:endParaRPr lang="zh-CN" altLang="en-US" sz="1400" dirty="0"/>
          </a:p>
        </p:txBody>
      </p:sp>
      <p:sp>
        <p:nvSpPr>
          <p:cNvPr id="8" name="椭圆 7">
            <a:hlinkClick r:id="rId7" action="ppaction://hlinksldjump"/>
          </p:cNvPr>
          <p:cNvSpPr/>
          <p:nvPr/>
        </p:nvSpPr>
        <p:spPr>
          <a:xfrm>
            <a:off x="41529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5</a:t>
            </a:r>
            <a:endParaRPr lang="zh-CN" altLang="en-US" sz="1400" dirty="0"/>
          </a:p>
        </p:txBody>
      </p:sp>
      <p:sp>
        <p:nvSpPr>
          <p:cNvPr id="9" name="椭圆 8">
            <a:hlinkClick r:id="rId8" action="ppaction://hlinksldjump"/>
          </p:cNvPr>
          <p:cNvSpPr/>
          <p:nvPr/>
        </p:nvSpPr>
        <p:spPr>
          <a:xfrm>
            <a:off x="45198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6</a:t>
            </a:r>
            <a:endParaRPr lang="zh-CN" altLang="en-US" sz="1400" dirty="0"/>
          </a:p>
        </p:txBody>
      </p:sp>
      <p:sp>
        <p:nvSpPr>
          <p:cNvPr id="10" name="矩形 9"/>
          <p:cNvSpPr>
            <a:spLocks noChangeAspect="1"/>
          </p:cNvSpPr>
          <p:nvPr/>
        </p:nvSpPr>
        <p:spPr>
          <a:xfrm>
            <a:off x="508000" y="1068387"/>
            <a:ext cx="8128000" cy="4520853"/>
          </a:xfrm>
          <a:prstGeom prst="rect">
            <a:avLst/>
          </a:prstGeom>
        </p:spPr>
        <p:txBody>
          <a:bodyPr>
            <a:spAutoFit/>
          </a:bodyPr>
          <a:lstStyle/>
          <a:p>
            <a:pPr>
              <a:lnSpc>
                <a:spcPct val="120000"/>
              </a:lnSpc>
            </a:pPr>
            <a:r>
              <a:rPr lang="en-US" altLang="zh-CN" sz="2200" b="1" dirty="0"/>
              <a:t>2</a:t>
            </a:r>
            <a:r>
              <a:rPr lang="en-US" altLang="zh-CN" sz="2200" dirty="0"/>
              <a:t>.</a:t>
            </a:r>
            <a:r>
              <a:rPr lang="zh-CN" altLang="zh-CN" sz="2200" dirty="0"/>
              <a:t>关于旅游资源观赏位置的选择</a:t>
            </a:r>
            <a:r>
              <a:rPr lang="en-US" altLang="zh-CN" sz="2200" dirty="0"/>
              <a:t>,</a:t>
            </a:r>
            <a:r>
              <a:rPr lang="zh-CN" altLang="zh-CN" sz="2200" dirty="0"/>
              <a:t>正确的是</a:t>
            </a:r>
            <a:r>
              <a:rPr lang="en-US" altLang="zh-CN" sz="2200" dirty="0"/>
              <a:t>(</a:t>
            </a:r>
            <a:r>
              <a:rPr lang="zh-CN" altLang="zh-CN" sz="2200" dirty="0"/>
              <a:t>　　</a:t>
            </a:r>
            <a:r>
              <a:rPr lang="en-US" altLang="zh-CN" sz="2200" dirty="0"/>
              <a:t>)</a:t>
            </a:r>
            <a:endParaRPr lang="zh-CN" altLang="zh-CN" sz="2200" dirty="0"/>
          </a:p>
          <a:p>
            <a:pPr>
              <a:lnSpc>
                <a:spcPct val="120000"/>
              </a:lnSpc>
            </a:pPr>
            <a:r>
              <a:rPr lang="en-US" altLang="zh-CN" sz="2200" dirty="0"/>
              <a:t>A.</a:t>
            </a:r>
            <a:r>
              <a:rPr lang="zh-CN" altLang="zh-CN" sz="2200" dirty="0"/>
              <a:t>峡谷、洞、一线天等景观</a:t>
            </a:r>
            <a:r>
              <a:rPr lang="en-US" altLang="zh-CN" sz="2200" dirty="0"/>
              <a:t>,</a:t>
            </a:r>
            <a:r>
              <a:rPr lang="zh-CN" altLang="zh-CN" sz="2200" dirty="0"/>
              <a:t>宜从顶部俯视</a:t>
            </a:r>
            <a:r>
              <a:rPr lang="en-US" altLang="zh-CN" sz="2200" dirty="0"/>
              <a:t>,</a:t>
            </a:r>
            <a:r>
              <a:rPr lang="zh-CN" altLang="zh-CN" sz="2200" dirty="0"/>
              <a:t>方得其妙</a:t>
            </a:r>
          </a:p>
          <a:p>
            <a:pPr>
              <a:lnSpc>
                <a:spcPct val="120000"/>
              </a:lnSpc>
            </a:pPr>
            <a:r>
              <a:rPr lang="en-US" altLang="zh-CN" sz="2200" dirty="0"/>
              <a:t>B.</a:t>
            </a:r>
            <a:r>
              <a:rPr lang="zh-CN" altLang="zh-CN" sz="2200" dirty="0"/>
              <a:t>瀑布景观应在适当距离远望</a:t>
            </a:r>
            <a:r>
              <a:rPr lang="en-US" altLang="zh-CN" sz="2200" dirty="0"/>
              <a:t>,</a:t>
            </a:r>
            <a:r>
              <a:rPr lang="zh-CN" altLang="zh-CN" sz="2200" dirty="0"/>
              <a:t>并带有俯览之趣</a:t>
            </a:r>
          </a:p>
          <a:p>
            <a:pPr>
              <a:lnSpc>
                <a:spcPct val="120000"/>
              </a:lnSpc>
            </a:pPr>
            <a:r>
              <a:rPr lang="en-US" altLang="zh-CN" sz="2200" dirty="0"/>
              <a:t>C.</a:t>
            </a:r>
            <a:r>
              <a:rPr lang="zh-CN" altLang="zh-CN" sz="2200" dirty="0"/>
              <a:t>观赏江河湖海应在低临水面的亭台楼阁上</a:t>
            </a:r>
          </a:p>
          <a:p>
            <a:pPr>
              <a:lnSpc>
                <a:spcPct val="120000"/>
              </a:lnSpc>
            </a:pPr>
            <a:r>
              <a:rPr lang="en-US" altLang="zh-CN" sz="2200" dirty="0"/>
              <a:t>D.</a:t>
            </a:r>
            <a:r>
              <a:rPr lang="zh-CN" altLang="zh-CN" sz="2200" dirty="0"/>
              <a:t>山水组合景观</a:t>
            </a:r>
            <a:r>
              <a:rPr lang="en-US" altLang="zh-CN" sz="2200" dirty="0"/>
              <a:t>,</a:t>
            </a:r>
            <a:r>
              <a:rPr lang="zh-CN" altLang="zh-CN" sz="2200" dirty="0"/>
              <a:t>应乘船沿水路观赏</a:t>
            </a:r>
          </a:p>
          <a:p>
            <a:pPr>
              <a:lnSpc>
                <a:spcPct val="120000"/>
              </a:lnSpc>
            </a:pPr>
            <a:r>
              <a:rPr lang="zh-CN" altLang="zh-CN" sz="2200" dirty="0">
                <a:solidFill>
                  <a:srgbClr val="FF0000"/>
                </a:solidFill>
              </a:rPr>
              <a:t>解析</a:t>
            </a:r>
            <a:r>
              <a:rPr lang="zh-CN" altLang="zh-CN" sz="2200" dirty="0"/>
              <a:t>峡谷、洞、一线天之类的景观</a:t>
            </a:r>
            <a:r>
              <a:rPr lang="en-US" altLang="zh-CN" sz="2200" dirty="0"/>
              <a:t>,</a:t>
            </a:r>
            <a:r>
              <a:rPr lang="zh-CN" altLang="zh-CN" sz="2200" dirty="0"/>
              <a:t>要置身其中近观方知其妙</a:t>
            </a:r>
            <a:r>
              <a:rPr lang="en-US" altLang="zh-CN" sz="2200" dirty="0"/>
              <a:t>;</a:t>
            </a:r>
            <a:r>
              <a:rPr lang="zh-CN" altLang="zh-CN" sz="2200" dirty="0"/>
              <a:t>瀑布景观宜在适当距离仰视</a:t>
            </a:r>
            <a:r>
              <a:rPr lang="en-US" altLang="zh-CN" sz="2200" dirty="0"/>
              <a:t>,</a:t>
            </a:r>
            <a:r>
              <a:rPr lang="zh-CN" altLang="zh-CN" sz="2200" dirty="0"/>
              <a:t>以兼收其形、色、声、动等美感</a:t>
            </a:r>
            <a:r>
              <a:rPr lang="en-US" altLang="zh-CN" sz="2200" dirty="0"/>
              <a:t>;</a:t>
            </a:r>
            <a:r>
              <a:rPr lang="zh-CN" altLang="zh-CN" sz="2200" dirty="0"/>
              <a:t>观赏江河湖海应在位置较高的亭台楼阁之上</a:t>
            </a:r>
            <a:r>
              <a:rPr lang="en-US" altLang="zh-CN" sz="2200" dirty="0"/>
              <a:t>,</a:t>
            </a:r>
            <a:r>
              <a:rPr lang="zh-CN" altLang="zh-CN" sz="2200" dirty="0"/>
              <a:t>除俯览外</a:t>
            </a:r>
            <a:r>
              <a:rPr lang="en-US" altLang="zh-CN" sz="2200" dirty="0"/>
              <a:t>,</a:t>
            </a:r>
            <a:r>
              <a:rPr lang="zh-CN" altLang="zh-CN" sz="2200" dirty="0"/>
              <a:t>还带有远望的景趣</a:t>
            </a:r>
            <a:r>
              <a:rPr lang="en-US" altLang="zh-CN" sz="2200" dirty="0"/>
              <a:t>,</a:t>
            </a:r>
            <a:r>
              <a:rPr lang="zh-CN" altLang="zh-CN" sz="2200" dirty="0"/>
              <a:t>而比较小的湖沼池塘</a:t>
            </a:r>
            <a:r>
              <a:rPr lang="en-US" altLang="zh-CN" sz="2200" dirty="0"/>
              <a:t>,</a:t>
            </a:r>
            <a:r>
              <a:rPr lang="zh-CN" altLang="zh-CN" sz="2200" dirty="0"/>
              <a:t>观景地点不宜过高</a:t>
            </a:r>
            <a:r>
              <a:rPr lang="en-US" altLang="zh-CN" sz="2200" dirty="0"/>
              <a:t>,</a:t>
            </a:r>
            <a:r>
              <a:rPr lang="zh-CN" altLang="zh-CN" sz="2200" dirty="0"/>
              <a:t>因此多低临水面建亭、榭、廊等</a:t>
            </a:r>
            <a:r>
              <a:rPr lang="en-US" altLang="zh-CN" sz="2200" dirty="0"/>
              <a:t>,</a:t>
            </a:r>
            <a:r>
              <a:rPr lang="zh-CN" altLang="zh-CN" sz="2200" dirty="0"/>
              <a:t>并在水边铺小路</a:t>
            </a:r>
            <a:r>
              <a:rPr lang="en-US" altLang="zh-CN" sz="2200" dirty="0"/>
              <a:t>,</a:t>
            </a:r>
            <a:r>
              <a:rPr lang="zh-CN" altLang="zh-CN" sz="2200" dirty="0"/>
              <a:t>以供游人欣赏和休憩。</a:t>
            </a:r>
          </a:p>
          <a:p>
            <a:pPr>
              <a:lnSpc>
                <a:spcPct val="120000"/>
              </a:lnSpc>
            </a:pPr>
            <a:r>
              <a:rPr lang="zh-CN" altLang="zh-CN" sz="2200" dirty="0">
                <a:solidFill>
                  <a:srgbClr val="FF0000"/>
                </a:solidFill>
              </a:rPr>
              <a:t>答案</a:t>
            </a:r>
            <a:r>
              <a:rPr lang="en-US" altLang="zh-CN" sz="2200" dirty="0"/>
              <a:t>D</a:t>
            </a:r>
            <a:endParaRPr lang="zh-CN" altLang="zh-CN" sz="2200" dirty="0"/>
          </a:p>
        </p:txBody>
      </p:sp>
    </p:spTree>
    <p:extLst>
      <p:ext uri="{BB962C8B-B14F-4D97-AF65-F5344CB8AC3E}">
        <p14:creationId xmlns:p14="http://schemas.microsoft.com/office/powerpoint/2010/main" xmlns="" val="23702344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xEl>
                                              <p:pRg st="5" end="5"/>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noChangeAspect="1"/>
          </p:cNvSpPr>
          <p:nvPr>
            <p:ph type="title"/>
          </p:nvPr>
        </p:nvSpPr>
        <p:spPr>
          <a:xfrm>
            <a:off x="508000" y="3272631"/>
            <a:ext cx="8128000" cy="566738"/>
          </a:xfrm>
        </p:spPr>
        <p:txBody>
          <a:bodyPr/>
          <a:lstStyle/>
          <a:p>
            <a:pPr>
              <a:lnSpc>
                <a:spcPct val="120000"/>
              </a:lnSpc>
            </a:pPr>
            <a:r>
              <a:rPr lang="zh-CN" altLang="zh-CN" sz="2200" dirty="0"/>
              <a:t>第一节　旅游景观欣赏</a:t>
            </a:r>
            <a:r>
              <a:rPr lang="zh-CN" altLang="zh-CN" sz="2200" dirty="0" smtClean="0"/>
              <a:t>方法</a:t>
            </a:r>
            <a:endParaRPr lang="zh-CN" altLang="zh-CN" sz="2200" dirty="0"/>
          </a:p>
        </p:txBody>
      </p:sp>
    </p:spTree>
    <p:extLst>
      <p:ext uri="{BB962C8B-B14F-4D97-AF65-F5344CB8AC3E}">
        <p14:creationId xmlns:p14="http://schemas.microsoft.com/office/powerpoint/2010/main" xmlns="" val="120468414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4">
                  <a:lumMod val="20000"/>
                  <a:lumOff val="80000"/>
                </a:schemeClr>
              </a:solidFill>
            </a:endParaRPr>
          </a:p>
        </p:txBody>
      </p:sp>
      <p:sp>
        <p:nvSpPr>
          <p:cNvPr id="3" name="矩形 2">
            <a:hlinkClick r:id="rId3" action="ppaction://hlinksldjump"/>
          </p:cNvPr>
          <p:cNvSpPr/>
          <p:nvPr/>
        </p:nvSpPr>
        <p:spPr>
          <a:xfrm>
            <a:off x="1497223" y="692696"/>
            <a:ext cx="1008112"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5">
                  <a:lumMod val="20000"/>
                  <a:lumOff val="80000"/>
                </a:schemeClr>
              </a:solidFill>
            </a:endParaRPr>
          </a:p>
        </p:txBody>
      </p:sp>
      <p:sp>
        <p:nvSpPr>
          <p:cNvPr id="4" name="椭圆 3">
            <a:hlinkClick r:id="rId3" action="ppaction://hlinksldjump"/>
          </p:cNvPr>
          <p:cNvSpPr/>
          <p:nvPr/>
        </p:nvSpPr>
        <p:spPr>
          <a:xfrm>
            <a:off x="26851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t>1</a:t>
            </a:r>
            <a:endParaRPr lang="zh-CN" altLang="en-US" sz="1400" dirty="0"/>
          </a:p>
        </p:txBody>
      </p:sp>
      <p:sp>
        <p:nvSpPr>
          <p:cNvPr id="5" name="椭圆 4">
            <a:hlinkClick r:id="rId4" action="ppaction://hlinksldjump"/>
          </p:cNvPr>
          <p:cNvSpPr/>
          <p:nvPr/>
        </p:nvSpPr>
        <p:spPr>
          <a:xfrm>
            <a:off x="30520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2</a:t>
            </a:r>
            <a:endParaRPr lang="zh-CN" altLang="en-US" sz="1400" dirty="0"/>
          </a:p>
        </p:txBody>
      </p:sp>
      <p:sp>
        <p:nvSpPr>
          <p:cNvPr id="6" name="椭圆 5">
            <a:hlinkClick r:id="rId5" action="ppaction://hlinksldjump"/>
          </p:cNvPr>
          <p:cNvSpPr/>
          <p:nvPr/>
        </p:nvSpPr>
        <p:spPr>
          <a:xfrm>
            <a:off x="3419003" y="692696"/>
            <a:ext cx="288032" cy="288032"/>
          </a:xfrm>
          <a:prstGeom prst="ellipse">
            <a:avLst/>
          </a:prstGeom>
          <a:solidFill>
            <a:schemeClr val="accent5">
              <a:lumMod val="75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3</a:t>
            </a:r>
            <a:endParaRPr lang="zh-CN" altLang="en-US" sz="1400" dirty="0"/>
          </a:p>
        </p:txBody>
      </p:sp>
      <p:sp>
        <p:nvSpPr>
          <p:cNvPr id="7" name="椭圆 6">
            <a:hlinkClick r:id="rId6" action="ppaction://hlinksldjump"/>
          </p:cNvPr>
          <p:cNvSpPr/>
          <p:nvPr/>
        </p:nvSpPr>
        <p:spPr>
          <a:xfrm>
            <a:off x="37859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4</a:t>
            </a:r>
            <a:endParaRPr lang="zh-CN" altLang="en-US" sz="1400" dirty="0"/>
          </a:p>
        </p:txBody>
      </p:sp>
      <p:sp>
        <p:nvSpPr>
          <p:cNvPr id="8" name="椭圆 7">
            <a:hlinkClick r:id="rId7" action="ppaction://hlinksldjump"/>
          </p:cNvPr>
          <p:cNvSpPr/>
          <p:nvPr/>
        </p:nvSpPr>
        <p:spPr>
          <a:xfrm>
            <a:off x="41529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5</a:t>
            </a:r>
            <a:endParaRPr lang="zh-CN" altLang="en-US" sz="1400" dirty="0"/>
          </a:p>
        </p:txBody>
      </p:sp>
      <p:sp>
        <p:nvSpPr>
          <p:cNvPr id="9" name="椭圆 8">
            <a:hlinkClick r:id="rId8" action="ppaction://hlinksldjump"/>
          </p:cNvPr>
          <p:cNvSpPr/>
          <p:nvPr/>
        </p:nvSpPr>
        <p:spPr>
          <a:xfrm>
            <a:off x="45198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6</a:t>
            </a:r>
            <a:endParaRPr lang="zh-CN" altLang="en-US" sz="1400" dirty="0"/>
          </a:p>
        </p:txBody>
      </p:sp>
      <p:sp>
        <p:nvSpPr>
          <p:cNvPr id="10" name="矩形 9"/>
          <p:cNvSpPr>
            <a:spLocks noChangeAspect="1"/>
          </p:cNvSpPr>
          <p:nvPr/>
        </p:nvSpPr>
        <p:spPr>
          <a:xfrm>
            <a:off x="599869" y="1554640"/>
            <a:ext cx="8128000" cy="3748719"/>
          </a:xfrm>
          <a:prstGeom prst="rect">
            <a:avLst/>
          </a:prstGeom>
        </p:spPr>
        <p:txBody>
          <a:bodyPr>
            <a:spAutoFit/>
          </a:bodyPr>
          <a:lstStyle/>
          <a:p>
            <a:pPr>
              <a:lnSpc>
                <a:spcPct val="120000"/>
              </a:lnSpc>
            </a:pPr>
            <a:r>
              <a:rPr lang="en-US" altLang="zh-CN" sz="2200" b="1" dirty="0"/>
              <a:t>3</a:t>
            </a:r>
            <a:r>
              <a:rPr lang="en-US" altLang="zh-CN" sz="2200" dirty="0"/>
              <a:t>.“</a:t>
            </a:r>
            <a:r>
              <a:rPr lang="zh-CN" altLang="zh-CN" sz="2200" dirty="0"/>
              <a:t>横看成岭侧成峰</a:t>
            </a:r>
            <a:r>
              <a:rPr lang="en-US" altLang="zh-CN" sz="2200" dirty="0"/>
              <a:t>,</a:t>
            </a:r>
            <a:r>
              <a:rPr lang="zh-CN" altLang="zh-CN" sz="2200" dirty="0"/>
              <a:t>远近高低各不同</a:t>
            </a:r>
            <a:r>
              <a:rPr lang="en-US" altLang="zh-CN" sz="2200" dirty="0"/>
              <a:t>”</a:t>
            </a:r>
            <a:r>
              <a:rPr lang="zh-CN" altLang="zh-CN" sz="2200" dirty="0"/>
              <a:t>是指</a:t>
            </a:r>
            <a:r>
              <a:rPr lang="en-US" altLang="zh-CN" sz="2200" dirty="0"/>
              <a:t>(</a:t>
            </a:r>
            <a:r>
              <a:rPr lang="zh-CN" altLang="zh-CN" sz="2200" dirty="0"/>
              <a:t>　　</a:t>
            </a:r>
            <a:r>
              <a:rPr lang="en-US" altLang="zh-CN" sz="2200" dirty="0"/>
              <a:t>)</a:t>
            </a:r>
            <a:endParaRPr lang="zh-CN" altLang="zh-CN" sz="2200" dirty="0"/>
          </a:p>
          <a:p>
            <a:pPr>
              <a:lnSpc>
                <a:spcPct val="120000"/>
              </a:lnSpc>
            </a:pPr>
            <a:r>
              <a:rPr lang="en-US" altLang="zh-CN" sz="2200" dirty="0"/>
              <a:t>A.</a:t>
            </a:r>
            <a:r>
              <a:rPr lang="zh-CN" altLang="zh-CN" sz="2200" dirty="0"/>
              <a:t>观赏的时间不同</a:t>
            </a:r>
            <a:r>
              <a:rPr lang="en-US" altLang="zh-CN" sz="2200" dirty="0"/>
              <a:t>,</a:t>
            </a:r>
            <a:r>
              <a:rPr lang="zh-CN" altLang="zh-CN" sz="2200" dirty="0"/>
              <a:t>观赏效果不同</a:t>
            </a:r>
          </a:p>
          <a:p>
            <a:pPr>
              <a:lnSpc>
                <a:spcPct val="120000"/>
              </a:lnSpc>
            </a:pPr>
            <a:r>
              <a:rPr lang="en-US" altLang="zh-CN" sz="2200" dirty="0"/>
              <a:t>B.</a:t>
            </a:r>
            <a:r>
              <a:rPr lang="zh-CN" altLang="zh-CN" sz="2200" dirty="0"/>
              <a:t>观赏的位置不同</a:t>
            </a:r>
            <a:r>
              <a:rPr lang="en-US" altLang="zh-CN" sz="2200" dirty="0"/>
              <a:t>,</a:t>
            </a:r>
            <a:r>
              <a:rPr lang="zh-CN" altLang="zh-CN" sz="2200" dirty="0"/>
              <a:t>观赏效果不同</a:t>
            </a:r>
          </a:p>
          <a:p>
            <a:pPr>
              <a:lnSpc>
                <a:spcPct val="120000"/>
              </a:lnSpc>
            </a:pPr>
            <a:r>
              <a:rPr lang="en-US" altLang="zh-CN" sz="2200" dirty="0"/>
              <a:t>C.</a:t>
            </a:r>
            <a:r>
              <a:rPr lang="zh-CN" altLang="zh-CN" sz="2200" dirty="0"/>
              <a:t>地貌的酷似造型</a:t>
            </a:r>
            <a:r>
              <a:rPr lang="en-US" altLang="zh-CN" sz="2200" dirty="0"/>
              <a:t>,</a:t>
            </a:r>
            <a:r>
              <a:rPr lang="zh-CN" altLang="zh-CN" sz="2200" dirty="0"/>
              <a:t>观赏效果不同</a:t>
            </a:r>
          </a:p>
          <a:p>
            <a:pPr>
              <a:lnSpc>
                <a:spcPct val="120000"/>
              </a:lnSpc>
            </a:pPr>
            <a:r>
              <a:rPr lang="en-US" altLang="zh-CN" sz="2200" dirty="0"/>
              <a:t>D.</a:t>
            </a:r>
            <a:r>
              <a:rPr lang="zh-CN" altLang="zh-CN" sz="2200" dirty="0"/>
              <a:t>特定的时间</a:t>
            </a:r>
            <a:r>
              <a:rPr lang="en-US" altLang="zh-CN" sz="2200" dirty="0"/>
              <a:t>,</a:t>
            </a:r>
            <a:r>
              <a:rPr lang="zh-CN" altLang="zh-CN" sz="2200" dirty="0"/>
              <a:t>才能观赏到这样的效果</a:t>
            </a:r>
          </a:p>
          <a:p>
            <a:pPr>
              <a:lnSpc>
                <a:spcPct val="120000"/>
              </a:lnSpc>
            </a:pPr>
            <a:r>
              <a:rPr lang="zh-CN" altLang="zh-CN" sz="2200" dirty="0">
                <a:solidFill>
                  <a:srgbClr val="FF0000"/>
                </a:solidFill>
              </a:rPr>
              <a:t>解析</a:t>
            </a:r>
            <a:r>
              <a:rPr lang="zh-CN" altLang="zh-CN" sz="2200" dirty="0"/>
              <a:t>对自然景观的欣赏</a:t>
            </a:r>
            <a:r>
              <a:rPr lang="en-US" altLang="zh-CN" sz="2200" dirty="0"/>
              <a:t>,</a:t>
            </a:r>
            <a:r>
              <a:rPr lang="zh-CN" altLang="zh-CN" sz="2200" dirty="0"/>
              <a:t>由于位置不同</a:t>
            </a:r>
            <a:r>
              <a:rPr lang="en-US" altLang="zh-CN" sz="2200" dirty="0"/>
              <a:t>,</a:t>
            </a:r>
            <a:r>
              <a:rPr lang="zh-CN" altLang="zh-CN" sz="2200" dirty="0"/>
              <a:t>所产生的观赏效果也不一样</a:t>
            </a:r>
            <a:r>
              <a:rPr lang="en-US" altLang="zh-CN" sz="2200" dirty="0"/>
              <a:t>,“</a:t>
            </a:r>
            <a:r>
              <a:rPr lang="zh-CN" altLang="zh-CN" sz="2200" dirty="0"/>
              <a:t>横看成岭侧成峰</a:t>
            </a:r>
            <a:r>
              <a:rPr lang="en-US" altLang="zh-CN" sz="2200" dirty="0"/>
              <a:t>,</a:t>
            </a:r>
            <a:r>
              <a:rPr lang="zh-CN" altLang="zh-CN" sz="2200" dirty="0"/>
              <a:t>远近高低各不同</a:t>
            </a:r>
            <a:r>
              <a:rPr lang="en-US" altLang="zh-CN" sz="2200" dirty="0"/>
              <a:t>”</a:t>
            </a:r>
            <a:r>
              <a:rPr lang="zh-CN" altLang="zh-CN" sz="2200" dirty="0"/>
              <a:t>是指在不同位置观赏的效果不同。</a:t>
            </a:r>
          </a:p>
          <a:p>
            <a:pPr>
              <a:lnSpc>
                <a:spcPct val="120000"/>
              </a:lnSpc>
            </a:pPr>
            <a:r>
              <a:rPr lang="zh-CN" altLang="zh-CN" sz="2200" dirty="0">
                <a:solidFill>
                  <a:srgbClr val="FF0000"/>
                </a:solidFill>
              </a:rPr>
              <a:t>答案</a:t>
            </a:r>
            <a:r>
              <a:rPr lang="en-US" altLang="zh-CN" sz="2200" dirty="0"/>
              <a:t>B</a:t>
            </a:r>
            <a:endParaRPr lang="zh-CN" altLang="zh-CN" sz="2200" dirty="0"/>
          </a:p>
        </p:txBody>
      </p:sp>
    </p:spTree>
    <p:extLst>
      <p:ext uri="{BB962C8B-B14F-4D97-AF65-F5344CB8AC3E}">
        <p14:creationId xmlns:p14="http://schemas.microsoft.com/office/powerpoint/2010/main" xmlns="" val="40673958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xEl>
                                              <p:pRg st="5" end="5"/>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4">
                  <a:lumMod val="20000"/>
                  <a:lumOff val="80000"/>
                </a:schemeClr>
              </a:solidFill>
            </a:endParaRPr>
          </a:p>
        </p:txBody>
      </p:sp>
      <p:sp>
        <p:nvSpPr>
          <p:cNvPr id="3" name="矩形 2">
            <a:hlinkClick r:id="rId3" action="ppaction://hlinksldjump"/>
          </p:cNvPr>
          <p:cNvSpPr/>
          <p:nvPr/>
        </p:nvSpPr>
        <p:spPr>
          <a:xfrm>
            <a:off x="1497223" y="692696"/>
            <a:ext cx="1008112"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5">
                  <a:lumMod val="20000"/>
                  <a:lumOff val="80000"/>
                </a:schemeClr>
              </a:solidFill>
            </a:endParaRPr>
          </a:p>
        </p:txBody>
      </p:sp>
      <p:sp>
        <p:nvSpPr>
          <p:cNvPr id="4" name="椭圆 3">
            <a:hlinkClick r:id="rId3" action="ppaction://hlinksldjump"/>
          </p:cNvPr>
          <p:cNvSpPr/>
          <p:nvPr/>
        </p:nvSpPr>
        <p:spPr>
          <a:xfrm>
            <a:off x="26851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t>1</a:t>
            </a:r>
            <a:endParaRPr lang="zh-CN" altLang="en-US" sz="1400" dirty="0"/>
          </a:p>
        </p:txBody>
      </p:sp>
      <p:sp>
        <p:nvSpPr>
          <p:cNvPr id="5" name="椭圆 4">
            <a:hlinkClick r:id="rId4" action="ppaction://hlinksldjump"/>
          </p:cNvPr>
          <p:cNvSpPr/>
          <p:nvPr/>
        </p:nvSpPr>
        <p:spPr>
          <a:xfrm>
            <a:off x="30520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2</a:t>
            </a:r>
            <a:endParaRPr lang="zh-CN" altLang="en-US" sz="1400" dirty="0"/>
          </a:p>
        </p:txBody>
      </p:sp>
      <p:sp>
        <p:nvSpPr>
          <p:cNvPr id="6" name="椭圆 5">
            <a:hlinkClick r:id="rId5" action="ppaction://hlinksldjump"/>
          </p:cNvPr>
          <p:cNvSpPr/>
          <p:nvPr/>
        </p:nvSpPr>
        <p:spPr>
          <a:xfrm>
            <a:off x="3419003" y="692696"/>
            <a:ext cx="288032" cy="288032"/>
          </a:xfrm>
          <a:prstGeom prst="ellipse">
            <a:avLst/>
          </a:prstGeom>
          <a:solidFill>
            <a:schemeClr val="accent4">
              <a:lumMod val="75000"/>
            </a:scheme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3</a:t>
            </a:r>
            <a:endParaRPr lang="zh-CN" altLang="en-US" sz="1400" dirty="0"/>
          </a:p>
        </p:txBody>
      </p:sp>
      <p:sp>
        <p:nvSpPr>
          <p:cNvPr id="7" name="椭圆 6">
            <a:hlinkClick r:id="rId6" action="ppaction://hlinksldjump"/>
          </p:cNvPr>
          <p:cNvSpPr/>
          <p:nvPr/>
        </p:nvSpPr>
        <p:spPr>
          <a:xfrm>
            <a:off x="3785953" y="692696"/>
            <a:ext cx="288032" cy="288032"/>
          </a:xfrm>
          <a:prstGeom prst="ellipse">
            <a:avLst/>
          </a:prstGeom>
          <a:solidFill>
            <a:schemeClr val="accent5">
              <a:lumMod val="75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4</a:t>
            </a:r>
            <a:endParaRPr lang="zh-CN" altLang="en-US" sz="1400" dirty="0"/>
          </a:p>
        </p:txBody>
      </p:sp>
      <p:sp>
        <p:nvSpPr>
          <p:cNvPr id="8" name="椭圆 7">
            <a:hlinkClick r:id="rId7" action="ppaction://hlinksldjump"/>
          </p:cNvPr>
          <p:cNvSpPr/>
          <p:nvPr/>
        </p:nvSpPr>
        <p:spPr>
          <a:xfrm>
            <a:off x="41529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5</a:t>
            </a:r>
            <a:endParaRPr lang="zh-CN" altLang="en-US" sz="1400" dirty="0"/>
          </a:p>
        </p:txBody>
      </p:sp>
      <p:sp>
        <p:nvSpPr>
          <p:cNvPr id="9" name="椭圆 8">
            <a:hlinkClick r:id="rId8" action="ppaction://hlinksldjump"/>
          </p:cNvPr>
          <p:cNvSpPr/>
          <p:nvPr/>
        </p:nvSpPr>
        <p:spPr>
          <a:xfrm>
            <a:off x="45198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6</a:t>
            </a:r>
            <a:endParaRPr lang="zh-CN" altLang="en-US" sz="1400" dirty="0"/>
          </a:p>
        </p:txBody>
      </p:sp>
      <p:sp>
        <p:nvSpPr>
          <p:cNvPr id="10" name="矩形 9"/>
          <p:cNvSpPr>
            <a:spLocks noChangeAspect="1"/>
          </p:cNvSpPr>
          <p:nvPr/>
        </p:nvSpPr>
        <p:spPr>
          <a:xfrm>
            <a:off x="508000" y="1052736"/>
            <a:ext cx="8128000" cy="4154984"/>
          </a:xfrm>
          <a:prstGeom prst="rect">
            <a:avLst/>
          </a:prstGeom>
        </p:spPr>
        <p:txBody>
          <a:bodyPr>
            <a:spAutoFit/>
          </a:bodyPr>
          <a:lstStyle/>
          <a:p>
            <a:pPr>
              <a:lnSpc>
                <a:spcPct val="120000"/>
              </a:lnSpc>
            </a:pPr>
            <a:r>
              <a:rPr lang="en-US" altLang="zh-CN" sz="2200" b="1" dirty="0"/>
              <a:t>4</a:t>
            </a:r>
            <a:r>
              <a:rPr lang="en-US" altLang="zh-CN" sz="2200" dirty="0"/>
              <a:t>.</a:t>
            </a:r>
            <a:r>
              <a:rPr lang="zh-CN" altLang="zh-CN" sz="2200" dirty="0"/>
              <a:t>关于把握观赏自然美景良机的叙述</a:t>
            </a:r>
            <a:r>
              <a:rPr lang="en-US" altLang="zh-CN" sz="2200" dirty="0"/>
              <a:t>,</a:t>
            </a:r>
            <a:r>
              <a:rPr lang="zh-CN" altLang="zh-CN" sz="2200" dirty="0"/>
              <a:t>正确的是</a:t>
            </a:r>
            <a:r>
              <a:rPr lang="en-US" altLang="zh-CN" sz="2200" dirty="0"/>
              <a:t>(</a:t>
            </a:r>
            <a:r>
              <a:rPr lang="zh-CN" altLang="zh-CN" sz="2200" dirty="0"/>
              <a:t>　　</a:t>
            </a:r>
            <a:r>
              <a:rPr lang="en-US" altLang="zh-CN" sz="2200" dirty="0"/>
              <a:t>)</a:t>
            </a:r>
            <a:endParaRPr lang="zh-CN" altLang="zh-CN" sz="2200" dirty="0"/>
          </a:p>
          <a:p>
            <a:pPr>
              <a:lnSpc>
                <a:spcPct val="120000"/>
              </a:lnSpc>
            </a:pPr>
            <a:r>
              <a:rPr lang="en-US" altLang="zh-CN" sz="2200" dirty="0"/>
              <a:t>A.</a:t>
            </a:r>
            <a:r>
              <a:rPr lang="zh-CN" altLang="zh-CN" sz="2200" dirty="0"/>
              <a:t>到黄山、庐山旅游</a:t>
            </a:r>
            <a:r>
              <a:rPr lang="en-US" altLang="zh-CN" sz="2200" dirty="0"/>
              <a:t>,</a:t>
            </a:r>
            <a:r>
              <a:rPr lang="zh-CN" altLang="zh-CN" sz="2200" dirty="0"/>
              <a:t>秋季的观赏效果最佳</a:t>
            </a:r>
          </a:p>
          <a:p>
            <a:pPr>
              <a:lnSpc>
                <a:spcPct val="120000"/>
              </a:lnSpc>
            </a:pPr>
            <a:r>
              <a:rPr lang="en-US" altLang="zh-CN" sz="2200" dirty="0"/>
              <a:t>B.</a:t>
            </a:r>
            <a:r>
              <a:rPr lang="zh-CN" altLang="zh-CN" sz="2200" dirty="0"/>
              <a:t>游览海拔较高的风景名山</a:t>
            </a:r>
            <a:r>
              <a:rPr lang="en-US" altLang="zh-CN" sz="2200" dirty="0"/>
              <a:t>,</a:t>
            </a:r>
            <a:r>
              <a:rPr lang="zh-CN" altLang="zh-CN" sz="2200" dirty="0"/>
              <a:t>选择雨过天晴的时候最佳</a:t>
            </a:r>
          </a:p>
          <a:p>
            <a:pPr>
              <a:lnSpc>
                <a:spcPct val="120000"/>
              </a:lnSpc>
            </a:pPr>
            <a:r>
              <a:rPr lang="en-US" altLang="zh-CN" sz="2200" dirty="0"/>
              <a:t>C.</a:t>
            </a:r>
            <a:r>
              <a:rPr lang="zh-CN" altLang="zh-CN" sz="2200" dirty="0"/>
              <a:t>观钱塘江大潮的壮观景象</a:t>
            </a:r>
            <a:r>
              <a:rPr lang="en-US" altLang="zh-CN" sz="2200" dirty="0"/>
              <a:t>,</a:t>
            </a:r>
            <a:r>
              <a:rPr lang="zh-CN" altLang="zh-CN" sz="2200" dirty="0"/>
              <a:t>宜选择公历</a:t>
            </a:r>
            <a:r>
              <a:rPr lang="en-US" altLang="zh-CN" sz="2200" dirty="0"/>
              <a:t>8</a:t>
            </a:r>
            <a:r>
              <a:rPr lang="zh-CN" altLang="zh-CN" sz="2200" dirty="0"/>
              <a:t>月</a:t>
            </a:r>
            <a:r>
              <a:rPr lang="en-US" altLang="zh-CN" sz="2200" dirty="0"/>
              <a:t>18</a:t>
            </a:r>
            <a:r>
              <a:rPr lang="zh-CN" altLang="zh-CN" sz="2200" dirty="0"/>
              <a:t>日</a:t>
            </a:r>
          </a:p>
          <a:p>
            <a:pPr>
              <a:lnSpc>
                <a:spcPct val="120000"/>
              </a:lnSpc>
            </a:pPr>
            <a:r>
              <a:rPr lang="en-US" altLang="zh-CN" sz="2200" dirty="0"/>
              <a:t>D.</a:t>
            </a:r>
            <a:r>
              <a:rPr lang="zh-CN" altLang="zh-CN" sz="2200" dirty="0"/>
              <a:t>反映哈尔滨地方特色的自然景观</a:t>
            </a:r>
            <a:r>
              <a:rPr lang="en-US" altLang="zh-CN" sz="2200" dirty="0"/>
              <a:t>,</a:t>
            </a:r>
            <a:r>
              <a:rPr lang="zh-CN" altLang="zh-CN" sz="2200" dirty="0"/>
              <a:t>夏季的观赏效果最佳</a:t>
            </a:r>
          </a:p>
          <a:p>
            <a:pPr>
              <a:lnSpc>
                <a:spcPct val="120000"/>
              </a:lnSpc>
            </a:pPr>
            <a:r>
              <a:rPr lang="zh-CN" altLang="zh-CN" sz="2200" dirty="0">
                <a:solidFill>
                  <a:srgbClr val="FF0000"/>
                </a:solidFill>
              </a:rPr>
              <a:t>解析</a:t>
            </a:r>
            <a:r>
              <a:rPr lang="zh-CN" altLang="zh-CN" sz="2200" dirty="0"/>
              <a:t>黄山、庐山为海拔千米以上的高山</a:t>
            </a:r>
            <a:r>
              <a:rPr lang="en-US" altLang="zh-CN" sz="2200" dirty="0"/>
              <a:t>,</a:t>
            </a:r>
            <a:r>
              <a:rPr lang="zh-CN" altLang="zh-CN" sz="2200" dirty="0"/>
              <a:t>夏季雨水多</a:t>
            </a:r>
            <a:r>
              <a:rPr lang="en-US" altLang="zh-CN" sz="2200" dirty="0"/>
              <a:t>,</a:t>
            </a:r>
            <a:r>
              <a:rPr lang="zh-CN" altLang="zh-CN" sz="2200" dirty="0"/>
              <a:t>山中云雾多</a:t>
            </a:r>
            <a:r>
              <a:rPr lang="en-US" altLang="zh-CN" sz="2200" dirty="0"/>
              <a:t>,</a:t>
            </a:r>
            <a:r>
              <a:rPr lang="zh-CN" altLang="zh-CN" sz="2200" dirty="0"/>
              <a:t>景色丰富并富有变化</a:t>
            </a:r>
            <a:r>
              <a:rPr lang="en-US" altLang="zh-CN" sz="2200" dirty="0"/>
              <a:t>,</a:t>
            </a:r>
            <a:r>
              <a:rPr lang="zh-CN" altLang="zh-CN" sz="2200" dirty="0"/>
              <a:t>故夏季的观赏效果佳</a:t>
            </a:r>
            <a:r>
              <a:rPr lang="en-US" altLang="zh-CN" sz="2200" dirty="0"/>
              <a:t>;</a:t>
            </a:r>
            <a:r>
              <a:rPr lang="zh-CN" altLang="zh-CN" sz="2200" dirty="0"/>
              <a:t>由于日、地、月三者的关系</a:t>
            </a:r>
            <a:r>
              <a:rPr lang="en-US" altLang="zh-CN" sz="2200" dirty="0"/>
              <a:t>,</a:t>
            </a:r>
            <a:r>
              <a:rPr lang="zh-CN" altLang="zh-CN" sz="2200" dirty="0"/>
              <a:t>钱塘江大潮观赏的最佳时间一般为农历八月十八</a:t>
            </a:r>
            <a:r>
              <a:rPr lang="en-US" altLang="zh-CN" sz="2200" dirty="0"/>
              <a:t>;</a:t>
            </a:r>
            <a:r>
              <a:rPr lang="zh-CN" altLang="zh-CN" sz="2200" dirty="0"/>
              <a:t>哈尔滨是我国著名的冰城</a:t>
            </a:r>
            <a:r>
              <a:rPr lang="en-US" altLang="zh-CN" sz="2200" dirty="0"/>
              <a:t>,</a:t>
            </a:r>
            <a:r>
              <a:rPr lang="zh-CN" altLang="zh-CN" sz="2200" dirty="0"/>
              <a:t>冰天雪地的景色冬季观赏效果最佳。</a:t>
            </a:r>
          </a:p>
          <a:p>
            <a:pPr>
              <a:lnSpc>
                <a:spcPct val="120000"/>
              </a:lnSpc>
            </a:pPr>
            <a:r>
              <a:rPr lang="zh-CN" altLang="zh-CN" sz="2200" dirty="0">
                <a:solidFill>
                  <a:srgbClr val="FF0000"/>
                </a:solidFill>
              </a:rPr>
              <a:t>答案</a:t>
            </a:r>
            <a:r>
              <a:rPr lang="en-US" altLang="zh-CN" sz="2200" dirty="0"/>
              <a:t>B</a:t>
            </a:r>
            <a:endParaRPr lang="zh-CN" altLang="zh-CN" sz="2200" dirty="0"/>
          </a:p>
        </p:txBody>
      </p:sp>
    </p:spTree>
    <p:extLst>
      <p:ext uri="{BB962C8B-B14F-4D97-AF65-F5344CB8AC3E}">
        <p14:creationId xmlns:p14="http://schemas.microsoft.com/office/powerpoint/2010/main" xmlns="" val="1741822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xEl>
                                              <p:pRg st="5" end="5"/>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4">
                  <a:lumMod val="20000"/>
                  <a:lumOff val="80000"/>
                </a:schemeClr>
              </a:solidFill>
            </a:endParaRPr>
          </a:p>
        </p:txBody>
      </p:sp>
      <p:sp>
        <p:nvSpPr>
          <p:cNvPr id="3" name="矩形 2">
            <a:hlinkClick r:id="rId3" action="ppaction://hlinksldjump"/>
          </p:cNvPr>
          <p:cNvSpPr/>
          <p:nvPr/>
        </p:nvSpPr>
        <p:spPr>
          <a:xfrm>
            <a:off x="1497223" y="692696"/>
            <a:ext cx="1008112"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5">
                  <a:lumMod val="20000"/>
                  <a:lumOff val="80000"/>
                </a:schemeClr>
              </a:solidFill>
            </a:endParaRPr>
          </a:p>
        </p:txBody>
      </p:sp>
      <p:sp>
        <p:nvSpPr>
          <p:cNvPr id="4" name="椭圆 3">
            <a:hlinkClick r:id="rId3" action="ppaction://hlinksldjump"/>
          </p:cNvPr>
          <p:cNvSpPr/>
          <p:nvPr/>
        </p:nvSpPr>
        <p:spPr>
          <a:xfrm>
            <a:off x="26851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t>1</a:t>
            </a:r>
            <a:endParaRPr lang="zh-CN" altLang="en-US" sz="1400" dirty="0"/>
          </a:p>
        </p:txBody>
      </p:sp>
      <p:sp>
        <p:nvSpPr>
          <p:cNvPr id="5" name="椭圆 4">
            <a:hlinkClick r:id="rId4" action="ppaction://hlinksldjump"/>
          </p:cNvPr>
          <p:cNvSpPr/>
          <p:nvPr/>
        </p:nvSpPr>
        <p:spPr>
          <a:xfrm>
            <a:off x="30520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2</a:t>
            </a:r>
            <a:endParaRPr lang="zh-CN" altLang="en-US" sz="1400" dirty="0"/>
          </a:p>
        </p:txBody>
      </p:sp>
      <p:sp>
        <p:nvSpPr>
          <p:cNvPr id="6" name="椭圆 5">
            <a:hlinkClick r:id="rId5" action="ppaction://hlinksldjump"/>
          </p:cNvPr>
          <p:cNvSpPr/>
          <p:nvPr/>
        </p:nvSpPr>
        <p:spPr>
          <a:xfrm>
            <a:off x="3419003" y="692696"/>
            <a:ext cx="288032" cy="288032"/>
          </a:xfrm>
          <a:prstGeom prst="ellipse">
            <a:avLst/>
          </a:prstGeom>
          <a:solidFill>
            <a:schemeClr val="accent4">
              <a:lumMod val="75000"/>
            </a:scheme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3</a:t>
            </a:r>
            <a:endParaRPr lang="zh-CN" altLang="en-US" sz="1400" dirty="0"/>
          </a:p>
        </p:txBody>
      </p:sp>
      <p:sp>
        <p:nvSpPr>
          <p:cNvPr id="7" name="椭圆 6">
            <a:hlinkClick r:id="rId6" action="ppaction://hlinksldjump"/>
          </p:cNvPr>
          <p:cNvSpPr/>
          <p:nvPr/>
        </p:nvSpPr>
        <p:spPr>
          <a:xfrm>
            <a:off x="37859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4</a:t>
            </a:r>
            <a:endParaRPr lang="zh-CN" altLang="en-US" sz="1400" dirty="0"/>
          </a:p>
        </p:txBody>
      </p:sp>
      <p:sp>
        <p:nvSpPr>
          <p:cNvPr id="8" name="椭圆 7">
            <a:hlinkClick r:id="rId7" action="ppaction://hlinksldjump"/>
          </p:cNvPr>
          <p:cNvSpPr/>
          <p:nvPr/>
        </p:nvSpPr>
        <p:spPr>
          <a:xfrm>
            <a:off x="4152903" y="692696"/>
            <a:ext cx="288032" cy="288032"/>
          </a:xfrm>
          <a:prstGeom prst="ellipse">
            <a:avLst/>
          </a:prstGeom>
          <a:solidFill>
            <a:schemeClr val="accent5">
              <a:lumMod val="75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5</a:t>
            </a:r>
            <a:endParaRPr lang="zh-CN" altLang="en-US" sz="1400" dirty="0"/>
          </a:p>
        </p:txBody>
      </p:sp>
      <p:sp>
        <p:nvSpPr>
          <p:cNvPr id="9" name="椭圆 8">
            <a:hlinkClick r:id="rId8" action="ppaction://hlinksldjump"/>
          </p:cNvPr>
          <p:cNvSpPr/>
          <p:nvPr/>
        </p:nvSpPr>
        <p:spPr>
          <a:xfrm>
            <a:off x="45198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6</a:t>
            </a:r>
            <a:endParaRPr lang="zh-CN" altLang="en-US" sz="1400" dirty="0"/>
          </a:p>
        </p:txBody>
      </p:sp>
      <p:sp>
        <p:nvSpPr>
          <p:cNvPr id="10" name="矩形 9"/>
          <p:cNvSpPr>
            <a:spLocks noChangeAspect="1"/>
          </p:cNvSpPr>
          <p:nvPr/>
        </p:nvSpPr>
        <p:spPr>
          <a:xfrm>
            <a:off x="508000" y="1094170"/>
            <a:ext cx="8128000" cy="4561249"/>
          </a:xfrm>
          <a:prstGeom prst="rect">
            <a:avLst/>
          </a:prstGeom>
        </p:spPr>
        <p:txBody>
          <a:bodyPr>
            <a:spAutoFit/>
          </a:bodyPr>
          <a:lstStyle/>
          <a:p>
            <a:pPr>
              <a:lnSpc>
                <a:spcPct val="120000"/>
              </a:lnSpc>
            </a:pPr>
            <a:r>
              <a:rPr lang="en-US" altLang="zh-CN" sz="2200" b="1" dirty="0"/>
              <a:t>5</a:t>
            </a:r>
            <a:r>
              <a:rPr lang="en-US" altLang="zh-CN" sz="2200" dirty="0"/>
              <a:t>.</a:t>
            </a:r>
            <a:r>
              <a:rPr lang="zh-CN" altLang="zh-CN" sz="2200" dirty="0"/>
              <a:t>我们观赏岳阳楼</a:t>
            </a:r>
            <a:r>
              <a:rPr lang="en-US" altLang="zh-CN" sz="2200" dirty="0"/>
              <a:t>,</a:t>
            </a:r>
            <a:r>
              <a:rPr lang="zh-CN" altLang="zh-CN" sz="2200" dirty="0"/>
              <a:t>如果对范仲淹的《岳阳楼记》毫无所知</a:t>
            </a:r>
            <a:r>
              <a:rPr lang="en-US" altLang="zh-CN" sz="2200" dirty="0"/>
              <a:t>,</a:t>
            </a:r>
            <a:r>
              <a:rPr lang="zh-CN" altLang="zh-CN" sz="2200" dirty="0"/>
              <a:t>对杜甫的</a:t>
            </a:r>
            <a:r>
              <a:rPr lang="en-US" altLang="zh-CN" sz="2200" dirty="0"/>
              <a:t>“</a:t>
            </a:r>
            <a:r>
              <a:rPr lang="zh-CN" altLang="zh-CN" sz="2200" dirty="0"/>
              <a:t>吴楚东南坼</a:t>
            </a:r>
            <a:r>
              <a:rPr lang="en-US" altLang="zh-CN" sz="2200" dirty="0"/>
              <a:t>,</a:t>
            </a:r>
            <a:r>
              <a:rPr lang="zh-CN" altLang="zh-CN" sz="2200" dirty="0"/>
              <a:t>乾坤日夜浮</a:t>
            </a:r>
            <a:r>
              <a:rPr lang="en-US" altLang="zh-CN" sz="2200" dirty="0"/>
              <a:t>”</a:t>
            </a:r>
            <a:r>
              <a:rPr lang="zh-CN" altLang="zh-CN" sz="2200" dirty="0"/>
              <a:t>的诗句含义也不甚了解</a:t>
            </a:r>
            <a:r>
              <a:rPr lang="en-US" altLang="zh-CN" sz="2200" dirty="0"/>
              <a:t>,</a:t>
            </a:r>
            <a:r>
              <a:rPr lang="zh-CN" altLang="zh-CN" sz="2200" dirty="0"/>
              <a:t>就很难领略这一历史名楼的深沉博大之美。这说明在旅游景观的欣赏中</a:t>
            </a:r>
            <a:r>
              <a:rPr lang="en-US" altLang="zh-CN" sz="2200" dirty="0"/>
              <a:t>,</a:t>
            </a:r>
            <a:r>
              <a:rPr lang="zh-CN" altLang="zh-CN" sz="2200" dirty="0"/>
              <a:t>我们应该</a:t>
            </a:r>
            <a:r>
              <a:rPr lang="en-US" altLang="zh-CN" sz="2200" dirty="0"/>
              <a:t>(</a:t>
            </a:r>
            <a:r>
              <a:rPr lang="zh-CN" altLang="zh-CN" sz="2200" dirty="0"/>
              <a:t>　　</a:t>
            </a:r>
            <a:r>
              <a:rPr lang="en-US" altLang="zh-CN" sz="2200" dirty="0"/>
              <a:t>)</a:t>
            </a:r>
            <a:endParaRPr lang="zh-CN" altLang="zh-CN" sz="2200" dirty="0"/>
          </a:p>
          <a:p>
            <a:pPr>
              <a:lnSpc>
                <a:spcPct val="120000"/>
              </a:lnSpc>
            </a:pPr>
            <a:r>
              <a:rPr lang="en-US" altLang="zh-CN" sz="2200" dirty="0" smtClean="0"/>
              <a:t>A</a:t>
            </a:r>
            <a:r>
              <a:rPr lang="en-US" altLang="zh-CN" sz="2200" dirty="0"/>
              <a:t>.</a:t>
            </a:r>
            <a:r>
              <a:rPr lang="zh-CN" altLang="zh-CN" sz="2200" dirty="0"/>
              <a:t>提高审美能力</a:t>
            </a:r>
            <a:r>
              <a:rPr lang="en-US" altLang="zh-CN" sz="2200" dirty="0"/>
              <a:t>	B.</a:t>
            </a:r>
            <a:r>
              <a:rPr lang="zh-CN" altLang="zh-CN" sz="2200" dirty="0"/>
              <a:t>优选欣赏角度</a:t>
            </a:r>
          </a:p>
          <a:p>
            <a:pPr>
              <a:lnSpc>
                <a:spcPct val="120000"/>
              </a:lnSpc>
            </a:pPr>
            <a:r>
              <a:rPr lang="en-US" altLang="zh-CN" sz="2200" dirty="0"/>
              <a:t>C.</a:t>
            </a:r>
            <a:r>
              <a:rPr lang="zh-CN" altLang="zh-CN" sz="2200" dirty="0"/>
              <a:t>把握观赏时机</a:t>
            </a:r>
            <a:r>
              <a:rPr lang="en-US" altLang="zh-CN" sz="2200" dirty="0"/>
              <a:t>	D.</a:t>
            </a:r>
            <a:r>
              <a:rPr lang="zh-CN" altLang="zh-CN" sz="2200" dirty="0"/>
              <a:t>品味文化内涵</a:t>
            </a:r>
          </a:p>
          <a:p>
            <a:pPr>
              <a:lnSpc>
                <a:spcPct val="120000"/>
              </a:lnSpc>
            </a:pPr>
            <a:r>
              <a:rPr lang="zh-CN" altLang="zh-CN" sz="2200" dirty="0">
                <a:solidFill>
                  <a:srgbClr val="FF0000"/>
                </a:solidFill>
              </a:rPr>
              <a:t>解析</a:t>
            </a:r>
            <a:r>
              <a:rPr lang="zh-CN" altLang="zh-CN" sz="2200" dirty="0"/>
              <a:t>本题考查旅游景观欣赏的方法。许多旅游资源拥有悠久的历史渊源和深厚的文化底蕴</a:t>
            </a:r>
            <a:r>
              <a:rPr lang="en-US" altLang="zh-CN" sz="2200" dirty="0"/>
              <a:t>,</a:t>
            </a:r>
            <a:r>
              <a:rPr lang="zh-CN" altLang="zh-CN" sz="2200" dirty="0"/>
              <a:t>文化内涵构成了内在美的核心。在欣赏这些旅游景观时</a:t>
            </a:r>
            <a:r>
              <a:rPr lang="en-US" altLang="zh-CN" sz="2200" dirty="0"/>
              <a:t>,</a:t>
            </a:r>
            <a:r>
              <a:rPr lang="zh-CN" altLang="zh-CN" sz="2200" dirty="0"/>
              <a:t>我们要了解其来龙去脉</a:t>
            </a:r>
            <a:r>
              <a:rPr lang="en-US" altLang="zh-CN" sz="2200" dirty="0"/>
              <a:t>,</a:t>
            </a:r>
            <a:r>
              <a:rPr lang="zh-CN" altLang="zh-CN" sz="2200" dirty="0"/>
              <a:t>对其进行深入分析</a:t>
            </a:r>
            <a:r>
              <a:rPr lang="en-US" altLang="zh-CN" sz="2200" dirty="0"/>
              <a:t>,</a:t>
            </a:r>
            <a:r>
              <a:rPr lang="zh-CN" altLang="zh-CN" sz="2200" dirty="0"/>
              <a:t>运用文化素养和以往经验去细心品味其文化内涵。</a:t>
            </a:r>
          </a:p>
          <a:p>
            <a:pPr>
              <a:lnSpc>
                <a:spcPct val="120000"/>
              </a:lnSpc>
            </a:pPr>
            <a:r>
              <a:rPr lang="zh-CN" altLang="zh-CN" sz="2200" dirty="0">
                <a:solidFill>
                  <a:srgbClr val="FF0000"/>
                </a:solidFill>
              </a:rPr>
              <a:t>答案</a:t>
            </a:r>
            <a:r>
              <a:rPr lang="en-US" altLang="zh-CN" sz="2200" dirty="0"/>
              <a:t>D</a:t>
            </a:r>
            <a:endParaRPr lang="zh-CN" altLang="zh-CN" sz="2200" dirty="0"/>
          </a:p>
        </p:txBody>
      </p:sp>
    </p:spTree>
    <p:extLst>
      <p:ext uri="{BB962C8B-B14F-4D97-AF65-F5344CB8AC3E}">
        <p14:creationId xmlns:p14="http://schemas.microsoft.com/office/powerpoint/2010/main" xmlns="" val="32835384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395536" y="692696"/>
            <a:ext cx="1008112"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4">
                  <a:lumMod val="20000"/>
                  <a:lumOff val="80000"/>
                </a:schemeClr>
              </a:solidFill>
            </a:endParaRPr>
          </a:p>
        </p:txBody>
      </p:sp>
      <p:sp>
        <p:nvSpPr>
          <p:cNvPr id="3" name="矩形 2">
            <a:hlinkClick r:id="rId4" action="ppaction://hlinksldjump"/>
          </p:cNvPr>
          <p:cNvSpPr/>
          <p:nvPr/>
        </p:nvSpPr>
        <p:spPr>
          <a:xfrm>
            <a:off x="1497223" y="692696"/>
            <a:ext cx="1008112"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5">
                  <a:lumMod val="20000"/>
                  <a:lumOff val="80000"/>
                </a:schemeClr>
              </a:solidFill>
            </a:endParaRPr>
          </a:p>
        </p:txBody>
      </p:sp>
      <p:sp>
        <p:nvSpPr>
          <p:cNvPr id="4" name="椭圆 3">
            <a:hlinkClick r:id="rId4" action="ppaction://hlinksldjump"/>
          </p:cNvPr>
          <p:cNvSpPr/>
          <p:nvPr/>
        </p:nvSpPr>
        <p:spPr>
          <a:xfrm>
            <a:off x="26851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t>1</a:t>
            </a:r>
            <a:endParaRPr lang="zh-CN" altLang="en-US" sz="1400" dirty="0"/>
          </a:p>
        </p:txBody>
      </p:sp>
      <p:sp>
        <p:nvSpPr>
          <p:cNvPr id="5" name="椭圆 4">
            <a:hlinkClick r:id="rId5" action="ppaction://hlinksldjump"/>
          </p:cNvPr>
          <p:cNvSpPr/>
          <p:nvPr/>
        </p:nvSpPr>
        <p:spPr>
          <a:xfrm>
            <a:off x="30520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2</a:t>
            </a:r>
            <a:endParaRPr lang="zh-CN" altLang="en-US" sz="1400" dirty="0"/>
          </a:p>
        </p:txBody>
      </p:sp>
      <p:sp>
        <p:nvSpPr>
          <p:cNvPr id="6" name="椭圆 5">
            <a:hlinkClick r:id="rId6" action="ppaction://hlinksldjump"/>
          </p:cNvPr>
          <p:cNvSpPr/>
          <p:nvPr/>
        </p:nvSpPr>
        <p:spPr>
          <a:xfrm>
            <a:off x="3419003" y="692696"/>
            <a:ext cx="288032" cy="288032"/>
          </a:xfrm>
          <a:prstGeom prst="ellipse">
            <a:avLst/>
          </a:prstGeom>
          <a:solidFill>
            <a:schemeClr val="accent4">
              <a:lumMod val="75000"/>
            </a:scheme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3</a:t>
            </a:r>
            <a:endParaRPr lang="zh-CN" altLang="en-US" sz="1400" dirty="0"/>
          </a:p>
        </p:txBody>
      </p:sp>
      <p:sp>
        <p:nvSpPr>
          <p:cNvPr id="7" name="椭圆 6">
            <a:hlinkClick r:id="rId7" action="ppaction://hlinksldjump"/>
          </p:cNvPr>
          <p:cNvSpPr/>
          <p:nvPr/>
        </p:nvSpPr>
        <p:spPr>
          <a:xfrm>
            <a:off x="37859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4</a:t>
            </a:r>
            <a:endParaRPr lang="zh-CN" altLang="en-US" sz="1400" dirty="0"/>
          </a:p>
        </p:txBody>
      </p:sp>
      <p:sp>
        <p:nvSpPr>
          <p:cNvPr id="8" name="椭圆 7">
            <a:hlinkClick r:id="rId8" action="ppaction://hlinksldjump"/>
          </p:cNvPr>
          <p:cNvSpPr/>
          <p:nvPr/>
        </p:nvSpPr>
        <p:spPr>
          <a:xfrm>
            <a:off x="41529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5</a:t>
            </a:r>
            <a:endParaRPr lang="zh-CN" altLang="en-US" sz="1400" dirty="0"/>
          </a:p>
        </p:txBody>
      </p:sp>
      <p:sp>
        <p:nvSpPr>
          <p:cNvPr id="9" name="椭圆 8">
            <a:hlinkClick r:id="rId9" action="ppaction://hlinksldjump"/>
          </p:cNvPr>
          <p:cNvSpPr/>
          <p:nvPr/>
        </p:nvSpPr>
        <p:spPr>
          <a:xfrm>
            <a:off x="4519853" y="692696"/>
            <a:ext cx="288032" cy="288032"/>
          </a:xfrm>
          <a:prstGeom prst="ellipse">
            <a:avLst/>
          </a:prstGeom>
          <a:solidFill>
            <a:schemeClr val="accent5">
              <a:lumMod val="75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6</a:t>
            </a:r>
            <a:endParaRPr lang="zh-CN" altLang="en-US" sz="1400" dirty="0"/>
          </a:p>
        </p:txBody>
      </p:sp>
      <p:sp>
        <p:nvSpPr>
          <p:cNvPr id="10" name="矩形 9"/>
          <p:cNvSpPr>
            <a:spLocks noChangeAspect="1"/>
          </p:cNvSpPr>
          <p:nvPr/>
        </p:nvSpPr>
        <p:spPr>
          <a:xfrm>
            <a:off x="508000" y="1052736"/>
            <a:ext cx="8128000" cy="864467"/>
          </a:xfrm>
          <a:prstGeom prst="rect">
            <a:avLst/>
          </a:prstGeom>
        </p:spPr>
        <p:txBody>
          <a:bodyPr>
            <a:spAutoFit/>
          </a:bodyPr>
          <a:lstStyle/>
          <a:p>
            <a:pPr>
              <a:lnSpc>
                <a:spcPct val="120000"/>
              </a:lnSpc>
            </a:pPr>
            <a:r>
              <a:rPr lang="en-US" altLang="zh-CN" sz="2200" b="1" dirty="0"/>
              <a:t>6</a:t>
            </a:r>
            <a:r>
              <a:rPr lang="en-US" altLang="zh-CN" sz="2200" dirty="0"/>
              <a:t>.</a:t>
            </a:r>
            <a:r>
              <a:rPr lang="zh-CN" altLang="zh-CN" sz="2200" dirty="0"/>
              <a:t>从地理学的角度出发</a:t>
            </a:r>
            <a:r>
              <a:rPr lang="en-US" altLang="zh-CN" sz="2200" dirty="0"/>
              <a:t>,</a:t>
            </a:r>
            <a:r>
              <a:rPr lang="zh-CN" altLang="zh-CN" sz="2200" dirty="0"/>
              <a:t>下列旅游景观应如何欣赏</a:t>
            </a:r>
            <a:r>
              <a:rPr lang="en-US" altLang="zh-CN" sz="2200" dirty="0"/>
              <a:t>?</a:t>
            </a:r>
            <a:r>
              <a:rPr lang="zh-CN" altLang="zh-CN" sz="2200" dirty="0"/>
              <a:t>思考并完成下列问题。</a:t>
            </a:r>
          </a:p>
        </p:txBody>
      </p:sp>
      <p:graphicFrame>
        <p:nvGraphicFramePr>
          <p:cNvPr id="11" name="对象 10"/>
          <p:cNvGraphicFramePr>
            <a:graphicFrameLocks noChangeAspect="1"/>
          </p:cNvGraphicFramePr>
          <p:nvPr>
            <p:extLst>
              <p:ext uri="{D42A27DB-BD31-4B8C-83A1-F6EECF244321}">
                <p14:modId xmlns:p14="http://schemas.microsoft.com/office/powerpoint/2010/main" xmlns="" val="3397244780"/>
              </p:ext>
            </p:extLst>
          </p:nvPr>
        </p:nvGraphicFramePr>
        <p:xfrm>
          <a:off x="508000" y="1945027"/>
          <a:ext cx="8128000" cy="2132045"/>
        </p:xfrm>
        <a:graphic>
          <a:graphicData uri="http://schemas.openxmlformats.org/presentationml/2006/ole">
            <p:oleObj spid="_x0000_s9286" name="文档" r:id="rId10" imgW="3836312" imgH="1006524" progId="Word.Document.12">
              <p:embed/>
            </p:oleObj>
          </a:graphicData>
        </a:graphic>
      </p:graphicFrame>
      <p:graphicFrame>
        <p:nvGraphicFramePr>
          <p:cNvPr id="12" name="对象 11"/>
          <p:cNvGraphicFramePr>
            <a:graphicFrameLocks noChangeAspect="1"/>
          </p:cNvGraphicFramePr>
          <p:nvPr>
            <p:extLst>
              <p:ext uri="{D42A27DB-BD31-4B8C-83A1-F6EECF244321}">
                <p14:modId xmlns:p14="http://schemas.microsoft.com/office/powerpoint/2010/main" xmlns="" val="417578837"/>
              </p:ext>
            </p:extLst>
          </p:nvPr>
        </p:nvGraphicFramePr>
        <p:xfrm>
          <a:off x="332432" y="4249283"/>
          <a:ext cx="8128000" cy="2132045"/>
        </p:xfrm>
        <a:graphic>
          <a:graphicData uri="http://schemas.openxmlformats.org/presentationml/2006/ole">
            <p:oleObj spid="_x0000_s9287" name="文档" r:id="rId11" imgW="3836312" imgH="1006524" progId="Word.Document.12">
              <p:embed/>
            </p:oleObj>
          </a:graphicData>
        </a:graphic>
      </p:graphicFrame>
    </p:spTree>
    <p:extLst>
      <p:ext uri="{BB962C8B-B14F-4D97-AF65-F5344CB8AC3E}">
        <p14:creationId xmlns:p14="http://schemas.microsoft.com/office/powerpoint/2010/main" xmlns="" val="2696678069"/>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4">
                  <a:lumMod val="20000"/>
                  <a:lumOff val="80000"/>
                </a:schemeClr>
              </a:solidFill>
            </a:endParaRPr>
          </a:p>
        </p:txBody>
      </p:sp>
      <p:sp>
        <p:nvSpPr>
          <p:cNvPr id="3" name="矩形 2">
            <a:hlinkClick r:id="rId3" action="ppaction://hlinksldjump"/>
          </p:cNvPr>
          <p:cNvSpPr/>
          <p:nvPr/>
        </p:nvSpPr>
        <p:spPr>
          <a:xfrm>
            <a:off x="1497223" y="692696"/>
            <a:ext cx="1008112"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5">
                  <a:lumMod val="20000"/>
                  <a:lumOff val="80000"/>
                </a:schemeClr>
              </a:solidFill>
            </a:endParaRPr>
          </a:p>
        </p:txBody>
      </p:sp>
      <p:sp>
        <p:nvSpPr>
          <p:cNvPr id="4" name="椭圆 3">
            <a:hlinkClick r:id="rId3" action="ppaction://hlinksldjump"/>
          </p:cNvPr>
          <p:cNvSpPr/>
          <p:nvPr/>
        </p:nvSpPr>
        <p:spPr>
          <a:xfrm>
            <a:off x="26851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t>1</a:t>
            </a:r>
            <a:endParaRPr lang="zh-CN" altLang="en-US" sz="1400" dirty="0"/>
          </a:p>
        </p:txBody>
      </p:sp>
      <p:sp>
        <p:nvSpPr>
          <p:cNvPr id="5" name="椭圆 4">
            <a:hlinkClick r:id="rId4" action="ppaction://hlinksldjump"/>
          </p:cNvPr>
          <p:cNvSpPr/>
          <p:nvPr/>
        </p:nvSpPr>
        <p:spPr>
          <a:xfrm>
            <a:off x="30520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2</a:t>
            </a:r>
            <a:endParaRPr lang="zh-CN" altLang="en-US" sz="1400" dirty="0"/>
          </a:p>
        </p:txBody>
      </p:sp>
      <p:sp>
        <p:nvSpPr>
          <p:cNvPr id="6" name="椭圆 5">
            <a:hlinkClick r:id="rId5" action="ppaction://hlinksldjump"/>
          </p:cNvPr>
          <p:cNvSpPr/>
          <p:nvPr/>
        </p:nvSpPr>
        <p:spPr>
          <a:xfrm>
            <a:off x="3419003" y="692696"/>
            <a:ext cx="288032" cy="288032"/>
          </a:xfrm>
          <a:prstGeom prst="ellipse">
            <a:avLst/>
          </a:prstGeom>
          <a:solidFill>
            <a:schemeClr val="accent4">
              <a:lumMod val="75000"/>
            </a:scheme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3</a:t>
            </a:r>
            <a:endParaRPr lang="zh-CN" altLang="en-US" sz="1400" dirty="0"/>
          </a:p>
        </p:txBody>
      </p:sp>
      <p:sp>
        <p:nvSpPr>
          <p:cNvPr id="7" name="椭圆 6">
            <a:hlinkClick r:id="rId6" action="ppaction://hlinksldjump"/>
          </p:cNvPr>
          <p:cNvSpPr/>
          <p:nvPr/>
        </p:nvSpPr>
        <p:spPr>
          <a:xfrm>
            <a:off x="37859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4</a:t>
            </a:r>
            <a:endParaRPr lang="zh-CN" altLang="en-US" sz="1400" dirty="0"/>
          </a:p>
        </p:txBody>
      </p:sp>
      <p:sp>
        <p:nvSpPr>
          <p:cNvPr id="8" name="椭圆 7">
            <a:hlinkClick r:id="rId7" action="ppaction://hlinksldjump"/>
          </p:cNvPr>
          <p:cNvSpPr/>
          <p:nvPr/>
        </p:nvSpPr>
        <p:spPr>
          <a:xfrm>
            <a:off x="41529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5</a:t>
            </a:r>
            <a:endParaRPr lang="zh-CN" altLang="en-US" sz="1400" dirty="0"/>
          </a:p>
        </p:txBody>
      </p:sp>
      <p:sp>
        <p:nvSpPr>
          <p:cNvPr id="9" name="椭圆 8">
            <a:hlinkClick r:id="rId8" action="ppaction://hlinksldjump"/>
          </p:cNvPr>
          <p:cNvSpPr/>
          <p:nvPr/>
        </p:nvSpPr>
        <p:spPr>
          <a:xfrm>
            <a:off x="4519853" y="692696"/>
            <a:ext cx="288032" cy="288032"/>
          </a:xfrm>
          <a:prstGeom prst="ellipse">
            <a:avLst/>
          </a:prstGeom>
          <a:solidFill>
            <a:schemeClr val="accent5">
              <a:lumMod val="75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6</a:t>
            </a:r>
            <a:endParaRPr lang="zh-CN" altLang="en-US" sz="1400" dirty="0"/>
          </a:p>
        </p:txBody>
      </p:sp>
      <p:sp>
        <p:nvSpPr>
          <p:cNvPr id="10" name="矩形 9"/>
          <p:cNvSpPr>
            <a:spLocks noChangeAspect="1"/>
          </p:cNvSpPr>
          <p:nvPr/>
        </p:nvSpPr>
        <p:spPr>
          <a:xfrm>
            <a:off x="599869" y="1757773"/>
            <a:ext cx="8128000" cy="3342453"/>
          </a:xfrm>
          <a:prstGeom prst="rect">
            <a:avLst/>
          </a:prstGeom>
        </p:spPr>
        <p:txBody>
          <a:bodyPr>
            <a:spAutoFit/>
          </a:bodyPr>
          <a:lstStyle/>
          <a:p>
            <a:pPr>
              <a:lnSpc>
                <a:spcPct val="120000"/>
              </a:lnSpc>
            </a:pPr>
            <a:r>
              <a:rPr lang="en-US" altLang="zh-CN" sz="2200" dirty="0"/>
              <a:t>(1)</a:t>
            </a:r>
            <a:r>
              <a:rPr lang="zh-CN" altLang="zh-CN" sz="2200" dirty="0"/>
              <a:t>为达到最佳效果</a:t>
            </a:r>
            <a:r>
              <a:rPr lang="en-US" altLang="zh-CN" sz="2200" dirty="0"/>
              <a:t>,</a:t>
            </a:r>
            <a:r>
              <a:rPr lang="zh-CN" altLang="zh-CN" sz="2200" dirty="0"/>
              <a:t>图中旅游景观的欣赏</a:t>
            </a:r>
            <a:r>
              <a:rPr lang="en-US" altLang="zh-CN" sz="2200" dirty="0"/>
              <a:t>,</a:t>
            </a:r>
            <a:r>
              <a:rPr lang="zh-CN" altLang="zh-CN" sz="2200" dirty="0"/>
              <a:t>需要置身其中近观的是</a:t>
            </a:r>
            <a:r>
              <a:rPr lang="zh-CN" altLang="zh-CN" sz="2200" u="sng" dirty="0"/>
              <a:t>　　　　</a:t>
            </a:r>
            <a:r>
              <a:rPr lang="en-US" altLang="zh-CN" sz="2200" dirty="0"/>
              <a:t>(</a:t>
            </a:r>
            <a:r>
              <a:rPr lang="zh-CN" altLang="zh-CN" sz="2200" dirty="0"/>
              <a:t>填字母</a:t>
            </a:r>
            <a:r>
              <a:rPr lang="en-US" altLang="zh-CN" sz="2200" dirty="0"/>
              <a:t>)</a:t>
            </a:r>
            <a:r>
              <a:rPr lang="zh-CN" altLang="zh-CN" sz="2200" dirty="0"/>
              <a:t>。</a:t>
            </a:r>
            <a:r>
              <a:rPr lang="en-US" altLang="zh-CN" sz="2200" dirty="0"/>
              <a:t> </a:t>
            </a:r>
            <a:endParaRPr lang="zh-CN" altLang="zh-CN" sz="2200" dirty="0"/>
          </a:p>
          <a:p>
            <a:pPr>
              <a:lnSpc>
                <a:spcPct val="120000"/>
              </a:lnSpc>
            </a:pPr>
            <a:r>
              <a:rPr lang="en-US" altLang="zh-CN" sz="2200" dirty="0"/>
              <a:t>(2)</a:t>
            </a:r>
            <a:r>
              <a:rPr lang="zh-CN" altLang="zh-CN" sz="2200" dirty="0"/>
              <a:t>为达到最佳效果</a:t>
            </a:r>
            <a:r>
              <a:rPr lang="en-US" altLang="zh-CN" sz="2200" dirty="0"/>
              <a:t>,</a:t>
            </a:r>
            <a:r>
              <a:rPr lang="zh-CN" altLang="zh-CN" sz="2200" dirty="0"/>
              <a:t>图中旅游景观的欣赏</a:t>
            </a:r>
            <a:r>
              <a:rPr lang="en-US" altLang="zh-CN" sz="2200" dirty="0"/>
              <a:t>,</a:t>
            </a:r>
            <a:r>
              <a:rPr lang="zh-CN" altLang="zh-CN" sz="2200" dirty="0"/>
              <a:t>需要在适当距离仰视</a:t>
            </a:r>
            <a:r>
              <a:rPr lang="en-US" altLang="zh-CN" sz="2200" dirty="0"/>
              <a:t>,</a:t>
            </a:r>
            <a:r>
              <a:rPr lang="zh-CN" altLang="zh-CN" sz="2200" dirty="0"/>
              <a:t>以兼收其形、色、声、动等美感的是</a:t>
            </a:r>
            <a:r>
              <a:rPr lang="en-US" altLang="zh-CN" sz="2200" u="sng" dirty="0"/>
              <a:t> </a:t>
            </a:r>
            <a:endParaRPr lang="zh-CN" altLang="zh-CN" sz="2200" dirty="0"/>
          </a:p>
          <a:p>
            <a:pPr>
              <a:lnSpc>
                <a:spcPct val="120000"/>
              </a:lnSpc>
            </a:pPr>
            <a:r>
              <a:rPr lang="en-US" altLang="zh-CN" sz="2200" dirty="0"/>
              <a:t>(</a:t>
            </a:r>
            <a:r>
              <a:rPr lang="zh-CN" altLang="zh-CN" sz="2200" dirty="0"/>
              <a:t>填字母</a:t>
            </a:r>
            <a:r>
              <a:rPr lang="en-US" altLang="zh-CN" sz="2200" dirty="0"/>
              <a:t>)</a:t>
            </a:r>
            <a:r>
              <a:rPr lang="zh-CN" altLang="zh-CN" sz="2200" dirty="0"/>
              <a:t>。</a:t>
            </a:r>
          </a:p>
          <a:p>
            <a:pPr>
              <a:lnSpc>
                <a:spcPct val="120000"/>
              </a:lnSpc>
            </a:pPr>
            <a:r>
              <a:rPr lang="en-US" altLang="zh-CN" sz="2200" dirty="0"/>
              <a:t>(3)</a:t>
            </a:r>
            <a:r>
              <a:rPr lang="zh-CN" altLang="zh-CN" sz="2200" dirty="0"/>
              <a:t>为达到最佳效果</a:t>
            </a:r>
            <a:r>
              <a:rPr lang="en-US" altLang="zh-CN" sz="2200" dirty="0"/>
              <a:t>,</a:t>
            </a:r>
            <a:r>
              <a:rPr lang="zh-CN" altLang="zh-CN" sz="2200" dirty="0"/>
              <a:t>图中旅游景观的欣赏</a:t>
            </a:r>
            <a:r>
              <a:rPr lang="en-US" altLang="zh-CN" sz="2200" dirty="0"/>
              <a:t>,</a:t>
            </a:r>
            <a:r>
              <a:rPr lang="zh-CN" altLang="zh-CN" sz="2200" dirty="0"/>
              <a:t>需要选择适当天气的是</a:t>
            </a:r>
            <a:r>
              <a:rPr lang="zh-CN" altLang="zh-CN" sz="2200" u="sng" dirty="0"/>
              <a:t>　　</a:t>
            </a:r>
            <a:r>
              <a:rPr lang="en-US" altLang="zh-CN" sz="2200" dirty="0"/>
              <a:t>(</a:t>
            </a:r>
            <a:r>
              <a:rPr lang="zh-CN" altLang="zh-CN" sz="2200" dirty="0"/>
              <a:t>填字母</a:t>
            </a:r>
            <a:r>
              <a:rPr lang="en-US" altLang="zh-CN" sz="2200" dirty="0"/>
              <a:t>);</a:t>
            </a:r>
            <a:r>
              <a:rPr lang="zh-CN" altLang="zh-CN" sz="2200" dirty="0"/>
              <a:t>需要选择适当时间的是</a:t>
            </a:r>
            <a:r>
              <a:rPr lang="zh-CN" altLang="zh-CN" sz="2200" u="sng" dirty="0"/>
              <a:t>　　</a:t>
            </a:r>
            <a:r>
              <a:rPr lang="en-US" altLang="zh-CN" sz="2200" dirty="0"/>
              <a:t>(</a:t>
            </a:r>
            <a:r>
              <a:rPr lang="zh-CN" altLang="zh-CN" sz="2200" dirty="0"/>
              <a:t>填字母</a:t>
            </a:r>
            <a:r>
              <a:rPr lang="en-US" altLang="zh-CN" sz="2200" dirty="0"/>
              <a:t>),</a:t>
            </a:r>
            <a:r>
              <a:rPr lang="zh-CN" altLang="zh-CN" sz="2200" dirty="0"/>
              <a:t>这个时间是每年的</a:t>
            </a:r>
            <a:r>
              <a:rPr lang="zh-CN" altLang="zh-CN" sz="2200" u="sng" dirty="0"/>
              <a:t>　</a:t>
            </a:r>
            <a:r>
              <a:rPr lang="zh-CN" altLang="zh-CN" sz="2200" dirty="0"/>
              <a:t>。</a:t>
            </a:r>
            <a:r>
              <a:rPr lang="en-US" altLang="zh-CN" sz="2200" dirty="0"/>
              <a:t> </a:t>
            </a:r>
            <a:endParaRPr lang="zh-CN" altLang="zh-CN" sz="2200" dirty="0"/>
          </a:p>
        </p:txBody>
      </p:sp>
    </p:spTree>
    <p:extLst>
      <p:ext uri="{BB962C8B-B14F-4D97-AF65-F5344CB8AC3E}">
        <p14:creationId xmlns:p14="http://schemas.microsoft.com/office/powerpoint/2010/main" xmlns="" val="2421189598"/>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4">
                  <a:lumMod val="20000"/>
                  <a:lumOff val="80000"/>
                </a:schemeClr>
              </a:solidFill>
            </a:endParaRPr>
          </a:p>
        </p:txBody>
      </p:sp>
      <p:sp>
        <p:nvSpPr>
          <p:cNvPr id="3" name="矩形 2">
            <a:hlinkClick r:id="rId3" action="ppaction://hlinksldjump"/>
          </p:cNvPr>
          <p:cNvSpPr/>
          <p:nvPr/>
        </p:nvSpPr>
        <p:spPr>
          <a:xfrm>
            <a:off x="1497223" y="692696"/>
            <a:ext cx="1008112"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5">
                  <a:lumMod val="20000"/>
                  <a:lumOff val="80000"/>
                </a:schemeClr>
              </a:solidFill>
            </a:endParaRPr>
          </a:p>
        </p:txBody>
      </p:sp>
      <p:sp>
        <p:nvSpPr>
          <p:cNvPr id="4" name="椭圆 3">
            <a:hlinkClick r:id="rId3" action="ppaction://hlinksldjump"/>
          </p:cNvPr>
          <p:cNvSpPr/>
          <p:nvPr/>
        </p:nvSpPr>
        <p:spPr>
          <a:xfrm>
            <a:off x="26851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t>1</a:t>
            </a:r>
            <a:endParaRPr lang="zh-CN" altLang="en-US" sz="1400" dirty="0"/>
          </a:p>
        </p:txBody>
      </p:sp>
      <p:sp>
        <p:nvSpPr>
          <p:cNvPr id="5" name="椭圆 4">
            <a:hlinkClick r:id="rId4" action="ppaction://hlinksldjump"/>
          </p:cNvPr>
          <p:cNvSpPr/>
          <p:nvPr/>
        </p:nvSpPr>
        <p:spPr>
          <a:xfrm>
            <a:off x="30520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2</a:t>
            </a:r>
            <a:endParaRPr lang="zh-CN" altLang="en-US" sz="1400" dirty="0"/>
          </a:p>
        </p:txBody>
      </p:sp>
      <p:sp>
        <p:nvSpPr>
          <p:cNvPr id="6" name="椭圆 5">
            <a:hlinkClick r:id="rId5" action="ppaction://hlinksldjump"/>
          </p:cNvPr>
          <p:cNvSpPr/>
          <p:nvPr/>
        </p:nvSpPr>
        <p:spPr>
          <a:xfrm>
            <a:off x="3419003" y="692696"/>
            <a:ext cx="288032" cy="288032"/>
          </a:xfrm>
          <a:prstGeom prst="ellipse">
            <a:avLst/>
          </a:prstGeom>
          <a:solidFill>
            <a:schemeClr val="accent4">
              <a:lumMod val="75000"/>
            </a:scheme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3</a:t>
            </a:r>
            <a:endParaRPr lang="zh-CN" altLang="en-US" sz="1400" dirty="0"/>
          </a:p>
        </p:txBody>
      </p:sp>
      <p:sp>
        <p:nvSpPr>
          <p:cNvPr id="7" name="椭圆 6">
            <a:hlinkClick r:id="rId6" action="ppaction://hlinksldjump"/>
          </p:cNvPr>
          <p:cNvSpPr/>
          <p:nvPr/>
        </p:nvSpPr>
        <p:spPr>
          <a:xfrm>
            <a:off x="37859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4</a:t>
            </a:r>
            <a:endParaRPr lang="zh-CN" altLang="en-US" sz="1400" dirty="0"/>
          </a:p>
        </p:txBody>
      </p:sp>
      <p:sp>
        <p:nvSpPr>
          <p:cNvPr id="8" name="椭圆 7">
            <a:hlinkClick r:id="rId7" action="ppaction://hlinksldjump"/>
          </p:cNvPr>
          <p:cNvSpPr/>
          <p:nvPr/>
        </p:nvSpPr>
        <p:spPr>
          <a:xfrm>
            <a:off x="41529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5</a:t>
            </a:r>
            <a:endParaRPr lang="zh-CN" altLang="en-US" sz="1400" dirty="0"/>
          </a:p>
        </p:txBody>
      </p:sp>
      <p:sp>
        <p:nvSpPr>
          <p:cNvPr id="9" name="椭圆 8">
            <a:hlinkClick r:id="rId8" action="ppaction://hlinksldjump"/>
          </p:cNvPr>
          <p:cNvSpPr/>
          <p:nvPr/>
        </p:nvSpPr>
        <p:spPr>
          <a:xfrm>
            <a:off x="4519853" y="692696"/>
            <a:ext cx="288032" cy="288032"/>
          </a:xfrm>
          <a:prstGeom prst="ellipse">
            <a:avLst/>
          </a:prstGeom>
          <a:solidFill>
            <a:schemeClr val="accent5">
              <a:lumMod val="75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6</a:t>
            </a:r>
            <a:endParaRPr lang="zh-CN" altLang="en-US" sz="1400" dirty="0"/>
          </a:p>
        </p:txBody>
      </p:sp>
      <p:sp>
        <p:nvSpPr>
          <p:cNvPr id="10" name="矩形 9"/>
          <p:cNvSpPr>
            <a:spLocks noChangeAspect="1"/>
          </p:cNvSpPr>
          <p:nvPr/>
        </p:nvSpPr>
        <p:spPr>
          <a:xfrm>
            <a:off x="599869" y="2060848"/>
            <a:ext cx="8128000" cy="2936188"/>
          </a:xfrm>
          <a:prstGeom prst="rect">
            <a:avLst/>
          </a:prstGeom>
        </p:spPr>
        <p:txBody>
          <a:bodyPr>
            <a:spAutoFit/>
          </a:bodyPr>
          <a:lstStyle/>
          <a:p>
            <a:pPr>
              <a:lnSpc>
                <a:spcPct val="120000"/>
              </a:lnSpc>
            </a:pPr>
            <a:r>
              <a:rPr lang="zh-CN" altLang="zh-CN" sz="2200" dirty="0">
                <a:solidFill>
                  <a:srgbClr val="FF0000"/>
                </a:solidFill>
              </a:rPr>
              <a:t>解析</a:t>
            </a:r>
            <a:r>
              <a:rPr lang="zh-CN" altLang="zh-CN" sz="2200" dirty="0"/>
              <a:t>不同景观需要不同的欣赏要求才能达到最佳效果</a:t>
            </a:r>
            <a:r>
              <a:rPr lang="en-US" altLang="zh-CN" sz="2200" dirty="0"/>
              <a:t>,</a:t>
            </a:r>
            <a:r>
              <a:rPr lang="zh-CN" altLang="zh-CN" sz="2200" dirty="0"/>
              <a:t>观赏钱塘江大潮要选择高潮位和东南风盛行时</a:t>
            </a:r>
            <a:r>
              <a:rPr lang="en-US" altLang="zh-CN" sz="2200" dirty="0"/>
              <a:t>(</a:t>
            </a:r>
            <a:r>
              <a:rPr lang="zh-CN" altLang="zh-CN" sz="2200" dirty="0"/>
              <a:t>农历八月十八前后</a:t>
            </a:r>
            <a:r>
              <a:rPr lang="en-US" altLang="zh-CN" sz="2200" dirty="0"/>
              <a:t>)</a:t>
            </a:r>
            <a:r>
              <a:rPr lang="zh-CN" altLang="zh-CN" sz="2200" dirty="0"/>
              <a:t>才能达到最佳效果</a:t>
            </a:r>
            <a:r>
              <a:rPr lang="en-US" altLang="zh-CN" sz="2200" dirty="0"/>
              <a:t>;</a:t>
            </a:r>
            <a:r>
              <a:rPr lang="zh-CN" altLang="zh-CN" sz="2200" dirty="0"/>
              <a:t>黄果树瀑布宜选择适当距离仰视</a:t>
            </a:r>
            <a:r>
              <a:rPr lang="en-US" altLang="zh-CN" sz="2200" dirty="0"/>
              <a:t>,</a:t>
            </a:r>
            <a:r>
              <a:rPr lang="zh-CN" altLang="zh-CN" sz="2200" dirty="0"/>
              <a:t>感受其自然美</a:t>
            </a:r>
            <a:r>
              <a:rPr lang="en-US" altLang="zh-CN" sz="2200" dirty="0"/>
              <a:t>;</a:t>
            </a:r>
            <a:r>
              <a:rPr lang="zh-CN" altLang="zh-CN" sz="2200" dirty="0"/>
              <a:t>松花江雾凇需要一定的天气条件</a:t>
            </a:r>
            <a:r>
              <a:rPr lang="en-US" altLang="zh-CN" sz="2200" dirty="0"/>
              <a:t>;</a:t>
            </a:r>
            <a:r>
              <a:rPr lang="zh-CN" altLang="zh-CN" sz="2200" dirty="0"/>
              <a:t>一线天需置身其中</a:t>
            </a:r>
            <a:r>
              <a:rPr lang="en-US" altLang="zh-CN" sz="2200" dirty="0"/>
              <a:t>,</a:t>
            </a:r>
            <a:r>
              <a:rPr lang="zh-CN" altLang="zh-CN" sz="2200" dirty="0"/>
              <a:t>方可体验其奇观。</a:t>
            </a:r>
          </a:p>
          <a:p>
            <a:pPr>
              <a:lnSpc>
                <a:spcPct val="120000"/>
              </a:lnSpc>
            </a:pPr>
            <a:r>
              <a:rPr lang="zh-CN" altLang="zh-CN" sz="2200" dirty="0">
                <a:solidFill>
                  <a:srgbClr val="FF0000"/>
                </a:solidFill>
              </a:rPr>
              <a:t>答案</a:t>
            </a:r>
            <a:r>
              <a:rPr lang="en-US" altLang="zh-CN" sz="2200" dirty="0"/>
              <a:t>(1)D</a:t>
            </a:r>
            <a:endParaRPr lang="zh-CN" altLang="zh-CN" sz="2200" dirty="0"/>
          </a:p>
          <a:p>
            <a:pPr>
              <a:lnSpc>
                <a:spcPct val="120000"/>
              </a:lnSpc>
            </a:pPr>
            <a:r>
              <a:rPr lang="en-US" altLang="zh-CN" sz="2200" dirty="0"/>
              <a:t>(2)B</a:t>
            </a:r>
            <a:endParaRPr lang="zh-CN" altLang="zh-CN" sz="2200" dirty="0"/>
          </a:p>
          <a:p>
            <a:pPr>
              <a:lnSpc>
                <a:spcPct val="120000"/>
              </a:lnSpc>
            </a:pPr>
            <a:r>
              <a:rPr lang="en-US" altLang="zh-CN" sz="2200" dirty="0"/>
              <a:t>(3)C</a:t>
            </a:r>
            <a:r>
              <a:rPr lang="zh-CN" altLang="zh-CN" sz="2200" dirty="0"/>
              <a:t>　</a:t>
            </a:r>
            <a:r>
              <a:rPr lang="en-US" altLang="zh-CN" sz="2200" dirty="0"/>
              <a:t>A</a:t>
            </a:r>
            <a:r>
              <a:rPr lang="zh-CN" altLang="zh-CN" sz="2200" dirty="0"/>
              <a:t>　农历八月十八</a:t>
            </a:r>
          </a:p>
        </p:txBody>
      </p:sp>
    </p:spTree>
    <p:extLst>
      <p:ext uri="{BB962C8B-B14F-4D97-AF65-F5344CB8AC3E}">
        <p14:creationId xmlns:p14="http://schemas.microsoft.com/office/powerpoint/2010/main" xmlns="" val="9004633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0">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0">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对象 2"/>
          <p:cNvGraphicFramePr>
            <a:graphicFrameLocks noChangeAspect="1"/>
          </p:cNvGraphicFramePr>
          <p:nvPr>
            <p:extLst>
              <p:ext uri="{D42A27DB-BD31-4B8C-83A1-F6EECF244321}">
                <p14:modId xmlns:p14="http://schemas.microsoft.com/office/powerpoint/2010/main" xmlns="" val="866517608"/>
              </p:ext>
            </p:extLst>
          </p:nvPr>
        </p:nvGraphicFramePr>
        <p:xfrm>
          <a:off x="539552" y="980728"/>
          <a:ext cx="8183563" cy="5700712"/>
        </p:xfrm>
        <a:graphic>
          <a:graphicData uri="http://schemas.openxmlformats.org/presentationml/2006/ole">
            <p:oleObj spid="_x0000_s1061" name="文档" r:id="rId3" imgW="5002393" imgH="3495767" progId="Word.Document.12">
              <p:embed/>
            </p:oleObj>
          </a:graphicData>
        </a:graphic>
      </p:graphicFrame>
    </p:spTree>
    <p:extLst>
      <p:ext uri="{BB962C8B-B14F-4D97-AF65-F5344CB8AC3E}">
        <p14:creationId xmlns:p14="http://schemas.microsoft.com/office/powerpoint/2010/main" xmlns="" val="321420058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95484" y="692696"/>
            <a:ext cx="1080000"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目标导航</a:t>
            </a:r>
            <a:endParaRPr lang="zh-CN" altLang="en-US" sz="1400" dirty="0"/>
          </a:p>
        </p:txBody>
      </p:sp>
      <p:sp>
        <p:nvSpPr>
          <p:cNvPr id="5" name="矩形 4"/>
          <p:cNvSpPr>
            <a:spLocks noChangeAspect="1"/>
          </p:cNvSpPr>
          <p:nvPr/>
        </p:nvSpPr>
        <p:spPr>
          <a:xfrm>
            <a:off x="508000" y="1068387"/>
            <a:ext cx="8128000" cy="4520853"/>
          </a:xfrm>
          <a:prstGeom prst="rect">
            <a:avLst/>
          </a:prstGeom>
        </p:spPr>
        <p:txBody>
          <a:bodyPr>
            <a:spAutoFit/>
          </a:bodyPr>
          <a:lstStyle/>
          <a:p>
            <a:pPr>
              <a:lnSpc>
                <a:spcPct val="120000"/>
              </a:lnSpc>
            </a:pPr>
            <a:r>
              <a:rPr lang="zh-CN" altLang="zh-CN" sz="2200" dirty="0"/>
              <a:t>一、旅游景观欣赏概述</a:t>
            </a:r>
          </a:p>
          <a:p>
            <a:pPr>
              <a:lnSpc>
                <a:spcPct val="120000"/>
              </a:lnSpc>
            </a:pPr>
            <a:r>
              <a:rPr lang="en-US" altLang="zh-CN" sz="2200" b="1" dirty="0"/>
              <a:t>1</a:t>
            </a:r>
            <a:r>
              <a:rPr lang="en-US" altLang="zh-CN" sz="2200" dirty="0"/>
              <a:t>.</a:t>
            </a:r>
            <a:r>
              <a:rPr lang="zh-CN" altLang="zh-CN" sz="2200" dirty="0"/>
              <a:t>定义</a:t>
            </a:r>
            <a:r>
              <a:rPr lang="en-US" altLang="zh-CN" sz="2200" dirty="0"/>
              <a:t>:</a:t>
            </a:r>
            <a:r>
              <a:rPr lang="zh-CN" altLang="zh-CN" sz="2200" dirty="0"/>
              <a:t>游客从旅游资源中获取高质量</a:t>
            </a:r>
            <a:r>
              <a:rPr lang="zh-CN" altLang="zh-CN" sz="2200" u="sng" dirty="0">
                <a:solidFill>
                  <a:srgbClr val="FF0000"/>
                </a:solidFill>
                <a:uFill>
                  <a:solidFill>
                    <a:schemeClr val="tx1"/>
                  </a:solidFill>
                </a:uFill>
              </a:rPr>
              <a:t>美感</a:t>
            </a:r>
            <a:r>
              <a:rPr lang="zh-CN" altLang="zh-CN" sz="2200" dirty="0"/>
              <a:t>的过程</a:t>
            </a:r>
            <a:r>
              <a:rPr lang="en-US" altLang="zh-CN" sz="2200" dirty="0"/>
              <a:t>,</a:t>
            </a:r>
            <a:r>
              <a:rPr lang="zh-CN" altLang="zh-CN" sz="2200" dirty="0"/>
              <a:t>或者是在旅游过程中获得良好的</a:t>
            </a:r>
            <a:r>
              <a:rPr lang="zh-CN" altLang="zh-CN" sz="2200" u="sng" dirty="0">
                <a:solidFill>
                  <a:srgbClr val="FF0000"/>
                </a:solidFill>
                <a:uFill>
                  <a:solidFill>
                    <a:schemeClr val="tx1"/>
                  </a:solidFill>
                </a:uFill>
              </a:rPr>
              <a:t>审美感受</a:t>
            </a:r>
            <a:r>
              <a:rPr lang="zh-CN" altLang="zh-CN" sz="2200" dirty="0"/>
              <a:t>的过程。</a:t>
            </a:r>
          </a:p>
          <a:p>
            <a:pPr>
              <a:lnSpc>
                <a:spcPct val="120000"/>
              </a:lnSpc>
            </a:pPr>
            <a:r>
              <a:rPr lang="en-US" altLang="zh-CN" sz="2200" b="1" dirty="0"/>
              <a:t>2</a:t>
            </a:r>
            <a:r>
              <a:rPr lang="en-US" altLang="zh-CN" sz="2200" dirty="0"/>
              <a:t>.</a:t>
            </a:r>
            <a:r>
              <a:rPr lang="zh-CN" altLang="zh-CN" sz="2200" dirty="0"/>
              <a:t>层次。</a:t>
            </a:r>
          </a:p>
          <a:p>
            <a:pPr>
              <a:lnSpc>
                <a:spcPct val="120000"/>
              </a:lnSpc>
            </a:pPr>
            <a:r>
              <a:rPr lang="zh-CN" altLang="zh-CN" sz="2200" dirty="0"/>
              <a:t>对审美对象</a:t>
            </a:r>
            <a:r>
              <a:rPr lang="en-US" altLang="zh-CN" sz="2200" dirty="0"/>
              <a:t>,</a:t>
            </a:r>
            <a:r>
              <a:rPr lang="zh-CN" altLang="zh-CN" sz="2200" dirty="0"/>
              <a:t>即旅游</a:t>
            </a:r>
            <a:r>
              <a:rPr lang="en-US" altLang="zh-CN" sz="2200" dirty="0"/>
              <a:t/>
            </a:r>
            <a:br>
              <a:rPr lang="en-US" altLang="zh-CN" sz="2200" dirty="0"/>
            </a:br>
            <a:r>
              <a:rPr lang="zh-CN" altLang="zh-CN" sz="2200" dirty="0"/>
              <a:t>景观的</a:t>
            </a:r>
            <a:r>
              <a:rPr lang="zh-CN" altLang="zh-CN" sz="2200" u="sng" dirty="0">
                <a:solidFill>
                  <a:srgbClr val="FF0000"/>
                </a:solidFill>
                <a:uFill>
                  <a:solidFill>
                    <a:schemeClr val="tx1"/>
                  </a:solidFill>
                </a:uFill>
              </a:rPr>
              <a:t>感受</a:t>
            </a:r>
            <a:r>
              <a:rPr lang="zh-CN" altLang="zh-CN" sz="2200" dirty="0"/>
              <a:t>和</a:t>
            </a:r>
            <a:r>
              <a:rPr lang="zh-CN" altLang="zh-CN" sz="2200" u="sng" dirty="0">
                <a:solidFill>
                  <a:srgbClr val="FF0000"/>
                </a:solidFill>
                <a:uFill>
                  <a:solidFill>
                    <a:schemeClr val="tx1"/>
                  </a:solidFill>
                </a:uFill>
              </a:rPr>
              <a:t>知觉</a:t>
            </a:r>
            <a:r>
              <a:rPr lang="en-US" altLang="zh-CN" sz="2200" dirty="0"/>
              <a:t>→</a:t>
            </a:r>
            <a:r>
              <a:rPr lang="zh-CN" altLang="zh-CN" sz="2200" dirty="0"/>
              <a:t>激发愉悦的</a:t>
            </a:r>
            <a:r>
              <a:rPr lang="zh-CN" altLang="zh-CN" sz="2200" u="sng" dirty="0">
                <a:solidFill>
                  <a:srgbClr val="FF0000"/>
                </a:solidFill>
                <a:uFill>
                  <a:solidFill>
                    <a:schemeClr val="tx1"/>
                  </a:solidFill>
                </a:uFill>
              </a:rPr>
              <a:t>想象</a:t>
            </a:r>
            <a:r>
              <a:rPr lang="zh-CN" altLang="zh-CN" sz="2200" dirty="0"/>
              <a:t>和美好</a:t>
            </a:r>
            <a:r>
              <a:rPr lang="en-US" altLang="zh-CN" sz="2200" dirty="0"/>
              <a:t/>
            </a:r>
            <a:br>
              <a:rPr lang="en-US" altLang="zh-CN" sz="2200" dirty="0"/>
            </a:br>
            <a:r>
              <a:rPr lang="zh-CN" altLang="zh-CN" sz="2200" dirty="0"/>
              <a:t>的</a:t>
            </a:r>
            <a:r>
              <a:rPr lang="zh-CN" altLang="zh-CN" sz="2200" u="sng" dirty="0">
                <a:solidFill>
                  <a:srgbClr val="FF0000"/>
                </a:solidFill>
                <a:uFill>
                  <a:solidFill>
                    <a:schemeClr val="tx1"/>
                  </a:solidFill>
                </a:uFill>
              </a:rPr>
              <a:t>情感</a:t>
            </a:r>
            <a:r>
              <a:rPr lang="en-US" altLang="zh-CN" sz="2200" dirty="0"/>
              <a:t>,</a:t>
            </a:r>
            <a:r>
              <a:rPr lang="zh-CN" altLang="zh-CN" sz="2200" dirty="0"/>
              <a:t>得到</a:t>
            </a:r>
            <a:r>
              <a:rPr lang="zh-CN" altLang="zh-CN" sz="2200" u="sng" dirty="0">
                <a:solidFill>
                  <a:srgbClr val="FF0000"/>
                </a:solidFill>
                <a:uFill>
                  <a:solidFill>
                    <a:schemeClr val="tx1"/>
                  </a:solidFill>
                </a:uFill>
              </a:rPr>
              <a:t>审美</a:t>
            </a:r>
            <a:r>
              <a:rPr lang="zh-CN" altLang="zh-CN" sz="2200" dirty="0"/>
              <a:t>的享受</a:t>
            </a:r>
          </a:p>
          <a:p>
            <a:pPr>
              <a:lnSpc>
                <a:spcPct val="120000"/>
              </a:lnSpc>
            </a:pPr>
            <a:r>
              <a:rPr lang="zh-CN" altLang="zh-CN" sz="2200" dirty="0"/>
              <a:t>二、旅游景观欣赏的方法</a:t>
            </a:r>
          </a:p>
          <a:p>
            <a:pPr>
              <a:lnSpc>
                <a:spcPct val="120000"/>
              </a:lnSpc>
            </a:pPr>
            <a:r>
              <a:rPr lang="en-US" altLang="zh-CN" sz="2200" b="1" dirty="0"/>
              <a:t>1</a:t>
            </a:r>
            <a:r>
              <a:rPr lang="en-US" altLang="zh-CN" sz="2200" dirty="0"/>
              <a:t>.</a:t>
            </a:r>
            <a:r>
              <a:rPr lang="zh-CN" altLang="zh-CN" sz="2200" dirty="0"/>
              <a:t>培养审美情趣。</a:t>
            </a:r>
          </a:p>
          <a:p>
            <a:pPr>
              <a:lnSpc>
                <a:spcPct val="120000"/>
              </a:lnSpc>
            </a:pPr>
            <a:r>
              <a:rPr lang="en-US" altLang="zh-CN" sz="2200" dirty="0"/>
              <a:t>(1)</a:t>
            </a:r>
            <a:r>
              <a:rPr lang="zh-CN" altLang="zh-CN" sz="2200" dirty="0"/>
              <a:t>审美情趣是人类的基本欲望</a:t>
            </a:r>
            <a:r>
              <a:rPr lang="en-US" altLang="zh-CN" sz="2200" dirty="0"/>
              <a:t>——</a:t>
            </a:r>
            <a:r>
              <a:rPr lang="zh-CN" altLang="zh-CN" sz="2200" u="sng" dirty="0">
                <a:solidFill>
                  <a:srgbClr val="FF0000"/>
                </a:solidFill>
                <a:uFill>
                  <a:solidFill>
                    <a:schemeClr val="tx1"/>
                  </a:solidFill>
                </a:uFill>
              </a:rPr>
              <a:t>学习欲望</a:t>
            </a:r>
            <a:r>
              <a:rPr lang="zh-CN" altLang="zh-CN" sz="2200" dirty="0"/>
              <a:t>的重要组成部分。</a:t>
            </a:r>
          </a:p>
          <a:p>
            <a:pPr>
              <a:lnSpc>
                <a:spcPct val="120000"/>
              </a:lnSpc>
            </a:pPr>
            <a:r>
              <a:rPr lang="en-US" altLang="zh-CN" sz="2200" dirty="0"/>
              <a:t>(2)</a:t>
            </a:r>
            <a:r>
              <a:rPr lang="zh-CN" altLang="zh-CN" sz="2200" dirty="0"/>
              <a:t>欣赏旅游景观是满足人的</a:t>
            </a:r>
            <a:r>
              <a:rPr lang="zh-CN" altLang="zh-CN" sz="2200" u="sng" dirty="0">
                <a:solidFill>
                  <a:srgbClr val="FF0000"/>
                </a:solidFill>
                <a:uFill>
                  <a:solidFill>
                    <a:schemeClr val="tx1"/>
                  </a:solidFill>
                </a:uFill>
              </a:rPr>
              <a:t>好奇心</a:t>
            </a:r>
            <a:r>
              <a:rPr lang="zh-CN" altLang="zh-CN" sz="2200" dirty="0"/>
              <a:t>的一种方式</a:t>
            </a:r>
            <a:r>
              <a:rPr lang="zh-CN" altLang="zh-CN" sz="2200" dirty="0" smtClean="0"/>
              <a:t>。</a:t>
            </a:r>
            <a:endParaRPr lang="zh-CN" altLang="zh-CN" sz="2200" dirty="0"/>
          </a:p>
        </p:txBody>
      </p:sp>
      <p:sp>
        <p:nvSpPr>
          <p:cNvPr id="6" name="矩形 5"/>
          <p:cNvSpPr/>
          <p:nvPr/>
        </p:nvSpPr>
        <p:spPr>
          <a:xfrm>
            <a:off x="5062661" y="1567959"/>
            <a:ext cx="630000" cy="2763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7" name="矩形 6"/>
          <p:cNvSpPr/>
          <p:nvPr/>
        </p:nvSpPr>
        <p:spPr>
          <a:xfrm>
            <a:off x="2543999" y="1963400"/>
            <a:ext cx="1163905" cy="280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8" name="矩形 7"/>
          <p:cNvSpPr/>
          <p:nvPr/>
        </p:nvSpPr>
        <p:spPr>
          <a:xfrm>
            <a:off x="1422437" y="3178135"/>
            <a:ext cx="576064" cy="2763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9" name="矩形 8"/>
          <p:cNvSpPr/>
          <p:nvPr/>
        </p:nvSpPr>
        <p:spPr>
          <a:xfrm>
            <a:off x="2264099" y="3178352"/>
            <a:ext cx="579709" cy="2763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0" name="矩形 9"/>
          <p:cNvSpPr/>
          <p:nvPr/>
        </p:nvSpPr>
        <p:spPr>
          <a:xfrm>
            <a:off x="4499992" y="3178135"/>
            <a:ext cx="629283" cy="2763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1" name="矩形 10"/>
          <p:cNvSpPr/>
          <p:nvPr/>
        </p:nvSpPr>
        <p:spPr>
          <a:xfrm>
            <a:off x="893329" y="3576017"/>
            <a:ext cx="576064" cy="2763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2" name="矩形 11"/>
          <p:cNvSpPr/>
          <p:nvPr/>
        </p:nvSpPr>
        <p:spPr>
          <a:xfrm>
            <a:off x="2060687" y="3576207"/>
            <a:ext cx="601440" cy="2763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3" name="矩形 12"/>
          <p:cNvSpPr/>
          <p:nvPr/>
        </p:nvSpPr>
        <p:spPr>
          <a:xfrm>
            <a:off x="4814633" y="4787774"/>
            <a:ext cx="1159949" cy="2763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4" name="矩形 13"/>
          <p:cNvSpPr/>
          <p:nvPr/>
        </p:nvSpPr>
        <p:spPr>
          <a:xfrm>
            <a:off x="4035862" y="5186275"/>
            <a:ext cx="831600" cy="2763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extLst>
      <p:ext uri="{BB962C8B-B14F-4D97-AF65-F5344CB8AC3E}">
        <p14:creationId xmlns:p14="http://schemas.microsoft.com/office/powerpoint/2010/main" xmlns="" val="4157088332"/>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 presetClass="exit" presetSubtype="0" fill="hold" grpId="0" nodeType="clickEffect">
                                  <p:stCondLst>
                                    <p:cond delay="0"/>
                                  </p:stCondLst>
                                  <p:childTnLst>
                                    <p:set>
                                      <p:cBhvr>
                                        <p:cTn id="26" dur="1" fill="hold">
                                          <p:stCondLst>
                                            <p:cond delay="0"/>
                                          </p:stCondLst>
                                        </p:cTn>
                                        <p:tgtEl>
                                          <p:spTgt spid="11"/>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1" presetClass="exit" presetSubtype="0" fill="hold" grpId="0" nodeType="clickEffect">
                                  <p:stCondLst>
                                    <p:cond delay="0"/>
                                  </p:stCondLst>
                                  <p:childTnLst>
                                    <p:set>
                                      <p:cBhvr>
                                        <p:cTn id="30" dur="1" fill="hold">
                                          <p:stCondLst>
                                            <p:cond delay="0"/>
                                          </p:stCondLst>
                                        </p:cTn>
                                        <p:tgtEl>
                                          <p:spTgt spid="12"/>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1" presetClass="exit" presetSubtype="0" fill="hold" grpId="0" nodeType="clickEffect">
                                  <p:stCondLst>
                                    <p:cond delay="0"/>
                                  </p:stCondLst>
                                  <p:childTnLst>
                                    <p:set>
                                      <p:cBhvr>
                                        <p:cTn id="34" dur="1" fill="hold">
                                          <p:stCondLst>
                                            <p:cond delay="0"/>
                                          </p:stCondLst>
                                        </p:cTn>
                                        <p:tgtEl>
                                          <p:spTgt spid="13"/>
                                        </p:tgtEl>
                                        <p:attrNameLst>
                                          <p:attrName>style.visibility</p:attrName>
                                        </p:attrNameLst>
                                      </p:cBhvr>
                                      <p:to>
                                        <p:strVal val="hidden"/>
                                      </p:to>
                                    </p:set>
                                  </p:childTnLst>
                                </p:cTn>
                              </p:par>
                            </p:childTnLst>
                          </p:cTn>
                        </p:par>
                      </p:childTnLst>
                    </p:cTn>
                  </p:par>
                  <p:par>
                    <p:cTn id="35" fill="hold">
                      <p:stCondLst>
                        <p:cond delay="indefinite"/>
                      </p:stCondLst>
                      <p:childTnLst>
                        <p:par>
                          <p:cTn id="36" fill="hold">
                            <p:stCondLst>
                              <p:cond delay="0"/>
                            </p:stCondLst>
                            <p:childTnLst>
                              <p:par>
                                <p:cTn id="37" presetID="1" presetClass="exit" presetSubtype="0" fill="hold" grpId="0" nodeType="clickEffect">
                                  <p:stCondLst>
                                    <p:cond delay="0"/>
                                  </p:stCondLst>
                                  <p:childTnLst>
                                    <p:set>
                                      <p:cBhvr>
                                        <p:cTn id="38" dur="1" fill="hold">
                                          <p:stCondLst>
                                            <p:cond delay="0"/>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2" grpId="0" animBg="1"/>
      <p:bldP spid="13" grpId="0" animBg="1"/>
      <p:bldP spid="14"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95484" y="692696"/>
            <a:ext cx="1080000"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目标导航</a:t>
            </a:r>
            <a:endParaRPr lang="zh-CN" altLang="en-US" sz="1400" dirty="0"/>
          </a:p>
        </p:txBody>
      </p:sp>
      <p:sp>
        <p:nvSpPr>
          <p:cNvPr id="4" name="矩形 3"/>
          <p:cNvSpPr>
            <a:spLocks noChangeAspect="1"/>
          </p:cNvSpPr>
          <p:nvPr/>
        </p:nvSpPr>
        <p:spPr>
          <a:xfrm>
            <a:off x="508000" y="1052736"/>
            <a:ext cx="8128000" cy="4927118"/>
          </a:xfrm>
          <a:prstGeom prst="rect">
            <a:avLst/>
          </a:prstGeom>
        </p:spPr>
        <p:txBody>
          <a:bodyPr>
            <a:spAutoFit/>
          </a:bodyPr>
          <a:lstStyle/>
          <a:p>
            <a:pPr>
              <a:lnSpc>
                <a:spcPct val="120000"/>
              </a:lnSpc>
            </a:pPr>
            <a:r>
              <a:rPr lang="en-US" altLang="zh-CN" sz="2200" b="1" dirty="0"/>
              <a:t>2</a:t>
            </a:r>
            <a:r>
              <a:rPr lang="en-US" altLang="zh-CN" sz="2200" dirty="0"/>
              <a:t>.</a:t>
            </a:r>
            <a:r>
              <a:rPr lang="zh-CN" altLang="zh-CN" sz="2200" dirty="0"/>
              <a:t>提高审美能力。</a:t>
            </a:r>
          </a:p>
          <a:p>
            <a:pPr>
              <a:lnSpc>
                <a:spcPct val="120000"/>
              </a:lnSpc>
            </a:pPr>
            <a:r>
              <a:rPr lang="en-US" altLang="zh-CN" sz="2200" dirty="0"/>
              <a:t>(1)</a:t>
            </a:r>
            <a:r>
              <a:rPr lang="zh-CN" altLang="zh-CN" sz="2200" dirty="0"/>
              <a:t>审美能力内涵</a:t>
            </a:r>
            <a:r>
              <a:rPr lang="en-US" altLang="zh-CN" sz="2200" dirty="0"/>
              <a:t>:</a:t>
            </a:r>
            <a:r>
              <a:rPr lang="zh-CN" altLang="zh-CN" sz="2200" dirty="0"/>
              <a:t>包括</a:t>
            </a:r>
            <a:r>
              <a:rPr lang="zh-CN" altLang="zh-CN" sz="2200" u="sng" dirty="0">
                <a:solidFill>
                  <a:srgbClr val="FF0000"/>
                </a:solidFill>
                <a:uFill>
                  <a:solidFill>
                    <a:schemeClr val="tx1"/>
                  </a:solidFill>
                </a:uFill>
              </a:rPr>
              <a:t>感受力</a:t>
            </a:r>
            <a:r>
              <a:rPr lang="zh-CN" altLang="zh-CN" sz="2200" dirty="0"/>
              <a:t>、理解力和</a:t>
            </a:r>
            <a:r>
              <a:rPr lang="zh-CN" altLang="zh-CN" sz="2200" u="sng" dirty="0">
                <a:solidFill>
                  <a:srgbClr val="FF0000"/>
                </a:solidFill>
                <a:uFill>
                  <a:solidFill>
                    <a:schemeClr val="tx1"/>
                  </a:solidFill>
                </a:uFill>
              </a:rPr>
              <a:t>创造力</a:t>
            </a:r>
            <a:r>
              <a:rPr lang="zh-CN" altLang="zh-CN" sz="2200" dirty="0"/>
              <a:t>。</a:t>
            </a:r>
          </a:p>
          <a:p>
            <a:pPr>
              <a:lnSpc>
                <a:spcPct val="120000"/>
              </a:lnSpc>
            </a:pPr>
            <a:r>
              <a:rPr lang="en-US" altLang="zh-CN" sz="2200" dirty="0"/>
              <a:t>(2)</a:t>
            </a:r>
            <a:r>
              <a:rPr lang="zh-CN" altLang="zh-CN" sz="2200" dirty="0"/>
              <a:t>感受力和理解力的提升需要</a:t>
            </a:r>
            <a:r>
              <a:rPr lang="zh-CN" altLang="zh-CN" sz="2200" u="sng" dirty="0">
                <a:solidFill>
                  <a:srgbClr val="FF0000"/>
                </a:solidFill>
                <a:uFill>
                  <a:solidFill>
                    <a:schemeClr val="tx1"/>
                  </a:solidFill>
                </a:uFill>
              </a:rPr>
              <a:t>主观经验</a:t>
            </a:r>
            <a:r>
              <a:rPr lang="zh-CN" altLang="zh-CN" sz="2200" dirty="0"/>
              <a:t>的积累</a:t>
            </a:r>
            <a:r>
              <a:rPr lang="en-US" altLang="zh-CN" sz="2200" dirty="0"/>
              <a:t>,</a:t>
            </a:r>
            <a:r>
              <a:rPr lang="zh-CN" altLang="zh-CN" sz="2200" dirty="0"/>
              <a:t>更需要有足够的</a:t>
            </a:r>
            <a:r>
              <a:rPr lang="zh-CN" altLang="zh-CN" sz="2200" u="sng" dirty="0">
                <a:solidFill>
                  <a:srgbClr val="FF0000"/>
                </a:solidFill>
                <a:uFill>
                  <a:solidFill>
                    <a:schemeClr val="tx1"/>
                  </a:solidFill>
                </a:uFill>
              </a:rPr>
              <a:t>知识</a:t>
            </a:r>
            <a:r>
              <a:rPr lang="zh-CN" altLang="zh-CN" sz="2200" dirty="0"/>
              <a:t>积累。</a:t>
            </a:r>
          </a:p>
          <a:p>
            <a:pPr>
              <a:lnSpc>
                <a:spcPct val="120000"/>
              </a:lnSpc>
            </a:pPr>
            <a:r>
              <a:rPr lang="en-US" altLang="zh-CN" sz="2200" b="1" dirty="0"/>
              <a:t>3</a:t>
            </a:r>
            <a:r>
              <a:rPr lang="en-US" altLang="zh-CN" sz="2200" dirty="0"/>
              <a:t>.</a:t>
            </a:r>
            <a:r>
              <a:rPr lang="zh-CN" altLang="zh-CN" sz="2200" dirty="0"/>
              <a:t>优选欣赏角度。</a:t>
            </a:r>
          </a:p>
          <a:p>
            <a:pPr>
              <a:lnSpc>
                <a:spcPct val="120000"/>
              </a:lnSpc>
            </a:pPr>
            <a:r>
              <a:rPr lang="en-US" altLang="zh-CN" sz="2200" dirty="0"/>
              <a:t>(1)</a:t>
            </a:r>
            <a:r>
              <a:rPr lang="zh-CN" altLang="zh-CN" sz="2200" dirty="0"/>
              <a:t>要求</a:t>
            </a:r>
            <a:r>
              <a:rPr lang="en-US" altLang="zh-CN" sz="2200" dirty="0"/>
              <a:t>:</a:t>
            </a:r>
            <a:r>
              <a:rPr lang="zh-CN" altLang="zh-CN" sz="2200" dirty="0"/>
              <a:t>因地制宜</a:t>
            </a:r>
            <a:r>
              <a:rPr lang="en-US" altLang="zh-CN" sz="2200" dirty="0"/>
              <a:t>,</a:t>
            </a:r>
            <a:r>
              <a:rPr lang="zh-CN" altLang="zh-CN" sz="2200" dirty="0"/>
              <a:t>抓住</a:t>
            </a:r>
            <a:r>
              <a:rPr lang="zh-CN" altLang="zh-CN" sz="2200" u="sng" dirty="0">
                <a:solidFill>
                  <a:srgbClr val="FF0000"/>
                </a:solidFill>
                <a:uFill>
                  <a:solidFill>
                    <a:schemeClr val="tx1"/>
                  </a:solidFill>
                </a:uFill>
              </a:rPr>
              <a:t>要点</a:t>
            </a:r>
            <a:r>
              <a:rPr lang="en-US" altLang="zh-CN" sz="2200" dirty="0"/>
              <a:t>,</a:t>
            </a:r>
            <a:r>
              <a:rPr lang="zh-CN" altLang="zh-CN" sz="2200" dirty="0"/>
              <a:t>有所侧重。</a:t>
            </a:r>
          </a:p>
          <a:p>
            <a:pPr>
              <a:lnSpc>
                <a:spcPct val="120000"/>
              </a:lnSpc>
            </a:pPr>
            <a:r>
              <a:rPr lang="en-US" altLang="zh-CN" sz="2200" dirty="0"/>
              <a:t>(2)</a:t>
            </a:r>
            <a:r>
              <a:rPr lang="zh-CN" altLang="zh-CN" sz="2200" dirty="0"/>
              <a:t>原因。</a:t>
            </a:r>
          </a:p>
          <a:p>
            <a:pPr>
              <a:lnSpc>
                <a:spcPct val="120000"/>
              </a:lnSpc>
            </a:pPr>
            <a:r>
              <a:rPr lang="zh-CN" altLang="zh-CN" sz="2200" dirty="0"/>
              <a:t>①旅游景观有各自的</a:t>
            </a:r>
            <a:r>
              <a:rPr lang="zh-CN" altLang="zh-CN" sz="2200" u="sng" dirty="0">
                <a:solidFill>
                  <a:srgbClr val="FF0000"/>
                </a:solidFill>
                <a:uFill>
                  <a:solidFill>
                    <a:schemeClr val="tx1"/>
                  </a:solidFill>
                </a:uFill>
              </a:rPr>
              <a:t>自然</a:t>
            </a:r>
            <a:r>
              <a:rPr lang="zh-CN" altLang="zh-CN" sz="2200" dirty="0"/>
              <a:t>属性和</a:t>
            </a:r>
            <a:r>
              <a:rPr lang="zh-CN" altLang="zh-CN" sz="2200" u="sng" dirty="0">
                <a:solidFill>
                  <a:srgbClr val="FF0000"/>
                </a:solidFill>
                <a:uFill>
                  <a:solidFill>
                    <a:schemeClr val="tx1"/>
                  </a:solidFill>
                </a:uFill>
              </a:rPr>
              <a:t>文化</a:t>
            </a:r>
            <a:r>
              <a:rPr lang="zh-CN" altLang="zh-CN" sz="2200" dirty="0"/>
              <a:t>属性。</a:t>
            </a:r>
          </a:p>
          <a:p>
            <a:pPr>
              <a:lnSpc>
                <a:spcPct val="120000"/>
              </a:lnSpc>
            </a:pPr>
            <a:r>
              <a:rPr lang="zh-CN" altLang="zh-CN" sz="2200" dirty="0"/>
              <a:t>②旅游资源的</a:t>
            </a:r>
            <a:r>
              <a:rPr lang="zh-CN" altLang="zh-CN" sz="2200" u="sng" dirty="0">
                <a:solidFill>
                  <a:srgbClr val="FF0000"/>
                </a:solidFill>
                <a:uFill>
                  <a:solidFill>
                    <a:schemeClr val="tx1"/>
                  </a:solidFill>
                </a:uFill>
              </a:rPr>
              <a:t>景象组合</a:t>
            </a:r>
            <a:r>
              <a:rPr lang="zh-CN" altLang="zh-CN" sz="2200" dirty="0"/>
              <a:t>特征</a:t>
            </a:r>
            <a:r>
              <a:rPr lang="en-US" altLang="zh-CN" sz="2200" dirty="0"/>
              <a:t>,</a:t>
            </a:r>
            <a:r>
              <a:rPr lang="zh-CN" altLang="zh-CN" sz="2200" dirty="0"/>
              <a:t>决定了欣赏角度不同</a:t>
            </a:r>
            <a:r>
              <a:rPr lang="en-US" altLang="zh-CN" sz="2200" dirty="0"/>
              <a:t>,</a:t>
            </a:r>
            <a:r>
              <a:rPr lang="zh-CN" altLang="zh-CN" sz="2200" dirty="0"/>
              <a:t>得到的</a:t>
            </a:r>
            <a:r>
              <a:rPr lang="zh-CN" altLang="zh-CN" sz="2200" u="sng" dirty="0">
                <a:solidFill>
                  <a:srgbClr val="FF0000"/>
                </a:solidFill>
                <a:uFill>
                  <a:solidFill>
                    <a:schemeClr val="tx1"/>
                  </a:solidFill>
                </a:uFill>
              </a:rPr>
              <a:t>审美感受</a:t>
            </a:r>
            <a:r>
              <a:rPr lang="zh-CN" altLang="zh-CN" sz="2200" dirty="0"/>
              <a:t>不同。</a:t>
            </a:r>
          </a:p>
          <a:p>
            <a:pPr>
              <a:lnSpc>
                <a:spcPct val="120000"/>
              </a:lnSpc>
            </a:pPr>
            <a:r>
              <a:rPr lang="zh-CN" altLang="zh-CN" sz="2200" dirty="0"/>
              <a:t>③大多数旅游景观是</a:t>
            </a:r>
            <a:r>
              <a:rPr lang="zh-CN" altLang="zh-CN" sz="2200" u="sng" dirty="0">
                <a:solidFill>
                  <a:srgbClr val="FF0000"/>
                </a:solidFill>
                <a:uFill>
                  <a:solidFill>
                    <a:schemeClr val="tx1"/>
                  </a:solidFill>
                </a:uFill>
              </a:rPr>
              <a:t>立体</a:t>
            </a:r>
            <a:r>
              <a:rPr lang="zh-CN" altLang="zh-CN" sz="2200" dirty="0"/>
              <a:t>和多层面的</a:t>
            </a:r>
            <a:r>
              <a:rPr lang="en-US" altLang="zh-CN" sz="2200" dirty="0"/>
              <a:t>,</a:t>
            </a:r>
            <a:r>
              <a:rPr lang="zh-CN" altLang="zh-CN" sz="2200" dirty="0"/>
              <a:t>应选择最佳的</a:t>
            </a:r>
            <a:r>
              <a:rPr lang="zh-CN" altLang="zh-CN" sz="2200" u="sng" dirty="0">
                <a:solidFill>
                  <a:srgbClr val="FF0000"/>
                </a:solidFill>
                <a:uFill>
                  <a:solidFill>
                    <a:schemeClr val="tx1"/>
                  </a:solidFill>
                </a:uFill>
              </a:rPr>
              <a:t>观测角度</a:t>
            </a:r>
            <a:r>
              <a:rPr lang="en-US" altLang="zh-CN" sz="2200" dirty="0"/>
              <a:t>,</a:t>
            </a:r>
            <a:r>
              <a:rPr lang="zh-CN" altLang="zh-CN" sz="2200" dirty="0"/>
              <a:t>方可感受其外表之美和内在魅力。</a:t>
            </a:r>
          </a:p>
        </p:txBody>
      </p:sp>
      <p:sp>
        <p:nvSpPr>
          <p:cNvPr id="5" name="矩形 4"/>
          <p:cNvSpPr/>
          <p:nvPr/>
        </p:nvSpPr>
        <p:spPr>
          <a:xfrm>
            <a:off x="3251971" y="1547072"/>
            <a:ext cx="848055" cy="2763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6" name="矩形 5"/>
          <p:cNvSpPr/>
          <p:nvPr/>
        </p:nvSpPr>
        <p:spPr>
          <a:xfrm>
            <a:off x="5508105" y="1541725"/>
            <a:ext cx="838566" cy="2763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7" name="矩形 6"/>
          <p:cNvSpPr/>
          <p:nvPr/>
        </p:nvSpPr>
        <p:spPr>
          <a:xfrm>
            <a:off x="4271325" y="1946063"/>
            <a:ext cx="1152128" cy="2763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8" name="矩形 7"/>
          <p:cNvSpPr/>
          <p:nvPr/>
        </p:nvSpPr>
        <p:spPr>
          <a:xfrm>
            <a:off x="428788" y="2348895"/>
            <a:ext cx="720080" cy="2763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9" name="矩形 8"/>
          <p:cNvSpPr/>
          <p:nvPr/>
        </p:nvSpPr>
        <p:spPr>
          <a:xfrm>
            <a:off x="3298024" y="3162677"/>
            <a:ext cx="612000" cy="2763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0" name="矩形 9"/>
          <p:cNvSpPr/>
          <p:nvPr/>
        </p:nvSpPr>
        <p:spPr>
          <a:xfrm>
            <a:off x="3113828" y="3956783"/>
            <a:ext cx="576000" cy="2763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1" name="矩形 10"/>
          <p:cNvSpPr/>
          <p:nvPr/>
        </p:nvSpPr>
        <p:spPr>
          <a:xfrm>
            <a:off x="4515924" y="3955689"/>
            <a:ext cx="576000" cy="2763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2" name="矩形 11"/>
          <p:cNvSpPr/>
          <p:nvPr/>
        </p:nvSpPr>
        <p:spPr>
          <a:xfrm>
            <a:off x="2269341" y="4365330"/>
            <a:ext cx="1123200" cy="2763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3" name="矩形 12"/>
          <p:cNvSpPr/>
          <p:nvPr/>
        </p:nvSpPr>
        <p:spPr>
          <a:xfrm>
            <a:off x="7488424" y="4365330"/>
            <a:ext cx="900000" cy="2763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4" name="矩形 13"/>
          <p:cNvSpPr/>
          <p:nvPr/>
        </p:nvSpPr>
        <p:spPr>
          <a:xfrm>
            <a:off x="611560" y="4767285"/>
            <a:ext cx="264405" cy="2763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5" name="矩形 14"/>
          <p:cNvSpPr/>
          <p:nvPr/>
        </p:nvSpPr>
        <p:spPr>
          <a:xfrm>
            <a:off x="3102390" y="5172836"/>
            <a:ext cx="576000" cy="2763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6" name="矩形 15"/>
          <p:cNvSpPr/>
          <p:nvPr/>
        </p:nvSpPr>
        <p:spPr>
          <a:xfrm>
            <a:off x="6805962" y="5167893"/>
            <a:ext cx="1152128" cy="280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extLst>
      <p:ext uri="{BB962C8B-B14F-4D97-AF65-F5344CB8AC3E}">
        <p14:creationId xmlns:p14="http://schemas.microsoft.com/office/powerpoint/2010/main" xmlns="" val="92996037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grpId="0" nodeType="clickEffect">
                                  <p:stCondLst>
                                    <p:cond delay="0"/>
                                  </p:stCondLst>
                                  <p:childTnLst>
                                    <p:set>
                                      <p:cBhvr>
                                        <p:cTn id="22" dur="1" fill="hold">
                                          <p:stCondLst>
                                            <p:cond delay="0"/>
                                          </p:stCondLst>
                                        </p:cTn>
                                        <p:tgtEl>
                                          <p:spTgt spid="9"/>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 presetClass="exit" presetSubtype="0" fill="hold" grpId="0" nodeType="clickEffect">
                                  <p:stCondLst>
                                    <p:cond delay="0"/>
                                  </p:stCondLst>
                                  <p:childTnLst>
                                    <p:set>
                                      <p:cBhvr>
                                        <p:cTn id="26" dur="1" fill="hold">
                                          <p:stCondLst>
                                            <p:cond delay="0"/>
                                          </p:stCondLst>
                                        </p:cTn>
                                        <p:tgtEl>
                                          <p:spTgt spid="10"/>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1" presetClass="exit" presetSubtype="0" fill="hold" grpId="0" nodeType="clickEffect">
                                  <p:stCondLst>
                                    <p:cond delay="0"/>
                                  </p:stCondLst>
                                  <p:childTnLst>
                                    <p:set>
                                      <p:cBhvr>
                                        <p:cTn id="30" dur="1" fill="hold">
                                          <p:stCondLst>
                                            <p:cond delay="0"/>
                                          </p:stCondLst>
                                        </p:cTn>
                                        <p:tgtEl>
                                          <p:spTgt spid="11"/>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1" presetClass="exit" presetSubtype="0" fill="hold" grpId="0" nodeType="clickEffect">
                                  <p:stCondLst>
                                    <p:cond delay="0"/>
                                  </p:stCondLst>
                                  <p:childTnLst>
                                    <p:set>
                                      <p:cBhvr>
                                        <p:cTn id="34" dur="1" fill="hold">
                                          <p:stCondLst>
                                            <p:cond delay="0"/>
                                          </p:stCondLst>
                                        </p:cTn>
                                        <p:tgtEl>
                                          <p:spTgt spid="12"/>
                                        </p:tgtEl>
                                        <p:attrNameLst>
                                          <p:attrName>style.visibility</p:attrName>
                                        </p:attrNameLst>
                                      </p:cBhvr>
                                      <p:to>
                                        <p:strVal val="hidden"/>
                                      </p:to>
                                    </p:set>
                                  </p:childTnLst>
                                </p:cTn>
                              </p:par>
                            </p:childTnLst>
                          </p:cTn>
                        </p:par>
                      </p:childTnLst>
                    </p:cTn>
                  </p:par>
                  <p:par>
                    <p:cTn id="35" fill="hold">
                      <p:stCondLst>
                        <p:cond delay="indefinite"/>
                      </p:stCondLst>
                      <p:childTnLst>
                        <p:par>
                          <p:cTn id="36" fill="hold">
                            <p:stCondLst>
                              <p:cond delay="0"/>
                            </p:stCondLst>
                            <p:childTnLst>
                              <p:par>
                                <p:cTn id="37" presetID="1" presetClass="exit" presetSubtype="0" fill="hold" grpId="0" nodeType="clickEffect">
                                  <p:stCondLst>
                                    <p:cond delay="0"/>
                                  </p:stCondLst>
                                  <p:childTnLst>
                                    <p:set>
                                      <p:cBhvr>
                                        <p:cTn id="38" dur="1" fill="hold">
                                          <p:stCondLst>
                                            <p:cond delay="0"/>
                                          </p:stCondLst>
                                        </p:cTn>
                                        <p:tgtEl>
                                          <p:spTgt spid="13"/>
                                        </p:tgtEl>
                                        <p:attrNameLst>
                                          <p:attrName>style.visibility</p:attrName>
                                        </p:attrNameLst>
                                      </p:cBhvr>
                                      <p:to>
                                        <p:strVal val="hidden"/>
                                      </p:to>
                                    </p:set>
                                  </p:childTnLst>
                                </p:cTn>
                              </p:par>
                              <p:par>
                                <p:cTn id="39" presetID="1" presetClass="exit" presetSubtype="0" fill="hold" grpId="0" nodeType="withEffect">
                                  <p:stCondLst>
                                    <p:cond delay="0"/>
                                  </p:stCondLst>
                                  <p:childTnLst>
                                    <p:set>
                                      <p:cBhvr>
                                        <p:cTn id="40" dur="1" fill="hold">
                                          <p:stCondLst>
                                            <p:cond delay="0"/>
                                          </p:stCondLst>
                                        </p:cTn>
                                        <p:tgtEl>
                                          <p:spTgt spid="14"/>
                                        </p:tgtEl>
                                        <p:attrNameLst>
                                          <p:attrName>style.visibility</p:attrName>
                                        </p:attrNameLst>
                                      </p:cBhvr>
                                      <p:to>
                                        <p:strVal val="hidden"/>
                                      </p:to>
                                    </p:set>
                                  </p:childTnLst>
                                </p:cTn>
                              </p:par>
                            </p:childTnLst>
                          </p:cTn>
                        </p:par>
                      </p:childTnLst>
                    </p:cTn>
                  </p:par>
                  <p:par>
                    <p:cTn id="41" fill="hold">
                      <p:stCondLst>
                        <p:cond delay="indefinite"/>
                      </p:stCondLst>
                      <p:childTnLst>
                        <p:par>
                          <p:cTn id="42" fill="hold">
                            <p:stCondLst>
                              <p:cond delay="0"/>
                            </p:stCondLst>
                            <p:childTnLst>
                              <p:par>
                                <p:cTn id="43" presetID="1" presetClass="exit" presetSubtype="0" fill="hold" grpId="0" nodeType="clickEffect">
                                  <p:stCondLst>
                                    <p:cond delay="0"/>
                                  </p:stCondLst>
                                  <p:childTnLst>
                                    <p:set>
                                      <p:cBhvr>
                                        <p:cTn id="44" dur="1" fill="hold">
                                          <p:stCondLst>
                                            <p:cond delay="0"/>
                                          </p:stCondLst>
                                        </p:cTn>
                                        <p:tgtEl>
                                          <p:spTgt spid="15"/>
                                        </p:tgtEl>
                                        <p:attrNameLst>
                                          <p:attrName>style.visibility</p:attrName>
                                        </p:attrNameLst>
                                      </p:cBhvr>
                                      <p:to>
                                        <p:strVal val="hidden"/>
                                      </p:to>
                                    </p:set>
                                  </p:childTnLst>
                                </p:cTn>
                              </p:par>
                            </p:childTnLst>
                          </p:cTn>
                        </p:par>
                      </p:childTnLst>
                    </p:cTn>
                  </p:par>
                  <p:par>
                    <p:cTn id="45" fill="hold">
                      <p:stCondLst>
                        <p:cond delay="indefinite"/>
                      </p:stCondLst>
                      <p:childTnLst>
                        <p:par>
                          <p:cTn id="46" fill="hold">
                            <p:stCondLst>
                              <p:cond delay="0"/>
                            </p:stCondLst>
                            <p:childTnLst>
                              <p:par>
                                <p:cTn id="47" presetID="1" presetClass="exit" presetSubtype="0" fill="hold" grpId="0" nodeType="clickEffect">
                                  <p:stCondLst>
                                    <p:cond delay="0"/>
                                  </p:stCondLst>
                                  <p:childTnLst>
                                    <p:set>
                                      <p:cBhvr>
                                        <p:cTn id="48" dur="1" fill="hold">
                                          <p:stCondLst>
                                            <p:cond delay="0"/>
                                          </p:stCondLst>
                                        </p:cTn>
                                        <p:tgtEl>
                                          <p:spTgt spid="1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95484" y="692696"/>
            <a:ext cx="1080000"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目标导航</a:t>
            </a:r>
            <a:endParaRPr lang="zh-CN" altLang="en-US" sz="1400" dirty="0"/>
          </a:p>
        </p:txBody>
      </p:sp>
      <p:sp>
        <p:nvSpPr>
          <p:cNvPr id="4" name="矩形 3"/>
          <p:cNvSpPr>
            <a:spLocks noChangeAspect="1"/>
          </p:cNvSpPr>
          <p:nvPr/>
        </p:nvSpPr>
        <p:spPr>
          <a:xfrm>
            <a:off x="508000" y="1052736"/>
            <a:ext cx="8128000" cy="4114588"/>
          </a:xfrm>
          <a:prstGeom prst="rect">
            <a:avLst/>
          </a:prstGeom>
        </p:spPr>
        <p:txBody>
          <a:bodyPr>
            <a:spAutoFit/>
          </a:bodyPr>
          <a:lstStyle/>
          <a:p>
            <a:pPr>
              <a:lnSpc>
                <a:spcPct val="120000"/>
              </a:lnSpc>
            </a:pPr>
            <a:r>
              <a:rPr lang="en-US" altLang="zh-CN" sz="2200" b="1" dirty="0"/>
              <a:t>4</a:t>
            </a:r>
            <a:r>
              <a:rPr lang="en-US" altLang="zh-CN" sz="2200" dirty="0"/>
              <a:t>.</a:t>
            </a:r>
            <a:r>
              <a:rPr lang="zh-CN" altLang="zh-CN" sz="2200" dirty="0"/>
              <a:t>把握观赏时机。</a:t>
            </a:r>
          </a:p>
          <a:p>
            <a:pPr>
              <a:lnSpc>
                <a:spcPct val="120000"/>
              </a:lnSpc>
            </a:pPr>
            <a:r>
              <a:rPr lang="en-US" altLang="zh-CN" sz="2200" dirty="0"/>
              <a:t>(1)</a:t>
            </a:r>
            <a:r>
              <a:rPr lang="zh-CN" altLang="zh-CN" sz="2200" dirty="0"/>
              <a:t>原因</a:t>
            </a:r>
            <a:r>
              <a:rPr lang="en-US" altLang="zh-CN" sz="2200" dirty="0"/>
              <a:t>:</a:t>
            </a:r>
            <a:r>
              <a:rPr lang="zh-CN" altLang="zh-CN" sz="2200" dirty="0"/>
              <a:t>景观的各个要素</a:t>
            </a:r>
            <a:r>
              <a:rPr lang="en-US" altLang="zh-CN" sz="2200" dirty="0"/>
              <a:t>,</a:t>
            </a:r>
            <a:r>
              <a:rPr lang="zh-CN" altLang="zh-CN" sz="2200" dirty="0"/>
              <a:t>以</a:t>
            </a:r>
            <a:r>
              <a:rPr lang="zh-CN" altLang="zh-CN" sz="2200" u="sng" dirty="0">
                <a:solidFill>
                  <a:srgbClr val="FF0000"/>
                </a:solidFill>
                <a:uFill>
                  <a:solidFill>
                    <a:schemeClr val="tx1"/>
                  </a:solidFill>
                </a:uFill>
              </a:rPr>
              <a:t>多种对比组合</a:t>
            </a:r>
            <a:r>
              <a:rPr lang="zh-CN" altLang="zh-CN" sz="2200" dirty="0"/>
              <a:t>产生美感。</a:t>
            </a:r>
          </a:p>
          <a:p>
            <a:pPr>
              <a:lnSpc>
                <a:spcPct val="120000"/>
              </a:lnSpc>
            </a:pPr>
            <a:r>
              <a:rPr lang="en-US" altLang="zh-CN" sz="2200" dirty="0"/>
              <a:t>(2)</a:t>
            </a:r>
            <a:r>
              <a:rPr lang="zh-CN" altLang="zh-CN" sz="2200" dirty="0"/>
              <a:t>最主要表现</a:t>
            </a:r>
            <a:r>
              <a:rPr lang="en-US" altLang="zh-CN" sz="2200" dirty="0"/>
              <a:t>:</a:t>
            </a:r>
            <a:r>
              <a:rPr lang="zh-CN" altLang="zh-CN" sz="2200" u="sng" dirty="0">
                <a:solidFill>
                  <a:srgbClr val="FF0000"/>
                </a:solidFill>
                <a:uFill>
                  <a:solidFill>
                    <a:schemeClr val="tx1"/>
                  </a:solidFill>
                </a:uFill>
              </a:rPr>
              <a:t>动与静</a:t>
            </a:r>
            <a:r>
              <a:rPr lang="zh-CN" altLang="zh-CN" sz="2200" dirty="0"/>
              <a:t>的对比</a:t>
            </a:r>
            <a:r>
              <a:rPr lang="en-US" altLang="zh-CN" sz="2200" dirty="0"/>
              <a:t>,</a:t>
            </a:r>
            <a:r>
              <a:rPr lang="zh-CN" altLang="zh-CN" sz="2200" dirty="0"/>
              <a:t>张与弛的对比</a:t>
            </a:r>
            <a:r>
              <a:rPr lang="en-US" altLang="zh-CN" sz="2200" dirty="0"/>
              <a:t>,</a:t>
            </a:r>
            <a:r>
              <a:rPr lang="zh-CN" altLang="zh-CN" sz="2200" u="sng" dirty="0">
                <a:solidFill>
                  <a:srgbClr val="FF0000"/>
                </a:solidFill>
                <a:uFill>
                  <a:solidFill>
                    <a:schemeClr val="tx1"/>
                  </a:solidFill>
                </a:uFill>
              </a:rPr>
              <a:t>稳定与变幻</a:t>
            </a:r>
            <a:r>
              <a:rPr lang="zh-CN" altLang="zh-CN" sz="2200" dirty="0"/>
              <a:t>的对比等。</a:t>
            </a:r>
          </a:p>
          <a:p>
            <a:pPr>
              <a:lnSpc>
                <a:spcPct val="120000"/>
              </a:lnSpc>
            </a:pPr>
            <a:r>
              <a:rPr lang="en-US" altLang="zh-CN" sz="2200" b="1" dirty="0"/>
              <a:t>5</a:t>
            </a:r>
            <a:r>
              <a:rPr lang="en-US" altLang="zh-CN" sz="2200" dirty="0"/>
              <a:t>.</a:t>
            </a:r>
            <a:r>
              <a:rPr lang="zh-CN" altLang="zh-CN" sz="2200" dirty="0"/>
              <a:t>品味文化内涵。</a:t>
            </a:r>
          </a:p>
          <a:p>
            <a:pPr>
              <a:lnSpc>
                <a:spcPct val="120000"/>
              </a:lnSpc>
            </a:pPr>
            <a:r>
              <a:rPr lang="en-US" altLang="zh-CN" sz="2200" dirty="0"/>
              <a:t>(1)</a:t>
            </a:r>
            <a:r>
              <a:rPr lang="zh-CN" altLang="zh-CN" sz="2200" dirty="0"/>
              <a:t>原因</a:t>
            </a:r>
            <a:r>
              <a:rPr lang="en-US" altLang="zh-CN" sz="2200" dirty="0"/>
              <a:t>:</a:t>
            </a:r>
            <a:r>
              <a:rPr lang="zh-CN" altLang="zh-CN" sz="2200" dirty="0"/>
              <a:t>文化内涵构成了许多旅游资源</a:t>
            </a:r>
            <a:r>
              <a:rPr lang="zh-CN" altLang="zh-CN" sz="2200" u="sng" dirty="0">
                <a:solidFill>
                  <a:srgbClr val="FF0000"/>
                </a:solidFill>
                <a:uFill>
                  <a:solidFill>
                    <a:schemeClr val="tx1"/>
                  </a:solidFill>
                </a:uFill>
              </a:rPr>
              <a:t>内在美</a:t>
            </a:r>
            <a:r>
              <a:rPr lang="zh-CN" altLang="zh-CN" sz="2200" dirty="0"/>
              <a:t>的核心。</a:t>
            </a:r>
          </a:p>
          <a:p>
            <a:pPr>
              <a:lnSpc>
                <a:spcPct val="120000"/>
              </a:lnSpc>
            </a:pPr>
            <a:r>
              <a:rPr lang="en-US" altLang="zh-CN" sz="2200" dirty="0"/>
              <a:t>(2)</a:t>
            </a:r>
            <a:r>
              <a:rPr lang="zh-CN" altLang="zh-CN" sz="2200" dirty="0"/>
              <a:t>方法</a:t>
            </a:r>
            <a:r>
              <a:rPr lang="en-US" altLang="zh-CN" sz="2200" dirty="0"/>
              <a:t>:</a:t>
            </a:r>
            <a:r>
              <a:rPr lang="zh-CN" altLang="zh-CN" sz="2200" dirty="0"/>
              <a:t>要了解其</a:t>
            </a:r>
            <a:r>
              <a:rPr lang="zh-CN" altLang="zh-CN" sz="2200" u="sng" dirty="0">
                <a:solidFill>
                  <a:srgbClr val="FF0000"/>
                </a:solidFill>
                <a:uFill>
                  <a:solidFill>
                    <a:schemeClr val="tx1"/>
                  </a:solidFill>
                </a:uFill>
              </a:rPr>
              <a:t>来龙去脉</a:t>
            </a:r>
            <a:r>
              <a:rPr lang="en-US" altLang="zh-CN" sz="2200" dirty="0"/>
              <a:t>,</a:t>
            </a:r>
            <a:r>
              <a:rPr lang="zh-CN" altLang="zh-CN" sz="2200" dirty="0"/>
              <a:t>对其深入分析</a:t>
            </a:r>
            <a:r>
              <a:rPr lang="en-US" altLang="zh-CN" sz="2200" dirty="0"/>
              <a:t>,</a:t>
            </a:r>
            <a:r>
              <a:rPr lang="zh-CN" altLang="zh-CN" sz="2200" dirty="0"/>
              <a:t>运用</a:t>
            </a:r>
            <a:r>
              <a:rPr lang="zh-CN" altLang="zh-CN" sz="2200" u="sng" dirty="0">
                <a:solidFill>
                  <a:srgbClr val="FF0000"/>
                </a:solidFill>
                <a:uFill>
                  <a:solidFill>
                    <a:schemeClr val="tx1"/>
                  </a:solidFill>
                </a:uFill>
              </a:rPr>
              <a:t>文化素养</a:t>
            </a:r>
            <a:r>
              <a:rPr lang="zh-CN" altLang="zh-CN" sz="2200" dirty="0"/>
              <a:t>和以往经验去细心品味。</a:t>
            </a:r>
          </a:p>
          <a:p>
            <a:pPr>
              <a:lnSpc>
                <a:spcPct val="120000"/>
              </a:lnSpc>
            </a:pPr>
            <a:r>
              <a:rPr lang="zh-CN" altLang="zh-CN" sz="2200" dirty="0"/>
              <a:t>思考讨论怎样提高审美能力</a:t>
            </a:r>
            <a:r>
              <a:rPr lang="en-US" altLang="zh-CN" sz="2200" dirty="0"/>
              <a:t>?</a:t>
            </a:r>
            <a:endParaRPr lang="zh-CN" altLang="zh-CN" sz="2200" dirty="0"/>
          </a:p>
          <a:p>
            <a:pPr>
              <a:lnSpc>
                <a:spcPct val="120000"/>
              </a:lnSpc>
            </a:pPr>
            <a:r>
              <a:rPr lang="zh-CN" altLang="zh-CN" sz="2200" dirty="0">
                <a:solidFill>
                  <a:srgbClr val="FF0000"/>
                </a:solidFill>
                <a:uFill>
                  <a:solidFill>
                    <a:schemeClr val="tx1"/>
                  </a:solidFill>
                </a:uFill>
              </a:rPr>
              <a:t>提示</a:t>
            </a:r>
            <a:r>
              <a:rPr lang="zh-CN" altLang="zh-CN" sz="2200" dirty="0"/>
              <a:t>知识积累加经验积累。旅游前需要查阅资料</a:t>
            </a:r>
            <a:r>
              <a:rPr lang="en-US" altLang="zh-CN" sz="2200" dirty="0"/>
              <a:t>,</a:t>
            </a:r>
            <a:r>
              <a:rPr lang="zh-CN" altLang="zh-CN" sz="2200" dirty="0"/>
              <a:t>了解旅游景点的相关知识。</a:t>
            </a:r>
          </a:p>
        </p:txBody>
      </p:sp>
      <p:sp>
        <p:nvSpPr>
          <p:cNvPr id="5" name="矩形 4"/>
          <p:cNvSpPr/>
          <p:nvPr/>
        </p:nvSpPr>
        <p:spPr>
          <a:xfrm>
            <a:off x="3854412" y="1542323"/>
            <a:ext cx="1728192" cy="2763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6" name="矩形 5"/>
          <p:cNvSpPr/>
          <p:nvPr/>
        </p:nvSpPr>
        <p:spPr>
          <a:xfrm>
            <a:off x="2411760" y="1946219"/>
            <a:ext cx="864096" cy="2763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7" name="矩形 6"/>
          <p:cNvSpPr/>
          <p:nvPr/>
        </p:nvSpPr>
        <p:spPr>
          <a:xfrm>
            <a:off x="5935288" y="1952495"/>
            <a:ext cx="1368152" cy="2763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8" name="矩形 7"/>
          <p:cNvSpPr/>
          <p:nvPr/>
        </p:nvSpPr>
        <p:spPr>
          <a:xfrm>
            <a:off x="5190888" y="2751947"/>
            <a:ext cx="864096" cy="280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9" name="矩形 8"/>
          <p:cNvSpPr/>
          <p:nvPr/>
        </p:nvSpPr>
        <p:spPr>
          <a:xfrm>
            <a:off x="2656968" y="3155763"/>
            <a:ext cx="1170000" cy="280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0" name="矩形 9"/>
          <p:cNvSpPr/>
          <p:nvPr/>
        </p:nvSpPr>
        <p:spPr>
          <a:xfrm>
            <a:off x="6187316" y="3155763"/>
            <a:ext cx="1141200" cy="280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extLst>
      <p:ext uri="{BB962C8B-B14F-4D97-AF65-F5344CB8AC3E}">
        <p14:creationId xmlns:p14="http://schemas.microsoft.com/office/powerpoint/2010/main" xmlns="" val="59475383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grpId="0" nodeType="clickEffect">
                                  <p:stCondLst>
                                    <p:cond delay="0"/>
                                  </p:stCondLst>
                                  <p:childTnLst>
                                    <p:set>
                                      <p:cBhvr>
                                        <p:cTn id="22" dur="1" fill="hold">
                                          <p:stCondLst>
                                            <p:cond delay="0"/>
                                          </p:stCondLst>
                                        </p:cTn>
                                        <p:tgtEl>
                                          <p:spTgt spid="9"/>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 presetClass="exit" presetSubtype="0" fill="hold" grpId="0" nodeType="clickEffect">
                                  <p:stCondLst>
                                    <p:cond delay="0"/>
                                  </p:stCondLst>
                                  <p:childTnLst>
                                    <p:set>
                                      <p:cBhvr>
                                        <p:cTn id="26" dur="1" fill="hold">
                                          <p:stCondLst>
                                            <p:cond delay="0"/>
                                          </p:stCondLst>
                                        </p:cTn>
                                        <p:tgtEl>
                                          <p:spTgt spid="10"/>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4">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4"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4">
                  <a:lumMod val="20000"/>
                  <a:lumOff val="80000"/>
                </a:schemeClr>
              </a:solidFill>
            </a:endParaRPr>
          </a:p>
        </p:txBody>
      </p:sp>
      <p:sp>
        <p:nvSpPr>
          <p:cNvPr id="4" name="矩形 3"/>
          <p:cNvSpPr>
            <a:spLocks noChangeAspect="1"/>
          </p:cNvSpPr>
          <p:nvPr/>
        </p:nvSpPr>
        <p:spPr>
          <a:xfrm>
            <a:off x="508000" y="1026582"/>
            <a:ext cx="3163045" cy="458202"/>
          </a:xfrm>
          <a:prstGeom prst="rect">
            <a:avLst/>
          </a:prstGeom>
        </p:spPr>
        <p:txBody>
          <a:bodyPr wrap="none">
            <a:spAutoFit/>
          </a:bodyPr>
          <a:lstStyle/>
          <a:p>
            <a:pPr>
              <a:lnSpc>
                <a:spcPct val="120000"/>
              </a:lnSpc>
            </a:pPr>
            <a:r>
              <a:rPr lang="zh-CN" altLang="zh-CN" sz="2200" dirty="0"/>
              <a:t>探究点一 优选欣赏</a:t>
            </a:r>
            <a:r>
              <a:rPr lang="zh-CN" altLang="zh-CN" sz="2200" dirty="0" smtClean="0"/>
              <a:t>角度</a:t>
            </a:r>
            <a:r>
              <a:rPr lang="en-US" altLang="zh-CN" sz="2200" dirty="0" smtClean="0"/>
              <a:t> </a:t>
            </a:r>
            <a:endParaRPr lang="zh-CN" altLang="zh-CN" sz="2200" dirty="0"/>
          </a:p>
        </p:txBody>
      </p:sp>
      <p:graphicFrame>
        <p:nvGraphicFramePr>
          <p:cNvPr id="5" name="对象 4"/>
          <p:cNvGraphicFramePr>
            <a:graphicFrameLocks noChangeAspect="1"/>
          </p:cNvGraphicFramePr>
          <p:nvPr>
            <p:extLst>
              <p:ext uri="{D42A27DB-BD31-4B8C-83A1-F6EECF244321}">
                <p14:modId xmlns:p14="http://schemas.microsoft.com/office/powerpoint/2010/main" xmlns="" val="3130815010"/>
              </p:ext>
            </p:extLst>
          </p:nvPr>
        </p:nvGraphicFramePr>
        <p:xfrm>
          <a:off x="508000" y="1278693"/>
          <a:ext cx="8128000" cy="854163"/>
        </p:xfrm>
        <a:graphic>
          <a:graphicData uri="http://schemas.openxmlformats.org/presentationml/2006/ole">
            <p:oleObj spid="_x0000_s3179" name="文档" r:id="rId5" imgW="3836312" imgH="402466" progId="Word.Document.12">
              <p:embed/>
            </p:oleObj>
          </a:graphicData>
        </a:graphic>
      </p:graphicFrame>
      <p:sp>
        <p:nvSpPr>
          <p:cNvPr id="7" name="矩形 6"/>
          <p:cNvSpPr>
            <a:spLocks noChangeAspect="1"/>
          </p:cNvSpPr>
          <p:nvPr/>
        </p:nvSpPr>
        <p:spPr>
          <a:xfrm>
            <a:off x="508000" y="1844824"/>
            <a:ext cx="8128000" cy="966755"/>
          </a:xfrm>
          <a:prstGeom prst="rect">
            <a:avLst/>
          </a:prstGeom>
        </p:spPr>
        <p:txBody>
          <a:bodyPr wrap="none">
            <a:spAutoFit/>
          </a:bodyPr>
          <a:lstStyle/>
          <a:p>
            <a:pPr>
              <a:lnSpc>
                <a:spcPct val="120000"/>
              </a:lnSpc>
            </a:pPr>
            <a:r>
              <a:rPr lang="zh-CN" altLang="zh-CN" sz="2200" dirty="0"/>
              <a:t>材料　多姿多彩的旅游资源。</a:t>
            </a:r>
          </a:p>
        </p:txBody>
      </p:sp>
      <p:graphicFrame>
        <p:nvGraphicFramePr>
          <p:cNvPr id="8" name="对象 7"/>
          <p:cNvGraphicFramePr>
            <a:graphicFrameLocks noChangeAspect="1"/>
          </p:cNvGraphicFramePr>
          <p:nvPr>
            <p:extLst>
              <p:ext uri="{D42A27DB-BD31-4B8C-83A1-F6EECF244321}">
                <p14:modId xmlns:p14="http://schemas.microsoft.com/office/powerpoint/2010/main" xmlns="" val="258441294"/>
              </p:ext>
            </p:extLst>
          </p:nvPr>
        </p:nvGraphicFramePr>
        <p:xfrm>
          <a:off x="508000" y="2305067"/>
          <a:ext cx="8128000" cy="2132045"/>
        </p:xfrm>
        <a:graphic>
          <a:graphicData uri="http://schemas.openxmlformats.org/presentationml/2006/ole">
            <p:oleObj spid="_x0000_s3180" name="文档" r:id="rId6" imgW="3836312" imgH="1006524" progId="Word.Document.12">
              <p:embed/>
            </p:oleObj>
          </a:graphicData>
        </a:graphic>
      </p:graphicFrame>
      <p:graphicFrame>
        <p:nvGraphicFramePr>
          <p:cNvPr id="9" name="对象 8"/>
          <p:cNvGraphicFramePr>
            <a:graphicFrameLocks noChangeAspect="1"/>
          </p:cNvGraphicFramePr>
          <p:nvPr>
            <p:extLst>
              <p:ext uri="{D42A27DB-BD31-4B8C-83A1-F6EECF244321}">
                <p14:modId xmlns:p14="http://schemas.microsoft.com/office/powerpoint/2010/main" xmlns="" val="3834687086"/>
              </p:ext>
            </p:extLst>
          </p:nvPr>
        </p:nvGraphicFramePr>
        <p:xfrm>
          <a:off x="508000" y="4393299"/>
          <a:ext cx="8128000" cy="2132045"/>
        </p:xfrm>
        <a:graphic>
          <a:graphicData uri="http://schemas.openxmlformats.org/presentationml/2006/ole">
            <p:oleObj spid="_x0000_s3181" name="文档" r:id="rId7" imgW="3836312" imgH="1006524" progId="Word.Document.12">
              <p:embed/>
            </p:oleObj>
          </a:graphicData>
        </a:graphic>
      </p:graphicFrame>
    </p:spTree>
    <p:extLst>
      <p:ext uri="{BB962C8B-B14F-4D97-AF65-F5344CB8AC3E}">
        <p14:creationId xmlns:p14="http://schemas.microsoft.com/office/powerpoint/2010/main" xmlns="" val="3554121500"/>
      </p:ext>
    </p:extLst>
  </p:cSld>
  <p:clrMapOvr>
    <a:masterClrMapping/>
  </p:clrMapOvr>
  <p:transition spd="slow">
    <p:cove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3"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4">
                  <a:lumMod val="20000"/>
                  <a:lumOff val="80000"/>
                </a:schemeClr>
              </a:solidFill>
            </a:endParaRPr>
          </a:p>
        </p:txBody>
      </p:sp>
      <p:sp>
        <p:nvSpPr>
          <p:cNvPr id="6" name="矩形 5"/>
          <p:cNvSpPr>
            <a:spLocks noChangeAspect="1"/>
          </p:cNvSpPr>
          <p:nvPr/>
        </p:nvSpPr>
        <p:spPr>
          <a:xfrm>
            <a:off x="508000" y="1052736"/>
            <a:ext cx="8128000" cy="4520853"/>
          </a:xfrm>
          <a:prstGeom prst="rect">
            <a:avLst/>
          </a:prstGeom>
        </p:spPr>
        <p:txBody>
          <a:bodyPr>
            <a:spAutoFit/>
          </a:bodyPr>
          <a:lstStyle/>
          <a:p>
            <a:pPr>
              <a:lnSpc>
                <a:spcPct val="120000"/>
              </a:lnSpc>
            </a:pPr>
            <a:r>
              <a:rPr lang="zh-CN" altLang="zh-CN" sz="2200" dirty="0"/>
              <a:t>结合材料探究</a:t>
            </a:r>
            <a:r>
              <a:rPr lang="en-US" altLang="zh-CN" sz="2200" dirty="0"/>
              <a:t>:</a:t>
            </a:r>
            <a:endParaRPr lang="zh-CN" altLang="zh-CN" sz="2200" dirty="0"/>
          </a:p>
          <a:p>
            <a:pPr>
              <a:lnSpc>
                <a:spcPct val="120000"/>
              </a:lnSpc>
            </a:pPr>
            <a:r>
              <a:rPr lang="en-US" altLang="zh-CN" sz="2200" dirty="0"/>
              <a:t>(1)</a:t>
            </a:r>
            <a:r>
              <a:rPr lang="zh-CN" altLang="zh-CN" sz="2200" dirty="0"/>
              <a:t>上面几幅图所示的景观应怎样观赏才能达到最佳效果</a:t>
            </a:r>
            <a:r>
              <a:rPr lang="en-US" altLang="zh-CN" sz="2200" dirty="0"/>
              <a:t>?</a:t>
            </a:r>
            <a:endParaRPr lang="zh-CN" altLang="zh-CN" sz="2200" dirty="0"/>
          </a:p>
          <a:p>
            <a:pPr>
              <a:lnSpc>
                <a:spcPct val="120000"/>
              </a:lnSpc>
            </a:pPr>
            <a:r>
              <a:rPr lang="zh-CN" altLang="zh-CN" sz="2200" dirty="0">
                <a:solidFill>
                  <a:srgbClr val="FF0000"/>
                </a:solidFill>
              </a:rPr>
              <a:t>提示</a:t>
            </a:r>
            <a:r>
              <a:rPr lang="zh-CN" altLang="zh-CN" sz="2200" dirty="0"/>
              <a:t>①梯田景观</a:t>
            </a:r>
            <a:r>
              <a:rPr lang="en-US" altLang="zh-CN" sz="2200" dirty="0"/>
              <a:t>——</a:t>
            </a:r>
            <a:r>
              <a:rPr lang="zh-CN" altLang="zh-CN" sz="2200" dirty="0"/>
              <a:t>远眺</a:t>
            </a:r>
            <a:r>
              <a:rPr lang="en-US" altLang="zh-CN" sz="2200" dirty="0"/>
              <a:t>;</a:t>
            </a:r>
            <a:r>
              <a:rPr lang="zh-CN" altLang="zh-CN" sz="2200" dirty="0"/>
              <a:t>②桂林骆驼峰</a:t>
            </a:r>
            <a:r>
              <a:rPr lang="en-US" altLang="zh-CN" sz="2200" dirty="0"/>
              <a:t>——</a:t>
            </a:r>
            <a:r>
              <a:rPr lang="zh-CN" altLang="zh-CN" sz="2200" dirty="0"/>
              <a:t>特定地点观赏</a:t>
            </a:r>
            <a:r>
              <a:rPr lang="en-US" altLang="zh-CN" sz="2200" dirty="0"/>
              <a:t>;</a:t>
            </a:r>
            <a:r>
              <a:rPr lang="zh-CN" altLang="zh-CN" sz="2200" dirty="0"/>
              <a:t>③雁荡一线天</a:t>
            </a:r>
            <a:r>
              <a:rPr lang="en-US" altLang="zh-CN" sz="2200" dirty="0"/>
              <a:t>——</a:t>
            </a:r>
            <a:r>
              <a:rPr lang="zh-CN" altLang="zh-CN" sz="2200" dirty="0"/>
              <a:t>置身其中仰视</a:t>
            </a:r>
            <a:r>
              <a:rPr lang="en-US" altLang="zh-CN" sz="2200" dirty="0"/>
              <a:t>;</a:t>
            </a:r>
            <a:r>
              <a:rPr lang="zh-CN" altLang="zh-CN" sz="2200" dirty="0"/>
              <a:t>④丽江黑龙潭</a:t>
            </a:r>
            <a:r>
              <a:rPr lang="en-US" altLang="zh-CN" sz="2200" dirty="0"/>
              <a:t>——</a:t>
            </a:r>
            <a:r>
              <a:rPr lang="zh-CN" altLang="zh-CN" sz="2200" dirty="0"/>
              <a:t>近看</a:t>
            </a:r>
            <a:r>
              <a:rPr lang="en-US" altLang="zh-CN" sz="2200" dirty="0"/>
              <a:t>,</a:t>
            </a:r>
            <a:r>
              <a:rPr lang="zh-CN" altLang="zh-CN" sz="2200" dirty="0"/>
              <a:t>临廊、榭观水中倒影</a:t>
            </a:r>
            <a:r>
              <a:rPr lang="en-US" altLang="zh-CN" sz="2200" dirty="0"/>
              <a:t>,</a:t>
            </a:r>
            <a:r>
              <a:rPr lang="zh-CN" altLang="zh-CN" sz="2200" dirty="0"/>
              <a:t>体验天地之美。</a:t>
            </a:r>
          </a:p>
          <a:p>
            <a:pPr>
              <a:lnSpc>
                <a:spcPct val="120000"/>
              </a:lnSpc>
            </a:pPr>
            <a:r>
              <a:rPr lang="en-US" altLang="zh-CN" sz="2200" dirty="0"/>
              <a:t>(2)</a:t>
            </a:r>
            <a:r>
              <a:rPr lang="zh-CN" altLang="zh-CN" sz="2200" dirty="0"/>
              <a:t>由上面几幅图可以看出</a:t>
            </a:r>
            <a:r>
              <a:rPr lang="en-US" altLang="zh-CN" sz="2200" dirty="0"/>
              <a:t>,</a:t>
            </a:r>
            <a:r>
              <a:rPr lang="zh-CN" altLang="zh-CN" sz="2200" dirty="0"/>
              <a:t>不同的旅游资源在观赏的过程中应选择不同的角度进行</a:t>
            </a:r>
            <a:r>
              <a:rPr lang="en-US" altLang="zh-CN" sz="2200" dirty="0"/>
              <a:t>,</a:t>
            </a:r>
            <a:r>
              <a:rPr lang="zh-CN" altLang="zh-CN" sz="2200" dirty="0"/>
              <a:t>为什么</a:t>
            </a:r>
            <a:r>
              <a:rPr lang="en-US" altLang="zh-CN" sz="2200" dirty="0"/>
              <a:t>?</a:t>
            </a:r>
            <a:endParaRPr lang="zh-CN" altLang="zh-CN" sz="2200" dirty="0"/>
          </a:p>
          <a:p>
            <a:pPr>
              <a:lnSpc>
                <a:spcPct val="120000"/>
              </a:lnSpc>
            </a:pPr>
            <a:r>
              <a:rPr lang="zh-CN" altLang="zh-CN" sz="2200" dirty="0">
                <a:solidFill>
                  <a:srgbClr val="FF0000"/>
                </a:solidFill>
              </a:rPr>
              <a:t>提示</a:t>
            </a:r>
            <a:r>
              <a:rPr lang="zh-CN" altLang="zh-CN" sz="2200" dirty="0"/>
              <a:t>①旅游景观有各自的自然属性和文化属性。②旅游资源的景象组合特征</a:t>
            </a:r>
            <a:r>
              <a:rPr lang="en-US" altLang="zh-CN" sz="2200" dirty="0"/>
              <a:t>,</a:t>
            </a:r>
            <a:r>
              <a:rPr lang="zh-CN" altLang="zh-CN" sz="2200" dirty="0"/>
              <a:t>决定了欣赏角度不同</a:t>
            </a:r>
            <a:r>
              <a:rPr lang="en-US" altLang="zh-CN" sz="2200" dirty="0"/>
              <a:t>,</a:t>
            </a:r>
            <a:r>
              <a:rPr lang="zh-CN" altLang="zh-CN" sz="2200" dirty="0"/>
              <a:t>得到的审美感受不同。③大多数旅游景观是立体和多层面的</a:t>
            </a:r>
            <a:r>
              <a:rPr lang="en-US" altLang="zh-CN" sz="2200" dirty="0"/>
              <a:t>,</a:t>
            </a:r>
            <a:r>
              <a:rPr lang="zh-CN" altLang="zh-CN" sz="2200" dirty="0"/>
              <a:t>应选择最佳的观测角度</a:t>
            </a:r>
            <a:r>
              <a:rPr lang="en-US" altLang="zh-CN" sz="2200" dirty="0"/>
              <a:t>,</a:t>
            </a:r>
            <a:r>
              <a:rPr lang="zh-CN" altLang="zh-CN" sz="2200" dirty="0"/>
              <a:t>方可感受其外表之美和内在魅力。</a:t>
            </a:r>
          </a:p>
        </p:txBody>
      </p:sp>
    </p:spTree>
    <p:extLst>
      <p:ext uri="{BB962C8B-B14F-4D97-AF65-F5344CB8AC3E}">
        <p14:creationId xmlns:p14="http://schemas.microsoft.com/office/powerpoint/2010/main" xmlns="" val="3330183604"/>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4"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4">
                  <a:lumMod val="20000"/>
                  <a:lumOff val="80000"/>
                </a:schemeClr>
              </a:solidFill>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91759564"/>
              </p:ext>
            </p:extLst>
          </p:nvPr>
        </p:nvGraphicFramePr>
        <p:xfrm>
          <a:off x="508000" y="990661"/>
          <a:ext cx="8128000" cy="854163"/>
        </p:xfrm>
        <a:graphic>
          <a:graphicData uri="http://schemas.openxmlformats.org/presentationml/2006/ole">
            <p:oleObj spid="_x0000_s4168" name="文档" r:id="rId5" imgW="3836312" imgH="403186" progId="Word.Document.12">
              <p:embed/>
            </p:oleObj>
          </a:graphicData>
        </a:graphic>
      </p:graphicFrame>
      <p:sp>
        <p:nvSpPr>
          <p:cNvPr id="5" name="矩形 4"/>
          <p:cNvSpPr>
            <a:spLocks noChangeAspect="1"/>
          </p:cNvSpPr>
          <p:nvPr/>
        </p:nvSpPr>
        <p:spPr>
          <a:xfrm>
            <a:off x="508000" y="1412776"/>
            <a:ext cx="1955985" cy="498598"/>
          </a:xfrm>
          <a:prstGeom prst="rect">
            <a:avLst/>
          </a:prstGeom>
        </p:spPr>
        <p:txBody>
          <a:bodyPr wrap="none">
            <a:spAutoFit/>
          </a:bodyPr>
          <a:lstStyle/>
          <a:p>
            <a:pPr>
              <a:lnSpc>
                <a:spcPct val="120000"/>
              </a:lnSpc>
            </a:pPr>
            <a:r>
              <a:rPr lang="zh-CN" altLang="zh-CN" sz="2200" dirty="0"/>
              <a:t>优选欣赏</a:t>
            </a:r>
            <a:r>
              <a:rPr lang="zh-CN" altLang="zh-CN" sz="2200" dirty="0" smtClean="0"/>
              <a:t>角度</a:t>
            </a:r>
            <a:r>
              <a:rPr lang="en-US" altLang="zh-CN" sz="2200" dirty="0" smtClean="0"/>
              <a:t> </a:t>
            </a:r>
            <a:endParaRPr lang="zh-CN" altLang="zh-CN" sz="2200" dirty="0"/>
          </a:p>
        </p:txBody>
      </p:sp>
      <p:graphicFrame>
        <p:nvGraphicFramePr>
          <p:cNvPr id="7" name="对象 6"/>
          <p:cNvGraphicFramePr>
            <a:graphicFrameLocks noChangeAspect="1"/>
          </p:cNvGraphicFramePr>
          <p:nvPr>
            <p:extLst>
              <p:ext uri="{D42A27DB-BD31-4B8C-83A1-F6EECF244321}">
                <p14:modId xmlns:p14="http://schemas.microsoft.com/office/powerpoint/2010/main" xmlns="" val="1748037730"/>
              </p:ext>
            </p:extLst>
          </p:nvPr>
        </p:nvGraphicFramePr>
        <p:xfrm>
          <a:off x="508000" y="1916832"/>
          <a:ext cx="8128000" cy="4863718"/>
        </p:xfrm>
        <a:graphic>
          <a:graphicData uri="http://schemas.openxmlformats.org/presentationml/2006/ole">
            <p:oleObj spid="_x0000_s4169" name="文档" r:id="rId6" imgW="3945705" imgH="2360077" progId="Word.Document.12">
              <p:embed/>
            </p:oleObj>
          </a:graphicData>
        </a:graphic>
      </p:graphicFrame>
    </p:spTree>
    <p:extLst>
      <p:ext uri="{BB962C8B-B14F-4D97-AF65-F5344CB8AC3E}">
        <p14:creationId xmlns:p14="http://schemas.microsoft.com/office/powerpoint/2010/main" xmlns="" val="4150640696"/>
      </p:ext>
    </p:extLst>
  </p:cSld>
  <p:clrMapOvr>
    <a:masterClrMapping/>
  </p:clrMapOvr>
  <p:transition spd="slow">
    <p:cover/>
  </p:transition>
  <p:timing>
    <p:tnLst>
      <p:par>
        <p:cTn id="1" dur="indefinite" restart="never" nodeType="tmRoot"/>
      </p:par>
    </p:tnLst>
  </p:timing>
</p:sld>
</file>

<file path=ppt/theme/theme1.xml><?xml version="1.0" encoding="utf-8"?>
<a:theme xmlns:a="http://schemas.openxmlformats.org/drawingml/2006/main" name="金牌学案模板">
  <a:themeElements>
    <a:clrScheme name="气流">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Office 经典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金牌学案模板.potx" id="{252A278A-1B80-4140-B762-F29CC5781A2A}" vid="{4CA23C7E-FE44-4C84-BC6D-3C01CB0FC459}"/>
    </a:ext>
  </a:extLst>
</a:theme>
</file>

<file path=docProps/app.xml><?xml version="1.0" encoding="utf-8"?>
<Properties xmlns="http://schemas.openxmlformats.org/officeDocument/2006/extended-properties" xmlns:vt="http://schemas.openxmlformats.org/officeDocument/2006/docPropsVTypes">
  <Template>金牌学案模板</Template>
  <TotalTime>47</TotalTime>
  <Words>1541</Words>
  <Application>Microsoft Office PowerPoint</Application>
  <PresentationFormat>全屏显示(4:3)</PresentationFormat>
  <Paragraphs>191</Paragraphs>
  <Slides>25</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25</vt:i4>
      </vt:variant>
    </vt:vector>
  </HeadingPairs>
  <TitlesOfParts>
    <vt:vector size="27" baseType="lpstr">
      <vt:lpstr>金牌学案模板</vt:lpstr>
      <vt:lpstr>文档</vt:lpstr>
      <vt:lpstr>第二章　旅游景观的欣赏</vt:lpstr>
      <vt:lpstr>第一节　旅游景观欣赏方法</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vector>
  </TitlesOfParts>
  <Company>微软中国</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第二章　旅游景观的欣赏</dc:title>
  <dc:creator>123</dc:creator>
  <cp:lastModifiedBy>Administrator</cp:lastModifiedBy>
  <cp:revision>12</cp:revision>
  <dcterms:created xsi:type="dcterms:W3CDTF">2017-08-02T00:09:18Z</dcterms:created>
  <dcterms:modified xsi:type="dcterms:W3CDTF">2017-09-05T01:05:46Z</dcterms:modified>
</cp:coreProperties>
</file>