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60" r:id="rId4"/>
    <p:sldId id="273" r:id="rId5"/>
    <p:sldId id="272" r:id="rId6"/>
    <p:sldId id="275" r:id="rId7"/>
    <p:sldId id="276" r:id="rId8"/>
    <p:sldId id="274" r:id="rId9"/>
    <p:sldId id="278" r:id="rId10"/>
    <p:sldId id="27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46" d="100"/>
          <a:sy n="46" d="100"/>
        </p:scale>
        <p:origin x="-90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64288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知识整合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网络建构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50" r:id="rId3"/>
    <p:sldLayoutId id="2147483839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3210639"/>
              </p:ext>
            </p:extLst>
          </p:nvPr>
        </p:nvGraphicFramePr>
        <p:xfrm>
          <a:off x="508000" y="3112104"/>
          <a:ext cx="8128000" cy="887792"/>
        </p:xfrm>
        <a:graphic>
          <a:graphicData uri="http://schemas.openxmlformats.org/presentationml/2006/ole">
            <p:oleObj spid="_x0000_s1042" name="Document" r:id="rId3" imgW="3837473" imgH="4188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79760" y="2060848"/>
            <a:ext cx="83844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降水量的多少和季节分配</a:t>
            </a:r>
            <a:r>
              <a:rPr lang="en-US" altLang="zh-CN" sz="2200" dirty="0"/>
              <a:t>;</a:t>
            </a:r>
            <a:r>
              <a:rPr lang="zh-CN" altLang="zh-CN" sz="2200" dirty="0"/>
              <a:t>地势南高北低</a:t>
            </a:r>
            <a:r>
              <a:rPr lang="en-US" altLang="zh-CN" sz="2200" dirty="0"/>
              <a:t>;</a:t>
            </a:r>
            <a:r>
              <a:rPr lang="zh-CN" altLang="zh-CN" sz="2200" dirty="0"/>
              <a:t>独特的地质构造。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趵突泉　大明湖　千佛山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济南号称泉城</a:t>
            </a:r>
            <a:r>
              <a:rPr lang="en-US" altLang="zh-CN" sz="2200" dirty="0"/>
              <a:t>,</a:t>
            </a:r>
            <a:r>
              <a:rPr lang="zh-CN" altLang="zh-CN" sz="2200" dirty="0"/>
              <a:t>市内名泉众多</a:t>
            </a:r>
            <a:r>
              <a:rPr lang="en-US" altLang="zh-CN" sz="2200" dirty="0"/>
              <a:t>,</a:t>
            </a:r>
            <a:r>
              <a:rPr lang="zh-CN" altLang="zh-CN" sz="2200" dirty="0"/>
              <a:t>如修建地铁可能会破坏泉脉</a:t>
            </a:r>
            <a:r>
              <a:rPr lang="en-US" altLang="zh-CN" sz="2200" dirty="0"/>
              <a:t>,</a:t>
            </a:r>
            <a:r>
              <a:rPr lang="zh-CN" altLang="zh-CN" sz="2200" dirty="0"/>
              <a:t>影响泉水的喷涌。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在亭中或临廊、榭近观</a:t>
            </a:r>
            <a:r>
              <a:rPr lang="en-US" altLang="zh-CN" sz="2200" dirty="0"/>
              <a:t>,</a:t>
            </a:r>
            <a:r>
              <a:rPr lang="zh-CN" altLang="zh-CN" sz="2200" dirty="0"/>
              <a:t>可以很好地领悟趵突泉的</a:t>
            </a:r>
            <a:r>
              <a:rPr lang="en-US" altLang="zh-CN" sz="2200" dirty="0"/>
              <a:t>“</a:t>
            </a:r>
            <a:r>
              <a:rPr lang="zh-CN" altLang="zh-CN" sz="2200" dirty="0"/>
              <a:t>势如鼎沸</a:t>
            </a:r>
            <a:r>
              <a:rPr lang="en-US" altLang="zh-CN" sz="2200" dirty="0"/>
              <a:t>”</a:t>
            </a:r>
            <a:r>
              <a:rPr lang="zh-CN" altLang="zh-CN" sz="2200" dirty="0"/>
              <a:t>之</a:t>
            </a:r>
            <a:r>
              <a:rPr lang="zh-CN" altLang="zh-CN" sz="2200" smtClean="0"/>
              <a:t>美。</a:t>
            </a:r>
            <a:endParaRPr lang="zh-CN" altLang="zh-CN" sz="2200" dirty="0" smtClean="0"/>
          </a:p>
        </p:txBody>
      </p:sp>
    </p:spTree>
    <p:extLst>
      <p:ext uri="{BB962C8B-B14F-4D97-AF65-F5344CB8AC3E}">
        <p14:creationId xmlns:p14="http://schemas.microsoft.com/office/powerpoint/2010/main" xmlns="" val="241803488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05908" y="692696"/>
            <a:ext cx="139814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i="1" dirty="0"/>
              <a:t>知识</a:t>
            </a:r>
            <a:r>
              <a:rPr lang="zh-CN" altLang="zh-CN" sz="2200" b="1" i="1" dirty="0" smtClean="0"/>
              <a:t>网络</a:t>
            </a:r>
            <a:r>
              <a:rPr lang="en-US" altLang="zh-CN" sz="2200" b="1" i="1" dirty="0" smtClean="0"/>
              <a:t> </a:t>
            </a:r>
            <a:endParaRPr lang="zh-CN" altLang="zh-CN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2866485"/>
              </p:ext>
            </p:extLst>
          </p:nvPr>
        </p:nvGraphicFramePr>
        <p:xfrm>
          <a:off x="508000" y="1340768"/>
          <a:ext cx="8128000" cy="4691173"/>
        </p:xfrm>
        <a:graphic>
          <a:graphicData uri="http://schemas.openxmlformats.org/presentationml/2006/ole">
            <p:oleObj spid="_x0000_s2065" name="文档" r:id="rId3" imgW="3836312" imgH="22142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05908" y="666542"/>
            <a:ext cx="1398140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i="1" dirty="0"/>
              <a:t>核心</a:t>
            </a:r>
            <a:r>
              <a:rPr lang="zh-CN" altLang="zh-CN" sz="2200" b="1" i="1" dirty="0" smtClean="0"/>
              <a:t>归纳</a:t>
            </a:r>
            <a:r>
              <a:rPr lang="en-US" altLang="zh-CN" sz="2200" b="1" i="1" dirty="0" smtClean="0"/>
              <a:t> </a:t>
            </a:r>
            <a:endParaRPr lang="zh-CN" altLang="zh-CN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解答自然景观旅游资源、文化景观旅游资源欣赏方法及成因一类习题的方法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解答自然景观旅游资源、文化景观旅游资源欣赏方法及成因一类的习题时</a:t>
            </a:r>
            <a:r>
              <a:rPr lang="en-US" altLang="zh-CN" sz="2200" dirty="0"/>
              <a:t>,</a:t>
            </a:r>
            <a:r>
              <a:rPr lang="zh-CN" altLang="zh-CN" sz="2200" dirty="0"/>
              <a:t>可采用</a:t>
            </a:r>
            <a:r>
              <a:rPr lang="en-US" altLang="zh-CN" sz="2200" dirty="0"/>
              <a:t>“</a:t>
            </a:r>
            <a:r>
              <a:rPr lang="zh-CN" altLang="zh-CN" sz="2200" dirty="0"/>
              <a:t>抓特征、找方法、究成因</a:t>
            </a:r>
            <a:r>
              <a:rPr lang="en-US" altLang="zh-CN" sz="2200" dirty="0"/>
              <a:t>”</a:t>
            </a:r>
            <a:r>
              <a:rPr lang="zh-CN" altLang="zh-CN" sz="2200" dirty="0"/>
              <a:t>九字秘诀。</a:t>
            </a:r>
            <a:r>
              <a:rPr lang="en-US" altLang="zh-CN" sz="2200" dirty="0"/>
              <a:t>“</a:t>
            </a:r>
            <a:r>
              <a:rPr lang="zh-CN" altLang="zh-CN" sz="2200" dirty="0"/>
              <a:t>抓特征</a:t>
            </a:r>
            <a:r>
              <a:rPr lang="en-US" altLang="zh-CN" sz="2200" dirty="0"/>
              <a:t>”</a:t>
            </a:r>
            <a:r>
              <a:rPr lang="zh-CN" altLang="zh-CN" sz="2200" dirty="0"/>
              <a:t>即从旅游资源的审美特征看是属于自然美还是人工美</a:t>
            </a:r>
            <a:r>
              <a:rPr lang="en-US" altLang="zh-CN" sz="2200" dirty="0"/>
              <a:t>,</a:t>
            </a:r>
            <a:r>
              <a:rPr lang="zh-CN" altLang="zh-CN" sz="2200" dirty="0"/>
              <a:t>其美学价值有哪些。</a:t>
            </a:r>
            <a:r>
              <a:rPr lang="en-US" altLang="zh-CN" sz="2200" dirty="0"/>
              <a:t>“</a:t>
            </a:r>
            <a:r>
              <a:rPr lang="zh-CN" altLang="zh-CN" sz="2200" dirty="0"/>
              <a:t>找方法</a:t>
            </a:r>
            <a:r>
              <a:rPr lang="en-US" altLang="zh-CN" sz="2200" dirty="0"/>
              <a:t>”</a:t>
            </a:r>
            <a:r>
              <a:rPr lang="zh-CN" altLang="zh-CN" sz="2200" dirty="0"/>
              <a:t>是指应如何欣赏才能获得最佳欣赏效果。</a:t>
            </a:r>
            <a:r>
              <a:rPr lang="en-US" altLang="zh-CN" sz="2200" dirty="0"/>
              <a:t>“</a:t>
            </a:r>
            <a:r>
              <a:rPr lang="zh-CN" altLang="zh-CN" sz="2200" dirty="0"/>
              <a:t>究成因</a:t>
            </a:r>
            <a:r>
              <a:rPr lang="en-US" altLang="zh-CN" sz="2200" dirty="0"/>
              <a:t>”</a:t>
            </a:r>
            <a:r>
              <a:rPr lang="zh-CN" altLang="zh-CN" sz="2200" dirty="0"/>
              <a:t>是指形成这种景观的成因有哪些。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读下列材料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材料一　平遥古城是中国境内迄今保存最完整的明清时期的中国县城的原型</a:t>
            </a:r>
            <a:r>
              <a:rPr lang="en-US" altLang="zh-CN" sz="2200" dirty="0"/>
              <a:t>,</a:t>
            </a:r>
            <a:r>
              <a:rPr lang="zh-CN" altLang="zh-CN" sz="2200" dirty="0"/>
              <a:t>它是由完整的城墙和街道、店铺、庙宇、民居组成的大型古建筑群</a:t>
            </a:r>
            <a:r>
              <a:rPr lang="en-US" altLang="zh-CN" sz="2200" dirty="0"/>
              <a:t>,</a:t>
            </a:r>
            <a:r>
              <a:rPr lang="zh-CN" altLang="zh-CN" sz="2200" dirty="0"/>
              <a:t>有</a:t>
            </a:r>
            <a:r>
              <a:rPr lang="en-US" altLang="zh-CN" sz="2200" dirty="0"/>
              <a:t>“</a:t>
            </a:r>
            <a:r>
              <a:rPr lang="zh-CN" altLang="zh-CN" sz="2200" dirty="0"/>
              <a:t>中国古建筑的荟萃和宝库</a:t>
            </a:r>
            <a:r>
              <a:rPr lang="en-US" altLang="zh-CN" sz="2200" dirty="0"/>
              <a:t>”</a:t>
            </a:r>
            <a:r>
              <a:rPr lang="zh-CN" altLang="zh-CN" sz="2200" dirty="0"/>
              <a:t>之称。</a:t>
            </a:r>
            <a:r>
              <a:rPr lang="en-US" altLang="zh-CN" sz="2200" dirty="0"/>
              <a:t>1997</a:t>
            </a:r>
            <a:r>
              <a:rPr lang="zh-CN" altLang="zh-CN" sz="2200" dirty="0"/>
              <a:t>年联合国教科文组织将其列入《世界遗产名录》。</a:t>
            </a:r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252024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材料二　见下图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437112"/>
            <a:ext cx="845648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甲地代表性的文化景观被列入《世界遗产名录》</a:t>
            </a:r>
            <a:r>
              <a:rPr lang="en-US" altLang="zh-CN" sz="2200" dirty="0"/>
              <a:t>,</a:t>
            </a:r>
            <a:r>
              <a:rPr lang="zh-CN" altLang="zh-CN" sz="2200" dirty="0"/>
              <a:t>其名称是什么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图示地区历史悠久</a:t>
            </a:r>
            <a:r>
              <a:rPr lang="en-US" altLang="zh-CN" sz="2200" dirty="0"/>
              <a:t>,</a:t>
            </a:r>
            <a:r>
              <a:rPr lang="zh-CN" altLang="zh-CN" sz="2200" dirty="0"/>
              <a:t>文化景观众多</a:t>
            </a:r>
            <a:r>
              <a:rPr lang="en-US" altLang="zh-CN" sz="2200" dirty="0"/>
              <a:t>,</a:t>
            </a:r>
            <a:r>
              <a:rPr lang="zh-CN" altLang="zh-CN" sz="2200" dirty="0"/>
              <a:t>旅游资源丰富。简析图中乙区域文化景区的地域形态呈条带状分布的原因。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游客游览平遥古城时</a:t>
            </a:r>
            <a:r>
              <a:rPr lang="en-US" altLang="zh-CN" sz="2200" dirty="0"/>
              <a:t>,</a:t>
            </a:r>
            <a:r>
              <a:rPr lang="zh-CN" altLang="zh-CN" sz="2200" dirty="0"/>
              <a:t>怎样做才能获得较大的收获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1646535"/>
              </p:ext>
            </p:extLst>
          </p:nvPr>
        </p:nvGraphicFramePr>
        <p:xfrm>
          <a:off x="508000" y="1234880"/>
          <a:ext cx="8128000" cy="2986208"/>
        </p:xfrm>
        <a:graphic>
          <a:graphicData uri="http://schemas.openxmlformats.org/presentationml/2006/ole">
            <p:oleObj spid="_x0000_s3089" name="文档" r:id="rId3" imgW="3836312" imgH="14089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6335311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68573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本题主要考查旅游资源的分布与欣赏方法等知识。由材料二可知</a:t>
            </a:r>
            <a:r>
              <a:rPr lang="en-US" altLang="zh-CN" sz="2200" dirty="0"/>
              <a:t>,</a:t>
            </a:r>
            <a:r>
              <a:rPr lang="zh-CN" altLang="zh-CN" sz="2200" dirty="0"/>
              <a:t>甲地代表性的文化景观是云冈石窟</a:t>
            </a:r>
            <a:r>
              <a:rPr lang="en-US" altLang="zh-CN" sz="2200" dirty="0"/>
              <a:t>;</a:t>
            </a:r>
            <a:r>
              <a:rPr lang="zh-CN" altLang="zh-CN" sz="2200" dirty="0"/>
              <a:t>乙区域是汾河谷地</a:t>
            </a:r>
            <a:r>
              <a:rPr lang="en-US" altLang="zh-CN" sz="2200" dirty="0"/>
              <a:t>,</a:t>
            </a:r>
            <a:r>
              <a:rPr lang="zh-CN" altLang="zh-CN" sz="2200" dirty="0"/>
              <a:t>受其影响</a:t>
            </a:r>
            <a:r>
              <a:rPr lang="en-US" altLang="zh-CN" sz="2200" dirty="0"/>
              <a:t>,</a:t>
            </a:r>
            <a:r>
              <a:rPr lang="zh-CN" altLang="zh-CN" sz="2200" dirty="0"/>
              <a:t>文化景区分布呈条带状分布</a:t>
            </a:r>
            <a:r>
              <a:rPr lang="en-US" altLang="zh-CN" sz="2200" dirty="0"/>
              <a:t>;</a:t>
            </a:r>
            <a:r>
              <a:rPr lang="zh-CN" altLang="zh-CN" sz="2200" dirty="0"/>
              <a:t>平遥古城是大型古建筑群</a:t>
            </a:r>
            <a:r>
              <a:rPr lang="en-US" altLang="zh-CN" sz="2200" dirty="0"/>
              <a:t>,</a:t>
            </a:r>
            <a:r>
              <a:rPr lang="zh-CN" altLang="zh-CN" sz="2200" dirty="0"/>
              <a:t>欣赏时必须细心品味其文化内涵。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云冈石窟。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乙区域位于汾河谷地</a:t>
            </a:r>
            <a:r>
              <a:rPr lang="en-US" altLang="zh-CN" sz="2200" dirty="0"/>
              <a:t>,</a:t>
            </a:r>
            <a:r>
              <a:rPr lang="zh-CN" altLang="zh-CN" sz="2200" dirty="0"/>
              <a:t>受地形和水源条件的影响</a:t>
            </a:r>
            <a:r>
              <a:rPr lang="en-US" altLang="zh-CN" sz="2200" dirty="0"/>
              <a:t>,</a:t>
            </a:r>
            <a:r>
              <a:rPr lang="zh-CN" altLang="zh-CN" sz="2200" dirty="0"/>
              <a:t>城市呈条带状分布</a:t>
            </a:r>
            <a:r>
              <a:rPr lang="en-US" altLang="zh-CN" sz="2200" dirty="0"/>
              <a:t>,</a:t>
            </a:r>
            <a:r>
              <a:rPr lang="zh-CN" altLang="zh-CN" sz="2200" dirty="0"/>
              <a:t>因此景观也呈条带状分布。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平遥古城是保存完整的明清时期的大型古建筑群</a:t>
            </a:r>
            <a:r>
              <a:rPr lang="en-US" altLang="zh-CN" sz="2200" dirty="0"/>
              <a:t>,</a:t>
            </a:r>
            <a:r>
              <a:rPr lang="zh-CN" altLang="zh-CN" sz="2200" dirty="0"/>
              <a:t>有着悠久的历史渊源和深厚的文化底蕴</a:t>
            </a:r>
            <a:r>
              <a:rPr lang="en-US" altLang="zh-CN" sz="2200" dirty="0"/>
              <a:t>,</a:t>
            </a:r>
            <a:r>
              <a:rPr lang="zh-CN" altLang="zh-CN" sz="2200" dirty="0"/>
              <a:t>游客欣赏时须亲临其间</a:t>
            </a:r>
            <a:r>
              <a:rPr lang="en-US" altLang="zh-CN" sz="2200" dirty="0"/>
              <a:t>,</a:t>
            </a:r>
            <a:r>
              <a:rPr lang="zh-CN" altLang="zh-CN" sz="2200" dirty="0"/>
              <a:t>了解其来龙去脉</a:t>
            </a:r>
            <a:r>
              <a:rPr lang="en-US" altLang="zh-CN" sz="2200" dirty="0"/>
              <a:t>,</a:t>
            </a:r>
            <a:r>
              <a:rPr lang="zh-CN" altLang="zh-CN" sz="2200" dirty="0"/>
              <a:t>对其进行深入分析</a:t>
            </a:r>
            <a:r>
              <a:rPr lang="en-US" altLang="zh-CN" sz="2200" dirty="0"/>
              <a:t>,</a:t>
            </a:r>
            <a:r>
              <a:rPr lang="zh-CN" altLang="zh-CN" sz="2200" dirty="0"/>
              <a:t>运用文化素养和以往经验去细心品味</a:t>
            </a:r>
            <a:r>
              <a:rPr lang="en-US" altLang="zh-CN" sz="2200" dirty="0"/>
              <a:t>,</a:t>
            </a:r>
            <a:r>
              <a:rPr lang="zh-CN" altLang="zh-CN" sz="2200" dirty="0"/>
              <a:t>才能获得较大的感受。</a:t>
            </a:r>
          </a:p>
        </p:txBody>
      </p:sp>
    </p:spTree>
    <p:extLst>
      <p:ext uri="{BB962C8B-B14F-4D97-AF65-F5344CB8AC3E}">
        <p14:creationId xmlns:p14="http://schemas.microsoft.com/office/powerpoint/2010/main" xmlns="" val="382951492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11560" y="1168573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中外名景欣赏需要注意的问题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了解景点所在的位置、环境特征。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掌握景点本身的特点</a:t>
            </a:r>
            <a:r>
              <a:rPr lang="en-US" altLang="zh-CN" sz="2200" dirty="0"/>
              <a:t>,</a:t>
            </a:r>
            <a:r>
              <a:rPr lang="zh-CN" altLang="zh-CN" sz="2200" dirty="0"/>
              <a:t>即外在美。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了解景点的过去</a:t>
            </a:r>
            <a:r>
              <a:rPr lang="en-US" altLang="zh-CN" sz="2200" dirty="0"/>
              <a:t>,</a:t>
            </a:r>
            <a:r>
              <a:rPr lang="zh-CN" altLang="zh-CN" sz="2200" dirty="0"/>
              <a:t>即景点的成因。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把景点的外在美与蕴含的科学、历史等内在美紧密结合起来</a:t>
            </a:r>
            <a:r>
              <a:rPr lang="en-US" altLang="zh-CN" sz="2200" dirty="0"/>
              <a:t>,</a:t>
            </a:r>
            <a:r>
              <a:rPr lang="zh-CN" altLang="zh-CN" sz="2200" dirty="0"/>
              <a:t>真正体会景观美的真谛。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阅读下列材料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材料一　交通拥堵是众多大城市都面临的首要问题</a:t>
            </a:r>
            <a:r>
              <a:rPr lang="en-US" altLang="zh-CN" sz="2200" dirty="0"/>
              <a:t>,</a:t>
            </a:r>
            <a:r>
              <a:rPr lang="zh-CN" altLang="zh-CN" sz="2200" dirty="0"/>
              <a:t>因此为充分利用城市空间资源</a:t>
            </a:r>
            <a:r>
              <a:rPr lang="en-US" altLang="zh-CN" sz="2200" dirty="0"/>
              <a:t>,“</a:t>
            </a:r>
            <a:r>
              <a:rPr lang="zh-CN" altLang="zh-CN" sz="2200" dirty="0"/>
              <a:t>上天</a:t>
            </a:r>
            <a:r>
              <a:rPr lang="en-US" altLang="zh-CN" sz="2200" dirty="0"/>
              <a:t>”“</a:t>
            </a:r>
            <a:r>
              <a:rPr lang="zh-CN" altLang="zh-CN" sz="2200" dirty="0"/>
              <a:t>入地</a:t>
            </a:r>
            <a:r>
              <a:rPr lang="en-US" altLang="zh-CN" sz="2200" dirty="0"/>
              <a:t>”</a:t>
            </a:r>
            <a:r>
              <a:rPr lang="zh-CN" altLang="zh-CN" sz="2200" dirty="0"/>
              <a:t>成为各个城市解决交通问题的主要手段。据悉</a:t>
            </a:r>
            <a:r>
              <a:rPr lang="en-US" altLang="zh-CN" sz="2200" dirty="0"/>
              <a:t>,</a:t>
            </a:r>
            <a:r>
              <a:rPr lang="zh-CN" altLang="zh-CN" sz="2200" dirty="0"/>
              <a:t>我国许多大城市正在积极修建地铁</a:t>
            </a:r>
            <a:r>
              <a:rPr lang="en-US" altLang="zh-CN" sz="2200" dirty="0"/>
              <a:t>,</a:t>
            </a:r>
            <a:r>
              <a:rPr lang="zh-CN" altLang="zh-CN" sz="2200" dirty="0"/>
              <a:t>而济南市却避开建地铁</a:t>
            </a:r>
            <a:r>
              <a:rPr lang="en-US" altLang="zh-CN" sz="2200" dirty="0"/>
              <a:t>,</a:t>
            </a:r>
            <a:r>
              <a:rPr lang="zh-CN" altLang="zh-CN" sz="2200" dirty="0"/>
              <a:t>而首选建设地面大容量快速公交</a:t>
            </a:r>
            <a:r>
              <a:rPr lang="en-US" altLang="zh-CN" sz="2200" dirty="0"/>
              <a:t>(BRT)</a:t>
            </a:r>
            <a:r>
              <a:rPr lang="zh-CN" altLang="zh-CN" sz="2200" dirty="0"/>
              <a:t>系统。</a:t>
            </a:r>
          </a:p>
        </p:txBody>
      </p:sp>
    </p:spTree>
    <p:extLst>
      <p:ext uri="{BB962C8B-B14F-4D97-AF65-F5344CB8AC3E}">
        <p14:creationId xmlns:p14="http://schemas.microsoft.com/office/powerpoint/2010/main" xmlns="" val="29360792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4213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材料二　济南泉水形成示意图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38296144"/>
              </p:ext>
            </p:extLst>
          </p:nvPr>
        </p:nvGraphicFramePr>
        <p:xfrm>
          <a:off x="508000" y="1402123"/>
          <a:ext cx="8128000" cy="4691173"/>
        </p:xfrm>
        <a:graphic>
          <a:graphicData uri="http://schemas.openxmlformats.org/presentationml/2006/ole">
            <p:oleObj spid="_x0000_s4113" name="文档" r:id="rId3" imgW="3836312" imgH="22142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2845387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材料三　趵突泉公园是典型的北方山水园林。趵突泉泉水从</a:t>
            </a:r>
            <a:r>
              <a:rPr lang="en-US" altLang="zh-CN" sz="2200" dirty="0"/>
              <a:t>3</a:t>
            </a:r>
            <a:r>
              <a:rPr lang="zh-CN" altLang="zh-CN" sz="2200" dirty="0"/>
              <a:t>个地下溶洞中喷涌而出</a:t>
            </a:r>
            <a:r>
              <a:rPr lang="en-US" altLang="zh-CN" sz="2200" dirty="0"/>
              <a:t>,</a:t>
            </a:r>
            <a:r>
              <a:rPr lang="zh-CN" altLang="zh-CN" sz="2200" dirty="0"/>
              <a:t>势如鼎沸</a:t>
            </a:r>
            <a:r>
              <a:rPr lang="en-US" altLang="zh-CN" sz="2200" dirty="0"/>
              <a:t>,</a:t>
            </a:r>
            <a:r>
              <a:rPr lang="zh-CN" altLang="zh-CN" sz="2200" dirty="0"/>
              <a:t>常年水温保持在</a:t>
            </a:r>
            <a:r>
              <a:rPr lang="en-US" altLang="zh-CN" sz="2200" dirty="0"/>
              <a:t>18 </a:t>
            </a:r>
            <a:r>
              <a:rPr lang="zh-CN" altLang="zh-CN" sz="2200" dirty="0"/>
              <a:t>℃左右</a:t>
            </a:r>
            <a:r>
              <a:rPr lang="en-US" altLang="zh-CN" sz="2200" dirty="0"/>
              <a:t>,</a:t>
            </a:r>
            <a:r>
              <a:rPr lang="zh-CN" altLang="zh-CN" sz="2200" dirty="0"/>
              <a:t>每至严冬</a:t>
            </a:r>
            <a:r>
              <a:rPr lang="en-US" altLang="zh-CN" sz="2200" dirty="0"/>
              <a:t>,</a:t>
            </a:r>
            <a:r>
              <a:rPr lang="zh-CN" altLang="zh-CN" sz="2200" dirty="0"/>
              <a:t>水汽沸腾</a:t>
            </a:r>
            <a:r>
              <a:rPr lang="en-US" altLang="zh-CN" sz="2200" dirty="0"/>
              <a:t>,</a:t>
            </a:r>
            <a:r>
              <a:rPr lang="zh-CN" altLang="zh-CN" sz="2200" dirty="0"/>
              <a:t>似轻丝缥缈。泉畔建有观澜亭、来鹤桥和泺源堂等古建筑。来鹤桥东有金线泉、漱玉泉、柳絮泉等名泉。园内回廊画栋</a:t>
            </a:r>
            <a:r>
              <a:rPr lang="en-US" altLang="zh-CN" sz="2200" dirty="0"/>
              <a:t>,</a:t>
            </a:r>
            <a:r>
              <a:rPr lang="zh-CN" altLang="zh-CN" sz="2200" dirty="0"/>
              <a:t>名花异木繁茂。历代文人墨客如曾巩、苏轼、张养浩、王守仁、蒲松龄等都有吟咏趵突泉的佳作。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762240" y="6093296"/>
            <a:ext cx="1673856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济南</a:t>
            </a:r>
            <a:r>
              <a:rPr lang="zh-CN" altLang="zh-CN" sz="2200" dirty="0" smtClean="0"/>
              <a:t>趵突泉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3351815"/>
              </p:ext>
            </p:extLst>
          </p:nvPr>
        </p:nvGraphicFramePr>
        <p:xfrm>
          <a:off x="508000" y="3179096"/>
          <a:ext cx="8128000" cy="2986208"/>
        </p:xfrm>
        <a:graphic>
          <a:graphicData uri="http://schemas.openxmlformats.org/presentationml/2006/ole">
            <p:oleObj spid="_x0000_s5137" name="文档" r:id="rId3" imgW="3836312" imgH="14089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1133075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分析影响济南泉水喷涌的自然因素。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图中显示了济南的三大名胜</a:t>
            </a:r>
            <a:r>
              <a:rPr lang="en-US" altLang="zh-CN" sz="2200" dirty="0"/>
              <a:t>,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和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属于水文地理景观</a:t>
            </a:r>
            <a:r>
              <a:rPr lang="en-US" altLang="zh-CN" sz="2200" dirty="0"/>
              <a:t>,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属于人文景观丰富的地质地貌景观。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济南市不建地铁</a:t>
            </a:r>
            <a:r>
              <a:rPr lang="en-US" altLang="zh-CN" sz="2200" dirty="0"/>
              <a:t>,</a:t>
            </a:r>
            <a:r>
              <a:rPr lang="zh-CN" altLang="zh-CN" sz="2200" dirty="0"/>
              <a:t>而选择建设</a:t>
            </a:r>
            <a:r>
              <a:rPr lang="en-US" altLang="zh-CN" sz="2200" dirty="0"/>
              <a:t>“BRT”</a:t>
            </a:r>
            <a:r>
              <a:rPr lang="zh-CN" altLang="zh-CN" sz="2200" dirty="0"/>
              <a:t>公交系统</a:t>
            </a:r>
            <a:r>
              <a:rPr lang="en-US" altLang="zh-CN" sz="2200" dirty="0"/>
              <a:t>,</a:t>
            </a:r>
            <a:r>
              <a:rPr lang="zh-CN" altLang="zh-CN" sz="2200" dirty="0"/>
              <a:t>从保护城市特色的角度谈一下这样做的原因。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游览趵突泉时</a:t>
            </a:r>
            <a:r>
              <a:rPr lang="en-US" altLang="zh-CN" sz="2200" dirty="0"/>
              <a:t>,</a:t>
            </a:r>
            <a:r>
              <a:rPr lang="zh-CN" altLang="zh-CN" sz="2200" dirty="0"/>
              <a:t>怎样才能取得更好的审美效果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本题主要考查泉城济南的特色、泉水的成因及欣赏方法等相关知识。由材料二可知</a:t>
            </a:r>
            <a:r>
              <a:rPr lang="en-US" altLang="zh-CN" sz="2200" dirty="0"/>
              <a:t>,</a:t>
            </a:r>
            <a:r>
              <a:rPr lang="zh-CN" altLang="zh-CN" sz="2200" dirty="0"/>
              <a:t>济南的泉水来源于其南部山区地带</a:t>
            </a:r>
            <a:r>
              <a:rPr lang="en-US" altLang="zh-CN" sz="2200" dirty="0"/>
              <a:t>,</a:t>
            </a:r>
            <a:r>
              <a:rPr lang="zh-CN" altLang="zh-CN" sz="2200" dirty="0"/>
              <a:t>是由地表降水渗入地下而形成</a:t>
            </a:r>
            <a:r>
              <a:rPr lang="en-US" altLang="zh-CN" sz="2200" dirty="0"/>
              <a:t>,</a:t>
            </a:r>
            <a:r>
              <a:rPr lang="zh-CN" altLang="zh-CN" sz="2200" dirty="0"/>
              <a:t>受大气降水及地势和地质构造的影响明显。济南的三大名胜由材料二图中即可读出。</a:t>
            </a:r>
            <a:r>
              <a:rPr lang="en-US" altLang="zh-CN" sz="2200" dirty="0"/>
              <a:t>“BRT”</a:t>
            </a:r>
            <a:r>
              <a:rPr lang="zh-CN" altLang="zh-CN" sz="2200" dirty="0"/>
              <a:t>公交系统是地面交通设施</a:t>
            </a:r>
            <a:r>
              <a:rPr lang="en-US" altLang="zh-CN" sz="2200" dirty="0"/>
              <a:t>,</a:t>
            </a:r>
            <a:r>
              <a:rPr lang="zh-CN" altLang="zh-CN" sz="2200" dirty="0"/>
              <a:t>如建设地铁则有可能破坏泉脉</a:t>
            </a:r>
            <a:r>
              <a:rPr lang="en-US" altLang="zh-CN" sz="2200" dirty="0"/>
              <a:t>,</a:t>
            </a:r>
            <a:r>
              <a:rPr lang="zh-CN" altLang="zh-CN" sz="2200" dirty="0"/>
              <a:t>而影响泉水的喷涌。趵突泉属于较小的湖沼池塘类</a:t>
            </a:r>
            <a:r>
              <a:rPr lang="en-US" altLang="zh-CN" sz="2200" dirty="0"/>
              <a:t>,</a:t>
            </a:r>
            <a:r>
              <a:rPr lang="zh-CN" altLang="zh-CN" sz="2200" dirty="0"/>
              <a:t>对于较小的湖沼池塘的欣赏应在亭中或临廊、榭近观</a:t>
            </a:r>
            <a:r>
              <a:rPr lang="en-US" altLang="zh-CN" sz="2200" dirty="0"/>
              <a:t>,</a:t>
            </a:r>
            <a:r>
              <a:rPr lang="zh-CN" altLang="zh-CN" sz="2200" dirty="0"/>
              <a:t>才能取得更好的审美效果。</a:t>
            </a:r>
          </a:p>
        </p:txBody>
      </p:sp>
    </p:spTree>
    <p:extLst>
      <p:ext uri="{BB962C8B-B14F-4D97-AF65-F5344CB8AC3E}">
        <p14:creationId xmlns:p14="http://schemas.microsoft.com/office/powerpoint/2010/main" xmlns="" val="341516526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整合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整合模板.potx" id="{B098191F-732E-451E-87D2-5820F64E309B}" vid="{CC0ADD20-F80E-4D89-8200-17971E3965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金牌学案整合模板</Template>
  <TotalTime>7</TotalTime>
  <Words>495</Words>
  <Application>Microsoft Office PowerPoint</Application>
  <PresentationFormat>全屏显示(4:3)</PresentationFormat>
  <Paragraphs>33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金牌学案整合模板</vt:lpstr>
      <vt:lpstr>Document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Administrator</cp:lastModifiedBy>
  <cp:revision>5</cp:revision>
  <dcterms:created xsi:type="dcterms:W3CDTF">2017-08-02T07:49:52Z</dcterms:created>
  <dcterms:modified xsi:type="dcterms:W3CDTF">2017-09-05T01:07:40Z</dcterms:modified>
</cp:coreProperties>
</file>