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2" r:id="rId3"/>
    <p:sldId id="287" r:id="rId4"/>
    <p:sldId id="259" r:id="rId5"/>
    <p:sldId id="286" r:id="rId6"/>
    <p:sldId id="285" r:id="rId7"/>
    <p:sldId id="284" r:id="rId8"/>
    <p:sldId id="288" r:id="rId9"/>
    <p:sldId id="260" r:id="rId10"/>
    <p:sldId id="289" r:id="rId11"/>
    <p:sldId id="299" r:id="rId12"/>
    <p:sldId id="298" r:id="rId13"/>
    <p:sldId id="297" r:id="rId14"/>
    <p:sldId id="296" r:id="rId15"/>
    <p:sldId id="295" r:id="rId16"/>
    <p:sldId id="294" r:id="rId17"/>
    <p:sldId id="303" r:id="rId18"/>
    <p:sldId id="304" r:id="rId19"/>
    <p:sldId id="308" r:id="rId20"/>
    <p:sldId id="307" r:id="rId21"/>
    <p:sldId id="306" r:id="rId22"/>
    <p:sldId id="305" r:id="rId23"/>
    <p:sldId id="302" r:id="rId24"/>
    <p:sldId id="301" r:id="rId25"/>
    <p:sldId id="300" r:id="rId26"/>
    <p:sldId id="309" r:id="rId27"/>
    <p:sldId id="293" r:id="rId28"/>
    <p:sldId id="292" r:id="rId29"/>
    <p:sldId id="314" r:id="rId30"/>
    <p:sldId id="313" r:id="rId31"/>
    <p:sldId id="312" r:id="rId32"/>
    <p:sldId id="315" r:id="rId33"/>
    <p:sldId id="291" r:id="rId34"/>
    <p:sldId id="310" r:id="rId35"/>
    <p:sldId id="290" r:id="rId36"/>
    <p:sldId id="311" r:id="rId37"/>
    <p:sldId id="316" r:id="rId38"/>
    <p:sldId id="265" r:id="rId39"/>
    <p:sldId id="277" r:id="rId40"/>
    <p:sldId id="278" r:id="rId41"/>
    <p:sldId id="279" r:id="rId42"/>
    <p:sldId id="280" r:id="rId43"/>
    <p:sldId id="281" r:id="rId44"/>
    <p:sldId id="317" r:id="rId45"/>
    <p:sldId id="319" r:id="rId46"/>
    <p:sldId id="320" r:id="rId4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52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46" d="100"/>
          <a:sy n="46" d="100"/>
        </p:scale>
        <p:origin x="-90" y="-678"/>
      </p:cViewPr>
      <p:guideLst>
        <p:guide orient="horz" pos="2160"/>
        <p:guide pos="523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xmlns="" val="32212771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2017-9-5</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xmlns=""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10" name="五边形 9">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1" name="五边形 10">
            <a:hlinkClick r:id="rId3" action="ppaction://hlinksldjump"/>
          </p:cNvPr>
          <p:cNvSpPr/>
          <p:nvPr userDrawn="1"/>
        </p:nvSpPr>
        <p:spPr>
          <a:xfrm>
            <a:off x="615617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五边形 3">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5" name="五边形 4">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6" name="五边形 5"/>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五边形 9">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5" name="五边形 4">
            <a:hlinkClick r:id="rId3" action="ppaction://hlinksldjump"/>
          </p:cNvPr>
          <p:cNvSpPr/>
          <p:nvPr userDrawn="1"/>
        </p:nvSpPr>
        <p:spPr>
          <a:xfrm>
            <a:off x="6161454" y="282164"/>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4" name="五边形 3">
            <a:hlinkClick r:id="rId3" action="ppaction://hlinksldjump"/>
          </p:cNvPr>
          <p:cNvSpPr/>
          <p:nvPr userDrawn="1"/>
        </p:nvSpPr>
        <p:spPr>
          <a:xfrm>
            <a:off x="6161454" y="282164"/>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 action="ppaction://noaction"/>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当堂检测</a:t>
            </a:r>
            <a:endParaRPr lang="zh-CN" altLang="en-US" sz="1600" dirty="0">
              <a:solidFill>
                <a:schemeClr val="accent5">
                  <a:lumMod val="20000"/>
                  <a:lumOff val="80000"/>
                </a:schemeClr>
              </a:solidFill>
            </a:endParaRPr>
          </a:p>
        </p:txBody>
      </p:sp>
      <p:sp>
        <p:nvSpPr>
          <p:cNvPr id="5" name="五边形 4">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6" name="五边形 5">
            <a:hlinkClick r:id="rId3" action="ppaction://hlinksldjump"/>
          </p:cNvPr>
          <p:cNvSpPr/>
          <p:nvPr userDrawn="1"/>
        </p:nvSpPr>
        <p:spPr>
          <a:xfrm>
            <a:off x="4744992" y="282164"/>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7" name="五边形 6">
            <a:hlinkClick r:id="rId3" action="ppaction://hlinksldjump"/>
          </p:cNvPr>
          <p:cNvSpPr/>
          <p:nvPr userDrawn="1"/>
        </p:nvSpPr>
        <p:spPr>
          <a:xfrm>
            <a:off x="352085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8954869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2017-9-5</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xmlns="" val="38767543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40" r:id="rId1"/>
    <p:sldLayoutId id="2147483841" r:id="rId2"/>
    <p:sldLayoutId id="2147483850" r:id="rId3"/>
    <p:sldLayoutId id="2147483839" r:id="rId4"/>
    <p:sldLayoutId id="2147483842" r:id="rId5"/>
    <p:sldLayoutId id="2147483844" r:id="rId6"/>
    <p:sldLayoutId id="2147483843" r:id="rId7"/>
    <p:sldLayoutId id="2147483845" r:id="rId8"/>
    <p:sldLayoutId id="2147483846" r:id="rId9"/>
    <p:sldLayoutId id="2147483847" r:id="rId10"/>
    <p:sldLayoutId id="2147483848" r:id="rId11"/>
    <p:sldLayoutId id="2147483849" r:id="rId12"/>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10.docx"/><Relationship Id="rId5" Type="http://schemas.openxmlformats.org/officeDocument/2006/relationships/package" Target="../embeddings/Microsoft_Office_Word___9.docx"/><Relationship Id="rId4" Type="http://schemas.openxmlformats.org/officeDocument/2006/relationships/slide" Target="slide38.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9.vml"/><Relationship Id="rId5" Type="http://schemas.openxmlformats.org/officeDocument/2006/relationships/package" Target="../embeddings/Microsoft_Office_Word___11.docx"/><Relationship Id="rId4" Type="http://schemas.openxmlformats.org/officeDocument/2006/relationships/slide" Target="slide38.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0.vml"/><Relationship Id="rId5" Type="http://schemas.openxmlformats.org/officeDocument/2006/relationships/package" Target="../embeddings/Microsoft_Office_Word___12.docx"/><Relationship Id="rId4" Type="http://schemas.openxmlformats.org/officeDocument/2006/relationships/slide" Target="slide38.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1.vml"/><Relationship Id="rId5" Type="http://schemas.openxmlformats.org/officeDocument/2006/relationships/package" Target="../embeddings/Microsoft_Office_Word___13.docx"/><Relationship Id="rId4" Type="http://schemas.openxmlformats.org/officeDocument/2006/relationships/slide" Target="slide38.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2.vml"/><Relationship Id="rId5" Type="http://schemas.openxmlformats.org/officeDocument/2006/relationships/package" Target="../embeddings/Microsoft_Office_Word___14.docx"/><Relationship Id="rId4" Type="http://schemas.openxmlformats.org/officeDocument/2006/relationships/slide" Target="slide38.xml"/></Relationships>
</file>

<file path=ppt/slides/_rels/slide1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package" Target="../embeddings/Microsoft_Office_Word___16.docx"/><Relationship Id="rId5" Type="http://schemas.openxmlformats.org/officeDocument/2006/relationships/package" Target="../embeddings/Microsoft_Office_Word___15.docx"/><Relationship Id="rId4" Type="http://schemas.openxmlformats.org/officeDocument/2006/relationships/slide" Target="slide38.xml"/></Relationships>
</file>

<file path=ppt/slides/_rels/slide1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package" Target="../embeddings/Microsoft_Office_Word___18.docx"/><Relationship Id="rId5" Type="http://schemas.openxmlformats.org/officeDocument/2006/relationships/package" Target="../embeddings/Microsoft_Office_Word___17.docx"/><Relationship Id="rId4" Type="http://schemas.openxmlformats.org/officeDocument/2006/relationships/slide" Target="slide38.xml"/></Relationships>
</file>

<file path=ppt/slides/_rels/slide2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5.vml"/><Relationship Id="rId5" Type="http://schemas.openxmlformats.org/officeDocument/2006/relationships/package" Target="../embeddings/Microsoft_Office_Word___19.docx"/><Relationship Id="rId4" Type="http://schemas.openxmlformats.org/officeDocument/2006/relationships/slide" Target="slide38.xml"/></Relationships>
</file>

<file path=ppt/slides/_rels/slide2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package" Target="../embeddings/Microsoft_Office_Word___21.docx"/><Relationship Id="rId5" Type="http://schemas.openxmlformats.org/officeDocument/2006/relationships/package" Target="../embeddings/Microsoft_Office_Word___20.docx"/><Relationship Id="rId4" Type="http://schemas.openxmlformats.org/officeDocument/2006/relationships/slide" Target="slide38.xml"/></Relationships>
</file>

<file path=ppt/slides/_rels/slide25.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package" Target="../embeddings/Microsoft_Office_Word___23.docx"/><Relationship Id="rId5" Type="http://schemas.openxmlformats.org/officeDocument/2006/relationships/package" Target="../embeddings/Microsoft_Office_Word___22.docx"/><Relationship Id="rId4" Type="http://schemas.openxmlformats.org/officeDocument/2006/relationships/slide" Target="slide38.xml"/></Relationships>
</file>

<file path=ppt/slides/_rels/slide2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18.vml"/><Relationship Id="rId5" Type="http://schemas.openxmlformats.org/officeDocument/2006/relationships/package" Target="../embeddings/Microsoft_Office_Word___24.docx"/><Relationship Id="rId4" Type="http://schemas.openxmlformats.org/officeDocument/2006/relationships/slide" Target="slide38.xml"/></Relationships>
</file>

<file path=ppt/slides/_rels/slide2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30.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package" Target="../embeddings/Microsoft_Office_Word___27.docx"/><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package" Target="../embeddings/Microsoft_Office_Word___26.docx"/><Relationship Id="rId5" Type="http://schemas.openxmlformats.org/officeDocument/2006/relationships/package" Target="../embeddings/Microsoft_Office_Word___25.docx"/><Relationship Id="rId4" Type="http://schemas.openxmlformats.org/officeDocument/2006/relationships/slide" Target="slide38.xml"/></Relationships>
</file>

<file path=ppt/slides/_rels/slide3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package" Target="../embeddings/Microsoft_Office_Word___29.docx"/><Relationship Id="rId5" Type="http://schemas.openxmlformats.org/officeDocument/2006/relationships/package" Target="../embeddings/Microsoft_Office_Word___28.docx"/><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21.vml"/><Relationship Id="rId5" Type="http://schemas.openxmlformats.org/officeDocument/2006/relationships/package" Target="../embeddings/Microsoft_Office_Word___30.docx"/><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38.xml"/><Relationship Id="rId7" Type="http://schemas.openxmlformats.org/officeDocument/2006/relationships/slide" Target="slide42.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slide" Target="slide39.xml"/><Relationship Id="rId9" Type="http://schemas.openxmlformats.org/officeDocument/2006/relationships/slide" Target="slide44.xml"/></Relationships>
</file>

<file path=ppt/slides/_rels/slide39.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38.xml"/><Relationship Id="rId7" Type="http://schemas.openxmlformats.org/officeDocument/2006/relationships/slide" Target="slide42.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slide" Target="slide39.xml"/><Relationship Id="rId9" Type="http://schemas.openxmlformats.org/officeDocument/2006/relationships/slide" Target="slide4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package" Target="../embeddings/Microsoft_Office_Word___3.docx"/></Relationships>
</file>

<file path=ppt/slides/_rels/slide40.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38.xml"/><Relationship Id="rId7" Type="http://schemas.openxmlformats.org/officeDocument/2006/relationships/slide" Target="slide42.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slide" Target="slide39.xml"/><Relationship Id="rId9" Type="http://schemas.openxmlformats.org/officeDocument/2006/relationships/slide" Target="slide44.xml"/></Relationships>
</file>

<file path=ppt/slides/_rels/slide41.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38.xml"/><Relationship Id="rId7" Type="http://schemas.openxmlformats.org/officeDocument/2006/relationships/slide" Target="slide42.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slide" Target="slide39.xml"/><Relationship Id="rId9" Type="http://schemas.openxmlformats.org/officeDocument/2006/relationships/slide" Target="slide44.xml"/></Relationships>
</file>

<file path=ppt/slides/_rels/slide42.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38.xml"/><Relationship Id="rId7" Type="http://schemas.openxmlformats.org/officeDocument/2006/relationships/slide" Target="slide42.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slide" Target="slide39.xml"/><Relationship Id="rId9" Type="http://schemas.openxmlformats.org/officeDocument/2006/relationships/slide" Target="slide44.xml"/></Relationships>
</file>

<file path=ppt/slides/_rels/slide43.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38.xml"/><Relationship Id="rId7" Type="http://schemas.openxmlformats.org/officeDocument/2006/relationships/slide" Target="slide42.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slide" Target="slide41.xml"/><Relationship Id="rId5" Type="http://schemas.openxmlformats.org/officeDocument/2006/relationships/slide" Target="slide40.xml"/><Relationship Id="rId10" Type="http://schemas.openxmlformats.org/officeDocument/2006/relationships/slide" Target="slide45.xml"/><Relationship Id="rId4" Type="http://schemas.openxmlformats.org/officeDocument/2006/relationships/slide" Target="slide39.xml"/><Relationship Id="rId9" Type="http://schemas.openxmlformats.org/officeDocument/2006/relationships/slide" Target="slide44.xml"/></Relationships>
</file>

<file path=ppt/slides/_rels/slide44.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38.xml"/><Relationship Id="rId7" Type="http://schemas.openxmlformats.org/officeDocument/2006/relationships/slide" Target="slide42.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 Id="rId9" Type="http://schemas.openxmlformats.org/officeDocument/2006/relationships/slide" Target="slide45.xml"/></Relationships>
</file>

<file path=ppt/slides/_rels/slide45.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slide" Target="slide9.xml"/><Relationship Id="rId7" Type="http://schemas.openxmlformats.org/officeDocument/2006/relationships/slide" Target="slide41.xml"/><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40.xml"/><Relationship Id="rId11" Type="http://schemas.openxmlformats.org/officeDocument/2006/relationships/package" Target="../embeddings/Microsoft_Office_Word___31.docx"/><Relationship Id="rId5" Type="http://schemas.openxmlformats.org/officeDocument/2006/relationships/slide" Target="slide39.xml"/><Relationship Id="rId10" Type="http://schemas.openxmlformats.org/officeDocument/2006/relationships/slide" Target="slide44.xml"/><Relationship Id="rId4" Type="http://schemas.openxmlformats.org/officeDocument/2006/relationships/slide" Target="slide38.xml"/><Relationship Id="rId9" Type="http://schemas.openxmlformats.org/officeDocument/2006/relationships/slide" Target="slide43.xml"/></Relationships>
</file>

<file path=ppt/slides/_rels/slide46.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38.xml"/><Relationship Id="rId7" Type="http://schemas.openxmlformats.org/officeDocument/2006/relationships/slide" Target="slide42.xml"/><Relationship Id="rId2" Type="http://schemas.openxmlformats.org/officeDocument/2006/relationships/slide" Target="slide9.xml"/><Relationship Id="rId1" Type="http://schemas.openxmlformats.org/officeDocument/2006/relationships/slideLayout" Target="../slideLayouts/slideLayout6.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slide" Target="slide39.xml"/><Relationship Id="rId9" Type="http://schemas.openxmlformats.org/officeDocument/2006/relationships/slide" Target="slide4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package" Target="../embeddings/Microsoft_Office_Word___4.docx"/></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package" Target="../embeddings/Microsoft_Office_Word___5.docx"/></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6.vml"/><Relationship Id="rId4" Type="http://schemas.openxmlformats.org/officeDocument/2006/relationships/package" Target="../embeddings/Microsoft_Office_Word___6.docx"/></Relationships>
</file>

<file path=ppt/slides/_rels/slide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8.docx"/><Relationship Id="rId5" Type="http://schemas.openxmlformats.org/officeDocument/2006/relationships/package" Target="../embeddings/Microsoft_Office_Word___7.docx"/><Relationship Id="rId4" Type="http://schemas.openxmlformats.org/officeDocument/2006/relationships/slide" Target="slide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第三节　国外名景</a:t>
            </a:r>
            <a:r>
              <a:rPr lang="zh-CN" altLang="zh-CN" sz="2200" dirty="0" smtClean="0"/>
              <a:t>欣赏</a:t>
            </a:r>
            <a:endParaRPr lang="zh-CN" altLang="zh-CN" sz="2200" dirty="0"/>
          </a:p>
        </p:txBody>
      </p:sp>
    </p:spTree>
    <p:extLst>
      <p:ext uri="{BB962C8B-B14F-4D97-AF65-F5344CB8AC3E}">
        <p14:creationId xmlns:p14="http://schemas.microsoft.com/office/powerpoint/2010/main" xmlns="" val="26984182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9" name="矩形 8"/>
          <p:cNvSpPr>
            <a:spLocks noChangeAspect="1"/>
          </p:cNvSpPr>
          <p:nvPr/>
        </p:nvSpPr>
        <p:spPr>
          <a:xfrm>
            <a:off x="508000" y="1052736"/>
            <a:ext cx="8128000" cy="3708323"/>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为什么亚洲拥有丰富的旅游资源</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①亚洲是地球上面积最大的大洲</a:t>
            </a:r>
            <a:r>
              <a:rPr lang="en-US" altLang="zh-CN" sz="2200" dirty="0"/>
              <a:t>,</a:t>
            </a:r>
            <a:r>
              <a:rPr lang="zh-CN" altLang="zh-CN" sz="2200" dirty="0"/>
              <a:t>东部与西部、南部与北部之间存在着巨大的地理差异</a:t>
            </a:r>
            <a:r>
              <a:rPr lang="en-US" altLang="zh-CN" sz="2200" dirty="0"/>
              <a:t>,</a:t>
            </a:r>
            <a:r>
              <a:rPr lang="zh-CN" altLang="zh-CN" sz="2200" dirty="0"/>
              <a:t>为旅游业的发展提供了广阔的空间。②景观多样性也形成了丰富多彩的自然景观旅游资源。③亚洲开发历史悠久</a:t>
            </a:r>
            <a:r>
              <a:rPr lang="en-US" altLang="zh-CN" sz="2200" dirty="0"/>
              <a:t>,</a:t>
            </a:r>
            <a:r>
              <a:rPr lang="zh-CN" altLang="zh-CN" sz="2200" dirty="0"/>
              <a:t>文化底蕴深厚</a:t>
            </a:r>
            <a:r>
              <a:rPr lang="en-US" altLang="zh-CN" sz="2200" dirty="0"/>
              <a:t>,</a:t>
            </a:r>
            <a:r>
              <a:rPr lang="zh-CN" altLang="zh-CN" sz="2200" dirty="0"/>
              <a:t>又是基督教、佛教和伊斯兰教的发源地</a:t>
            </a:r>
            <a:r>
              <a:rPr lang="en-US" altLang="zh-CN" sz="2200" dirty="0"/>
              <a:t>,</a:t>
            </a:r>
            <a:r>
              <a:rPr lang="zh-CN" altLang="zh-CN" sz="2200" dirty="0"/>
              <a:t>加之黄河流域、印度河流域、两河流域是世界文明的主要发祥地</a:t>
            </a:r>
            <a:r>
              <a:rPr lang="en-US" altLang="zh-CN" sz="2200" dirty="0"/>
              <a:t>,</a:t>
            </a:r>
            <a:r>
              <a:rPr lang="zh-CN" altLang="zh-CN" sz="2200" dirty="0"/>
              <a:t>有众多的人类文化遗存</a:t>
            </a:r>
            <a:r>
              <a:rPr lang="en-US" altLang="zh-CN" sz="2200" dirty="0"/>
              <a:t>;</a:t>
            </a:r>
            <a:r>
              <a:rPr lang="zh-CN" altLang="zh-CN" sz="2200" dirty="0"/>
              <a:t>亚洲人口众多</a:t>
            </a:r>
            <a:r>
              <a:rPr lang="en-US" altLang="zh-CN" sz="2200" dirty="0"/>
              <a:t>,</a:t>
            </a:r>
            <a:r>
              <a:rPr lang="zh-CN" altLang="zh-CN" sz="2200" dirty="0"/>
              <a:t>民族和语言构成复杂</a:t>
            </a:r>
            <a:r>
              <a:rPr lang="en-US" altLang="zh-CN" sz="2200" dirty="0"/>
              <a:t>,</a:t>
            </a:r>
            <a:r>
              <a:rPr lang="zh-CN" altLang="zh-CN" sz="2200" dirty="0"/>
              <a:t>风土民情多种多样</a:t>
            </a:r>
            <a:r>
              <a:rPr lang="en-US" altLang="zh-CN" sz="2200" dirty="0"/>
              <a:t>,</a:t>
            </a:r>
            <a:r>
              <a:rPr lang="zh-CN" altLang="zh-CN" sz="2200" dirty="0"/>
              <a:t>所以文化景观旅游资源丰富。</a:t>
            </a:r>
          </a:p>
        </p:txBody>
      </p:sp>
    </p:spTree>
    <p:extLst>
      <p:ext uri="{BB962C8B-B14F-4D97-AF65-F5344CB8AC3E}">
        <p14:creationId xmlns:p14="http://schemas.microsoft.com/office/powerpoint/2010/main" xmlns="" val="61718126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57705"/>
            <a:ext cx="8128000" cy="2083263"/>
          </a:xfrm>
          <a:prstGeom prst="rect">
            <a:avLst/>
          </a:prstGeom>
        </p:spPr>
        <p:txBody>
          <a:bodyPr>
            <a:spAutoFit/>
          </a:bodyPr>
          <a:lstStyle/>
          <a:p>
            <a:pPr>
              <a:lnSpc>
                <a:spcPct val="120000"/>
              </a:lnSpc>
            </a:pPr>
            <a:r>
              <a:rPr lang="en-US" altLang="zh-CN" sz="2200" dirty="0"/>
              <a:t>(2)</a:t>
            </a:r>
            <a:r>
              <a:rPr lang="zh-CN" altLang="zh-CN" sz="2200" dirty="0"/>
              <a:t>泰姬陵位于哪个国家</a:t>
            </a:r>
            <a:r>
              <a:rPr lang="en-US" altLang="zh-CN" sz="2200" dirty="0"/>
              <a:t>?</a:t>
            </a:r>
            <a:r>
              <a:rPr lang="zh-CN" altLang="zh-CN" sz="2200" dirty="0"/>
              <a:t>是哪种宗教艺术的代表</a:t>
            </a:r>
            <a:r>
              <a:rPr lang="en-US" altLang="zh-CN" sz="2200" dirty="0"/>
              <a:t>?</a:t>
            </a:r>
            <a:r>
              <a:rPr lang="zh-CN" altLang="zh-CN" sz="2200" dirty="0"/>
              <a:t>修建泰姬陵所用的岩石属于三大类岩石中的哪一类</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泰姬陵位于印度</a:t>
            </a:r>
            <a:r>
              <a:rPr lang="en-US" altLang="zh-CN" sz="2200" dirty="0"/>
              <a:t>,</a:t>
            </a:r>
            <a:r>
              <a:rPr lang="zh-CN" altLang="zh-CN" sz="2200" dirty="0"/>
              <a:t>是伊斯兰教建筑艺术的代表。修建泰姬陵所用的岩石为大理石</a:t>
            </a:r>
            <a:r>
              <a:rPr lang="en-US" altLang="zh-CN" sz="2200" dirty="0"/>
              <a:t>,</a:t>
            </a:r>
            <a:r>
              <a:rPr lang="zh-CN" altLang="zh-CN" sz="2200" dirty="0"/>
              <a:t>是由石灰岩变质而形成的</a:t>
            </a:r>
            <a:r>
              <a:rPr lang="en-US" altLang="zh-CN" sz="2200" dirty="0"/>
              <a:t>,</a:t>
            </a:r>
            <a:r>
              <a:rPr lang="zh-CN" altLang="zh-CN" sz="2200" dirty="0"/>
              <a:t>属于三大类岩石中的变质岩。</a:t>
            </a:r>
          </a:p>
        </p:txBody>
      </p:sp>
    </p:spTree>
    <p:extLst>
      <p:ext uri="{BB962C8B-B14F-4D97-AF65-F5344CB8AC3E}">
        <p14:creationId xmlns:p14="http://schemas.microsoft.com/office/powerpoint/2010/main" xmlns="" val="414937047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756906514"/>
              </p:ext>
            </p:extLst>
          </p:nvPr>
        </p:nvGraphicFramePr>
        <p:xfrm>
          <a:off x="508000" y="980728"/>
          <a:ext cx="8128000" cy="854163"/>
        </p:xfrm>
        <a:graphic>
          <a:graphicData uri="http://schemas.openxmlformats.org/presentationml/2006/ole">
            <p:oleObj spid="_x0000_s8242" name="文档" r:id="rId5" imgW="3836312" imgH="402466" progId="Word.Document.12">
              <p:embed/>
            </p:oleObj>
          </a:graphicData>
        </a:graphic>
      </p:graphicFrame>
      <p:sp>
        <p:nvSpPr>
          <p:cNvPr id="6" name="矩形 5"/>
          <p:cNvSpPr>
            <a:spLocks noChangeAspect="1"/>
          </p:cNvSpPr>
          <p:nvPr/>
        </p:nvSpPr>
        <p:spPr>
          <a:xfrm>
            <a:off x="508000" y="1530638"/>
            <a:ext cx="3602268" cy="458202"/>
          </a:xfrm>
          <a:prstGeom prst="rect">
            <a:avLst/>
          </a:prstGeom>
        </p:spPr>
        <p:txBody>
          <a:bodyPr wrap="none">
            <a:spAutoFit/>
          </a:bodyPr>
          <a:lstStyle/>
          <a:p>
            <a:pPr>
              <a:lnSpc>
                <a:spcPct val="120000"/>
              </a:lnSpc>
            </a:pPr>
            <a:r>
              <a:rPr lang="en-US" altLang="zh-CN" sz="2200" b="1" dirty="0"/>
              <a:t>1</a:t>
            </a:r>
            <a:r>
              <a:rPr lang="en-US" altLang="zh-CN" sz="2200" dirty="0"/>
              <a:t>.</a:t>
            </a:r>
            <a:r>
              <a:rPr lang="zh-CN" altLang="zh-CN" sz="2200" dirty="0"/>
              <a:t>亚洲旅游资源丰富的</a:t>
            </a:r>
            <a:r>
              <a:rPr lang="zh-CN" altLang="zh-CN" sz="2200" dirty="0" smtClean="0"/>
              <a:t>原因</a:t>
            </a:r>
            <a:r>
              <a:rPr lang="en-US" altLang="zh-CN" sz="2200" dirty="0" smtClean="0"/>
              <a:t> </a:t>
            </a:r>
            <a:endParaRPr lang="zh-CN" altLang="zh-CN"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717683996"/>
              </p:ext>
            </p:extLst>
          </p:nvPr>
        </p:nvGraphicFramePr>
        <p:xfrm>
          <a:off x="508000" y="2060848"/>
          <a:ext cx="8128000" cy="2986208"/>
        </p:xfrm>
        <a:graphic>
          <a:graphicData uri="http://schemas.openxmlformats.org/presentationml/2006/ole">
            <p:oleObj spid="_x0000_s8243" name="文档" r:id="rId6" imgW="3836312" imgH="1408990" progId="Word.Document.12">
              <p:embed/>
            </p:oleObj>
          </a:graphicData>
        </a:graphic>
      </p:graphicFrame>
    </p:spTree>
    <p:extLst>
      <p:ext uri="{BB962C8B-B14F-4D97-AF65-F5344CB8AC3E}">
        <p14:creationId xmlns:p14="http://schemas.microsoft.com/office/powerpoint/2010/main" xmlns="" val="965337074"/>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083263"/>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亚洲主要名景</a:t>
            </a:r>
          </a:p>
          <a:p>
            <a:pPr>
              <a:lnSpc>
                <a:spcPct val="120000"/>
              </a:lnSpc>
            </a:pPr>
            <a:r>
              <a:rPr lang="en-US" altLang="zh-CN" sz="2200" dirty="0"/>
              <a:t>(1)</a:t>
            </a:r>
            <a:r>
              <a:rPr lang="zh-CN" altLang="zh-CN" sz="2200" dirty="0"/>
              <a:t>印度泰姬陵。</a:t>
            </a:r>
          </a:p>
          <a:p>
            <a:pPr>
              <a:lnSpc>
                <a:spcPct val="120000"/>
              </a:lnSpc>
            </a:pPr>
            <a:r>
              <a:rPr lang="zh-CN" altLang="zh-CN" sz="2200" dirty="0"/>
              <a:t>印度泰姬陵是世界遗产中令人赞叹的经典杰作</a:t>
            </a:r>
            <a:r>
              <a:rPr lang="en-US" altLang="zh-CN" sz="2200" dirty="0"/>
              <a:t>,</a:t>
            </a:r>
            <a:r>
              <a:rPr lang="zh-CN" altLang="zh-CN" sz="2200" dirty="0"/>
              <a:t>它是一座巨大的陵墓清真寺。印度泰姬陵的历史由来、建筑材料、建筑结构、景观特色如下表所示。</a:t>
            </a:r>
          </a:p>
        </p:txBody>
      </p:sp>
      <p:graphicFrame>
        <p:nvGraphicFramePr>
          <p:cNvPr id="5" name="对象 4"/>
          <p:cNvGraphicFramePr>
            <a:graphicFrameLocks noChangeAspect="1"/>
          </p:cNvGraphicFramePr>
          <p:nvPr>
            <p:extLst>
              <p:ext uri="{D42A27DB-BD31-4B8C-83A1-F6EECF244321}">
                <p14:modId xmlns:p14="http://schemas.microsoft.com/office/powerpoint/2010/main" xmlns="" val="4150050388"/>
              </p:ext>
            </p:extLst>
          </p:nvPr>
        </p:nvGraphicFramePr>
        <p:xfrm>
          <a:off x="508000" y="3382030"/>
          <a:ext cx="8128000" cy="3071306"/>
        </p:xfrm>
        <a:graphic>
          <a:graphicData uri="http://schemas.openxmlformats.org/presentationml/2006/ole">
            <p:oleObj spid="_x0000_s9242" name="文档" r:id="rId5" imgW="3945705" imgH="1491427" progId="Word.Document.12">
              <p:embed/>
            </p:oleObj>
          </a:graphicData>
        </a:graphic>
      </p:graphicFrame>
    </p:spTree>
    <p:extLst>
      <p:ext uri="{BB962C8B-B14F-4D97-AF65-F5344CB8AC3E}">
        <p14:creationId xmlns:p14="http://schemas.microsoft.com/office/powerpoint/2010/main" xmlns="" val="2827524104"/>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822938352"/>
              </p:ext>
            </p:extLst>
          </p:nvPr>
        </p:nvGraphicFramePr>
        <p:xfrm>
          <a:off x="508000" y="1497935"/>
          <a:ext cx="8128000" cy="4811385"/>
        </p:xfrm>
        <a:graphic>
          <a:graphicData uri="http://schemas.openxmlformats.org/presentationml/2006/ole">
            <p:oleObj spid="_x0000_s10266" name="文档" r:id="rId5" imgW="3945705" imgH="2334877" progId="Word.Document.12">
              <p:embed/>
            </p:oleObj>
          </a:graphicData>
        </a:graphic>
      </p:graphicFrame>
    </p:spTree>
    <p:extLst>
      <p:ext uri="{BB962C8B-B14F-4D97-AF65-F5344CB8AC3E}">
        <p14:creationId xmlns:p14="http://schemas.microsoft.com/office/powerpoint/2010/main" xmlns="" val="4264827307"/>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3995004" cy="458202"/>
          </a:xfrm>
          <a:prstGeom prst="rect">
            <a:avLst/>
          </a:prstGeom>
        </p:spPr>
        <p:txBody>
          <a:bodyPr wrap="none">
            <a:spAutoFit/>
          </a:bodyPr>
          <a:lstStyle/>
          <a:p>
            <a:pPr>
              <a:lnSpc>
                <a:spcPct val="120000"/>
              </a:lnSpc>
            </a:pPr>
            <a:r>
              <a:rPr lang="en-US" altLang="zh-CN" sz="2200" dirty="0"/>
              <a:t>(2)</a:t>
            </a:r>
            <a:r>
              <a:rPr lang="zh-CN" altLang="zh-CN" sz="2200" dirty="0"/>
              <a:t>吴哥窟和特洛伊考古遗址</a:t>
            </a:r>
            <a:r>
              <a:rPr lang="zh-CN" altLang="zh-CN" sz="2200" dirty="0" smtClean="0"/>
              <a:t>。</a:t>
            </a:r>
            <a:r>
              <a:rPr lang="en-US" altLang="zh-CN" sz="2200" dirty="0" smtClean="0"/>
              <a:t> </a:t>
            </a:r>
            <a:endParaRPr lang="zh-CN" altLang="zh-CN"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3093794202"/>
              </p:ext>
            </p:extLst>
          </p:nvPr>
        </p:nvGraphicFramePr>
        <p:xfrm>
          <a:off x="1497013" y="1511300"/>
          <a:ext cx="6432550" cy="5715000"/>
        </p:xfrm>
        <a:graphic>
          <a:graphicData uri="http://schemas.openxmlformats.org/presentationml/2006/ole">
            <p:oleObj spid="_x0000_s11290" name="文档" r:id="rId5" imgW="3945705" imgH="3504476" progId="Word.Document.12">
              <p:embed/>
            </p:oleObj>
          </a:graphicData>
        </a:graphic>
      </p:graphicFrame>
    </p:spTree>
    <p:extLst>
      <p:ext uri="{BB962C8B-B14F-4D97-AF65-F5344CB8AC3E}">
        <p14:creationId xmlns:p14="http://schemas.microsoft.com/office/powerpoint/2010/main" xmlns="" val="1988228850"/>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5937844" cy="458202"/>
          </a:xfrm>
          <a:prstGeom prst="rect">
            <a:avLst/>
          </a:prstGeom>
        </p:spPr>
        <p:txBody>
          <a:bodyPr wrap="none">
            <a:spAutoFit/>
          </a:bodyPr>
          <a:lstStyle/>
          <a:p>
            <a:pPr>
              <a:lnSpc>
                <a:spcPct val="120000"/>
              </a:lnSpc>
            </a:pPr>
            <a:r>
              <a:rPr lang="zh-CN" altLang="zh-CN" sz="2200" dirty="0"/>
              <a:t>【例</a:t>
            </a:r>
            <a:r>
              <a:rPr lang="en-US" altLang="zh-CN" sz="2200" b="1" dirty="0"/>
              <a:t>1</a:t>
            </a:r>
            <a:r>
              <a:rPr lang="zh-CN" altLang="zh-CN" sz="2200" dirty="0"/>
              <a:t>】 读某著名旅游景观图</a:t>
            </a:r>
            <a:r>
              <a:rPr lang="en-US" altLang="zh-CN" sz="2200" dirty="0"/>
              <a:t>,</a:t>
            </a:r>
            <a:r>
              <a:rPr lang="zh-CN" altLang="zh-CN" sz="2200" dirty="0"/>
              <a:t>完成下列问题</a:t>
            </a:r>
            <a:r>
              <a:rPr lang="zh-CN" altLang="zh-CN" sz="2200" dirty="0" smtClean="0"/>
              <a:t>。</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712346609"/>
              </p:ext>
            </p:extLst>
          </p:nvPr>
        </p:nvGraphicFramePr>
        <p:xfrm>
          <a:off x="508000" y="1700808"/>
          <a:ext cx="8128000" cy="2132045"/>
        </p:xfrm>
        <a:graphic>
          <a:graphicData uri="http://schemas.openxmlformats.org/presentationml/2006/ole">
            <p:oleObj spid="_x0000_s12314" name="文档" r:id="rId5" imgW="3836312" imgH="1006524" progId="Word.Document.12">
              <p:embed/>
            </p:oleObj>
          </a:graphicData>
        </a:graphic>
      </p:graphicFrame>
      <p:sp>
        <p:nvSpPr>
          <p:cNvPr id="6" name="矩形 5"/>
          <p:cNvSpPr>
            <a:spLocks noChangeAspect="1"/>
          </p:cNvSpPr>
          <p:nvPr/>
        </p:nvSpPr>
        <p:spPr>
          <a:xfrm>
            <a:off x="508000" y="3984250"/>
            <a:ext cx="8128000" cy="1676998"/>
          </a:xfrm>
          <a:prstGeom prst="rect">
            <a:avLst/>
          </a:prstGeom>
        </p:spPr>
        <p:txBody>
          <a:bodyPr>
            <a:spAutoFit/>
          </a:bodyPr>
          <a:lstStyle/>
          <a:p>
            <a:pPr>
              <a:lnSpc>
                <a:spcPct val="120000"/>
              </a:lnSpc>
            </a:pPr>
            <a:r>
              <a:rPr lang="en-US" altLang="zh-CN" sz="2200" dirty="0"/>
              <a:t>(1)</a:t>
            </a:r>
            <a:r>
              <a:rPr lang="zh-CN" altLang="zh-CN" sz="2200" dirty="0"/>
              <a:t>该图所示的建筑是</a:t>
            </a:r>
            <a:r>
              <a:rPr lang="zh-CN" altLang="zh-CN" sz="2200" u="sng" dirty="0"/>
              <a:t>　　　　</a:t>
            </a:r>
            <a:r>
              <a:rPr lang="zh-CN" altLang="zh-CN" sz="2200" dirty="0"/>
              <a:t>。它是由白色</a:t>
            </a:r>
            <a:r>
              <a:rPr lang="zh-CN" altLang="zh-CN" sz="2200" u="sng" dirty="0"/>
              <a:t>　　　　</a:t>
            </a:r>
            <a:r>
              <a:rPr lang="zh-CN" altLang="zh-CN" sz="2200" dirty="0"/>
              <a:t>石建成的巨大陵墓清真寺</a:t>
            </a:r>
            <a:r>
              <a:rPr lang="en-US" altLang="zh-CN" sz="2200" dirty="0"/>
              <a:t>,</a:t>
            </a:r>
            <a:r>
              <a:rPr lang="zh-CN" altLang="zh-CN" sz="2200" dirty="0"/>
              <a:t>位于</a:t>
            </a:r>
            <a:r>
              <a:rPr lang="zh-CN" altLang="zh-CN" sz="2200" u="sng" dirty="0"/>
              <a:t>　　　　</a:t>
            </a:r>
            <a:r>
              <a:rPr lang="en-US" altLang="zh-CN" sz="2200" dirty="0"/>
              <a:t>(</a:t>
            </a:r>
            <a:r>
              <a:rPr lang="zh-CN" altLang="zh-CN" sz="2200" dirty="0"/>
              <a:t>国家</a:t>
            </a:r>
            <a:r>
              <a:rPr lang="en-US" altLang="zh-CN" sz="2200" dirty="0"/>
              <a:t>)</a:t>
            </a:r>
            <a:r>
              <a:rPr lang="zh-CN" altLang="zh-CN" sz="2200" dirty="0"/>
              <a:t>北部。</a:t>
            </a:r>
            <a:r>
              <a:rPr lang="en-US" altLang="zh-CN" sz="2200" dirty="0"/>
              <a:t> </a:t>
            </a:r>
            <a:endParaRPr lang="zh-CN" altLang="zh-CN" sz="2200" dirty="0"/>
          </a:p>
          <a:p>
            <a:pPr>
              <a:lnSpc>
                <a:spcPct val="120000"/>
              </a:lnSpc>
            </a:pPr>
            <a:r>
              <a:rPr lang="en-US" altLang="zh-CN" sz="2200" dirty="0"/>
              <a:t>(2)</a:t>
            </a:r>
            <a:r>
              <a:rPr lang="zh-CN" altLang="zh-CN" sz="2200" dirty="0"/>
              <a:t>该建筑是</a:t>
            </a:r>
            <a:r>
              <a:rPr lang="zh-CN" altLang="zh-CN" sz="2200" u="sng" dirty="0"/>
              <a:t>　　　　</a:t>
            </a:r>
            <a:r>
              <a:rPr lang="zh-CN" altLang="zh-CN" sz="2200" dirty="0"/>
              <a:t>皇帝沙贾汗为纪念他的爱妃而建。</a:t>
            </a:r>
            <a:r>
              <a:rPr lang="en-US" altLang="zh-CN" sz="2200" dirty="0"/>
              <a:t> </a:t>
            </a:r>
            <a:endParaRPr lang="zh-CN" altLang="zh-CN" sz="2200" dirty="0"/>
          </a:p>
          <a:p>
            <a:pPr>
              <a:lnSpc>
                <a:spcPct val="120000"/>
              </a:lnSpc>
            </a:pPr>
            <a:r>
              <a:rPr lang="en-US" altLang="zh-CN" sz="2200" dirty="0"/>
              <a:t>(3)</a:t>
            </a:r>
            <a:r>
              <a:rPr lang="zh-CN" altLang="zh-CN" sz="2200" dirty="0"/>
              <a:t>简述该建筑的结构和风格。</a:t>
            </a:r>
          </a:p>
        </p:txBody>
      </p:sp>
    </p:spTree>
    <p:extLst>
      <p:ext uri="{BB962C8B-B14F-4D97-AF65-F5344CB8AC3E}">
        <p14:creationId xmlns:p14="http://schemas.microsoft.com/office/powerpoint/2010/main" xmlns="" val="397929672"/>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52085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泰姬陵是一座由白色大理石建成的巨大的陵墓清真寺</a:t>
            </a:r>
            <a:r>
              <a:rPr lang="en-US" altLang="zh-CN" sz="2200" dirty="0"/>
              <a:t>,</a:t>
            </a:r>
            <a:r>
              <a:rPr lang="zh-CN" altLang="zh-CN" sz="2200" dirty="0"/>
              <a:t>是莫卧儿皇帝沙贾汗为纪念他的爱妃蒙泰姬而建的。泰姬陵墙上镶嵌着成千上万的宝石</a:t>
            </a:r>
            <a:r>
              <a:rPr lang="en-US" altLang="zh-CN" sz="2200" dirty="0"/>
              <a:t>,</a:t>
            </a:r>
            <a:r>
              <a:rPr lang="zh-CN" altLang="zh-CN" sz="2200" dirty="0"/>
              <a:t>中央覆盖着一个直径约为</a:t>
            </a:r>
            <a:r>
              <a:rPr lang="en-US" altLang="zh-CN" sz="2200" dirty="0"/>
              <a:t>18</a:t>
            </a:r>
            <a:r>
              <a:rPr lang="zh-CN" altLang="zh-CN" sz="2200" dirty="0"/>
              <a:t>米的穹隆圆顶</a:t>
            </a:r>
            <a:r>
              <a:rPr lang="en-US" altLang="zh-CN" sz="2200" dirty="0"/>
              <a:t>,</a:t>
            </a:r>
            <a:r>
              <a:rPr lang="zh-CN" altLang="zh-CN" sz="2200" dirty="0"/>
              <a:t>四角有四座</a:t>
            </a:r>
            <a:r>
              <a:rPr lang="en-US" altLang="zh-CN" sz="2200" dirty="0"/>
              <a:t>41</a:t>
            </a:r>
            <a:r>
              <a:rPr lang="zh-CN" altLang="zh-CN" sz="2200" dirty="0"/>
              <a:t>米高的尖塔</a:t>
            </a:r>
            <a:r>
              <a:rPr lang="en-US" altLang="zh-CN" sz="2200" dirty="0"/>
              <a:t>,</a:t>
            </a:r>
            <a:r>
              <a:rPr lang="zh-CN" altLang="zh-CN" sz="2200" dirty="0"/>
              <a:t>左右各有一座清真寺翼殿</a:t>
            </a:r>
            <a:r>
              <a:rPr lang="en-US" altLang="zh-CN" sz="2200" dirty="0"/>
              <a:t>,</a:t>
            </a:r>
            <a:r>
              <a:rPr lang="zh-CN" altLang="zh-CN" sz="2200" dirty="0"/>
              <a:t>前有花园及水池。泰姬陵是印度穆斯林艺术的瑰宝。</a:t>
            </a:r>
          </a:p>
          <a:p>
            <a:pPr>
              <a:lnSpc>
                <a:spcPct val="120000"/>
              </a:lnSpc>
            </a:pPr>
            <a:r>
              <a:rPr lang="zh-CN" altLang="zh-CN" sz="2200" dirty="0">
                <a:solidFill>
                  <a:srgbClr val="FF0000"/>
                </a:solidFill>
              </a:rPr>
              <a:t>答案</a:t>
            </a:r>
            <a:r>
              <a:rPr lang="en-US" altLang="zh-CN" sz="2200" dirty="0"/>
              <a:t>(1)</a:t>
            </a:r>
            <a:r>
              <a:rPr lang="zh-CN" altLang="zh-CN" sz="2200" dirty="0"/>
              <a:t>泰姬陵　大理　印度</a:t>
            </a:r>
          </a:p>
          <a:p>
            <a:pPr>
              <a:lnSpc>
                <a:spcPct val="120000"/>
              </a:lnSpc>
            </a:pPr>
            <a:r>
              <a:rPr lang="en-US" altLang="zh-CN" sz="2200" dirty="0"/>
              <a:t>(2)</a:t>
            </a:r>
            <a:r>
              <a:rPr lang="zh-CN" altLang="zh-CN" sz="2200" dirty="0"/>
              <a:t>莫卧儿</a:t>
            </a:r>
          </a:p>
          <a:p>
            <a:pPr>
              <a:lnSpc>
                <a:spcPct val="120000"/>
              </a:lnSpc>
            </a:pPr>
            <a:r>
              <a:rPr lang="en-US" altLang="zh-CN" sz="2200" dirty="0"/>
              <a:t>(3)</a:t>
            </a:r>
            <a:r>
              <a:rPr lang="zh-CN" altLang="zh-CN" sz="2200" dirty="0"/>
              <a:t>泰姬陵墙上镶嵌着成千上万的宝石</a:t>
            </a:r>
            <a:r>
              <a:rPr lang="en-US" altLang="zh-CN" sz="2200" dirty="0"/>
              <a:t>,</a:t>
            </a:r>
            <a:r>
              <a:rPr lang="zh-CN" altLang="zh-CN" sz="2200" dirty="0"/>
              <a:t>中央覆盖着一个直径约</a:t>
            </a:r>
            <a:r>
              <a:rPr lang="en-US" altLang="zh-CN" sz="2200" dirty="0"/>
              <a:t>18</a:t>
            </a:r>
            <a:r>
              <a:rPr lang="zh-CN" altLang="zh-CN" sz="2200" dirty="0"/>
              <a:t>米的穹隆圆顶</a:t>
            </a:r>
            <a:r>
              <a:rPr lang="en-US" altLang="zh-CN" sz="2200" dirty="0"/>
              <a:t>,</a:t>
            </a:r>
            <a:r>
              <a:rPr lang="zh-CN" altLang="zh-CN" sz="2200" dirty="0"/>
              <a:t>四角有四座</a:t>
            </a:r>
            <a:r>
              <a:rPr lang="en-US" altLang="zh-CN" sz="2200" dirty="0"/>
              <a:t>41</a:t>
            </a:r>
            <a:r>
              <a:rPr lang="zh-CN" altLang="zh-CN" sz="2200" dirty="0"/>
              <a:t>米高的尖塔</a:t>
            </a:r>
            <a:r>
              <a:rPr lang="en-US" altLang="zh-CN" sz="2200" dirty="0"/>
              <a:t>,</a:t>
            </a:r>
            <a:r>
              <a:rPr lang="zh-CN" altLang="zh-CN" sz="2200" dirty="0"/>
              <a:t>左右各有一座清真寺翼殿</a:t>
            </a:r>
            <a:r>
              <a:rPr lang="en-US" altLang="zh-CN" sz="2200" dirty="0"/>
              <a:t>,</a:t>
            </a:r>
            <a:r>
              <a:rPr lang="zh-CN" altLang="zh-CN" sz="2200" dirty="0"/>
              <a:t>前有花园及水池。泰姬陵代表了莫卧儿建筑成就的高峰</a:t>
            </a:r>
            <a:r>
              <a:rPr lang="en-US" altLang="zh-CN" sz="2200" dirty="0"/>
              <a:t>,</a:t>
            </a:r>
            <a:r>
              <a:rPr lang="zh-CN" altLang="zh-CN" sz="2200" dirty="0"/>
              <a:t>是印度穆斯林艺术的瑰宝</a:t>
            </a:r>
            <a:r>
              <a:rPr lang="en-US" altLang="zh-CN" sz="2200" dirty="0"/>
              <a:t>,</a:t>
            </a:r>
            <a:r>
              <a:rPr lang="zh-CN" altLang="zh-CN" sz="2200" dirty="0"/>
              <a:t>是世界遗产中令世人赞叹的经典杰作。</a:t>
            </a:r>
          </a:p>
        </p:txBody>
      </p:sp>
    </p:spTree>
    <p:extLst>
      <p:ext uri="{BB962C8B-B14F-4D97-AF65-F5344CB8AC3E}">
        <p14:creationId xmlns:p14="http://schemas.microsoft.com/office/powerpoint/2010/main" xmlns="" val="35979091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98598"/>
          </a:xfrm>
          <a:prstGeom prst="rect">
            <a:avLst/>
          </a:prstGeom>
        </p:spPr>
        <p:txBody>
          <a:bodyPr>
            <a:spAutoFit/>
          </a:bodyPr>
          <a:lstStyle/>
          <a:p>
            <a:pPr>
              <a:lnSpc>
                <a:spcPct val="120000"/>
              </a:lnSpc>
            </a:pPr>
            <a:r>
              <a:rPr lang="zh-CN" altLang="zh-CN" sz="2200" dirty="0"/>
              <a:t>探究点二 非洲</a:t>
            </a:r>
            <a:r>
              <a:rPr lang="zh-CN" altLang="zh-CN" sz="2200" dirty="0" smtClean="0"/>
              <a:t>名胜</a:t>
            </a:r>
            <a:r>
              <a:rPr lang="en-US" altLang="zh-CN" sz="2200" dirty="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309414445"/>
              </p:ext>
            </p:extLst>
          </p:nvPr>
        </p:nvGraphicFramePr>
        <p:xfrm>
          <a:off x="508000" y="1268760"/>
          <a:ext cx="8128000" cy="854163"/>
        </p:xfrm>
        <a:graphic>
          <a:graphicData uri="http://schemas.openxmlformats.org/presentationml/2006/ole">
            <p:oleObj spid="_x0000_s13362" name="文档" r:id="rId5" imgW="3836312" imgH="402466" progId="Word.Document.12">
              <p:embed/>
            </p:oleObj>
          </a:graphicData>
        </a:graphic>
      </p:graphicFrame>
      <p:sp>
        <p:nvSpPr>
          <p:cNvPr id="6" name="矩形 5"/>
          <p:cNvSpPr>
            <a:spLocks noChangeAspect="1"/>
          </p:cNvSpPr>
          <p:nvPr/>
        </p:nvSpPr>
        <p:spPr>
          <a:xfrm>
            <a:off x="508000" y="1844824"/>
            <a:ext cx="8128000" cy="1676998"/>
          </a:xfrm>
          <a:prstGeom prst="rect">
            <a:avLst/>
          </a:prstGeom>
        </p:spPr>
        <p:txBody>
          <a:bodyPr>
            <a:spAutoFit/>
          </a:bodyPr>
          <a:lstStyle/>
          <a:p>
            <a:pPr>
              <a:lnSpc>
                <a:spcPct val="120000"/>
              </a:lnSpc>
            </a:pPr>
            <a:r>
              <a:rPr lang="zh-CN" altLang="zh-CN" sz="2200" dirty="0"/>
              <a:t>非洲地域广阔</a:t>
            </a:r>
            <a:r>
              <a:rPr lang="en-US" altLang="zh-CN" sz="2200" dirty="0"/>
              <a:t>,</a:t>
            </a:r>
            <a:r>
              <a:rPr lang="zh-CN" altLang="zh-CN" sz="2200" dirty="0"/>
              <a:t>拥有悠久的历史、古老的历史文化沉淀</a:t>
            </a:r>
            <a:r>
              <a:rPr lang="en-US" altLang="zh-CN" sz="2200" dirty="0"/>
              <a:t>,</a:t>
            </a:r>
            <a:r>
              <a:rPr lang="zh-CN" altLang="zh-CN" sz="2200" dirty="0"/>
              <a:t>形成了非洲独特的风俗文化传统。</a:t>
            </a:r>
            <a:r>
              <a:rPr lang="en-US" altLang="zh-CN" sz="2200" dirty="0"/>
              <a:t>50</a:t>
            </a:r>
            <a:r>
              <a:rPr lang="zh-CN" altLang="zh-CN" sz="2200" dirty="0"/>
              <a:t>多个国家和地区都有着特殊而迷人的旅游资源</a:t>
            </a:r>
            <a:r>
              <a:rPr lang="en-US" altLang="zh-CN" sz="2200" dirty="0"/>
              <a:t>,</a:t>
            </a:r>
            <a:r>
              <a:rPr lang="zh-CN" altLang="zh-CN" sz="2200" dirty="0"/>
              <a:t>自然景观随处可以入画</a:t>
            </a:r>
            <a:r>
              <a:rPr lang="en-US" altLang="zh-CN" sz="2200" dirty="0"/>
              <a:t>,</a:t>
            </a:r>
            <a:r>
              <a:rPr lang="zh-CN" altLang="zh-CN" sz="2200" dirty="0"/>
              <a:t>人文圣地源远流长。北部奇美的沙漠风情</a:t>
            </a:r>
            <a:r>
              <a:rPr lang="en-US" altLang="zh-CN" sz="2200" dirty="0"/>
              <a:t>,</a:t>
            </a:r>
            <a:r>
              <a:rPr lang="zh-CN" altLang="zh-CN" sz="2200" dirty="0"/>
              <a:t>南部狂野的大自然</a:t>
            </a:r>
            <a:r>
              <a:rPr lang="en-US" altLang="zh-CN" sz="2200" dirty="0"/>
              <a:t>,</a:t>
            </a:r>
            <a:r>
              <a:rPr lang="zh-CN" altLang="zh-CN" sz="2200" dirty="0"/>
              <a:t>引发世界各地旅游者的旅游热情。</a:t>
            </a:r>
          </a:p>
        </p:txBody>
      </p:sp>
      <p:graphicFrame>
        <p:nvGraphicFramePr>
          <p:cNvPr id="7" name="对象 6"/>
          <p:cNvGraphicFramePr>
            <a:graphicFrameLocks noChangeAspect="1"/>
          </p:cNvGraphicFramePr>
          <p:nvPr>
            <p:extLst>
              <p:ext uri="{D42A27DB-BD31-4B8C-83A1-F6EECF244321}">
                <p14:modId xmlns:p14="http://schemas.microsoft.com/office/powerpoint/2010/main" xmlns="" val="4204894118"/>
              </p:ext>
            </p:extLst>
          </p:nvPr>
        </p:nvGraphicFramePr>
        <p:xfrm>
          <a:off x="508000" y="3673219"/>
          <a:ext cx="8128000" cy="2132045"/>
        </p:xfrm>
        <a:graphic>
          <a:graphicData uri="http://schemas.openxmlformats.org/presentationml/2006/ole">
            <p:oleObj spid="_x0000_s13363" name="文档" r:id="rId6" imgW="3836312" imgH="1006524" progId="Word.Document.12">
              <p:embed/>
            </p:oleObj>
          </a:graphicData>
        </a:graphic>
      </p:graphicFrame>
    </p:spTree>
    <p:extLst>
      <p:ext uri="{BB962C8B-B14F-4D97-AF65-F5344CB8AC3E}">
        <p14:creationId xmlns:p14="http://schemas.microsoft.com/office/powerpoint/2010/main" xmlns="" val="4199937764"/>
      </p:ext>
    </p:extLst>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529923"/>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非洲的自然景观旅游资源以哪些较为著名</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辽阔的热带草原及草原上众多的动物</a:t>
            </a:r>
            <a:r>
              <a:rPr lang="en-US" altLang="zh-CN" sz="2200" dirty="0"/>
              <a:t>;</a:t>
            </a:r>
            <a:r>
              <a:rPr lang="zh-CN" altLang="zh-CN" sz="2200" dirty="0"/>
              <a:t>乞力马扎罗山、东非大裂谷等。</a:t>
            </a:r>
          </a:p>
          <a:p>
            <a:pPr>
              <a:lnSpc>
                <a:spcPct val="120000"/>
              </a:lnSpc>
            </a:pPr>
            <a:r>
              <a:rPr lang="en-US" altLang="zh-CN" sz="2200" dirty="0"/>
              <a:t>(2)</a:t>
            </a:r>
            <a:r>
              <a:rPr lang="zh-CN" altLang="zh-CN" sz="2200" dirty="0"/>
              <a:t>非洲有哪些重要的文化景观旅游资源</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孟斐斯古城、埃及金字塔、狮身人面像等。</a:t>
            </a:r>
          </a:p>
        </p:txBody>
      </p:sp>
    </p:spTree>
    <p:extLst>
      <p:ext uri="{BB962C8B-B14F-4D97-AF65-F5344CB8AC3E}">
        <p14:creationId xmlns:p14="http://schemas.microsoft.com/office/powerpoint/2010/main" xmlns="" val="9424494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zh-CN"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9257804"/>
              </p:ext>
            </p:extLst>
          </p:nvPr>
        </p:nvGraphicFramePr>
        <p:xfrm>
          <a:off x="1477399" y="954360"/>
          <a:ext cx="6189203" cy="5715000"/>
        </p:xfrm>
        <a:graphic>
          <a:graphicData uri="http://schemas.openxmlformats.org/presentationml/2006/ole">
            <p:oleObj spid="_x0000_s1050" name="文档" r:id="rId3" imgW="3998243" imgH="3693109" progId="Word.Document.12">
              <p:embed/>
            </p:oleObj>
          </a:graphicData>
        </a:graphic>
      </p:graphicFrame>
    </p:spTree>
    <p:extLst>
      <p:ext uri="{BB962C8B-B14F-4D97-AF65-F5344CB8AC3E}">
        <p14:creationId xmlns:p14="http://schemas.microsoft.com/office/powerpoint/2010/main" xmlns="" val="16269555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608273514"/>
              </p:ext>
            </p:extLst>
          </p:nvPr>
        </p:nvGraphicFramePr>
        <p:xfrm>
          <a:off x="508000" y="980728"/>
          <a:ext cx="8128000" cy="854163"/>
        </p:xfrm>
        <a:graphic>
          <a:graphicData uri="http://schemas.openxmlformats.org/presentationml/2006/ole">
            <p:oleObj spid="_x0000_s14387" name="文档" r:id="rId5" imgW="3836312" imgH="402466" progId="Word.Document.12">
              <p:embed/>
            </p:oleObj>
          </a:graphicData>
        </a:graphic>
      </p:graphicFrame>
      <p:sp>
        <p:nvSpPr>
          <p:cNvPr id="5" name="矩形 4"/>
          <p:cNvSpPr>
            <a:spLocks noChangeAspect="1"/>
          </p:cNvSpPr>
          <p:nvPr/>
        </p:nvSpPr>
        <p:spPr>
          <a:xfrm>
            <a:off x="508000" y="1568971"/>
            <a:ext cx="1345240" cy="458202"/>
          </a:xfrm>
          <a:prstGeom prst="rect">
            <a:avLst/>
          </a:prstGeom>
        </p:spPr>
        <p:txBody>
          <a:bodyPr wrap="none">
            <a:spAutoFit/>
          </a:bodyPr>
          <a:lstStyle/>
          <a:p>
            <a:pPr>
              <a:lnSpc>
                <a:spcPct val="120000"/>
              </a:lnSpc>
            </a:pPr>
            <a:r>
              <a:rPr lang="en-US" altLang="zh-CN" sz="2200" b="1" dirty="0"/>
              <a:t>1</a:t>
            </a:r>
            <a:r>
              <a:rPr lang="en-US" altLang="zh-CN" sz="2200" dirty="0"/>
              <a:t>.</a:t>
            </a:r>
            <a:r>
              <a:rPr lang="zh-CN" altLang="zh-CN" sz="2200" dirty="0" smtClean="0"/>
              <a:t>金字塔</a:t>
            </a:r>
            <a:r>
              <a:rPr lang="en-US" altLang="zh-CN" sz="2200" dirty="0" smtClean="0"/>
              <a:t> </a:t>
            </a:r>
            <a:endParaRPr lang="zh-CN" altLang="zh-CN"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1760777001"/>
              </p:ext>
            </p:extLst>
          </p:nvPr>
        </p:nvGraphicFramePr>
        <p:xfrm>
          <a:off x="508000" y="2181688"/>
          <a:ext cx="8128000" cy="4343656"/>
        </p:xfrm>
        <a:graphic>
          <a:graphicData uri="http://schemas.openxmlformats.org/presentationml/2006/ole">
            <p:oleObj spid="_x0000_s14388" name="文档" r:id="rId6" imgW="3945705" imgH="2108085" progId="Word.Document.12">
              <p:embed/>
            </p:oleObj>
          </a:graphicData>
        </a:graphic>
      </p:graphicFrame>
    </p:spTree>
    <p:extLst>
      <p:ext uri="{BB962C8B-B14F-4D97-AF65-F5344CB8AC3E}">
        <p14:creationId xmlns:p14="http://schemas.microsoft.com/office/powerpoint/2010/main" xmlns="" val="2618054745"/>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4166525" cy="458202"/>
          </a:xfrm>
          <a:prstGeom prst="rect">
            <a:avLst/>
          </a:prstGeom>
        </p:spPr>
        <p:txBody>
          <a:bodyPr wrap="none">
            <a:spAutoFit/>
          </a:bodyPr>
          <a:lstStyle/>
          <a:p>
            <a:pPr>
              <a:lnSpc>
                <a:spcPct val="120000"/>
              </a:lnSpc>
            </a:pPr>
            <a:r>
              <a:rPr lang="en-US" altLang="zh-CN" sz="2200" b="1" dirty="0"/>
              <a:t>2</a:t>
            </a:r>
            <a:r>
              <a:rPr lang="en-US" altLang="zh-CN" sz="2200" dirty="0"/>
              <a:t>.</a:t>
            </a:r>
            <a:r>
              <a:rPr lang="zh-CN" altLang="zh-CN" sz="2200" dirty="0"/>
              <a:t>东非大裂谷与肯尼亚</a:t>
            </a:r>
            <a:r>
              <a:rPr lang="zh-CN" altLang="zh-CN" sz="2200" dirty="0" smtClean="0"/>
              <a:t>国家公园</a:t>
            </a:r>
            <a:r>
              <a:rPr lang="en-US" altLang="zh-CN" sz="2200" dirty="0" smtClean="0"/>
              <a:t> </a:t>
            </a:r>
            <a:endParaRPr lang="zh-CN" altLang="zh-CN" sz="2200" dirty="0"/>
          </a:p>
        </p:txBody>
      </p:sp>
      <p:pic>
        <p:nvPicPr>
          <p:cNvPr id="1536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3768" y="1628800"/>
            <a:ext cx="8376704" cy="428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6012921"/>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5373779"/>
          </a:xfrm>
          <a:prstGeom prst="rect">
            <a:avLst/>
          </a:prstGeom>
        </p:spPr>
        <p:txBody>
          <a:bodyPr>
            <a:spAutoFit/>
          </a:bodyPr>
          <a:lstStyle/>
          <a:p>
            <a:pPr>
              <a:lnSpc>
                <a:spcPct val="120000"/>
              </a:lnSpc>
            </a:pPr>
            <a:r>
              <a:rPr lang="zh-CN" altLang="zh-CN" sz="2200" dirty="0"/>
              <a:t>【例</a:t>
            </a:r>
            <a:r>
              <a:rPr lang="en-US" altLang="zh-CN" sz="2200" b="1" dirty="0"/>
              <a:t>2</a:t>
            </a:r>
            <a:r>
              <a:rPr lang="zh-CN" altLang="zh-CN" sz="2200" dirty="0"/>
              <a:t>】读埃及金字塔及狮身人面像图</a:t>
            </a:r>
            <a:r>
              <a:rPr lang="en-US" altLang="zh-CN" sz="2200" dirty="0"/>
              <a:t>,</a:t>
            </a:r>
            <a:r>
              <a:rPr lang="zh-CN" altLang="zh-CN" sz="2200" dirty="0"/>
              <a:t>完成下列问题。</a:t>
            </a:r>
          </a:p>
          <a:p>
            <a:pPr>
              <a:lnSpc>
                <a:spcPct val="120000"/>
              </a:lnSpc>
            </a:pPr>
            <a:endParaRPr lang="en-US" altLang="zh-CN" sz="2200" dirty="0" smtClean="0"/>
          </a:p>
          <a:p>
            <a:pPr>
              <a:lnSpc>
                <a:spcPct val="120000"/>
              </a:lnSpc>
            </a:pPr>
            <a:endParaRPr lang="en-US" altLang="zh-CN" sz="2200" dirty="0"/>
          </a:p>
          <a:p>
            <a:pPr>
              <a:lnSpc>
                <a:spcPct val="120000"/>
              </a:lnSpc>
            </a:pPr>
            <a:endParaRPr lang="en-US" altLang="zh-CN" sz="2200" dirty="0" smtClean="0"/>
          </a:p>
          <a:p>
            <a:pPr>
              <a:lnSpc>
                <a:spcPct val="120000"/>
              </a:lnSpc>
            </a:pPr>
            <a:endParaRPr lang="en-US" altLang="zh-CN" sz="2200" dirty="0"/>
          </a:p>
          <a:p>
            <a:pPr>
              <a:lnSpc>
                <a:spcPct val="120000"/>
              </a:lnSpc>
            </a:pPr>
            <a:r>
              <a:rPr lang="en-US" altLang="zh-CN" sz="2200" dirty="0" smtClean="0"/>
              <a:t>(</a:t>
            </a:r>
            <a:r>
              <a:rPr lang="en-US" altLang="zh-CN" sz="2200" dirty="0"/>
              <a:t>1)</a:t>
            </a:r>
            <a:r>
              <a:rPr lang="zh-CN" altLang="zh-CN" sz="2200" dirty="0"/>
              <a:t>图中主体画面景观属于 </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地质地貌类</a:t>
            </a:r>
            <a:r>
              <a:rPr lang="en-US" altLang="zh-CN" sz="2200" dirty="0"/>
              <a:t>	</a:t>
            </a:r>
            <a:endParaRPr lang="zh-CN" altLang="zh-CN" sz="2200" dirty="0"/>
          </a:p>
          <a:p>
            <a:pPr>
              <a:lnSpc>
                <a:spcPct val="120000"/>
              </a:lnSpc>
            </a:pPr>
            <a:r>
              <a:rPr lang="en-US" altLang="zh-CN" sz="2200" dirty="0"/>
              <a:t>B.</a:t>
            </a:r>
            <a:r>
              <a:rPr lang="zh-CN" altLang="zh-CN" sz="2200" dirty="0"/>
              <a:t>生物景观类</a:t>
            </a:r>
          </a:p>
          <a:p>
            <a:pPr>
              <a:lnSpc>
                <a:spcPct val="120000"/>
              </a:lnSpc>
            </a:pPr>
            <a:r>
              <a:rPr lang="en-US" altLang="zh-CN" sz="2200" dirty="0"/>
              <a:t>C.</a:t>
            </a:r>
            <a:r>
              <a:rPr lang="zh-CN" altLang="zh-CN" sz="2200" dirty="0"/>
              <a:t>具有历史文化意义的古代遗存</a:t>
            </a:r>
            <a:r>
              <a:rPr lang="en-US" altLang="zh-CN" sz="2200" dirty="0"/>
              <a:t>	</a:t>
            </a:r>
            <a:endParaRPr lang="zh-CN" altLang="zh-CN" sz="2200" dirty="0"/>
          </a:p>
          <a:p>
            <a:pPr>
              <a:lnSpc>
                <a:spcPct val="120000"/>
              </a:lnSpc>
            </a:pPr>
            <a:r>
              <a:rPr lang="en-US" altLang="zh-CN" sz="2200" dirty="0"/>
              <a:t>D.</a:t>
            </a:r>
            <a:r>
              <a:rPr lang="zh-CN" altLang="zh-CN" sz="2200" dirty="0"/>
              <a:t>宗教文化景观</a:t>
            </a:r>
          </a:p>
          <a:p>
            <a:pPr>
              <a:lnSpc>
                <a:spcPct val="120000"/>
              </a:lnSpc>
            </a:pPr>
            <a:r>
              <a:rPr lang="en-US" altLang="zh-CN" sz="2200" dirty="0"/>
              <a:t>(2)</a:t>
            </a:r>
            <a:r>
              <a:rPr lang="zh-CN" altLang="zh-CN" sz="2200" dirty="0"/>
              <a:t>该景观破损严重</a:t>
            </a:r>
            <a:r>
              <a:rPr lang="en-US" altLang="zh-CN" sz="2200" dirty="0"/>
              <a:t>,</a:t>
            </a:r>
            <a:r>
              <a:rPr lang="zh-CN" altLang="zh-CN" sz="2200" dirty="0"/>
              <a:t>这主要是由下列哪种作用造成的</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流水侵蚀作用　　　　</a:t>
            </a:r>
            <a:r>
              <a:rPr lang="en-US" altLang="zh-CN" sz="2200" dirty="0"/>
              <a:t>B.</a:t>
            </a:r>
            <a:r>
              <a:rPr lang="zh-CN" altLang="zh-CN" sz="2200" dirty="0"/>
              <a:t>风力侵蚀作用</a:t>
            </a:r>
          </a:p>
          <a:p>
            <a:pPr>
              <a:lnSpc>
                <a:spcPct val="120000"/>
              </a:lnSpc>
            </a:pPr>
            <a:r>
              <a:rPr lang="en-US" altLang="zh-CN" sz="2200" dirty="0"/>
              <a:t>C.</a:t>
            </a:r>
            <a:r>
              <a:rPr lang="zh-CN" altLang="zh-CN" sz="2200" dirty="0"/>
              <a:t>海浪侵蚀作用</a:t>
            </a:r>
            <a:r>
              <a:rPr lang="en-US" altLang="zh-CN" sz="2200" dirty="0"/>
              <a:t>	</a:t>
            </a:r>
            <a:r>
              <a:rPr lang="en-US" altLang="zh-CN" sz="2200" dirty="0" smtClean="0"/>
              <a:t>    D</a:t>
            </a:r>
            <a:r>
              <a:rPr lang="en-US" altLang="zh-CN" sz="2200" dirty="0"/>
              <a:t>.</a:t>
            </a:r>
            <a:r>
              <a:rPr lang="zh-CN" altLang="zh-CN" sz="2200" dirty="0"/>
              <a:t>冰川侵蚀作用</a:t>
            </a:r>
          </a:p>
        </p:txBody>
      </p:sp>
      <p:graphicFrame>
        <p:nvGraphicFramePr>
          <p:cNvPr id="6" name="对象 5"/>
          <p:cNvGraphicFramePr>
            <a:graphicFrameLocks noChangeAspect="1"/>
          </p:cNvGraphicFramePr>
          <p:nvPr>
            <p:extLst>
              <p:ext uri="{D42A27DB-BD31-4B8C-83A1-F6EECF244321}">
                <p14:modId xmlns:p14="http://schemas.microsoft.com/office/powerpoint/2010/main" xmlns="" val="3134775148"/>
              </p:ext>
            </p:extLst>
          </p:nvPr>
        </p:nvGraphicFramePr>
        <p:xfrm>
          <a:off x="508000" y="1508012"/>
          <a:ext cx="8128000" cy="1704964"/>
        </p:xfrm>
        <a:graphic>
          <a:graphicData uri="http://schemas.openxmlformats.org/presentationml/2006/ole">
            <p:oleObj spid="_x0000_s16410" name="文档" r:id="rId5" imgW="3836312" imgH="805292" progId="Word.Document.12">
              <p:embed/>
            </p:oleObj>
          </a:graphicData>
        </a:graphic>
      </p:graphicFrame>
    </p:spTree>
    <p:extLst>
      <p:ext uri="{BB962C8B-B14F-4D97-AF65-F5344CB8AC3E}">
        <p14:creationId xmlns:p14="http://schemas.microsoft.com/office/powerpoint/2010/main" xmlns="" val="4146168905"/>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123658"/>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图中主体画面是金字塔和狮身人面像</a:t>
            </a:r>
            <a:r>
              <a:rPr lang="en-US" altLang="zh-CN" sz="2200" dirty="0"/>
              <a:t>,</a:t>
            </a:r>
            <a:r>
              <a:rPr lang="zh-CN" altLang="zh-CN" sz="2200" dirty="0"/>
              <a:t>属于具有历史文化意义的古代遗存。因埃及大部分地处热带沙漠地区</a:t>
            </a:r>
            <a:r>
              <a:rPr lang="en-US" altLang="zh-CN" sz="2200" dirty="0"/>
              <a:t>,</a:t>
            </a:r>
            <a:r>
              <a:rPr lang="zh-CN" altLang="zh-CN" sz="2200" dirty="0"/>
              <a:t>所以金字塔及狮身人面像破损严重的原因主要是风力侵蚀作用。</a:t>
            </a:r>
          </a:p>
          <a:p>
            <a:pPr>
              <a:lnSpc>
                <a:spcPct val="120000"/>
              </a:lnSpc>
            </a:pPr>
            <a:r>
              <a:rPr lang="zh-CN" altLang="zh-CN" sz="2200" dirty="0">
                <a:solidFill>
                  <a:srgbClr val="FF0000"/>
                </a:solidFill>
              </a:rPr>
              <a:t>答案</a:t>
            </a:r>
            <a:r>
              <a:rPr lang="en-US" altLang="zh-CN" sz="2200" dirty="0"/>
              <a:t>(1)C</a:t>
            </a:r>
            <a:r>
              <a:rPr lang="zh-CN" altLang="zh-CN" sz="2200" dirty="0"/>
              <a:t>　</a:t>
            </a:r>
            <a:r>
              <a:rPr lang="en-US" altLang="zh-CN" sz="2200" dirty="0"/>
              <a:t>(2)B</a:t>
            </a:r>
            <a:endParaRPr lang="zh-CN" altLang="zh-CN" sz="2200" dirty="0"/>
          </a:p>
          <a:p>
            <a:pPr>
              <a:lnSpc>
                <a:spcPct val="120000"/>
              </a:lnSpc>
            </a:pPr>
            <a:r>
              <a:rPr lang="en-US" altLang="zh-CN" sz="2200" dirty="0"/>
              <a:t> </a:t>
            </a:r>
            <a:endParaRPr lang="zh-CN" altLang="zh-CN" sz="2200" dirty="0"/>
          </a:p>
        </p:txBody>
      </p:sp>
    </p:spTree>
    <p:extLst>
      <p:ext uri="{BB962C8B-B14F-4D97-AF65-F5344CB8AC3E}">
        <p14:creationId xmlns:p14="http://schemas.microsoft.com/office/powerpoint/2010/main" xmlns="" val="21573285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1207414"/>
          </a:xfrm>
          <a:prstGeom prst="rect">
            <a:avLst/>
          </a:prstGeom>
        </p:spPr>
        <p:txBody>
          <a:bodyPr wrap="none">
            <a:spAutoFit/>
          </a:bodyPr>
          <a:lstStyle/>
          <a:p>
            <a:pPr>
              <a:lnSpc>
                <a:spcPct val="120000"/>
              </a:lnSpc>
            </a:pPr>
            <a:r>
              <a:rPr lang="zh-CN" altLang="zh-CN" sz="2200" dirty="0"/>
              <a:t>探究点三 欧洲旅游景区</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463231646"/>
              </p:ext>
            </p:extLst>
          </p:nvPr>
        </p:nvGraphicFramePr>
        <p:xfrm>
          <a:off x="508000" y="1340768"/>
          <a:ext cx="8128000" cy="854163"/>
        </p:xfrm>
        <a:graphic>
          <a:graphicData uri="http://schemas.openxmlformats.org/presentationml/2006/ole">
            <p:oleObj spid="_x0000_s17458" name="文档" r:id="rId5" imgW="3836312" imgH="402466" progId="Word.Document.12">
              <p:embed/>
            </p:oleObj>
          </a:graphicData>
        </a:graphic>
      </p:graphicFrame>
      <p:sp>
        <p:nvSpPr>
          <p:cNvPr id="6" name="矩形 5"/>
          <p:cNvSpPr>
            <a:spLocks noChangeAspect="1"/>
          </p:cNvSpPr>
          <p:nvPr/>
        </p:nvSpPr>
        <p:spPr>
          <a:xfrm>
            <a:off x="508000" y="1921801"/>
            <a:ext cx="8128000" cy="2083263"/>
          </a:xfrm>
          <a:prstGeom prst="rect">
            <a:avLst/>
          </a:prstGeom>
        </p:spPr>
        <p:txBody>
          <a:bodyPr>
            <a:spAutoFit/>
          </a:bodyPr>
          <a:lstStyle/>
          <a:p>
            <a:pPr>
              <a:lnSpc>
                <a:spcPct val="120000"/>
              </a:lnSpc>
            </a:pPr>
            <a:r>
              <a:rPr lang="zh-CN" altLang="zh-CN" sz="2200" dirty="0"/>
              <a:t>白雪皑皑的阿尔卑斯山、湖水清澈湛蓝的日内瓦湖、阳光明媚的地中海海岸、音乐国度奥地利蓝色的多瑙河、西班牙惊心动魄的斗牛比赛、阿尔卑斯山亮丽雪景照耀下的瑞士小城及精美绝伦的钟表</a:t>
            </a:r>
            <a:r>
              <a:rPr lang="en-US" altLang="zh-CN" sz="2200" dirty="0"/>
              <a:t>,</a:t>
            </a:r>
            <a:r>
              <a:rPr lang="zh-CN" altLang="zh-CN" sz="2200" dirty="0"/>
              <a:t>以及拜占庭风格、罗马式风格、哥特式风格各异的建筑等等</a:t>
            </a:r>
            <a:r>
              <a:rPr lang="en-US" altLang="zh-CN" sz="2200" dirty="0"/>
              <a:t>,</a:t>
            </a:r>
            <a:r>
              <a:rPr lang="zh-CN" altLang="zh-CN" sz="2200" dirty="0"/>
              <a:t>构成了欧洲丰富多彩的旅游资源。</a:t>
            </a:r>
          </a:p>
        </p:txBody>
      </p:sp>
      <p:graphicFrame>
        <p:nvGraphicFramePr>
          <p:cNvPr id="7" name="对象 6"/>
          <p:cNvGraphicFramePr>
            <a:graphicFrameLocks noChangeAspect="1"/>
          </p:cNvGraphicFramePr>
          <p:nvPr>
            <p:extLst>
              <p:ext uri="{D42A27DB-BD31-4B8C-83A1-F6EECF244321}">
                <p14:modId xmlns:p14="http://schemas.microsoft.com/office/powerpoint/2010/main" xmlns="" val="1735467535"/>
              </p:ext>
            </p:extLst>
          </p:nvPr>
        </p:nvGraphicFramePr>
        <p:xfrm>
          <a:off x="508000" y="4077072"/>
          <a:ext cx="8128000" cy="2132045"/>
        </p:xfrm>
        <a:graphic>
          <a:graphicData uri="http://schemas.openxmlformats.org/presentationml/2006/ole">
            <p:oleObj spid="_x0000_s17459" name="文档" r:id="rId6" imgW="3836312" imgH="1006524" progId="Word.Document.12">
              <p:embed/>
            </p:oleObj>
          </a:graphicData>
        </a:graphic>
      </p:graphicFrame>
    </p:spTree>
    <p:extLst>
      <p:ext uri="{BB962C8B-B14F-4D97-AF65-F5344CB8AC3E}">
        <p14:creationId xmlns:p14="http://schemas.microsoft.com/office/powerpoint/2010/main" xmlns="" val="364274979"/>
      </p:ext>
    </p:extLst>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123658"/>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欧洲的自然景观旅游资源哪些区域分布最为集中</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地中海沿岸、阿尔卑斯山区。</a:t>
            </a:r>
          </a:p>
          <a:p>
            <a:pPr>
              <a:lnSpc>
                <a:spcPct val="120000"/>
              </a:lnSpc>
            </a:pPr>
            <a:r>
              <a:rPr lang="en-US" altLang="zh-CN" sz="2200" dirty="0"/>
              <a:t>(2)</a:t>
            </a:r>
            <a:r>
              <a:rPr lang="zh-CN" altLang="zh-CN" sz="2200" dirty="0"/>
              <a:t>欧洲的历史旅游资源哪两个国家最为集中</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希腊、意大利最为集中。</a:t>
            </a:r>
          </a:p>
        </p:txBody>
      </p:sp>
    </p:spTree>
    <p:extLst>
      <p:ext uri="{BB962C8B-B14F-4D97-AF65-F5344CB8AC3E}">
        <p14:creationId xmlns:p14="http://schemas.microsoft.com/office/powerpoint/2010/main" xmlns="" val="9898926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764155982"/>
              </p:ext>
            </p:extLst>
          </p:nvPr>
        </p:nvGraphicFramePr>
        <p:xfrm>
          <a:off x="508000" y="990661"/>
          <a:ext cx="8128000" cy="854163"/>
        </p:xfrm>
        <a:graphic>
          <a:graphicData uri="http://schemas.openxmlformats.org/presentationml/2006/ole">
            <p:oleObj spid="_x0000_s18482" name="文档" r:id="rId5" imgW="3836312" imgH="402466" progId="Word.Document.12">
              <p:embed/>
            </p:oleObj>
          </a:graphicData>
        </a:graphic>
      </p:graphicFrame>
      <p:sp>
        <p:nvSpPr>
          <p:cNvPr id="7" name="矩形 6"/>
          <p:cNvSpPr>
            <a:spLocks noChangeAspect="1"/>
          </p:cNvSpPr>
          <p:nvPr/>
        </p:nvSpPr>
        <p:spPr>
          <a:xfrm>
            <a:off x="508000" y="1556792"/>
            <a:ext cx="8128000" cy="671631"/>
          </a:xfrm>
          <a:prstGeom prst="rect">
            <a:avLst/>
          </a:prstGeom>
        </p:spPr>
        <p:txBody>
          <a:bodyPr wrap="none">
            <a:spAutoFit/>
          </a:bodyPr>
          <a:lstStyle/>
          <a:p>
            <a:pPr>
              <a:lnSpc>
                <a:spcPct val="120000"/>
              </a:lnSpc>
            </a:pPr>
            <a:r>
              <a:rPr lang="zh-CN" altLang="zh-CN" sz="2200" dirty="0"/>
              <a:t>欧洲旅游资源的种类及分布可用下图表示。</a:t>
            </a:r>
          </a:p>
        </p:txBody>
      </p:sp>
      <p:graphicFrame>
        <p:nvGraphicFramePr>
          <p:cNvPr id="8" name="对象 7"/>
          <p:cNvGraphicFramePr>
            <a:graphicFrameLocks noChangeAspect="1"/>
          </p:cNvGraphicFramePr>
          <p:nvPr>
            <p:extLst>
              <p:ext uri="{D42A27DB-BD31-4B8C-83A1-F6EECF244321}">
                <p14:modId xmlns:p14="http://schemas.microsoft.com/office/powerpoint/2010/main" xmlns="" val="1056368498"/>
              </p:ext>
            </p:extLst>
          </p:nvPr>
        </p:nvGraphicFramePr>
        <p:xfrm>
          <a:off x="508000" y="2251321"/>
          <a:ext cx="8128000" cy="3409927"/>
        </p:xfrm>
        <a:graphic>
          <a:graphicData uri="http://schemas.openxmlformats.org/presentationml/2006/ole">
            <p:oleObj spid="_x0000_s18483" name="文档" r:id="rId6" imgW="3836312" imgH="1610223" progId="Word.Document.12">
              <p:embed/>
            </p:oleObj>
          </a:graphicData>
        </a:graphic>
      </p:graphicFrame>
    </p:spTree>
    <p:extLst>
      <p:ext uri="{BB962C8B-B14F-4D97-AF65-F5344CB8AC3E}">
        <p14:creationId xmlns:p14="http://schemas.microsoft.com/office/powerpoint/2010/main" xmlns="" val="3232369475"/>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864467"/>
          </a:xfrm>
          <a:prstGeom prst="rect">
            <a:avLst/>
          </a:prstGeom>
        </p:spPr>
        <p:txBody>
          <a:bodyPr>
            <a:spAutoFit/>
          </a:bodyPr>
          <a:lstStyle/>
          <a:p>
            <a:pPr>
              <a:lnSpc>
                <a:spcPct val="120000"/>
              </a:lnSpc>
            </a:pPr>
            <a:r>
              <a:rPr lang="zh-CN" altLang="zh-CN" sz="2200" dirty="0"/>
              <a:t>【例</a:t>
            </a:r>
            <a:r>
              <a:rPr lang="en-US" altLang="zh-CN" sz="2200" b="1" dirty="0"/>
              <a:t>3</a:t>
            </a:r>
            <a:r>
              <a:rPr lang="zh-CN" altLang="zh-CN" sz="2200" dirty="0"/>
              <a:t>】阅读材料</a:t>
            </a:r>
            <a:r>
              <a:rPr lang="en-US" altLang="zh-CN" sz="2200" dirty="0"/>
              <a:t>,</a:t>
            </a:r>
            <a:r>
              <a:rPr lang="zh-CN" altLang="zh-CN" sz="2200" dirty="0"/>
              <a:t>完成下列问题。</a:t>
            </a:r>
          </a:p>
          <a:p>
            <a:pPr>
              <a:lnSpc>
                <a:spcPct val="120000"/>
              </a:lnSpc>
            </a:pPr>
            <a:r>
              <a:rPr lang="zh-CN" altLang="zh-CN" sz="2200" dirty="0"/>
              <a:t>材料一　欧洲西部政区图和四幅景观图。</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276376750"/>
              </p:ext>
            </p:extLst>
          </p:nvPr>
        </p:nvGraphicFramePr>
        <p:xfrm>
          <a:off x="508000" y="2132856"/>
          <a:ext cx="8128000" cy="2559125"/>
        </p:xfrm>
        <a:graphic>
          <a:graphicData uri="http://schemas.openxmlformats.org/presentationml/2006/ole">
            <p:oleObj spid="_x0000_s19482" name="文档" r:id="rId5" imgW="3836312" imgH="1207757" progId="Word.Document.12">
              <p:embed/>
            </p:oleObj>
          </a:graphicData>
        </a:graphic>
      </p:graphicFrame>
      <p:sp>
        <p:nvSpPr>
          <p:cNvPr id="6" name="矩形 5"/>
          <p:cNvSpPr>
            <a:spLocks noChangeAspect="1"/>
          </p:cNvSpPr>
          <p:nvPr/>
        </p:nvSpPr>
        <p:spPr>
          <a:xfrm>
            <a:off x="508000" y="4966580"/>
            <a:ext cx="8128000" cy="1270732"/>
          </a:xfrm>
          <a:prstGeom prst="rect">
            <a:avLst/>
          </a:prstGeom>
        </p:spPr>
        <p:txBody>
          <a:bodyPr>
            <a:spAutoFit/>
          </a:bodyPr>
          <a:lstStyle/>
          <a:p>
            <a:pPr>
              <a:lnSpc>
                <a:spcPct val="120000"/>
              </a:lnSpc>
            </a:pPr>
            <a:r>
              <a:rPr lang="zh-CN" altLang="zh-CN" sz="2200" dirty="0"/>
              <a:t>材料二　每年暑假</a:t>
            </a:r>
            <a:r>
              <a:rPr lang="en-US" altLang="zh-CN" sz="2200" dirty="0"/>
              <a:t>,</a:t>
            </a:r>
            <a:r>
              <a:rPr lang="zh-CN" altLang="zh-CN" sz="2200" dirty="0"/>
              <a:t>到南欧地中海海滨旅游的北欧、中欧游客络绎不绝</a:t>
            </a:r>
            <a:r>
              <a:rPr lang="en-US" altLang="zh-CN" sz="2200" dirty="0"/>
              <a:t>,</a:t>
            </a:r>
            <a:r>
              <a:rPr lang="zh-CN" altLang="zh-CN" sz="2200" dirty="0"/>
              <a:t>而冬季这里游客较少</a:t>
            </a:r>
            <a:r>
              <a:rPr lang="en-US" altLang="zh-CN" sz="2200" dirty="0"/>
              <a:t>,</a:t>
            </a:r>
            <a:r>
              <a:rPr lang="zh-CN" altLang="zh-CN" sz="2200" dirty="0"/>
              <a:t>每年圣诞节前后</a:t>
            </a:r>
            <a:r>
              <a:rPr lang="en-US" altLang="zh-CN" sz="2200" dirty="0"/>
              <a:t>,</a:t>
            </a:r>
            <a:r>
              <a:rPr lang="zh-CN" altLang="zh-CN" sz="2200" dirty="0"/>
              <a:t>欧洲西部地区的大量游客前往泰国、加勒比海地区旅游。</a:t>
            </a:r>
          </a:p>
        </p:txBody>
      </p:sp>
    </p:spTree>
    <p:extLst>
      <p:ext uri="{BB962C8B-B14F-4D97-AF65-F5344CB8AC3E}">
        <p14:creationId xmlns:p14="http://schemas.microsoft.com/office/powerpoint/2010/main" xmlns="" val="2436746649"/>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42604"/>
            <a:ext cx="8128000" cy="4114588"/>
          </a:xfrm>
          <a:prstGeom prst="rect">
            <a:avLst/>
          </a:prstGeom>
        </p:spPr>
        <p:txBody>
          <a:bodyPr>
            <a:spAutoFit/>
          </a:bodyPr>
          <a:lstStyle/>
          <a:p>
            <a:pPr>
              <a:lnSpc>
                <a:spcPct val="120000"/>
              </a:lnSpc>
            </a:pPr>
            <a:r>
              <a:rPr lang="en-US" altLang="zh-CN" sz="2200" dirty="0"/>
              <a:t>(1)</a:t>
            </a:r>
            <a:r>
              <a:rPr lang="zh-CN" altLang="zh-CN" sz="2200" dirty="0"/>
              <a:t>将各景观图的数码填写在所属国家字母代号后面的空格内。</a:t>
            </a:r>
          </a:p>
          <a:p>
            <a:pPr>
              <a:lnSpc>
                <a:spcPct val="120000"/>
              </a:lnSpc>
            </a:pPr>
            <a:r>
              <a:rPr lang="en-US" altLang="zh-CN" sz="2200" dirty="0"/>
              <a:t>A</a:t>
            </a:r>
            <a:r>
              <a:rPr lang="zh-CN" altLang="zh-CN" sz="2200" u="sng" dirty="0"/>
              <a:t>　　　　</a:t>
            </a:r>
            <a:r>
              <a:rPr lang="en-US" altLang="zh-CN" sz="2200" dirty="0"/>
              <a:t>,B</a:t>
            </a:r>
            <a:r>
              <a:rPr lang="zh-CN" altLang="zh-CN" sz="2200" u="sng" dirty="0"/>
              <a:t>　　　　</a:t>
            </a:r>
            <a:r>
              <a:rPr lang="en-US" altLang="zh-CN" sz="2200" dirty="0"/>
              <a:t>,C</a:t>
            </a:r>
            <a:r>
              <a:rPr lang="zh-CN" altLang="zh-CN" sz="2200" u="sng" dirty="0"/>
              <a:t>　　　　</a:t>
            </a:r>
            <a:r>
              <a:rPr lang="en-US" altLang="zh-CN" sz="2200" dirty="0"/>
              <a:t>,D</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试从气候角度分析欧洲西部游客流向发生季节性变化的原因。</a:t>
            </a:r>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①为意大利的角斗场遗址</a:t>
            </a:r>
            <a:r>
              <a:rPr lang="en-US" altLang="zh-CN" sz="2200" dirty="0"/>
              <a:t>,</a:t>
            </a:r>
            <a:r>
              <a:rPr lang="zh-CN" altLang="zh-CN" sz="2200" dirty="0"/>
              <a:t>②是希腊的雅典卫城</a:t>
            </a:r>
            <a:r>
              <a:rPr lang="en-US" altLang="zh-CN" sz="2200" dirty="0"/>
              <a:t>,</a:t>
            </a:r>
            <a:r>
              <a:rPr lang="zh-CN" altLang="zh-CN" sz="2200" dirty="0"/>
              <a:t>③是英国伦敦的大本钟</a:t>
            </a:r>
            <a:r>
              <a:rPr lang="en-US" altLang="zh-CN" sz="2200" dirty="0"/>
              <a:t>,</a:t>
            </a:r>
            <a:r>
              <a:rPr lang="zh-CN" altLang="zh-CN" sz="2200" dirty="0"/>
              <a:t>④是法国巴黎的埃菲尔铁塔。第</a:t>
            </a:r>
            <a:r>
              <a:rPr lang="en-US" altLang="zh-CN" sz="2200" dirty="0"/>
              <a:t>(2)</a:t>
            </a:r>
            <a:r>
              <a:rPr lang="zh-CN" altLang="zh-CN" sz="2200" dirty="0"/>
              <a:t>题</a:t>
            </a:r>
            <a:r>
              <a:rPr lang="en-US" altLang="zh-CN" sz="2200" dirty="0"/>
              <a:t>,</a:t>
            </a:r>
            <a:r>
              <a:rPr lang="zh-CN" altLang="zh-CN" sz="2200" dirty="0"/>
              <a:t>要从不同地区冬季和夏季的气候差异上分析回答。</a:t>
            </a:r>
          </a:p>
          <a:p>
            <a:pPr>
              <a:lnSpc>
                <a:spcPct val="120000"/>
              </a:lnSpc>
            </a:pPr>
            <a:r>
              <a:rPr lang="zh-CN" altLang="zh-CN" sz="2200" dirty="0">
                <a:solidFill>
                  <a:srgbClr val="FF0000"/>
                </a:solidFill>
              </a:rPr>
              <a:t>答案</a:t>
            </a:r>
            <a:r>
              <a:rPr lang="en-US" altLang="zh-CN" sz="2200" dirty="0"/>
              <a:t>(1)</a:t>
            </a:r>
            <a:r>
              <a:rPr lang="zh-CN" altLang="zh-CN" sz="2200" dirty="0"/>
              <a:t>③　④　①　②　</a:t>
            </a:r>
            <a:r>
              <a:rPr lang="en-US" altLang="zh-CN" sz="2200" dirty="0"/>
              <a:t>(2)</a:t>
            </a:r>
            <a:r>
              <a:rPr lang="zh-CN" altLang="zh-CN" sz="2200" dirty="0"/>
              <a:t>夏季</a:t>
            </a:r>
            <a:r>
              <a:rPr lang="en-US" altLang="zh-CN" sz="2200" dirty="0"/>
              <a:t>,</a:t>
            </a:r>
            <a:r>
              <a:rPr lang="zh-CN" altLang="zh-CN" sz="2200" dirty="0"/>
              <a:t>南欧地中海地区高温少雨</a:t>
            </a:r>
            <a:r>
              <a:rPr lang="en-US" altLang="zh-CN" sz="2200" dirty="0"/>
              <a:t>,</a:t>
            </a:r>
            <a:r>
              <a:rPr lang="zh-CN" altLang="zh-CN" sz="2200" dirty="0"/>
              <a:t>蓝天碧海和暖热的沙滩对北欧、中欧游客有较大的吸引力</a:t>
            </a:r>
            <a:r>
              <a:rPr lang="en-US" altLang="zh-CN" sz="2200" dirty="0"/>
              <a:t>;</a:t>
            </a:r>
            <a:r>
              <a:rPr lang="zh-CN" altLang="zh-CN" sz="2200" dirty="0"/>
              <a:t>冬季</a:t>
            </a:r>
            <a:r>
              <a:rPr lang="en-US" altLang="zh-CN" sz="2200" dirty="0"/>
              <a:t>,</a:t>
            </a:r>
            <a:r>
              <a:rPr lang="zh-CN" altLang="zh-CN" sz="2200" dirty="0"/>
              <a:t>欧洲气温低</a:t>
            </a:r>
            <a:r>
              <a:rPr lang="en-US" altLang="zh-CN" sz="2200" dirty="0"/>
              <a:t>,</a:t>
            </a:r>
            <a:r>
              <a:rPr lang="zh-CN" altLang="zh-CN" sz="2200" dirty="0"/>
              <a:t>多阴雨天气</a:t>
            </a:r>
            <a:r>
              <a:rPr lang="en-US" altLang="zh-CN" sz="2200" dirty="0"/>
              <a:t>,</a:t>
            </a:r>
            <a:r>
              <a:rPr lang="zh-CN" altLang="zh-CN" sz="2200" dirty="0"/>
              <a:t>而加勒比海地区和泰国处于干季</a:t>
            </a:r>
            <a:r>
              <a:rPr lang="en-US" altLang="zh-CN" sz="2200" dirty="0"/>
              <a:t>,</a:t>
            </a:r>
            <a:r>
              <a:rPr lang="zh-CN" altLang="zh-CN" sz="2200" dirty="0"/>
              <a:t>晴天多</a:t>
            </a:r>
            <a:r>
              <a:rPr lang="en-US" altLang="zh-CN" sz="2200" dirty="0"/>
              <a:t>,</a:t>
            </a:r>
            <a:r>
              <a:rPr lang="zh-CN" altLang="zh-CN" sz="2200" dirty="0"/>
              <a:t>气候暖热。</a:t>
            </a:r>
          </a:p>
        </p:txBody>
      </p:sp>
    </p:spTree>
    <p:extLst>
      <p:ext uri="{BB962C8B-B14F-4D97-AF65-F5344CB8AC3E}">
        <p14:creationId xmlns:p14="http://schemas.microsoft.com/office/powerpoint/2010/main" xmlns="" val="32670289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083263"/>
          </a:xfrm>
          <a:prstGeom prst="rect">
            <a:avLst/>
          </a:prstGeom>
        </p:spPr>
        <p:txBody>
          <a:bodyPr>
            <a:spAutoFit/>
          </a:bodyPr>
          <a:lstStyle/>
          <a:p>
            <a:pPr>
              <a:lnSpc>
                <a:spcPct val="120000"/>
              </a:lnSpc>
            </a:pPr>
            <a:r>
              <a:rPr lang="zh-CN" altLang="zh-CN" sz="2200" dirty="0"/>
              <a:t>拓展延伸为什么欧洲是世界上最活跃的旅游区</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欧洲三面环海</a:t>
            </a:r>
            <a:r>
              <a:rPr lang="en-US" altLang="zh-CN" sz="2200" dirty="0"/>
              <a:t>,</a:t>
            </a:r>
            <a:r>
              <a:rPr lang="zh-CN" altLang="zh-CN" sz="2200" dirty="0"/>
              <a:t>深受北大西洋暖流和中纬西风的影响</a:t>
            </a:r>
            <a:r>
              <a:rPr lang="en-US" altLang="zh-CN" sz="2200" dirty="0"/>
              <a:t>,</a:t>
            </a:r>
            <a:r>
              <a:rPr lang="zh-CN" altLang="zh-CN" sz="2200" dirty="0"/>
              <a:t>气候温和湿润</a:t>
            </a:r>
            <a:r>
              <a:rPr lang="en-US" altLang="zh-CN" sz="2200" dirty="0"/>
              <a:t>,</a:t>
            </a:r>
            <a:r>
              <a:rPr lang="zh-CN" altLang="zh-CN" sz="2200" dirty="0"/>
              <a:t>自然风光优美</a:t>
            </a:r>
            <a:r>
              <a:rPr lang="en-US" altLang="zh-CN" sz="2200" dirty="0"/>
              <a:t>,</a:t>
            </a:r>
            <a:r>
              <a:rPr lang="zh-CN" altLang="zh-CN" sz="2200" dirty="0"/>
              <a:t>旅游资源丰富。同时</a:t>
            </a:r>
            <a:r>
              <a:rPr lang="en-US" altLang="zh-CN" sz="2200" dirty="0"/>
              <a:t>,</a:t>
            </a:r>
            <a:r>
              <a:rPr lang="zh-CN" altLang="zh-CN" sz="2200" dirty="0"/>
              <a:t>欧洲又是资本主义发展最早的地区</a:t>
            </a:r>
            <a:r>
              <a:rPr lang="en-US" altLang="zh-CN" sz="2200" dirty="0"/>
              <a:t>,</a:t>
            </a:r>
            <a:r>
              <a:rPr lang="zh-CN" altLang="zh-CN" sz="2200" dirty="0"/>
              <a:t>经济发达</a:t>
            </a:r>
            <a:r>
              <a:rPr lang="en-US" altLang="zh-CN" sz="2200" dirty="0"/>
              <a:t>,</a:t>
            </a:r>
            <a:r>
              <a:rPr lang="zh-CN" altLang="zh-CN" sz="2200" dirty="0"/>
              <a:t>人口密集</a:t>
            </a:r>
            <a:r>
              <a:rPr lang="en-US" altLang="zh-CN" sz="2200" dirty="0"/>
              <a:t>,</a:t>
            </a:r>
            <a:r>
              <a:rPr lang="zh-CN" altLang="zh-CN" sz="2200" dirty="0"/>
              <a:t>海、陆、空交通方便</a:t>
            </a:r>
            <a:r>
              <a:rPr lang="en-US" altLang="zh-CN" sz="2200" dirty="0"/>
              <a:t>,</a:t>
            </a:r>
            <a:r>
              <a:rPr lang="zh-CN" altLang="zh-CN" sz="2200" dirty="0"/>
              <a:t>因而也是世界上最活跃的旅游区。</a:t>
            </a:r>
          </a:p>
        </p:txBody>
      </p:sp>
    </p:spTree>
    <p:extLst>
      <p:ext uri="{BB962C8B-B14F-4D97-AF65-F5344CB8AC3E}">
        <p14:creationId xmlns:p14="http://schemas.microsoft.com/office/powerpoint/2010/main" xmlns="" val="307334917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8128000" cy="2083263"/>
          </a:xfrm>
          <a:prstGeom prst="rect">
            <a:avLst/>
          </a:prstGeom>
        </p:spPr>
        <p:txBody>
          <a:bodyPr>
            <a:spAutoFit/>
          </a:bodyPr>
          <a:lstStyle/>
          <a:p>
            <a:pPr>
              <a:lnSpc>
                <a:spcPct val="120000"/>
              </a:lnSpc>
            </a:pPr>
            <a:r>
              <a:rPr lang="zh-CN" altLang="zh-CN" sz="2200" dirty="0"/>
              <a:t>一、世界遗产</a:t>
            </a:r>
          </a:p>
          <a:p>
            <a:pPr>
              <a:lnSpc>
                <a:spcPct val="120000"/>
              </a:lnSpc>
            </a:pPr>
            <a:r>
              <a:rPr lang="en-US" altLang="zh-CN" sz="2200" b="1" dirty="0"/>
              <a:t>1</a:t>
            </a:r>
            <a:r>
              <a:rPr lang="en-US" altLang="zh-CN" sz="2200" dirty="0"/>
              <a:t>.</a:t>
            </a:r>
            <a:r>
              <a:rPr lang="zh-CN" altLang="zh-CN" sz="2200" dirty="0"/>
              <a:t>遗产保护</a:t>
            </a:r>
            <a:r>
              <a:rPr lang="en-US" altLang="zh-CN" sz="2200" dirty="0"/>
              <a:t>:20</a:t>
            </a:r>
            <a:r>
              <a:rPr lang="zh-CN" altLang="zh-CN" sz="2200" dirty="0"/>
              <a:t>世纪</a:t>
            </a:r>
            <a:r>
              <a:rPr lang="en-US" altLang="zh-CN" sz="2200" dirty="0"/>
              <a:t>70</a:t>
            </a:r>
            <a:r>
              <a:rPr lang="zh-CN" altLang="zh-CN" sz="2200" dirty="0"/>
              <a:t>年代</a:t>
            </a:r>
            <a:r>
              <a:rPr lang="en-US" altLang="zh-CN" sz="2200" dirty="0"/>
              <a:t>,</a:t>
            </a:r>
            <a:r>
              <a:rPr lang="zh-CN" altLang="zh-CN" sz="2200" dirty="0"/>
              <a:t>联合国教科文组织成立了</a:t>
            </a:r>
            <a:r>
              <a:rPr lang="zh-CN" altLang="zh-CN" sz="2200" u="sng" dirty="0">
                <a:solidFill>
                  <a:srgbClr val="FF0000"/>
                </a:solidFill>
                <a:uFill>
                  <a:solidFill>
                    <a:schemeClr val="tx1"/>
                  </a:solidFill>
                </a:uFill>
              </a:rPr>
              <a:t>人类遗产</a:t>
            </a:r>
            <a:r>
              <a:rPr lang="zh-CN" altLang="zh-CN" sz="2200" dirty="0"/>
              <a:t>委员会</a:t>
            </a:r>
            <a:r>
              <a:rPr lang="en-US" altLang="zh-CN" sz="2200" dirty="0"/>
              <a:t>,</a:t>
            </a:r>
            <a:r>
              <a:rPr lang="zh-CN" altLang="zh-CN" sz="2200" dirty="0"/>
              <a:t>开始有计划地保护列入《</a:t>
            </a:r>
            <a:r>
              <a:rPr lang="zh-CN" altLang="zh-CN" sz="2200" u="sng" dirty="0">
                <a:solidFill>
                  <a:srgbClr val="FF0000"/>
                </a:solidFill>
                <a:uFill>
                  <a:solidFill>
                    <a:schemeClr val="tx1"/>
                  </a:solidFill>
                </a:uFill>
              </a:rPr>
              <a:t>世界遗产名录</a:t>
            </a:r>
            <a:r>
              <a:rPr lang="zh-CN" altLang="zh-CN" sz="2200" dirty="0"/>
              <a:t>》的人类遗产。</a:t>
            </a:r>
          </a:p>
          <a:p>
            <a:pPr>
              <a:lnSpc>
                <a:spcPct val="120000"/>
              </a:lnSpc>
            </a:pPr>
            <a:r>
              <a:rPr lang="en-US" altLang="zh-CN" sz="2200" b="1" dirty="0"/>
              <a:t>2</a:t>
            </a:r>
            <a:r>
              <a:rPr lang="en-US" altLang="zh-CN" sz="2200" dirty="0"/>
              <a:t>.</a:t>
            </a:r>
            <a:r>
              <a:rPr lang="zh-CN" altLang="zh-CN" sz="2200" dirty="0"/>
              <a:t>世界遗产分类</a:t>
            </a:r>
            <a:r>
              <a:rPr lang="en-US" altLang="zh-CN" sz="2200" dirty="0"/>
              <a:t>:</a:t>
            </a:r>
            <a:r>
              <a:rPr lang="zh-CN" altLang="zh-CN" sz="2200" u="sng" dirty="0">
                <a:solidFill>
                  <a:srgbClr val="FF0000"/>
                </a:solidFill>
                <a:uFill>
                  <a:solidFill>
                    <a:schemeClr val="tx1"/>
                  </a:solidFill>
                </a:uFill>
              </a:rPr>
              <a:t>文化</a:t>
            </a:r>
            <a:r>
              <a:rPr lang="zh-CN" altLang="zh-CN" sz="2200" dirty="0"/>
              <a:t>遗产、自然遗产、</a:t>
            </a:r>
            <a:r>
              <a:rPr lang="zh-CN" altLang="zh-CN" sz="2200" u="sng" dirty="0">
                <a:solidFill>
                  <a:srgbClr val="FF0000"/>
                </a:solidFill>
                <a:uFill>
                  <a:solidFill>
                    <a:schemeClr val="tx1"/>
                  </a:solidFill>
                </a:uFill>
              </a:rPr>
              <a:t>文化与自然</a:t>
            </a:r>
            <a:r>
              <a:rPr lang="zh-CN" altLang="zh-CN" sz="2200" dirty="0"/>
              <a:t>遗产、文化景观遗产、人类口头和非物质遗产代表作。</a:t>
            </a:r>
          </a:p>
        </p:txBody>
      </p:sp>
      <p:sp>
        <p:nvSpPr>
          <p:cNvPr id="4" name="矩形 3"/>
          <p:cNvSpPr/>
          <p:nvPr/>
        </p:nvSpPr>
        <p:spPr>
          <a:xfrm>
            <a:off x="6919692" y="1550353"/>
            <a:ext cx="1116000"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4303016" y="1956215"/>
            <a:ext cx="16992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2555776" y="2355319"/>
            <a:ext cx="594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5292080" y="2357308"/>
            <a:ext cx="1494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a:spLocks noChangeAspect="1"/>
          </p:cNvSpPr>
          <p:nvPr/>
        </p:nvSpPr>
        <p:spPr>
          <a:xfrm>
            <a:off x="508000" y="3074418"/>
            <a:ext cx="1955985" cy="498598"/>
          </a:xfrm>
          <a:prstGeom prst="rect">
            <a:avLst/>
          </a:prstGeom>
        </p:spPr>
        <p:txBody>
          <a:bodyPr wrap="none">
            <a:spAutoFit/>
          </a:bodyPr>
          <a:lstStyle/>
          <a:p>
            <a:pPr>
              <a:lnSpc>
                <a:spcPct val="120000"/>
              </a:lnSpc>
            </a:pPr>
            <a:r>
              <a:rPr lang="zh-CN" altLang="zh-CN" sz="2200" dirty="0"/>
              <a:t>二、亚洲名</a:t>
            </a:r>
            <a:r>
              <a:rPr lang="zh-CN" altLang="zh-CN" sz="2200" dirty="0" smtClean="0"/>
              <a:t>景</a:t>
            </a:r>
            <a:r>
              <a:rPr lang="en-US" altLang="zh-CN" sz="2200" dirty="0" smtClean="0"/>
              <a:t> </a:t>
            </a:r>
            <a:endParaRPr lang="zh-CN" altLang="zh-CN" sz="2200" dirty="0"/>
          </a:p>
        </p:txBody>
      </p:sp>
      <p:graphicFrame>
        <p:nvGraphicFramePr>
          <p:cNvPr id="9" name="对象 8"/>
          <p:cNvGraphicFramePr>
            <a:graphicFrameLocks noChangeAspect="1"/>
          </p:cNvGraphicFramePr>
          <p:nvPr>
            <p:extLst>
              <p:ext uri="{D42A27DB-BD31-4B8C-83A1-F6EECF244321}">
                <p14:modId xmlns:p14="http://schemas.microsoft.com/office/powerpoint/2010/main" xmlns="" val="1884710329"/>
              </p:ext>
            </p:extLst>
          </p:nvPr>
        </p:nvGraphicFramePr>
        <p:xfrm>
          <a:off x="508000" y="3745227"/>
          <a:ext cx="8128000" cy="2132045"/>
        </p:xfrm>
        <a:graphic>
          <a:graphicData uri="http://schemas.openxmlformats.org/presentationml/2006/ole">
            <p:oleObj spid="_x0000_s2074" name="文档" r:id="rId4" imgW="3836312" imgH="1006524" progId="Word.Document.12">
              <p:embed/>
            </p:oleObj>
          </a:graphicData>
        </a:graphic>
      </p:graphicFrame>
      <p:sp>
        <p:nvSpPr>
          <p:cNvPr id="10" name="矩形 9"/>
          <p:cNvSpPr/>
          <p:nvPr/>
        </p:nvSpPr>
        <p:spPr>
          <a:xfrm>
            <a:off x="4172080" y="4274592"/>
            <a:ext cx="59162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4864896" y="4278504"/>
            <a:ext cx="5276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6685123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883991"/>
          </a:xfrm>
          <a:prstGeom prst="rect">
            <a:avLst/>
          </a:prstGeom>
        </p:spPr>
        <p:txBody>
          <a:bodyPr wrap="none">
            <a:spAutoFit/>
          </a:bodyPr>
          <a:lstStyle/>
          <a:p>
            <a:pPr>
              <a:lnSpc>
                <a:spcPct val="120000"/>
              </a:lnSpc>
            </a:pPr>
            <a:r>
              <a:rPr lang="zh-CN" altLang="zh-CN" sz="2200" dirty="0"/>
              <a:t>探究点四 美洲和大洋洲旅游景区</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352282403"/>
              </p:ext>
            </p:extLst>
          </p:nvPr>
        </p:nvGraphicFramePr>
        <p:xfrm>
          <a:off x="508000" y="1340768"/>
          <a:ext cx="8128000" cy="854163"/>
        </p:xfrm>
        <a:graphic>
          <a:graphicData uri="http://schemas.openxmlformats.org/presentationml/2006/ole">
            <p:oleObj spid="_x0000_s20555" name="文档" r:id="rId5" imgW="3836312" imgH="402466" progId="Word.Document.12">
              <p:embed/>
            </p:oleObj>
          </a:graphicData>
        </a:graphic>
      </p:graphicFrame>
      <p:sp>
        <p:nvSpPr>
          <p:cNvPr id="6" name="矩形 5"/>
          <p:cNvSpPr>
            <a:spLocks noChangeAspect="1"/>
          </p:cNvSpPr>
          <p:nvPr/>
        </p:nvSpPr>
        <p:spPr>
          <a:xfrm>
            <a:off x="508000" y="1916832"/>
            <a:ext cx="8128000" cy="1676998"/>
          </a:xfrm>
          <a:prstGeom prst="rect">
            <a:avLst/>
          </a:prstGeom>
        </p:spPr>
        <p:txBody>
          <a:bodyPr>
            <a:spAutoFit/>
          </a:bodyPr>
          <a:lstStyle/>
          <a:p>
            <a:pPr>
              <a:lnSpc>
                <a:spcPct val="120000"/>
              </a:lnSpc>
            </a:pPr>
            <a:r>
              <a:rPr lang="zh-CN" altLang="zh-CN" sz="2200" dirty="0"/>
              <a:t>美洲和大洋洲具有丰富的旅游资源</a:t>
            </a:r>
            <a:r>
              <a:rPr lang="en-US" altLang="zh-CN" sz="2200" dirty="0"/>
              <a:t>,</a:t>
            </a:r>
            <a:r>
              <a:rPr lang="zh-CN" altLang="zh-CN" sz="2200" dirty="0"/>
              <a:t>北美洲的科罗拉多大峡谷、尼亚加拉大瀑布、巴拉德罗海滩、诺特丹圣母大教堂</a:t>
            </a:r>
            <a:r>
              <a:rPr lang="en-US" altLang="zh-CN" sz="2200" dirty="0"/>
              <a:t>,</a:t>
            </a:r>
            <a:r>
              <a:rPr lang="zh-CN" altLang="zh-CN" sz="2200" dirty="0"/>
              <a:t>南美洲的伊瓜苏大瀑布、神秘的原始森林和狂热的桑巴舞</a:t>
            </a:r>
            <a:r>
              <a:rPr lang="en-US" altLang="zh-CN" sz="2200" dirty="0"/>
              <a:t>,</a:t>
            </a:r>
            <a:r>
              <a:rPr lang="zh-CN" altLang="zh-CN" sz="2200" dirty="0"/>
              <a:t>澳大利亚的大堡礁、悉尼歌剧院等</a:t>
            </a:r>
            <a:r>
              <a:rPr lang="en-US" altLang="zh-CN" sz="2200" dirty="0"/>
              <a:t>,</a:t>
            </a:r>
            <a:r>
              <a:rPr lang="zh-CN" altLang="zh-CN" sz="2200" dirty="0"/>
              <a:t>都是著名的旅游资源。</a:t>
            </a:r>
          </a:p>
        </p:txBody>
      </p:sp>
      <p:graphicFrame>
        <p:nvGraphicFramePr>
          <p:cNvPr id="7" name="对象 6"/>
          <p:cNvGraphicFramePr>
            <a:graphicFrameLocks noChangeAspect="1"/>
          </p:cNvGraphicFramePr>
          <p:nvPr>
            <p:extLst>
              <p:ext uri="{D42A27DB-BD31-4B8C-83A1-F6EECF244321}">
                <p14:modId xmlns:p14="http://schemas.microsoft.com/office/powerpoint/2010/main" xmlns="" val="3253149512"/>
              </p:ext>
            </p:extLst>
          </p:nvPr>
        </p:nvGraphicFramePr>
        <p:xfrm>
          <a:off x="-1467768" y="3812268"/>
          <a:ext cx="8128000" cy="1704964"/>
        </p:xfrm>
        <a:graphic>
          <a:graphicData uri="http://schemas.openxmlformats.org/presentationml/2006/ole">
            <p:oleObj spid="_x0000_s20556" name="文档" r:id="rId6" imgW="3836312" imgH="805292" progId="Word.Document.12">
              <p:embed/>
            </p:oleObj>
          </a:graphicData>
        </a:graphic>
      </p:graphicFrame>
      <p:sp>
        <p:nvSpPr>
          <p:cNvPr id="8" name="矩形 7"/>
          <p:cNvSpPr>
            <a:spLocks noChangeAspect="1"/>
          </p:cNvSpPr>
          <p:nvPr/>
        </p:nvSpPr>
        <p:spPr>
          <a:xfrm>
            <a:off x="1469791" y="5491078"/>
            <a:ext cx="2238113" cy="458202"/>
          </a:xfrm>
          <a:prstGeom prst="rect">
            <a:avLst/>
          </a:prstGeom>
        </p:spPr>
        <p:txBody>
          <a:bodyPr wrap="none">
            <a:spAutoFit/>
          </a:bodyPr>
          <a:lstStyle/>
          <a:p>
            <a:pPr>
              <a:lnSpc>
                <a:spcPct val="120000"/>
              </a:lnSpc>
            </a:pPr>
            <a:r>
              <a:rPr lang="zh-CN" altLang="zh-CN" sz="2200" dirty="0"/>
              <a:t>科罗拉多</a:t>
            </a:r>
            <a:r>
              <a:rPr lang="zh-CN" altLang="zh-CN" sz="2200" dirty="0" smtClean="0"/>
              <a:t>大峡谷</a:t>
            </a:r>
            <a:r>
              <a:rPr lang="en-US" altLang="zh-CN" sz="2200" dirty="0" smtClean="0"/>
              <a:t> </a:t>
            </a:r>
            <a:endParaRPr lang="zh-CN" altLang="zh-CN" sz="2200" dirty="0"/>
          </a:p>
        </p:txBody>
      </p:sp>
      <p:graphicFrame>
        <p:nvGraphicFramePr>
          <p:cNvPr id="9" name="对象 8"/>
          <p:cNvGraphicFramePr>
            <a:graphicFrameLocks noChangeAspect="1"/>
          </p:cNvGraphicFramePr>
          <p:nvPr>
            <p:extLst>
              <p:ext uri="{D42A27DB-BD31-4B8C-83A1-F6EECF244321}">
                <p14:modId xmlns:p14="http://schemas.microsoft.com/office/powerpoint/2010/main" xmlns="" val="2873430372"/>
              </p:ext>
            </p:extLst>
          </p:nvPr>
        </p:nvGraphicFramePr>
        <p:xfrm>
          <a:off x="1772592" y="3812268"/>
          <a:ext cx="8128000" cy="1704964"/>
        </p:xfrm>
        <a:graphic>
          <a:graphicData uri="http://schemas.openxmlformats.org/presentationml/2006/ole">
            <p:oleObj spid="_x0000_s20557" name="文档" r:id="rId7" imgW="3836312" imgH="805292" progId="Word.Document.12">
              <p:embed/>
            </p:oleObj>
          </a:graphicData>
        </a:graphic>
      </p:graphicFrame>
      <p:sp>
        <p:nvSpPr>
          <p:cNvPr id="10" name="矩形 9"/>
          <p:cNvSpPr>
            <a:spLocks noChangeAspect="1"/>
          </p:cNvSpPr>
          <p:nvPr/>
        </p:nvSpPr>
        <p:spPr>
          <a:xfrm>
            <a:off x="4710151" y="5503640"/>
            <a:ext cx="2238113" cy="498598"/>
          </a:xfrm>
          <a:prstGeom prst="rect">
            <a:avLst/>
          </a:prstGeom>
        </p:spPr>
        <p:txBody>
          <a:bodyPr wrap="none">
            <a:spAutoFit/>
          </a:bodyPr>
          <a:lstStyle/>
          <a:p>
            <a:pPr>
              <a:lnSpc>
                <a:spcPct val="120000"/>
              </a:lnSpc>
            </a:pPr>
            <a:r>
              <a:rPr lang="zh-CN" altLang="zh-CN" sz="2200" dirty="0"/>
              <a:t>澳大利亚大</a:t>
            </a:r>
            <a:r>
              <a:rPr lang="zh-CN" altLang="zh-CN" sz="2200" dirty="0" smtClean="0"/>
              <a:t>堡礁</a:t>
            </a:r>
            <a:r>
              <a:rPr lang="en-US" altLang="zh-CN" sz="2200" dirty="0" smtClean="0"/>
              <a:t> </a:t>
            </a:r>
            <a:endParaRPr lang="zh-CN" altLang="zh-CN" sz="2200" dirty="0"/>
          </a:p>
        </p:txBody>
      </p:sp>
    </p:spTree>
    <p:extLst>
      <p:ext uri="{BB962C8B-B14F-4D97-AF65-F5344CB8AC3E}">
        <p14:creationId xmlns:p14="http://schemas.microsoft.com/office/powerpoint/2010/main" xmlns="" val="3520264941"/>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5333383"/>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形成科罗拉多大峡谷的岩石属于哪一类</a:t>
            </a:r>
            <a:r>
              <a:rPr lang="en-US" altLang="zh-CN" sz="2200" dirty="0"/>
              <a:t>?</a:t>
            </a:r>
            <a:r>
              <a:rPr lang="zh-CN" altLang="zh-CN" sz="2200" dirty="0"/>
              <a:t>科罗拉多大峡谷是怎样形成的</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形成科罗拉多大峡谷的岩石属于沉积岩。科罗拉多大峡谷是由流水的侵蚀作用形成的。</a:t>
            </a:r>
          </a:p>
          <a:p>
            <a:pPr>
              <a:lnSpc>
                <a:spcPct val="120000"/>
              </a:lnSpc>
            </a:pPr>
            <a:r>
              <a:rPr lang="en-US" altLang="zh-CN" sz="2200" dirty="0"/>
              <a:t>(2)</a:t>
            </a:r>
            <a:r>
              <a:rPr lang="zh-CN" altLang="zh-CN" sz="2200" dirty="0"/>
              <a:t>为什么科罗拉多大峡谷有</a:t>
            </a:r>
            <a:r>
              <a:rPr lang="en-US" altLang="zh-CN" sz="2200" dirty="0"/>
              <a:t>“</a:t>
            </a:r>
            <a:r>
              <a:rPr lang="zh-CN" altLang="zh-CN" sz="2200" dirty="0"/>
              <a:t>活地质史教科书</a:t>
            </a:r>
            <a:r>
              <a:rPr lang="en-US" altLang="zh-CN" sz="2200" dirty="0"/>
              <a:t>”</a:t>
            </a:r>
            <a:r>
              <a:rPr lang="zh-CN" altLang="zh-CN" sz="2200" dirty="0"/>
              <a:t>的美称</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科罗拉多大峡谷的崖壁出露着早古生代到新生代的各期岩系</a:t>
            </a:r>
            <a:r>
              <a:rPr lang="en-US" altLang="zh-CN" sz="2200" dirty="0"/>
              <a:t>,</a:t>
            </a:r>
            <a:r>
              <a:rPr lang="zh-CN" altLang="zh-CN" sz="2200" dirty="0"/>
              <a:t>含有代表性生物化石</a:t>
            </a:r>
            <a:r>
              <a:rPr lang="en-US" altLang="zh-CN" sz="2200" dirty="0"/>
              <a:t>,</a:t>
            </a:r>
            <a:r>
              <a:rPr lang="zh-CN" altLang="zh-CN" sz="2200" dirty="0"/>
              <a:t>暴露的地层展现了数亿年的地质构造史</a:t>
            </a:r>
            <a:r>
              <a:rPr lang="en-US" altLang="zh-CN" sz="2200" dirty="0"/>
              <a:t>,</a:t>
            </a:r>
            <a:r>
              <a:rPr lang="zh-CN" altLang="zh-CN" sz="2200" dirty="0"/>
              <a:t>所以有</a:t>
            </a:r>
            <a:r>
              <a:rPr lang="en-US" altLang="zh-CN" sz="2200" dirty="0"/>
              <a:t>“</a:t>
            </a:r>
            <a:r>
              <a:rPr lang="zh-CN" altLang="zh-CN" sz="2200" dirty="0"/>
              <a:t>活地质史教科书</a:t>
            </a:r>
            <a:r>
              <a:rPr lang="en-US" altLang="zh-CN" sz="2200" dirty="0"/>
              <a:t>”</a:t>
            </a:r>
            <a:r>
              <a:rPr lang="zh-CN" altLang="zh-CN" sz="2200" dirty="0"/>
              <a:t>的美称。</a:t>
            </a:r>
          </a:p>
          <a:p>
            <a:pPr>
              <a:lnSpc>
                <a:spcPct val="120000"/>
              </a:lnSpc>
            </a:pPr>
            <a:r>
              <a:rPr lang="en-US" altLang="zh-CN" sz="2200" dirty="0"/>
              <a:t>(3)</a:t>
            </a:r>
            <a:r>
              <a:rPr lang="zh-CN" altLang="zh-CN" sz="2200" dirty="0"/>
              <a:t>澳大利亚大堡礁为什么适合珊瑚的生长繁殖</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海水清晰度高</a:t>
            </a:r>
            <a:r>
              <a:rPr lang="en-US" altLang="zh-CN" sz="2200" dirty="0"/>
              <a:t>,</a:t>
            </a:r>
            <a:r>
              <a:rPr lang="zh-CN" altLang="zh-CN" sz="2200" dirty="0"/>
              <a:t>水面较平静</a:t>
            </a:r>
            <a:r>
              <a:rPr lang="en-US" altLang="zh-CN" sz="2200" dirty="0"/>
              <a:t>,</a:t>
            </a:r>
            <a:r>
              <a:rPr lang="zh-CN" altLang="zh-CN" sz="2200" dirty="0"/>
              <a:t>适宜的温度</a:t>
            </a:r>
            <a:r>
              <a:rPr lang="en-US" altLang="zh-CN" sz="2200" dirty="0"/>
              <a:t>(</a:t>
            </a:r>
            <a:r>
              <a:rPr lang="zh-CN" altLang="zh-CN" sz="2200" dirty="0"/>
              <a:t>大堡礁海域水面温度</a:t>
            </a:r>
            <a:r>
              <a:rPr lang="en-US" altLang="zh-CN" sz="2200" dirty="0"/>
              <a:t>21~38 </a:t>
            </a:r>
            <a:r>
              <a:rPr lang="zh-CN" altLang="zh-CN" sz="2200" dirty="0"/>
              <a:t>℃</a:t>
            </a:r>
            <a:r>
              <a:rPr lang="en-US" altLang="zh-CN" sz="2200" dirty="0"/>
              <a:t>,</a:t>
            </a:r>
            <a:r>
              <a:rPr lang="zh-CN" altLang="zh-CN" sz="2200" dirty="0"/>
              <a:t>温度的垂直变化和季节变化都较小</a:t>
            </a:r>
            <a:r>
              <a:rPr lang="en-US" altLang="zh-CN" sz="2200" dirty="0"/>
              <a:t>)</a:t>
            </a:r>
            <a:r>
              <a:rPr lang="zh-CN" altLang="zh-CN" sz="2200" dirty="0"/>
              <a:t>及盐度</a:t>
            </a:r>
            <a:r>
              <a:rPr lang="en-US" altLang="zh-CN" sz="2200" dirty="0"/>
              <a:t>(</a:t>
            </a:r>
            <a:r>
              <a:rPr lang="zh-CN" altLang="zh-CN" sz="2200" dirty="0"/>
              <a:t>平均盐度</a:t>
            </a:r>
            <a:r>
              <a:rPr lang="en-US" altLang="zh-CN" sz="2200" dirty="0"/>
              <a:t>3.5%),</a:t>
            </a:r>
            <a:r>
              <a:rPr lang="zh-CN" altLang="zh-CN" sz="2200" dirty="0"/>
              <a:t>浮游生物丰富</a:t>
            </a:r>
            <a:r>
              <a:rPr lang="en-US" altLang="zh-CN" sz="2200" dirty="0"/>
              <a:t>,</a:t>
            </a:r>
            <a:r>
              <a:rPr lang="zh-CN" altLang="zh-CN" sz="2200" dirty="0"/>
              <a:t>为珊瑚的生存提供了良好的条件。</a:t>
            </a:r>
          </a:p>
        </p:txBody>
      </p:sp>
    </p:spTree>
    <p:extLst>
      <p:ext uri="{BB962C8B-B14F-4D97-AF65-F5344CB8AC3E}">
        <p14:creationId xmlns:p14="http://schemas.microsoft.com/office/powerpoint/2010/main" xmlns="" val="300169832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10148217"/>
              </p:ext>
            </p:extLst>
          </p:nvPr>
        </p:nvGraphicFramePr>
        <p:xfrm>
          <a:off x="508000" y="980728"/>
          <a:ext cx="8128000" cy="854163"/>
        </p:xfrm>
        <a:graphic>
          <a:graphicData uri="http://schemas.openxmlformats.org/presentationml/2006/ole">
            <p:oleObj spid="_x0000_s23602" name="文档" r:id="rId5" imgW="3836312" imgH="402466" progId="Word.Document.12">
              <p:embed/>
            </p:oleObj>
          </a:graphicData>
        </a:graphic>
      </p:graphicFrame>
      <p:sp>
        <p:nvSpPr>
          <p:cNvPr id="5" name="矩形 4"/>
          <p:cNvSpPr>
            <a:spLocks noChangeAspect="1"/>
          </p:cNvSpPr>
          <p:nvPr/>
        </p:nvSpPr>
        <p:spPr>
          <a:xfrm>
            <a:off x="508000" y="1556792"/>
            <a:ext cx="8128000" cy="1270732"/>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美国科罗拉多大峡谷</a:t>
            </a:r>
          </a:p>
          <a:p>
            <a:pPr>
              <a:lnSpc>
                <a:spcPct val="120000"/>
              </a:lnSpc>
            </a:pPr>
            <a:r>
              <a:rPr lang="zh-CN" altLang="zh-CN" sz="2200" dirty="0"/>
              <a:t>科罗拉多大峡谷有</a:t>
            </a:r>
            <a:r>
              <a:rPr lang="en-US" altLang="zh-CN" sz="2200" dirty="0"/>
              <a:t>“</a:t>
            </a:r>
            <a:r>
              <a:rPr lang="zh-CN" altLang="zh-CN" sz="2200" dirty="0"/>
              <a:t>活地质史教科书</a:t>
            </a:r>
            <a:r>
              <a:rPr lang="en-US" altLang="zh-CN" sz="2200" dirty="0"/>
              <a:t>”</a:t>
            </a:r>
            <a:r>
              <a:rPr lang="zh-CN" altLang="zh-CN" sz="2200" dirty="0"/>
              <a:t>的美称</a:t>
            </a:r>
            <a:r>
              <a:rPr lang="en-US" altLang="zh-CN" sz="2200" dirty="0"/>
              <a:t>,</a:t>
            </a:r>
            <a:r>
              <a:rPr lang="zh-CN" altLang="zh-CN" sz="2200" dirty="0"/>
              <a:t>有很高的科学价值。具体原因可用下图归纳。</a:t>
            </a:r>
          </a:p>
        </p:txBody>
      </p:sp>
      <p:graphicFrame>
        <p:nvGraphicFramePr>
          <p:cNvPr id="6" name="对象 5"/>
          <p:cNvGraphicFramePr>
            <a:graphicFrameLocks noChangeAspect="1"/>
          </p:cNvGraphicFramePr>
          <p:nvPr>
            <p:extLst>
              <p:ext uri="{D42A27DB-BD31-4B8C-83A1-F6EECF244321}">
                <p14:modId xmlns:p14="http://schemas.microsoft.com/office/powerpoint/2010/main" xmlns="" val="678072682"/>
              </p:ext>
            </p:extLst>
          </p:nvPr>
        </p:nvGraphicFramePr>
        <p:xfrm>
          <a:off x="508000" y="2963072"/>
          <a:ext cx="8128000" cy="2986208"/>
        </p:xfrm>
        <a:graphic>
          <a:graphicData uri="http://schemas.openxmlformats.org/presentationml/2006/ole">
            <p:oleObj spid="_x0000_s23603" name="文档" r:id="rId6" imgW="3836312" imgH="1408990" progId="Word.Document.12">
              <p:embed/>
            </p:oleObj>
          </a:graphicData>
        </a:graphic>
      </p:graphicFrame>
    </p:spTree>
    <p:extLst>
      <p:ext uri="{BB962C8B-B14F-4D97-AF65-F5344CB8AC3E}">
        <p14:creationId xmlns:p14="http://schemas.microsoft.com/office/powerpoint/2010/main" xmlns="" val="4125949985"/>
      </p:ext>
    </p:extLst>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365"/>
            <a:ext cx="8128000" cy="864467"/>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澳大利亚大堡礁</a:t>
            </a:r>
          </a:p>
          <a:p>
            <a:pPr>
              <a:lnSpc>
                <a:spcPct val="120000"/>
              </a:lnSpc>
            </a:pPr>
            <a:r>
              <a:rPr lang="en-US" altLang="zh-CN" sz="2200" dirty="0"/>
              <a:t>(1)</a:t>
            </a:r>
            <a:r>
              <a:rPr lang="zh-CN" altLang="zh-CN" sz="2200" dirty="0"/>
              <a:t>大堡礁形成的水域环境和地质条件。</a:t>
            </a:r>
          </a:p>
        </p:txBody>
      </p:sp>
      <p:pic>
        <p:nvPicPr>
          <p:cNvPr id="2150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95736" y="2014942"/>
            <a:ext cx="5760640" cy="43663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56312911"/>
      </p:ext>
    </p:extLst>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8194"/>
            <a:ext cx="8128000" cy="498598"/>
          </a:xfrm>
          <a:prstGeom prst="rect">
            <a:avLst/>
          </a:prstGeom>
        </p:spPr>
        <p:txBody>
          <a:bodyPr>
            <a:spAutoFit/>
          </a:bodyPr>
          <a:lstStyle/>
          <a:p>
            <a:pPr>
              <a:lnSpc>
                <a:spcPct val="120000"/>
              </a:lnSpc>
            </a:pPr>
            <a:r>
              <a:rPr lang="en-US" altLang="zh-CN" sz="2200" dirty="0" smtClean="0"/>
              <a:t>(</a:t>
            </a:r>
            <a:r>
              <a:rPr lang="en-US" altLang="zh-CN" sz="2200" dirty="0"/>
              <a:t>2)</a:t>
            </a:r>
            <a:r>
              <a:rPr lang="zh-CN" altLang="zh-CN" sz="2200" dirty="0"/>
              <a:t>大堡礁风景区的主要旅游活动项目。</a:t>
            </a:r>
          </a:p>
        </p:txBody>
      </p:sp>
      <p:pic>
        <p:nvPicPr>
          <p:cNvPr id="2253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051720" y="1700809"/>
            <a:ext cx="5976664" cy="44644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37089565"/>
      </p:ext>
    </p:extLst>
  </p:cSld>
  <p:clrMapOvr>
    <a:masterClrMapping/>
  </p:clrMapOvr>
  <p:transition spd="slow">
    <p:cove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713941"/>
          </a:xfrm>
          <a:prstGeom prst="rect">
            <a:avLst/>
          </a:prstGeom>
        </p:spPr>
        <p:txBody>
          <a:bodyPr wrap="none">
            <a:spAutoFit/>
          </a:bodyPr>
          <a:lstStyle/>
          <a:p>
            <a:pPr>
              <a:lnSpc>
                <a:spcPct val="120000"/>
              </a:lnSpc>
            </a:pPr>
            <a:r>
              <a:rPr lang="zh-CN" altLang="zh-CN" sz="2200" dirty="0"/>
              <a:t>【例</a:t>
            </a:r>
            <a:r>
              <a:rPr lang="en-US" altLang="zh-CN" sz="2200" b="1" dirty="0"/>
              <a:t>4</a:t>
            </a:r>
            <a:r>
              <a:rPr lang="zh-CN" altLang="zh-CN" sz="2200" dirty="0"/>
              <a:t>】阅读下面的材料</a:t>
            </a:r>
            <a:r>
              <a:rPr lang="en-US" altLang="zh-CN" sz="2200" dirty="0"/>
              <a:t>,</a:t>
            </a:r>
            <a:r>
              <a:rPr lang="zh-CN" altLang="zh-CN" sz="2200" dirty="0"/>
              <a:t>完成下列问题。</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236586381"/>
              </p:ext>
            </p:extLst>
          </p:nvPr>
        </p:nvGraphicFramePr>
        <p:xfrm>
          <a:off x="508000" y="1484784"/>
          <a:ext cx="8128000" cy="2132045"/>
        </p:xfrm>
        <a:graphic>
          <a:graphicData uri="http://schemas.openxmlformats.org/presentationml/2006/ole">
            <p:oleObj spid="_x0000_s24602" name="文档" r:id="rId5" imgW="3836312" imgH="1006524" progId="Word.Document.12">
              <p:embed/>
            </p:oleObj>
          </a:graphicData>
        </a:graphic>
      </p:graphicFrame>
      <p:sp>
        <p:nvSpPr>
          <p:cNvPr id="6" name="矩形 5"/>
          <p:cNvSpPr>
            <a:spLocks noChangeAspect="1"/>
          </p:cNvSpPr>
          <p:nvPr/>
        </p:nvSpPr>
        <p:spPr>
          <a:xfrm>
            <a:off x="3486015" y="3474854"/>
            <a:ext cx="2238113" cy="458202"/>
          </a:xfrm>
          <a:prstGeom prst="rect">
            <a:avLst/>
          </a:prstGeom>
        </p:spPr>
        <p:txBody>
          <a:bodyPr wrap="none">
            <a:spAutoFit/>
          </a:bodyPr>
          <a:lstStyle/>
          <a:p>
            <a:pPr>
              <a:lnSpc>
                <a:spcPct val="120000"/>
              </a:lnSpc>
            </a:pPr>
            <a:r>
              <a:rPr lang="zh-CN" altLang="zh-CN" sz="2200" dirty="0"/>
              <a:t>科罗拉多</a:t>
            </a:r>
            <a:r>
              <a:rPr lang="zh-CN" altLang="zh-CN" sz="2200" dirty="0" smtClean="0"/>
              <a:t>大峡谷</a:t>
            </a:r>
            <a:r>
              <a:rPr lang="en-US" altLang="zh-CN" sz="2200" dirty="0" smtClean="0"/>
              <a:t> </a:t>
            </a:r>
            <a:endParaRPr lang="zh-CN" altLang="zh-CN" sz="2200" dirty="0"/>
          </a:p>
        </p:txBody>
      </p:sp>
      <p:sp>
        <p:nvSpPr>
          <p:cNvPr id="7" name="矩形 6"/>
          <p:cNvSpPr>
            <a:spLocks noChangeAspect="1"/>
          </p:cNvSpPr>
          <p:nvPr/>
        </p:nvSpPr>
        <p:spPr>
          <a:xfrm>
            <a:off x="508000" y="4056258"/>
            <a:ext cx="8128000" cy="1676998"/>
          </a:xfrm>
          <a:prstGeom prst="rect">
            <a:avLst/>
          </a:prstGeom>
        </p:spPr>
        <p:txBody>
          <a:bodyPr>
            <a:spAutoFit/>
          </a:bodyPr>
          <a:lstStyle/>
          <a:p>
            <a:pPr>
              <a:lnSpc>
                <a:spcPct val="120000"/>
              </a:lnSpc>
            </a:pPr>
            <a:r>
              <a:rPr lang="zh-CN" altLang="zh-CN" sz="2200" dirty="0"/>
              <a:t>科罗拉多大峡谷位于美国科罗拉多高原</a:t>
            </a:r>
            <a:r>
              <a:rPr lang="en-US" altLang="zh-CN" sz="2200" dirty="0"/>
              <a:t>,</a:t>
            </a:r>
            <a:r>
              <a:rPr lang="zh-CN" altLang="zh-CN" sz="2200" dirty="0"/>
              <a:t>从亚利桑那州境内的里斯渡口开始</a:t>
            </a:r>
            <a:r>
              <a:rPr lang="en-US" altLang="zh-CN" sz="2200" dirty="0"/>
              <a:t>,</a:t>
            </a:r>
            <a:r>
              <a:rPr lang="zh-CN" altLang="zh-CN" sz="2200" dirty="0"/>
              <a:t>一直延伸到内华达州的米德湖</a:t>
            </a:r>
            <a:r>
              <a:rPr lang="en-US" altLang="zh-CN" sz="2200" dirty="0"/>
              <a:t>,</a:t>
            </a:r>
            <a:r>
              <a:rPr lang="zh-CN" altLang="zh-CN" sz="2200" dirty="0"/>
              <a:t>全长</a:t>
            </a:r>
            <a:r>
              <a:rPr lang="en-US" altLang="zh-CN" sz="2200" dirty="0"/>
              <a:t>446</a:t>
            </a:r>
            <a:r>
              <a:rPr lang="zh-CN" altLang="zh-CN" sz="2200" dirty="0"/>
              <a:t>千米</a:t>
            </a:r>
            <a:r>
              <a:rPr lang="en-US" altLang="zh-CN" sz="2200" dirty="0"/>
              <a:t>,</a:t>
            </a:r>
            <a:r>
              <a:rPr lang="zh-CN" altLang="zh-CN" sz="2200" dirty="0"/>
              <a:t>最大深度约</a:t>
            </a:r>
            <a:r>
              <a:rPr lang="en-US" altLang="zh-CN" sz="2200" dirty="0"/>
              <a:t>1 829</a:t>
            </a:r>
            <a:r>
              <a:rPr lang="zh-CN" altLang="zh-CN" sz="2200" dirty="0"/>
              <a:t>米</a:t>
            </a:r>
            <a:r>
              <a:rPr lang="en-US" altLang="zh-CN" sz="2200" dirty="0"/>
              <a:t>,</a:t>
            </a:r>
            <a:r>
              <a:rPr lang="zh-CN" altLang="zh-CN" sz="2200" dirty="0"/>
              <a:t>是世界陆地上最长的峡谷之一。峡谷呈</a:t>
            </a:r>
            <a:r>
              <a:rPr lang="en-US" altLang="zh-CN" sz="2200" dirty="0"/>
              <a:t>“V”</a:t>
            </a:r>
            <a:r>
              <a:rPr lang="zh-CN" altLang="zh-CN" sz="2200" dirty="0"/>
              <a:t>字形</a:t>
            </a:r>
            <a:r>
              <a:rPr lang="en-US" altLang="zh-CN" sz="2200" dirty="0"/>
              <a:t>,</a:t>
            </a:r>
            <a:r>
              <a:rPr lang="zh-CN" altLang="zh-CN" sz="2200" dirty="0"/>
              <a:t>谷底最窄处仅</a:t>
            </a:r>
            <a:r>
              <a:rPr lang="en-US" altLang="zh-CN" sz="2200" dirty="0"/>
              <a:t>120</a:t>
            </a:r>
            <a:r>
              <a:rPr lang="zh-CN" altLang="zh-CN" sz="2200" dirty="0"/>
              <a:t>米。</a:t>
            </a:r>
          </a:p>
        </p:txBody>
      </p:sp>
    </p:spTree>
    <p:extLst>
      <p:ext uri="{BB962C8B-B14F-4D97-AF65-F5344CB8AC3E}">
        <p14:creationId xmlns:p14="http://schemas.microsoft.com/office/powerpoint/2010/main" xmlns="" val="3655669168"/>
      </p:ext>
    </p:extLst>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68387"/>
            <a:ext cx="8128000" cy="4520853"/>
          </a:xfrm>
          <a:prstGeom prst="rect">
            <a:avLst/>
          </a:prstGeom>
        </p:spPr>
        <p:txBody>
          <a:bodyPr>
            <a:spAutoFit/>
          </a:bodyPr>
          <a:lstStyle/>
          <a:p>
            <a:pPr>
              <a:lnSpc>
                <a:spcPct val="120000"/>
              </a:lnSpc>
            </a:pPr>
            <a:r>
              <a:rPr lang="zh-CN" altLang="zh-CN" sz="2200" dirty="0"/>
              <a:t>科罗拉多大峡谷虽然不是世界上最深的峡谷</a:t>
            </a:r>
            <a:r>
              <a:rPr lang="en-US" altLang="zh-CN" sz="2200" dirty="0"/>
              <a:t>,</a:t>
            </a:r>
            <a:r>
              <a:rPr lang="zh-CN" altLang="zh-CN" sz="2200" dirty="0"/>
              <a:t>但因其地理景观错综复杂、色彩丰富而驰名。在峡谷中</a:t>
            </a:r>
            <a:r>
              <a:rPr lang="en-US" altLang="zh-CN" sz="2200" dirty="0"/>
              <a:t>,</a:t>
            </a:r>
            <a:r>
              <a:rPr lang="zh-CN" altLang="zh-CN" sz="2200" dirty="0"/>
              <a:t>从谷底向上</a:t>
            </a:r>
            <a:r>
              <a:rPr lang="en-US" altLang="zh-CN" sz="2200" dirty="0"/>
              <a:t>,</a:t>
            </a:r>
            <a:r>
              <a:rPr lang="zh-CN" altLang="zh-CN" sz="2200" dirty="0"/>
              <a:t>沿崖壁出露着早古生代到新生代的各期岩系</a:t>
            </a:r>
            <a:r>
              <a:rPr lang="en-US" altLang="zh-CN" sz="2200" dirty="0"/>
              <a:t>,</a:t>
            </a:r>
            <a:r>
              <a:rPr lang="zh-CN" altLang="zh-CN" sz="2200" dirty="0"/>
              <a:t>这是它令世人注目也是被列为世界自然遗产名录的最重要原因。其地质学意义表现在保存完好并充分暴露的岩层</a:t>
            </a:r>
            <a:r>
              <a:rPr lang="en-US" altLang="zh-CN" sz="2200" dirty="0"/>
              <a:t>,</a:t>
            </a:r>
            <a:r>
              <a:rPr lang="zh-CN" altLang="zh-CN" sz="2200" dirty="0"/>
              <a:t>记录了北美大陆早期几乎全部地质历史。</a:t>
            </a:r>
          </a:p>
          <a:p>
            <a:pPr>
              <a:lnSpc>
                <a:spcPct val="120000"/>
              </a:lnSpc>
            </a:pPr>
            <a:r>
              <a:rPr lang="en-US" altLang="zh-CN" sz="2200" dirty="0"/>
              <a:t>(1)</a:t>
            </a:r>
            <a:r>
              <a:rPr lang="zh-CN" altLang="zh-CN" sz="2200" dirty="0"/>
              <a:t>从旅游资源类型来看</a:t>
            </a:r>
            <a:r>
              <a:rPr lang="en-US" altLang="zh-CN" sz="2200" dirty="0"/>
              <a:t>,</a:t>
            </a:r>
            <a:r>
              <a:rPr lang="zh-CN" altLang="zh-CN" sz="2200" dirty="0"/>
              <a:t>科罗拉多大峡谷国家公园属于</a:t>
            </a:r>
            <a:r>
              <a:rPr lang="zh-CN" altLang="zh-CN" sz="2200" u="sng" dirty="0"/>
              <a:t>　　　　</a:t>
            </a:r>
            <a:r>
              <a:rPr lang="zh-CN" altLang="zh-CN" sz="2200" dirty="0"/>
              <a:t>旅游资源</a:t>
            </a:r>
            <a:r>
              <a:rPr lang="en-US" altLang="zh-CN" sz="2200" dirty="0"/>
              <a:t>;</a:t>
            </a:r>
            <a:r>
              <a:rPr lang="zh-CN" altLang="zh-CN" sz="2200" dirty="0"/>
              <a:t>从影响旅游资源分布的因素来看</a:t>
            </a:r>
            <a:r>
              <a:rPr lang="en-US" altLang="zh-CN" sz="2200" dirty="0"/>
              <a:t>,</a:t>
            </a:r>
            <a:r>
              <a:rPr lang="zh-CN" altLang="zh-CN" sz="2200" dirty="0"/>
              <a:t>是自然地理因素中依托于</a:t>
            </a:r>
            <a:r>
              <a:rPr lang="zh-CN" altLang="zh-CN" sz="2200" u="sng" dirty="0"/>
              <a:t>　　　　</a:t>
            </a:r>
            <a:r>
              <a:rPr lang="zh-CN" altLang="zh-CN" sz="2200" dirty="0"/>
              <a:t>地貌形成的旅游资源</a:t>
            </a:r>
            <a:r>
              <a:rPr lang="en-US" altLang="zh-CN" sz="2200" dirty="0"/>
              <a:t>,</a:t>
            </a:r>
            <a:r>
              <a:rPr lang="zh-CN" altLang="zh-CN" sz="2200" dirty="0"/>
              <a:t>素有</a:t>
            </a:r>
            <a:r>
              <a:rPr lang="en-US" altLang="zh-CN" sz="2200" dirty="0"/>
              <a:t>“</a:t>
            </a:r>
            <a:r>
              <a:rPr lang="zh-CN" altLang="zh-CN" sz="2200" u="sng" dirty="0"/>
              <a:t>　　　　　　　　　　</a:t>
            </a:r>
            <a:r>
              <a:rPr lang="en-US" altLang="zh-CN" sz="2200" dirty="0"/>
              <a:t>”</a:t>
            </a:r>
            <a:r>
              <a:rPr lang="zh-CN" altLang="zh-CN" sz="2200" dirty="0"/>
              <a:t>的美称</a:t>
            </a:r>
            <a:r>
              <a:rPr lang="en-US" altLang="zh-CN" sz="2200" dirty="0"/>
              <a:t>,</a:t>
            </a:r>
            <a:r>
              <a:rPr lang="zh-CN" altLang="zh-CN" sz="2200" dirty="0"/>
              <a:t>与其北面的</a:t>
            </a:r>
            <a:r>
              <a:rPr lang="zh-CN" altLang="zh-CN" sz="2200" u="sng" dirty="0"/>
              <a:t>　　　　</a:t>
            </a:r>
            <a:r>
              <a:rPr lang="zh-CN" altLang="zh-CN" sz="2200" dirty="0"/>
              <a:t>国家公园</a:t>
            </a:r>
            <a:r>
              <a:rPr lang="en-US" altLang="zh-CN" sz="2200" dirty="0"/>
              <a:t>,</a:t>
            </a:r>
            <a:r>
              <a:rPr lang="zh-CN" altLang="zh-CN" sz="2200" dirty="0"/>
              <a:t>均被列入《世界遗产名录》。</a:t>
            </a:r>
            <a:r>
              <a:rPr lang="en-US" altLang="zh-CN" sz="2200" dirty="0"/>
              <a:t> </a:t>
            </a:r>
            <a:endParaRPr lang="zh-CN" altLang="zh-CN" sz="2200" dirty="0"/>
          </a:p>
          <a:p>
            <a:pPr>
              <a:lnSpc>
                <a:spcPct val="120000"/>
              </a:lnSpc>
            </a:pPr>
            <a:r>
              <a:rPr lang="en-US" altLang="zh-CN" sz="2200" dirty="0"/>
              <a:t>(2)</a:t>
            </a:r>
            <a:r>
              <a:rPr lang="zh-CN" altLang="zh-CN" sz="2200" dirty="0"/>
              <a:t>科罗拉多大峡谷作为世界著名的景观</a:t>
            </a:r>
            <a:r>
              <a:rPr lang="en-US" altLang="zh-CN" sz="2200" dirty="0"/>
              <a:t>,</a:t>
            </a:r>
            <a:r>
              <a:rPr lang="zh-CN" altLang="zh-CN" sz="2200" dirty="0"/>
              <a:t>其特色是什么</a:t>
            </a:r>
            <a:r>
              <a:rPr lang="en-US" altLang="zh-CN" sz="2200" dirty="0"/>
              <a:t>?</a:t>
            </a:r>
            <a:endParaRPr lang="zh-CN" altLang="zh-CN" sz="2200" dirty="0"/>
          </a:p>
        </p:txBody>
      </p:sp>
    </p:spTree>
    <p:extLst>
      <p:ext uri="{BB962C8B-B14F-4D97-AF65-F5344CB8AC3E}">
        <p14:creationId xmlns:p14="http://schemas.microsoft.com/office/powerpoint/2010/main" xmlns="" val="2661320040"/>
      </p:ext>
    </p:extLst>
  </p:cSld>
  <p:clrMapOvr>
    <a:masterClrMapping/>
  </p:clrMapOvr>
  <p:transition spd="slow">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89579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本题主要考查旅游资源的分类及影响旅游资源分布的因素</a:t>
            </a:r>
            <a:r>
              <a:rPr lang="en-US" altLang="zh-CN" sz="2200" dirty="0"/>
              <a:t>,</a:t>
            </a:r>
            <a:r>
              <a:rPr lang="zh-CN" altLang="zh-CN" sz="2200" dirty="0"/>
              <a:t>同时考查从材料中提取有用信息的能力。联系学过的知识不难回答该题。</a:t>
            </a:r>
          </a:p>
          <a:p>
            <a:pPr>
              <a:lnSpc>
                <a:spcPct val="120000"/>
              </a:lnSpc>
            </a:pPr>
            <a:r>
              <a:rPr lang="zh-CN" altLang="zh-CN" sz="2200" dirty="0">
                <a:solidFill>
                  <a:srgbClr val="FF0000"/>
                </a:solidFill>
              </a:rPr>
              <a:t>答案</a:t>
            </a:r>
            <a:r>
              <a:rPr lang="en-US" altLang="zh-CN" sz="2200" dirty="0"/>
              <a:t>(1)</a:t>
            </a:r>
            <a:r>
              <a:rPr lang="zh-CN" altLang="zh-CN" sz="2200" dirty="0"/>
              <a:t>自然景观　构造　活地质史教科书　黄石</a:t>
            </a:r>
          </a:p>
          <a:p>
            <a:pPr>
              <a:lnSpc>
                <a:spcPct val="120000"/>
              </a:lnSpc>
            </a:pPr>
            <a:r>
              <a:rPr lang="en-US" altLang="zh-CN" sz="2200" dirty="0"/>
              <a:t>(2)</a:t>
            </a:r>
            <a:r>
              <a:rPr lang="zh-CN" altLang="zh-CN" sz="2200" dirty="0"/>
              <a:t>科罗拉多大峡谷是世界陆地上最长的峡谷之一</a:t>
            </a:r>
            <a:r>
              <a:rPr lang="en-US" altLang="zh-CN" sz="2200" dirty="0"/>
              <a:t>,</a:t>
            </a:r>
            <a:r>
              <a:rPr lang="zh-CN" altLang="zh-CN" sz="2200" dirty="0"/>
              <a:t>其地理景观错综复杂</a:t>
            </a:r>
            <a:r>
              <a:rPr lang="en-US" altLang="zh-CN" sz="2200" dirty="0"/>
              <a:t>,</a:t>
            </a:r>
            <a:r>
              <a:rPr lang="zh-CN" altLang="zh-CN" sz="2200" dirty="0"/>
              <a:t>色彩丰富</a:t>
            </a:r>
            <a:r>
              <a:rPr lang="en-US" altLang="zh-CN" sz="2200" dirty="0"/>
              <a:t>;</a:t>
            </a:r>
            <a:r>
              <a:rPr lang="zh-CN" altLang="zh-CN" sz="2200" dirty="0"/>
              <a:t>其保存完好并充分暴露的岩层</a:t>
            </a:r>
            <a:r>
              <a:rPr lang="en-US" altLang="zh-CN" sz="2200" dirty="0"/>
              <a:t>,</a:t>
            </a:r>
            <a:r>
              <a:rPr lang="zh-CN" altLang="zh-CN" sz="2200" dirty="0"/>
              <a:t>记录了北美大陆早期的几乎全部地质历史。</a:t>
            </a:r>
          </a:p>
        </p:txBody>
      </p:sp>
    </p:spTree>
    <p:extLst>
      <p:ext uri="{BB962C8B-B14F-4D97-AF65-F5344CB8AC3E}">
        <p14:creationId xmlns:p14="http://schemas.microsoft.com/office/powerpoint/2010/main" xmlns="" val="11074289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3"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08000" y="1052736"/>
            <a:ext cx="8128000" cy="3342453"/>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下列不属于亚洲历史文化景观丰富多彩的原因是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smtClean="0"/>
              <a:t>A</a:t>
            </a:r>
            <a:r>
              <a:rPr lang="en-US" altLang="zh-CN" sz="2200" dirty="0"/>
              <a:t>.</a:t>
            </a:r>
            <a:r>
              <a:rPr lang="zh-CN" altLang="zh-CN" sz="2200" dirty="0"/>
              <a:t>亚洲开发历史悠久</a:t>
            </a:r>
          </a:p>
          <a:p>
            <a:pPr>
              <a:lnSpc>
                <a:spcPct val="120000"/>
              </a:lnSpc>
            </a:pPr>
            <a:r>
              <a:rPr lang="en-US" altLang="zh-CN" sz="2200" dirty="0"/>
              <a:t>B.</a:t>
            </a:r>
            <a:r>
              <a:rPr lang="zh-CN" altLang="zh-CN" sz="2200" dirty="0"/>
              <a:t>三大世界文明发祥地</a:t>
            </a:r>
          </a:p>
          <a:p>
            <a:pPr>
              <a:lnSpc>
                <a:spcPct val="120000"/>
              </a:lnSpc>
            </a:pPr>
            <a:r>
              <a:rPr lang="en-US" altLang="zh-CN" sz="2200" dirty="0"/>
              <a:t>C.</a:t>
            </a:r>
            <a:r>
              <a:rPr lang="zh-CN" altLang="zh-CN" sz="2200" dirty="0"/>
              <a:t>亚洲面积广阔</a:t>
            </a:r>
          </a:p>
          <a:p>
            <a:pPr>
              <a:lnSpc>
                <a:spcPct val="120000"/>
              </a:lnSpc>
            </a:pPr>
            <a:r>
              <a:rPr lang="en-US" altLang="zh-CN" sz="2200" dirty="0"/>
              <a:t>D.</a:t>
            </a:r>
            <a:r>
              <a:rPr lang="zh-CN" altLang="zh-CN" sz="2200" dirty="0"/>
              <a:t>世界三大宗教发源地</a:t>
            </a:r>
          </a:p>
          <a:p>
            <a:pPr>
              <a:lnSpc>
                <a:spcPct val="120000"/>
              </a:lnSpc>
            </a:pPr>
            <a:r>
              <a:rPr lang="zh-CN" altLang="zh-CN" sz="2200" dirty="0">
                <a:solidFill>
                  <a:srgbClr val="FF0000"/>
                </a:solidFill>
              </a:rPr>
              <a:t>解析</a:t>
            </a:r>
            <a:r>
              <a:rPr lang="en-US" altLang="zh-CN" sz="2200" dirty="0"/>
              <a:t>A</a:t>
            </a:r>
            <a:r>
              <a:rPr lang="zh-CN" altLang="zh-CN" sz="2200" dirty="0"/>
              <a:t>、</a:t>
            </a:r>
            <a:r>
              <a:rPr lang="en-US" altLang="zh-CN" sz="2200" dirty="0"/>
              <a:t>B</a:t>
            </a:r>
            <a:r>
              <a:rPr lang="zh-CN" altLang="zh-CN" sz="2200" dirty="0"/>
              <a:t>、</a:t>
            </a:r>
            <a:r>
              <a:rPr lang="en-US" altLang="zh-CN" sz="2200" dirty="0"/>
              <a:t>D</a:t>
            </a:r>
            <a:r>
              <a:rPr lang="zh-CN" altLang="zh-CN" sz="2200" dirty="0"/>
              <a:t>三项都是亚洲历史文化景观丰富多彩的原因</a:t>
            </a:r>
            <a:r>
              <a:rPr lang="en-US" altLang="zh-CN" sz="2200" dirty="0"/>
              <a:t>,</a:t>
            </a:r>
            <a:r>
              <a:rPr lang="zh-CN" altLang="zh-CN" sz="2200" dirty="0"/>
              <a:t>而</a:t>
            </a:r>
            <a:r>
              <a:rPr lang="en-US" altLang="zh-CN" sz="2200" dirty="0"/>
              <a:t>C</a:t>
            </a:r>
            <a:r>
              <a:rPr lang="zh-CN" altLang="zh-CN" sz="2200" dirty="0"/>
              <a:t>项是亚洲自然景观丰富多彩的原因。</a:t>
            </a:r>
          </a:p>
          <a:p>
            <a:pPr>
              <a:lnSpc>
                <a:spcPct val="120000"/>
              </a:lnSpc>
            </a:pPr>
            <a:r>
              <a:rPr lang="zh-CN" altLang="zh-CN" sz="2200" dirty="0">
                <a:solidFill>
                  <a:srgbClr val="FF0000"/>
                </a:solidFill>
              </a:rPr>
              <a:t>答案</a:t>
            </a:r>
            <a:r>
              <a:rPr lang="en-US" altLang="zh-CN" sz="2200" dirty="0"/>
              <a:t>C</a:t>
            </a:r>
            <a:endParaRPr lang="zh-CN" altLang="zh-CN" sz="2200" dirty="0"/>
          </a:p>
        </p:txBody>
      </p:sp>
      <p:sp>
        <p:nvSpPr>
          <p:cNvPr id="12" name="椭圆 11">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3" name="椭圆 12">
            <a:hlinkClick r:id="rId10"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63046"/>
            <a:ext cx="8128000" cy="3342453"/>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下列有关泰姬陵的说法</a:t>
            </a:r>
            <a:r>
              <a:rPr lang="en-US" altLang="zh-CN" sz="2200" dirty="0"/>
              <a:t>,</a:t>
            </a:r>
            <a:r>
              <a:rPr lang="zh-CN" altLang="zh-CN" sz="2200" dirty="0"/>
              <a:t>错误的是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泰姬陵反映了印度佛教的建筑风格</a:t>
            </a:r>
          </a:p>
          <a:p>
            <a:pPr>
              <a:lnSpc>
                <a:spcPct val="120000"/>
              </a:lnSpc>
            </a:pPr>
            <a:r>
              <a:rPr lang="en-US" altLang="zh-CN" sz="2200" dirty="0"/>
              <a:t>B.</a:t>
            </a:r>
            <a:r>
              <a:rPr lang="zh-CN" altLang="zh-CN" sz="2200" dirty="0"/>
              <a:t>泰姬陵是一座陵墓清真寺</a:t>
            </a:r>
          </a:p>
          <a:p>
            <a:pPr>
              <a:lnSpc>
                <a:spcPct val="120000"/>
              </a:lnSpc>
            </a:pPr>
            <a:r>
              <a:rPr lang="en-US" altLang="zh-CN" sz="2200" dirty="0"/>
              <a:t>C.</a:t>
            </a:r>
            <a:r>
              <a:rPr lang="zh-CN" altLang="zh-CN" sz="2200" dirty="0"/>
              <a:t>泰姬陵位于印度境内</a:t>
            </a:r>
          </a:p>
          <a:p>
            <a:pPr>
              <a:lnSpc>
                <a:spcPct val="120000"/>
              </a:lnSpc>
            </a:pPr>
            <a:r>
              <a:rPr lang="en-US" altLang="zh-CN" sz="2200" dirty="0"/>
              <a:t>D.</a:t>
            </a:r>
            <a:r>
              <a:rPr lang="zh-CN" altLang="zh-CN" sz="2200" dirty="0"/>
              <a:t>泰姬陵是印度穆斯林艺术的瑰宝</a:t>
            </a:r>
          </a:p>
          <a:p>
            <a:pPr>
              <a:lnSpc>
                <a:spcPct val="120000"/>
              </a:lnSpc>
            </a:pPr>
            <a:r>
              <a:rPr lang="zh-CN" altLang="zh-CN" sz="2200" dirty="0">
                <a:solidFill>
                  <a:srgbClr val="FF0000"/>
                </a:solidFill>
              </a:rPr>
              <a:t>解析</a:t>
            </a:r>
            <a:r>
              <a:rPr lang="zh-CN" altLang="zh-CN" sz="2200" dirty="0"/>
              <a:t>泰姬陵代表了莫卧儿建筑成就的高峰</a:t>
            </a:r>
            <a:r>
              <a:rPr lang="en-US" altLang="zh-CN" sz="2200" dirty="0"/>
              <a:t>,</a:t>
            </a:r>
            <a:r>
              <a:rPr lang="zh-CN" altLang="zh-CN" sz="2200" dirty="0"/>
              <a:t>是印度穆斯林艺术的瑰宝</a:t>
            </a:r>
            <a:r>
              <a:rPr lang="en-US" altLang="zh-CN" sz="2200" dirty="0"/>
              <a:t>,</a:t>
            </a:r>
            <a:r>
              <a:rPr lang="zh-CN" altLang="zh-CN" sz="2200" dirty="0"/>
              <a:t>它反映的是伊斯兰教的建筑风格</a:t>
            </a:r>
            <a:r>
              <a:rPr lang="en-US" altLang="zh-CN" sz="2200" dirty="0"/>
              <a:t>,</a:t>
            </a:r>
            <a:r>
              <a:rPr lang="zh-CN" altLang="zh-CN" sz="2200" dirty="0"/>
              <a:t>而不是印度佛教。</a:t>
            </a:r>
          </a:p>
          <a:p>
            <a:pPr>
              <a:lnSpc>
                <a:spcPct val="120000"/>
              </a:lnSpc>
            </a:pPr>
            <a:r>
              <a:rPr lang="zh-CN" altLang="zh-CN" sz="2200" dirty="0">
                <a:solidFill>
                  <a:srgbClr val="FF0000"/>
                </a:solidFill>
              </a:rPr>
              <a:t>答案</a:t>
            </a:r>
            <a:r>
              <a:rPr lang="en-US" altLang="zh-CN" sz="2200" dirty="0"/>
              <a:t>A</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2" name="椭圆 11">
            <a:hlinkClick r:id="rId10"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extLst>
      <p:ext uri="{BB962C8B-B14F-4D97-AF65-F5344CB8AC3E}">
        <p14:creationId xmlns:p14="http://schemas.microsoft.com/office/powerpoint/2010/main" xmlns="" val="237023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3866099518"/>
              </p:ext>
            </p:extLst>
          </p:nvPr>
        </p:nvGraphicFramePr>
        <p:xfrm>
          <a:off x="508000" y="1234880"/>
          <a:ext cx="8128000" cy="2986208"/>
        </p:xfrm>
        <a:graphic>
          <a:graphicData uri="http://schemas.openxmlformats.org/presentationml/2006/ole">
            <p:oleObj spid="_x0000_s3098" name="文档" r:id="rId4" imgW="3836312" imgH="1408990" progId="Word.Document.12">
              <p:embed/>
            </p:oleObj>
          </a:graphicData>
        </a:graphic>
      </p:graphicFrame>
      <p:sp>
        <p:nvSpPr>
          <p:cNvPr id="5" name="矩形 4"/>
          <p:cNvSpPr>
            <a:spLocks noChangeAspect="1"/>
          </p:cNvSpPr>
          <p:nvPr/>
        </p:nvSpPr>
        <p:spPr>
          <a:xfrm>
            <a:off x="508000" y="4221088"/>
            <a:ext cx="8128000" cy="904863"/>
          </a:xfrm>
          <a:prstGeom prst="rect">
            <a:avLst/>
          </a:prstGeom>
        </p:spPr>
        <p:txBody>
          <a:bodyPr>
            <a:spAutoFit/>
          </a:bodyPr>
          <a:lstStyle/>
          <a:p>
            <a:pPr>
              <a:lnSpc>
                <a:spcPct val="120000"/>
              </a:lnSpc>
            </a:pPr>
            <a:r>
              <a:rPr lang="zh-CN" altLang="zh-CN" sz="2200" dirty="0"/>
              <a:t>思考讨论亚洲旅游景观丰富多彩</a:t>
            </a:r>
            <a:r>
              <a:rPr lang="en-US" altLang="zh-CN" sz="2200" dirty="0"/>
              <a:t>,</a:t>
            </a:r>
            <a:r>
              <a:rPr lang="zh-CN" altLang="zh-CN" sz="2200" dirty="0"/>
              <a:t>试列举几个其他的亚洲景观。</a:t>
            </a:r>
          </a:p>
          <a:p>
            <a:pPr>
              <a:lnSpc>
                <a:spcPct val="120000"/>
              </a:lnSpc>
            </a:pPr>
            <a:r>
              <a:rPr lang="zh-CN" altLang="zh-CN" sz="2200" dirty="0">
                <a:solidFill>
                  <a:srgbClr val="FF0000"/>
                </a:solidFill>
              </a:rPr>
              <a:t>提示</a:t>
            </a:r>
            <a:r>
              <a:rPr lang="zh-CN" altLang="zh-CN" sz="2200" dirty="0"/>
              <a:t>巴厘岛、马尔代夫、富士山、芭堤雅、云顶高原等。</a:t>
            </a:r>
          </a:p>
        </p:txBody>
      </p:sp>
      <p:sp>
        <p:nvSpPr>
          <p:cNvPr id="6" name="矩形 5"/>
          <p:cNvSpPr/>
          <p:nvPr/>
        </p:nvSpPr>
        <p:spPr>
          <a:xfrm>
            <a:off x="4479522" y="1392280"/>
            <a:ext cx="8318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5354360" y="1792133"/>
            <a:ext cx="80181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5060470" y="2197246"/>
            <a:ext cx="820552"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922255" y="3402065"/>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5333383"/>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非洲名胜有维多利亚大瀑布、津巴布韦</a:t>
            </a:r>
            <a:r>
              <a:rPr lang="en-US" altLang="zh-CN" sz="2200" dirty="0"/>
              <a:t>“</a:t>
            </a:r>
            <a:r>
              <a:rPr lang="zh-CN" altLang="zh-CN" sz="2200" dirty="0"/>
              <a:t>花树城</a:t>
            </a:r>
            <a:r>
              <a:rPr lang="en-US" altLang="zh-CN" sz="2200" dirty="0"/>
              <a:t>”</a:t>
            </a:r>
            <a:r>
              <a:rPr lang="zh-CN" altLang="zh-CN" sz="2200" dirty="0"/>
              <a:t>、世纪工程</a:t>
            </a:r>
            <a:r>
              <a:rPr lang="en-US" altLang="zh-CN" sz="2200" dirty="0"/>
              <a:t>——</a:t>
            </a:r>
            <a:r>
              <a:rPr lang="zh-CN" altLang="zh-CN" sz="2200" dirty="0"/>
              <a:t>阿斯旺大坝、埃及的阿布辛拜勒神庙、海椰树的家乡</a:t>
            </a:r>
            <a:r>
              <a:rPr lang="en-US" altLang="zh-CN" sz="2200" dirty="0"/>
              <a:t>——</a:t>
            </a:r>
            <a:r>
              <a:rPr lang="zh-CN" altLang="zh-CN" sz="2200" dirty="0"/>
              <a:t>普拉斯兰岛、西非最大的自然保护区</a:t>
            </a:r>
            <a:r>
              <a:rPr lang="en-US" altLang="zh-CN" sz="2200" dirty="0"/>
              <a:t>——</a:t>
            </a:r>
            <a:r>
              <a:rPr lang="zh-CN" altLang="zh-CN" sz="2200" dirty="0"/>
              <a:t>科莫埃国家公园等。有关非洲名胜的叙述</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非洲的热带草原面积仅次于南美洲</a:t>
            </a:r>
            <a:r>
              <a:rPr lang="en-US" altLang="zh-CN" sz="2200" dirty="0"/>
              <a:t>,</a:t>
            </a:r>
            <a:r>
              <a:rPr lang="zh-CN" altLang="zh-CN" sz="2200" dirty="0"/>
              <a:t>有迷人的自然生态景观</a:t>
            </a:r>
          </a:p>
          <a:p>
            <a:pPr>
              <a:lnSpc>
                <a:spcPct val="120000"/>
              </a:lnSpc>
            </a:pPr>
            <a:r>
              <a:rPr lang="en-US" altLang="zh-CN" sz="2200" dirty="0"/>
              <a:t>B.“</a:t>
            </a:r>
            <a:r>
              <a:rPr lang="zh-CN" altLang="zh-CN" sz="2200" dirty="0"/>
              <a:t>非洲之巅</a:t>
            </a:r>
            <a:r>
              <a:rPr lang="en-US" altLang="zh-CN" sz="2200" dirty="0"/>
              <a:t>”</a:t>
            </a:r>
            <a:r>
              <a:rPr lang="zh-CN" altLang="zh-CN" sz="2200" dirty="0"/>
              <a:t>乞力马扎罗山位于赤道附近</a:t>
            </a:r>
            <a:r>
              <a:rPr lang="en-US" altLang="zh-CN" sz="2200" dirty="0"/>
              <a:t>,</a:t>
            </a:r>
            <a:r>
              <a:rPr lang="zh-CN" altLang="zh-CN" sz="2200" dirty="0"/>
              <a:t>山顶有永久冰川</a:t>
            </a:r>
            <a:r>
              <a:rPr lang="en-US" altLang="zh-CN" sz="2200" dirty="0"/>
              <a:t>,</a:t>
            </a:r>
            <a:r>
              <a:rPr lang="zh-CN" altLang="zh-CN" sz="2200" dirty="0"/>
              <a:t>像顶着美丽的雪冠</a:t>
            </a:r>
          </a:p>
          <a:p>
            <a:pPr>
              <a:lnSpc>
                <a:spcPct val="120000"/>
              </a:lnSpc>
            </a:pPr>
            <a:r>
              <a:rPr lang="en-US" altLang="zh-CN" sz="2200" dirty="0"/>
              <a:t>C.</a:t>
            </a:r>
            <a:r>
              <a:rPr lang="zh-CN" altLang="zh-CN" sz="2200" dirty="0"/>
              <a:t>孟斐斯遗址位于尼罗河口</a:t>
            </a:r>
            <a:r>
              <a:rPr lang="en-US" altLang="zh-CN" sz="2200" dirty="0"/>
              <a:t>,</a:t>
            </a:r>
            <a:r>
              <a:rPr lang="zh-CN" altLang="zh-CN" sz="2200" dirty="0"/>
              <a:t>是世界文化遗产</a:t>
            </a:r>
          </a:p>
          <a:p>
            <a:pPr>
              <a:lnSpc>
                <a:spcPct val="120000"/>
              </a:lnSpc>
            </a:pPr>
            <a:r>
              <a:rPr lang="en-US" altLang="zh-CN" sz="2200" dirty="0"/>
              <a:t>D.</a:t>
            </a:r>
            <a:r>
              <a:rPr lang="zh-CN" altLang="zh-CN" sz="2200" dirty="0"/>
              <a:t>金字塔为罗马帝国军队侵占埃及时所建</a:t>
            </a:r>
          </a:p>
          <a:p>
            <a:pPr>
              <a:lnSpc>
                <a:spcPct val="120000"/>
              </a:lnSpc>
            </a:pPr>
            <a:r>
              <a:rPr lang="zh-CN" altLang="zh-CN" sz="2200" dirty="0">
                <a:solidFill>
                  <a:srgbClr val="FF0000"/>
                </a:solidFill>
              </a:rPr>
              <a:t>解析</a:t>
            </a:r>
            <a:r>
              <a:rPr lang="zh-CN" altLang="zh-CN" sz="2200" dirty="0"/>
              <a:t>非洲有迷人的自然生态景观</a:t>
            </a:r>
            <a:r>
              <a:rPr lang="en-US" altLang="zh-CN" sz="2200" dirty="0"/>
              <a:t>,</a:t>
            </a:r>
            <a:r>
              <a:rPr lang="zh-CN" altLang="zh-CN" sz="2200" dirty="0"/>
              <a:t>热带草原面积是各大洲中最大的</a:t>
            </a:r>
            <a:r>
              <a:rPr lang="en-US" altLang="zh-CN" sz="2200" dirty="0"/>
              <a:t>;</a:t>
            </a:r>
            <a:r>
              <a:rPr lang="zh-CN" altLang="zh-CN" sz="2200" dirty="0"/>
              <a:t>乞力马扎罗山山顶有永久冰川</a:t>
            </a:r>
            <a:r>
              <a:rPr lang="en-US" altLang="zh-CN" sz="2200" dirty="0"/>
              <a:t>;</a:t>
            </a:r>
            <a:r>
              <a:rPr lang="zh-CN" altLang="zh-CN" sz="2200" dirty="0"/>
              <a:t>孟斐斯遗址位于尼罗河三角洲的南端</a:t>
            </a:r>
            <a:r>
              <a:rPr lang="en-US" altLang="zh-CN" sz="2200" dirty="0"/>
              <a:t>;</a:t>
            </a:r>
            <a:r>
              <a:rPr lang="zh-CN" altLang="zh-CN" sz="2200" dirty="0"/>
              <a:t>金字塔为埃及法老所建。</a:t>
            </a:r>
          </a:p>
          <a:p>
            <a:pPr>
              <a:lnSpc>
                <a:spcPct val="120000"/>
              </a:lnSpc>
            </a:pPr>
            <a:r>
              <a:rPr lang="zh-CN" altLang="zh-CN" sz="2200" dirty="0">
                <a:solidFill>
                  <a:srgbClr val="FF0000"/>
                </a:solidFill>
              </a:rPr>
              <a:t>答案</a:t>
            </a:r>
            <a:r>
              <a:rPr lang="en-US" altLang="zh-CN" sz="2200" dirty="0"/>
              <a:t>B</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2" name="椭圆 11">
            <a:hlinkClick r:id="rId10"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extLst>
      <p:ext uri="{BB962C8B-B14F-4D97-AF65-F5344CB8AC3E}">
        <p14:creationId xmlns:p14="http://schemas.microsoft.com/office/powerpoint/2010/main" xmlns="" val="406739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下列关于欧洲旅游景区的说法</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阿尔卑斯山是冬季避寒胜地</a:t>
            </a:r>
          </a:p>
          <a:p>
            <a:pPr>
              <a:lnSpc>
                <a:spcPct val="120000"/>
              </a:lnSpc>
            </a:pPr>
            <a:r>
              <a:rPr lang="en-US" altLang="zh-CN" sz="2200" dirty="0"/>
              <a:t>B.</a:t>
            </a:r>
            <a:r>
              <a:rPr lang="zh-CN" altLang="zh-CN" sz="2200" dirty="0"/>
              <a:t>地中海海岸是理想的度假区</a:t>
            </a:r>
          </a:p>
          <a:p>
            <a:pPr>
              <a:lnSpc>
                <a:spcPct val="120000"/>
              </a:lnSpc>
            </a:pPr>
            <a:r>
              <a:rPr lang="en-US" altLang="zh-CN" sz="2200" dirty="0"/>
              <a:t>C.</a:t>
            </a:r>
            <a:r>
              <a:rPr lang="zh-CN" altLang="zh-CN" sz="2200" dirty="0"/>
              <a:t>历史旅游资源以法国、德国最为集中</a:t>
            </a:r>
          </a:p>
          <a:p>
            <a:pPr>
              <a:lnSpc>
                <a:spcPct val="120000"/>
              </a:lnSpc>
            </a:pPr>
            <a:r>
              <a:rPr lang="en-US" altLang="zh-CN" sz="2200" dirty="0"/>
              <a:t>D.</a:t>
            </a:r>
            <a:r>
              <a:rPr lang="zh-CN" altLang="zh-CN" sz="2200" dirty="0"/>
              <a:t>瑞士有著名的阿波罗神庙</a:t>
            </a:r>
          </a:p>
          <a:p>
            <a:pPr>
              <a:lnSpc>
                <a:spcPct val="120000"/>
              </a:lnSpc>
            </a:pPr>
            <a:r>
              <a:rPr lang="zh-CN" altLang="zh-CN" sz="2200" dirty="0">
                <a:solidFill>
                  <a:srgbClr val="FF0000"/>
                </a:solidFill>
              </a:rPr>
              <a:t>解析</a:t>
            </a:r>
            <a:r>
              <a:rPr lang="zh-CN" altLang="zh-CN" sz="2200" dirty="0"/>
              <a:t>阿尔卑斯山是冬季滑雪运动胜地</a:t>
            </a:r>
            <a:r>
              <a:rPr lang="en-US" altLang="zh-CN" sz="2200" dirty="0"/>
              <a:t>,</a:t>
            </a:r>
            <a:r>
              <a:rPr lang="zh-CN" altLang="zh-CN" sz="2200" dirty="0"/>
              <a:t>又是夏季避暑休闲胜地</a:t>
            </a:r>
            <a:r>
              <a:rPr lang="en-US" altLang="zh-CN" sz="2200" dirty="0"/>
              <a:t>;</a:t>
            </a:r>
            <a:r>
              <a:rPr lang="zh-CN" altLang="zh-CN" sz="2200" dirty="0"/>
              <a:t>历史旅游资源以希腊、意大利最为集中</a:t>
            </a:r>
            <a:r>
              <a:rPr lang="en-US" altLang="zh-CN" sz="2200" dirty="0"/>
              <a:t>;</a:t>
            </a:r>
            <a:r>
              <a:rPr lang="zh-CN" altLang="zh-CN" sz="2200" dirty="0"/>
              <a:t>阿波罗神庙是公元前</a:t>
            </a:r>
            <a:r>
              <a:rPr lang="en-US" altLang="zh-CN" sz="2200" dirty="0"/>
              <a:t>5</a:t>
            </a:r>
            <a:r>
              <a:rPr lang="zh-CN" altLang="zh-CN" sz="2200" dirty="0"/>
              <a:t>世纪古希腊人为纪念拯救人类的太阳神</a:t>
            </a:r>
            <a:r>
              <a:rPr lang="en-US" altLang="zh-CN" sz="2200" dirty="0"/>
              <a:t>——</a:t>
            </a:r>
            <a:r>
              <a:rPr lang="zh-CN" altLang="zh-CN" sz="2200" dirty="0"/>
              <a:t>阿波罗</a:t>
            </a:r>
            <a:r>
              <a:rPr lang="en-US" altLang="zh-CN" sz="2200" dirty="0"/>
              <a:t>·</a:t>
            </a:r>
            <a:r>
              <a:rPr lang="zh-CN" altLang="zh-CN" sz="2200" dirty="0"/>
              <a:t>埃皮鸠里而建造的。</a:t>
            </a:r>
          </a:p>
          <a:p>
            <a:pPr>
              <a:lnSpc>
                <a:spcPct val="120000"/>
              </a:lnSpc>
            </a:pPr>
            <a:r>
              <a:rPr lang="zh-CN" altLang="zh-CN" sz="2200" dirty="0">
                <a:solidFill>
                  <a:srgbClr val="FF0000"/>
                </a:solidFill>
              </a:rPr>
              <a:t>答案</a:t>
            </a:r>
            <a:r>
              <a:rPr lang="en-US" altLang="zh-CN" sz="2200" dirty="0"/>
              <a:t>B</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2" name="椭圆 11">
            <a:hlinkClick r:id="rId10"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extLst>
      <p:ext uri="{BB962C8B-B14F-4D97-AF65-F5344CB8AC3E}">
        <p14:creationId xmlns:p14="http://schemas.microsoft.com/office/powerpoint/2010/main" xmlns="" val="174182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154984"/>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下列关于澳大利亚东北部海岸外珊瑚礁多的原因</a:t>
            </a:r>
            <a:r>
              <a:rPr lang="en-US" altLang="zh-CN" sz="2200" dirty="0"/>
              <a:t>,</a:t>
            </a:r>
            <a:r>
              <a:rPr lang="zh-CN" altLang="zh-CN" sz="2200" dirty="0"/>
              <a:t>叙述不正确的是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海域水面温度高</a:t>
            </a:r>
          </a:p>
          <a:p>
            <a:pPr>
              <a:lnSpc>
                <a:spcPct val="120000"/>
              </a:lnSpc>
            </a:pPr>
            <a:r>
              <a:rPr lang="en-US" altLang="zh-CN" sz="2200" dirty="0"/>
              <a:t>B.</a:t>
            </a:r>
            <a:r>
              <a:rPr lang="zh-CN" altLang="zh-CN" sz="2200" dirty="0"/>
              <a:t>温度的垂直变化和季节变化小</a:t>
            </a:r>
          </a:p>
          <a:p>
            <a:pPr>
              <a:lnSpc>
                <a:spcPct val="120000"/>
              </a:lnSpc>
            </a:pPr>
            <a:r>
              <a:rPr lang="en-US" altLang="zh-CN" sz="2200" dirty="0"/>
              <a:t>C.</a:t>
            </a:r>
            <a:r>
              <a:rPr lang="zh-CN" altLang="zh-CN" sz="2200" dirty="0"/>
              <a:t>海水的清晰度低</a:t>
            </a:r>
          </a:p>
          <a:p>
            <a:pPr>
              <a:lnSpc>
                <a:spcPct val="120000"/>
              </a:lnSpc>
            </a:pPr>
            <a:r>
              <a:rPr lang="en-US" altLang="zh-CN" sz="2200" dirty="0"/>
              <a:t>D.</a:t>
            </a:r>
            <a:r>
              <a:rPr lang="zh-CN" altLang="zh-CN" sz="2200" dirty="0"/>
              <a:t>水面较平静</a:t>
            </a:r>
          </a:p>
          <a:p>
            <a:pPr>
              <a:lnSpc>
                <a:spcPct val="120000"/>
              </a:lnSpc>
            </a:pPr>
            <a:r>
              <a:rPr lang="zh-CN" altLang="zh-CN" sz="2200" dirty="0">
                <a:solidFill>
                  <a:srgbClr val="FF0000"/>
                </a:solidFill>
              </a:rPr>
              <a:t>解析</a:t>
            </a:r>
            <a:r>
              <a:rPr lang="zh-CN" altLang="zh-CN" sz="2200" dirty="0"/>
              <a:t>大堡礁海域水面温度高达</a:t>
            </a:r>
            <a:r>
              <a:rPr lang="en-US" altLang="zh-CN" sz="2200" dirty="0"/>
              <a:t>21~38 </a:t>
            </a:r>
            <a:r>
              <a:rPr lang="zh-CN" altLang="zh-CN" sz="2200" dirty="0"/>
              <a:t>℃</a:t>
            </a:r>
            <a:r>
              <a:rPr lang="en-US" altLang="zh-CN" sz="2200" dirty="0"/>
              <a:t>,</a:t>
            </a:r>
            <a:r>
              <a:rPr lang="zh-CN" altLang="zh-CN" sz="2200" dirty="0"/>
              <a:t>温度的垂直变化和季节变化都比较小</a:t>
            </a:r>
            <a:r>
              <a:rPr lang="en-US" altLang="zh-CN" sz="2200" dirty="0"/>
              <a:t>,</a:t>
            </a:r>
            <a:r>
              <a:rPr lang="zh-CN" altLang="zh-CN" sz="2200" dirty="0"/>
              <a:t>平均盐度</a:t>
            </a:r>
            <a:r>
              <a:rPr lang="en-US" altLang="zh-CN" sz="2200" dirty="0"/>
              <a:t>3.5%,</a:t>
            </a:r>
            <a:r>
              <a:rPr lang="zh-CN" altLang="zh-CN" sz="2200" dirty="0"/>
              <a:t>海水清晰度高</a:t>
            </a:r>
            <a:r>
              <a:rPr lang="en-US" altLang="zh-CN" sz="2200" dirty="0"/>
              <a:t>,</a:t>
            </a:r>
            <a:r>
              <a:rPr lang="zh-CN" altLang="zh-CN" sz="2200" dirty="0"/>
              <a:t>水面较平静</a:t>
            </a:r>
            <a:r>
              <a:rPr lang="en-US" altLang="zh-CN" sz="2200" dirty="0"/>
              <a:t>,</a:t>
            </a:r>
            <a:r>
              <a:rPr lang="zh-CN" altLang="zh-CN" sz="2200" dirty="0"/>
              <a:t>水温适宜</a:t>
            </a:r>
            <a:r>
              <a:rPr lang="en-US" altLang="zh-CN" sz="2200" dirty="0"/>
              <a:t>,</a:t>
            </a:r>
            <a:r>
              <a:rPr lang="zh-CN" altLang="zh-CN" sz="2200" dirty="0"/>
              <a:t>浮游生物丰富。这样的海域环境适合珊瑚虫繁衍。</a:t>
            </a:r>
          </a:p>
          <a:p>
            <a:pPr>
              <a:lnSpc>
                <a:spcPct val="120000"/>
              </a:lnSpc>
            </a:pPr>
            <a:r>
              <a:rPr lang="zh-CN" altLang="zh-CN" sz="2200" dirty="0">
                <a:solidFill>
                  <a:srgbClr val="FF0000"/>
                </a:solidFill>
              </a:rPr>
              <a:t>答案</a:t>
            </a:r>
            <a:r>
              <a:rPr lang="en-US" altLang="zh-CN" sz="2200" dirty="0"/>
              <a:t>C</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2" name="椭圆 11">
            <a:hlinkClick r:id="rId10"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extLst>
      <p:ext uri="{BB962C8B-B14F-4D97-AF65-F5344CB8AC3E}">
        <p14:creationId xmlns:p14="http://schemas.microsoft.com/office/powerpoint/2010/main" xmlns="" val="328353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2895793"/>
          </a:xfrm>
          <a:prstGeom prst="rect">
            <a:avLst/>
          </a:prstGeom>
        </p:spPr>
        <p:txBody>
          <a:bodyPr>
            <a:spAutoFit/>
          </a:bodyPr>
          <a:lstStyle/>
          <a:p>
            <a:pPr>
              <a:lnSpc>
                <a:spcPct val="120000"/>
              </a:lnSpc>
            </a:pPr>
            <a:r>
              <a:rPr lang="en-US" altLang="zh-CN" sz="2200" dirty="0"/>
              <a:t>(2016·</a:t>
            </a:r>
            <a:r>
              <a:rPr lang="zh-CN" altLang="zh-CN" sz="2200" dirty="0"/>
              <a:t>山东济南质检</a:t>
            </a:r>
            <a:r>
              <a:rPr lang="en-US" altLang="zh-CN" sz="2200" dirty="0"/>
              <a:t>)</a:t>
            </a:r>
            <a:r>
              <a:rPr lang="zh-CN" altLang="zh-CN" sz="2200" dirty="0"/>
              <a:t>我国北极科考站</a:t>
            </a:r>
            <a:r>
              <a:rPr lang="en-US" altLang="zh-CN" sz="2200" dirty="0"/>
              <a:t>——</a:t>
            </a:r>
            <a:r>
              <a:rPr lang="zh-CN" altLang="zh-CN" sz="2200" dirty="0"/>
              <a:t>黄河站</a:t>
            </a:r>
            <a:r>
              <a:rPr lang="en-US" altLang="zh-CN" sz="2200" dirty="0"/>
              <a:t>(78°55'N,11°56'E)</a:t>
            </a:r>
            <a:r>
              <a:rPr lang="zh-CN" altLang="zh-CN" sz="2200" dirty="0"/>
              <a:t>建在挪威斯匹次卑尔根群岛的新奥尔松。据此完成第</a:t>
            </a:r>
            <a:r>
              <a:rPr lang="en-US" altLang="zh-CN" sz="2200" dirty="0"/>
              <a:t>6~7</a:t>
            </a:r>
            <a:r>
              <a:rPr lang="zh-CN" altLang="zh-CN" sz="2200" dirty="0"/>
              <a:t>题。</a:t>
            </a:r>
          </a:p>
          <a:p>
            <a:pPr>
              <a:lnSpc>
                <a:spcPct val="120000"/>
              </a:lnSpc>
            </a:pPr>
            <a:r>
              <a:rPr lang="en-US" altLang="zh-CN" sz="2200" b="1" dirty="0"/>
              <a:t>6</a:t>
            </a:r>
            <a:r>
              <a:rPr lang="en-US" altLang="zh-CN" sz="2200" dirty="0"/>
              <a:t>.</a:t>
            </a:r>
            <a:r>
              <a:rPr lang="zh-CN" altLang="zh-CN" sz="2200" dirty="0"/>
              <a:t>挪威闻名世界的旅游景观很多</a:t>
            </a:r>
            <a:r>
              <a:rPr lang="en-US" altLang="zh-CN" sz="2200" dirty="0"/>
              <a:t>,</a:t>
            </a:r>
            <a:r>
              <a:rPr lang="zh-CN" altLang="zh-CN" sz="2200" dirty="0"/>
              <a:t>下列景观在挪威观赏不到的是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峡湾美景</a:t>
            </a:r>
            <a:r>
              <a:rPr lang="en-US" altLang="zh-CN" sz="2200" dirty="0"/>
              <a:t>	B.</a:t>
            </a:r>
            <a:r>
              <a:rPr lang="zh-CN" altLang="zh-CN" sz="2200" dirty="0"/>
              <a:t>午夜太阳</a:t>
            </a:r>
          </a:p>
          <a:p>
            <a:pPr>
              <a:lnSpc>
                <a:spcPct val="120000"/>
              </a:lnSpc>
            </a:pPr>
            <a:r>
              <a:rPr lang="en-US" altLang="zh-CN" sz="2200" dirty="0"/>
              <a:t>C.</a:t>
            </a:r>
            <a:r>
              <a:rPr lang="zh-CN" altLang="zh-CN" sz="2200" dirty="0"/>
              <a:t>极地企鹅</a:t>
            </a:r>
            <a:r>
              <a:rPr lang="en-US" altLang="zh-CN" sz="2200" dirty="0"/>
              <a:t>	D.</a:t>
            </a:r>
            <a:r>
              <a:rPr lang="zh-CN" altLang="zh-CN" sz="2200" dirty="0"/>
              <a:t>万顷林海</a:t>
            </a:r>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2" name="椭圆 11">
            <a:hlinkClick r:id="rId10"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Tree>
    <p:extLst>
      <p:ext uri="{BB962C8B-B14F-4D97-AF65-F5344CB8AC3E}">
        <p14:creationId xmlns:p14="http://schemas.microsoft.com/office/powerpoint/2010/main" xmlns="" val="26966780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816599"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7</a:t>
            </a:r>
            <a:endParaRPr lang="zh-CN" altLang="en-US" sz="1400" dirty="0"/>
          </a:p>
        </p:txBody>
      </p:sp>
      <p:sp>
        <p:nvSpPr>
          <p:cNvPr id="10" name="椭圆 9">
            <a:hlinkClick r:id="rId8" action="ppaction://hlinksldjump"/>
          </p:cNvPr>
          <p:cNvSpPr/>
          <p:nvPr/>
        </p:nvSpPr>
        <p:spPr>
          <a:xfrm>
            <a:off x="449999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3" name="椭圆 12">
            <a:hlinkClick r:id="rId9" action="ppaction://hlinksldjump"/>
          </p:cNvPr>
          <p:cNvSpPr/>
          <p:nvPr/>
        </p:nvSpPr>
        <p:spPr>
          <a:xfrm>
            <a:off x="5186164" y="702221"/>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4" name="矩形 13"/>
          <p:cNvSpPr>
            <a:spLocks noChangeAspect="1"/>
          </p:cNvSpPr>
          <p:nvPr/>
        </p:nvSpPr>
        <p:spPr>
          <a:xfrm>
            <a:off x="508000" y="1052736"/>
            <a:ext cx="8128000" cy="2529923"/>
          </a:xfrm>
          <a:prstGeom prst="rect">
            <a:avLst/>
          </a:prstGeom>
        </p:spPr>
        <p:txBody>
          <a:bodyPr>
            <a:spAutoFit/>
          </a:bodyPr>
          <a:lstStyle/>
          <a:p>
            <a:pPr>
              <a:lnSpc>
                <a:spcPct val="120000"/>
              </a:lnSpc>
            </a:pPr>
            <a:r>
              <a:rPr lang="en-US" altLang="zh-CN" sz="2200" b="1" dirty="0"/>
              <a:t>7</a:t>
            </a:r>
            <a:r>
              <a:rPr lang="en-US" altLang="zh-CN" sz="2200" dirty="0"/>
              <a:t>.</a:t>
            </a:r>
            <a:r>
              <a:rPr lang="zh-CN" altLang="zh-CN" sz="2200" dirty="0"/>
              <a:t>旅游欣赏应该把握时机</a:t>
            </a:r>
            <a:r>
              <a:rPr lang="en-US" altLang="zh-CN" sz="2200" dirty="0"/>
              <a:t>,</a:t>
            </a:r>
            <a:r>
              <a:rPr lang="zh-CN" altLang="zh-CN" sz="2200" dirty="0"/>
              <a:t>要想一次性欣赏到上题中挪威三大旅游景观</a:t>
            </a:r>
            <a:r>
              <a:rPr lang="en-US" altLang="zh-CN" sz="2200" dirty="0"/>
              <a:t>,</a:t>
            </a:r>
            <a:r>
              <a:rPr lang="zh-CN" altLang="zh-CN" sz="2200" dirty="0"/>
              <a:t>应选择的最佳时间是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A.3</a:t>
            </a:r>
            <a:r>
              <a:rPr lang="zh-CN" altLang="zh-CN" sz="2200" dirty="0"/>
              <a:t>月</a:t>
            </a:r>
            <a:r>
              <a:rPr lang="en-US" altLang="zh-CN" sz="2200" dirty="0"/>
              <a:t>	B.6</a:t>
            </a:r>
            <a:r>
              <a:rPr lang="zh-CN" altLang="zh-CN" sz="2200" dirty="0"/>
              <a:t>月</a:t>
            </a:r>
            <a:r>
              <a:rPr lang="en-US" altLang="zh-CN" sz="2200" dirty="0"/>
              <a:t>	C.9</a:t>
            </a:r>
            <a:r>
              <a:rPr lang="zh-CN" altLang="zh-CN" sz="2200" dirty="0"/>
              <a:t>月</a:t>
            </a:r>
            <a:r>
              <a:rPr lang="en-US" altLang="zh-CN" sz="2200" dirty="0"/>
              <a:t>	D.12</a:t>
            </a:r>
            <a:r>
              <a:rPr lang="zh-CN" altLang="zh-CN" sz="2200" dirty="0"/>
              <a:t>月</a:t>
            </a:r>
          </a:p>
          <a:p>
            <a:pPr>
              <a:lnSpc>
                <a:spcPct val="120000"/>
              </a:lnSpc>
            </a:pPr>
            <a:r>
              <a:rPr lang="zh-CN" altLang="zh-CN" sz="2200" dirty="0">
                <a:solidFill>
                  <a:srgbClr val="FF0000"/>
                </a:solidFill>
              </a:rPr>
              <a:t>解析</a:t>
            </a:r>
            <a:r>
              <a:rPr lang="zh-CN" altLang="zh-CN" sz="2200" dirty="0"/>
              <a:t>企鹅为南极地区所特有的物种</a:t>
            </a:r>
            <a:r>
              <a:rPr lang="en-US" altLang="zh-CN" sz="2200" dirty="0"/>
              <a:t>;</a:t>
            </a:r>
            <a:r>
              <a:rPr lang="zh-CN" altLang="zh-CN" sz="2200" dirty="0"/>
              <a:t>要欣赏到极昼现象和茂密的森林应在夏季观赏。</a:t>
            </a:r>
          </a:p>
          <a:p>
            <a:pPr>
              <a:lnSpc>
                <a:spcPct val="120000"/>
              </a:lnSpc>
            </a:pPr>
            <a:r>
              <a:rPr lang="zh-CN" altLang="zh-CN" sz="2200" dirty="0">
                <a:solidFill>
                  <a:srgbClr val="FF0000"/>
                </a:solidFill>
              </a:rPr>
              <a:t>答案</a:t>
            </a:r>
            <a:r>
              <a:rPr lang="en-US" altLang="zh-CN" sz="2200" dirty="0"/>
              <a:t>6.C</a:t>
            </a:r>
            <a:r>
              <a:rPr lang="zh-CN" altLang="zh-CN" sz="2200" dirty="0"/>
              <a:t>　</a:t>
            </a:r>
            <a:r>
              <a:rPr lang="en-US" altLang="zh-CN" sz="2200" dirty="0"/>
              <a:t>7.B</a:t>
            </a:r>
            <a:endParaRPr lang="zh-CN" altLang="zh-CN" sz="2200" dirty="0"/>
          </a:p>
        </p:txBody>
      </p:sp>
    </p:spTree>
    <p:extLst>
      <p:ext uri="{BB962C8B-B14F-4D97-AF65-F5344CB8AC3E}">
        <p14:creationId xmlns:p14="http://schemas.microsoft.com/office/powerpoint/2010/main" xmlns="" val="3926370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4"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5"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6"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7"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8"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9" action="ppaction://hlinksldjump"/>
          </p:cNvPr>
          <p:cNvSpPr/>
          <p:nvPr/>
        </p:nvSpPr>
        <p:spPr>
          <a:xfrm>
            <a:off x="522007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0" name="椭圆 9">
            <a:hlinkClick r:id="rId9" action="ppaction://hlinksldjump"/>
          </p:cNvPr>
          <p:cNvSpPr/>
          <p:nvPr/>
        </p:nvSpPr>
        <p:spPr>
          <a:xfrm>
            <a:off x="449999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椭圆 11">
            <a:hlinkClick r:id="rId10"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3" name="矩形 12"/>
          <p:cNvSpPr>
            <a:spLocks noChangeAspect="1"/>
          </p:cNvSpPr>
          <p:nvPr/>
        </p:nvSpPr>
        <p:spPr>
          <a:xfrm>
            <a:off x="508000" y="1052736"/>
            <a:ext cx="8128000" cy="1270732"/>
          </a:xfrm>
          <a:prstGeom prst="rect">
            <a:avLst/>
          </a:prstGeom>
        </p:spPr>
        <p:txBody>
          <a:bodyPr>
            <a:spAutoFit/>
          </a:bodyPr>
          <a:lstStyle/>
          <a:p>
            <a:pPr>
              <a:lnSpc>
                <a:spcPct val="120000"/>
              </a:lnSpc>
            </a:pPr>
            <a:r>
              <a:rPr lang="en-US" altLang="zh-CN" sz="2200" b="1" dirty="0"/>
              <a:t>8</a:t>
            </a:r>
            <a:r>
              <a:rPr lang="en-US" altLang="zh-CN" sz="2200" dirty="0"/>
              <a:t>.</a:t>
            </a:r>
            <a:r>
              <a:rPr lang="zh-CN" altLang="zh-CN" sz="2200" dirty="0"/>
              <a:t>金字塔是埃及的象征</a:t>
            </a:r>
            <a:r>
              <a:rPr lang="en-US" altLang="zh-CN" sz="2200" dirty="0"/>
              <a:t>,</a:t>
            </a:r>
            <a:r>
              <a:rPr lang="zh-CN" altLang="zh-CN" sz="2200" dirty="0"/>
              <a:t>也是人类建筑史上的奇迹之一。埃及已发现的金字塔</a:t>
            </a:r>
            <a:r>
              <a:rPr lang="en-US" altLang="zh-CN" sz="2200" dirty="0"/>
              <a:t>,</a:t>
            </a:r>
            <a:r>
              <a:rPr lang="zh-CN" altLang="zh-CN" sz="2200" dirty="0"/>
              <a:t>大大小小有七八十座</a:t>
            </a:r>
            <a:r>
              <a:rPr lang="en-US" altLang="zh-CN" sz="2200" dirty="0"/>
              <a:t>,</a:t>
            </a:r>
            <a:r>
              <a:rPr lang="zh-CN" altLang="zh-CN" sz="2200" dirty="0"/>
              <a:t>它们是古代埃及帝王存放尸体的陵墓。读图</a:t>
            </a:r>
            <a:r>
              <a:rPr lang="en-US" altLang="zh-CN" sz="2200" dirty="0"/>
              <a:t>,</a:t>
            </a:r>
            <a:r>
              <a:rPr lang="zh-CN" altLang="zh-CN" sz="2200" dirty="0"/>
              <a:t>完成下列问题。</a:t>
            </a:r>
          </a:p>
        </p:txBody>
      </p:sp>
      <p:graphicFrame>
        <p:nvGraphicFramePr>
          <p:cNvPr id="17" name="对象 16"/>
          <p:cNvGraphicFramePr>
            <a:graphicFrameLocks noChangeAspect="1"/>
          </p:cNvGraphicFramePr>
          <p:nvPr>
            <p:extLst>
              <p:ext uri="{D42A27DB-BD31-4B8C-83A1-F6EECF244321}">
                <p14:modId xmlns:p14="http://schemas.microsoft.com/office/powerpoint/2010/main" xmlns="" val="3530581023"/>
              </p:ext>
            </p:extLst>
          </p:nvPr>
        </p:nvGraphicFramePr>
        <p:xfrm>
          <a:off x="508000" y="2132856"/>
          <a:ext cx="8128000" cy="1704964"/>
        </p:xfrm>
        <a:graphic>
          <a:graphicData uri="http://schemas.openxmlformats.org/presentationml/2006/ole">
            <p:oleObj spid="_x0000_s25625" name="文档" r:id="rId11" imgW="3836312" imgH="805292" progId="Word.Document.12">
              <p:embed/>
            </p:oleObj>
          </a:graphicData>
        </a:graphic>
      </p:graphicFrame>
      <p:sp>
        <p:nvSpPr>
          <p:cNvPr id="18" name="矩形 17"/>
          <p:cNvSpPr>
            <a:spLocks noChangeAspect="1"/>
          </p:cNvSpPr>
          <p:nvPr/>
        </p:nvSpPr>
        <p:spPr>
          <a:xfrm>
            <a:off x="508000" y="3645024"/>
            <a:ext cx="8128000" cy="2895793"/>
          </a:xfrm>
          <a:prstGeom prst="rect">
            <a:avLst/>
          </a:prstGeom>
        </p:spPr>
        <p:txBody>
          <a:bodyPr>
            <a:spAutoFit/>
          </a:bodyPr>
          <a:lstStyle/>
          <a:p>
            <a:pPr>
              <a:lnSpc>
                <a:spcPct val="120000"/>
              </a:lnSpc>
            </a:pPr>
            <a:r>
              <a:rPr lang="en-US" altLang="zh-CN" sz="2200" dirty="0"/>
              <a:t>(1)</a:t>
            </a:r>
            <a:r>
              <a:rPr lang="zh-CN" altLang="zh-CN" sz="2200" dirty="0"/>
              <a:t>金字塔和狮身人面像位于尼罗河三角洲南端</a:t>
            </a:r>
            <a:r>
              <a:rPr lang="zh-CN" altLang="zh-CN" sz="2200" u="sng" dirty="0"/>
              <a:t>　　　　</a:t>
            </a:r>
            <a:r>
              <a:rPr lang="en-US" altLang="zh-CN" sz="2200" dirty="0"/>
              <a:t>(</a:t>
            </a:r>
            <a:r>
              <a:rPr lang="zh-CN" altLang="zh-CN" sz="2200" dirty="0"/>
              <a:t>城市</a:t>
            </a:r>
            <a:r>
              <a:rPr lang="en-US" altLang="zh-CN" sz="2200" dirty="0"/>
              <a:t>)</a:t>
            </a:r>
            <a:r>
              <a:rPr lang="zh-CN" altLang="zh-CN" sz="2200" dirty="0"/>
              <a:t>的周围</a:t>
            </a:r>
            <a:r>
              <a:rPr lang="en-US" altLang="zh-CN" sz="2200" dirty="0"/>
              <a:t>,</a:t>
            </a:r>
            <a:r>
              <a:rPr lang="zh-CN" altLang="zh-CN" sz="2200" dirty="0"/>
              <a:t>属于</a:t>
            </a:r>
            <a:r>
              <a:rPr lang="zh-CN" altLang="zh-CN" sz="2200" u="sng" dirty="0"/>
              <a:t>　　　　</a:t>
            </a:r>
            <a:r>
              <a:rPr lang="en-US" altLang="zh-CN" sz="2200" dirty="0"/>
              <a:t>(</a:t>
            </a:r>
            <a:r>
              <a:rPr lang="zh-CN" altLang="zh-CN" sz="2200" dirty="0"/>
              <a:t>类型</a:t>
            </a:r>
            <a:r>
              <a:rPr lang="en-US" altLang="zh-CN" sz="2200" dirty="0"/>
              <a:t>)</a:t>
            </a:r>
            <a:r>
              <a:rPr lang="zh-CN" altLang="zh-CN" sz="2200" dirty="0"/>
              <a:t>旅游资源。其作为旅游资源的突出特性是</a:t>
            </a:r>
            <a:r>
              <a:rPr lang="zh-CN" altLang="zh-CN" sz="2200" u="sng" dirty="0"/>
              <a:t>　　　　　　</a:t>
            </a:r>
            <a:r>
              <a:rPr lang="en-US" altLang="zh-CN" sz="2200" dirty="0"/>
              <a:t>,</a:t>
            </a:r>
            <a:r>
              <a:rPr lang="zh-CN" altLang="zh-CN" sz="2200" dirty="0"/>
              <a:t>判断理由是</a:t>
            </a:r>
            <a:r>
              <a:rPr lang="zh-CN" altLang="zh-CN" sz="2200" u="sng" dirty="0"/>
              <a:t>　</a:t>
            </a:r>
            <a:r>
              <a:rPr lang="en-US" altLang="zh-CN" sz="2200" u="sng" dirty="0"/>
              <a:t> </a:t>
            </a:r>
            <a:endParaRPr lang="zh-CN" altLang="zh-CN" sz="2200" dirty="0"/>
          </a:p>
          <a:p>
            <a:pPr>
              <a:lnSpc>
                <a:spcPct val="120000"/>
              </a:lnSpc>
            </a:pP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金字塔的科学造型、巨大的石块工程</a:t>
            </a:r>
            <a:r>
              <a:rPr lang="en-US" altLang="zh-CN" sz="2200" dirty="0"/>
              <a:t>,</a:t>
            </a:r>
            <a:r>
              <a:rPr lang="zh-CN" altLang="zh-CN" sz="2200" dirty="0"/>
              <a:t>反映了古埃及人民伟大的</a:t>
            </a:r>
            <a:r>
              <a:rPr lang="zh-CN" altLang="zh-CN" sz="2200" u="sng" dirty="0"/>
              <a:t>　　　　</a:t>
            </a:r>
            <a:r>
              <a:rPr lang="zh-CN" altLang="zh-CN" sz="2200" dirty="0"/>
              <a:t>文化</a:t>
            </a:r>
            <a:r>
              <a:rPr lang="en-US" altLang="zh-CN" sz="2200" dirty="0"/>
              <a:t>;</a:t>
            </a:r>
            <a:r>
              <a:rPr lang="zh-CN" altLang="zh-CN" sz="2200" dirty="0"/>
              <a:t>古陵墓的气势、风格</a:t>
            </a:r>
            <a:r>
              <a:rPr lang="en-US" altLang="zh-CN" sz="2200" dirty="0"/>
              <a:t>,</a:t>
            </a:r>
            <a:r>
              <a:rPr lang="zh-CN" altLang="zh-CN" sz="2200" dirty="0"/>
              <a:t>雕塑的造型、技艺</a:t>
            </a:r>
            <a:r>
              <a:rPr lang="en-US" altLang="zh-CN" sz="2200" dirty="0"/>
              <a:t>,</a:t>
            </a:r>
            <a:r>
              <a:rPr lang="zh-CN" altLang="zh-CN" sz="2200" dirty="0"/>
              <a:t>体现了古埃及人民灿烂的</a:t>
            </a:r>
            <a:r>
              <a:rPr lang="zh-CN" altLang="zh-CN" sz="2200" u="sng" dirty="0"/>
              <a:t>　　　　</a:t>
            </a:r>
            <a:r>
              <a:rPr lang="zh-CN" altLang="zh-CN" sz="2200" dirty="0"/>
              <a:t>文化。</a:t>
            </a:r>
            <a:r>
              <a:rPr lang="en-US" altLang="zh-CN" sz="2200" dirty="0"/>
              <a:t> </a:t>
            </a:r>
            <a:endParaRPr lang="zh-CN" altLang="zh-CN" sz="2200" dirty="0"/>
          </a:p>
        </p:txBody>
      </p:sp>
    </p:spTree>
    <p:extLst>
      <p:ext uri="{BB962C8B-B14F-4D97-AF65-F5344CB8AC3E}">
        <p14:creationId xmlns:p14="http://schemas.microsoft.com/office/powerpoint/2010/main" xmlns="" val="34884135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522007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8</a:t>
            </a:r>
            <a:endParaRPr lang="zh-CN" altLang="en-US" sz="1400" dirty="0"/>
          </a:p>
        </p:txBody>
      </p:sp>
      <p:sp>
        <p:nvSpPr>
          <p:cNvPr id="10" name="椭圆 9">
            <a:hlinkClick r:id="rId8" action="ppaction://hlinksldjump"/>
          </p:cNvPr>
          <p:cNvSpPr/>
          <p:nvPr/>
        </p:nvSpPr>
        <p:spPr>
          <a:xfrm>
            <a:off x="449999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椭圆 11">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3" name="矩形 12"/>
          <p:cNvSpPr>
            <a:spLocks noChangeAspect="1"/>
          </p:cNvSpPr>
          <p:nvPr/>
        </p:nvSpPr>
        <p:spPr>
          <a:xfrm>
            <a:off x="508000" y="1052736"/>
            <a:ext cx="8128000" cy="4520853"/>
          </a:xfrm>
          <a:prstGeom prst="rect">
            <a:avLst/>
          </a:prstGeom>
        </p:spPr>
        <p:txBody>
          <a:bodyPr>
            <a:spAutoFit/>
          </a:bodyPr>
          <a:lstStyle/>
          <a:p>
            <a:pPr>
              <a:lnSpc>
                <a:spcPct val="120000"/>
              </a:lnSpc>
            </a:pPr>
            <a:r>
              <a:rPr lang="en-US" altLang="zh-CN" sz="2200" dirty="0"/>
              <a:t>(3)</a:t>
            </a:r>
            <a:r>
              <a:rPr lang="zh-CN" altLang="zh-CN" sz="2200" dirty="0"/>
              <a:t>狮身人面像已破损严重</a:t>
            </a:r>
            <a:r>
              <a:rPr lang="en-US" altLang="zh-CN" sz="2200" dirty="0"/>
              <a:t>,</a:t>
            </a:r>
            <a:r>
              <a:rPr lang="zh-CN" altLang="zh-CN" sz="2200" dirty="0"/>
              <a:t>面目全非</a:t>
            </a:r>
            <a:r>
              <a:rPr lang="en-US" altLang="zh-CN" sz="2200" dirty="0"/>
              <a:t>,</a:t>
            </a:r>
            <a:r>
              <a:rPr lang="zh-CN" altLang="zh-CN" sz="2200" dirty="0"/>
              <a:t>这主要是受地质作用中</a:t>
            </a:r>
            <a:r>
              <a:rPr lang="zh-CN" altLang="zh-CN" sz="2200" u="sng" dirty="0"/>
              <a:t>　　　　</a:t>
            </a:r>
            <a:r>
              <a:rPr lang="en-US" altLang="zh-CN" sz="2200" dirty="0"/>
              <a:t>(</a:t>
            </a:r>
            <a:r>
              <a:rPr lang="zh-CN" altLang="zh-CN" sz="2200" dirty="0"/>
              <a:t>外力</a:t>
            </a:r>
            <a:r>
              <a:rPr lang="en-US" altLang="zh-CN" sz="2200" dirty="0"/>
              <a:t>)</a:t>
            </a:r>
            <a:r>
              <a:rPr lang="zh-CN" altLang="zh-CN" sz="2200" dirty="0"/>
              <a:t>的影响</a:t>
            </a:r>
            <a:r>
              <a:rPr lang="en-US" altLang="zh-CN" sz="2200" dirty="0"/>
              <a:t>,</a:t>
            </a:r>
            <a:r>
              <a:rPr lang="zh-CN" altLang="zh-CN" sz="2200" dirty="0"/>
              <a:t>这种现象形成的自然原因是</a:t>
            </a:r>
            <a:r>
              <a:rPr lang="zh-CN" altLang="zh-CN" sz="2200" u="sng" dirty="0"/>
              <a:t>　　　　</a:t>
            </a:r>
            <a:r>
              <a:rPr lang="zh-CN" altLang="zh-CN" sz="2200" dirty="0"/>
              <a:t>。</a:t>
            </a:r>
            <a:r>
              <a:rPr lang="en-US" altLang="zh-CN" sz="2200" dirty="0"/>
              <a:t> </a:t>
            </a:r>
            <a:endParaRPr lang="zh-CN" altLang="zh-CN" sz="2200" dirty="0"/>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图示建筑位于埃及孟斐斯城周围</a:t>
            </a:r>
            <a:r>
              <a:rPr lang="en-US" altLang="zh-CN" sz="2200" dirty="0"/>
              <a:t>,</a:t>
            </a:r>
            <a:r>
              <a:rPr lang="zh-CN" altLang="zh-CN" sz="2200" dirty="0"/>
              <a:t>是世界最著名的文化景观旅游资源之一</a:t>
            </a:r>
            <a:r>
              <a:rPr lang="en-US" altLang="zh-CN" sz="2200" dirty="0"/>
              <a:t>,</a:t>
            </a:r>
            <a:r>
              <a:rPr lang="zh-CN" altLang="zh-CN" sz="2200" dirty="0"/>
              <a:t>其突出特征和判断理由要结合埃及金字塔和狮身人面像的特点进行表述。第</a:t>
            </a:r>
            <a:r>
              <a:rPr lang="en-US" altLang="zh-CN" sz="2200" dirty="0"/>
              <a:t>(2)</a:t>
            </a:r>
            <a:r>
              <a:rPr lang="zh-CN" altLang="zh-CN" sz="2200" dirty="0"/>
              <a:t>题</a:t>
            </a:r>
            <a:r>
              <a:rPr lang="en-US" altLang="zh-CN" sz="2200" dirty="0"/>
              <a:t>,</a:t>
            </a:r>
            <a:r>
              <a:rPr lang="zh-CN" altLang="zh-CN" sz="2200" dirty="0"/>
              <a:t>从物质文化和精神文化两方面分析。第</a:t>
            </a:r>
            <a:r>
              <a:rPr lang="en-US" altLang="zh-CN" sz="2200" dirty="0"/>
              <a:t>(3)</a:t>
            </a:r>
            <a:r>
              <a:rPr lang="zh-CN" altLang="zh-CN" sz="2200" dirty="0"/>
              <a:t>题</a:t>
            </a:r>
            <a:r>
              <a:rPr lang="en-US" altLang="zh-CN" sz="2200" dirty="0"/>
              <a:t>,</a:t>
            </a:r>
            <a:r>
              <a:rPr lang="zh-CN" altLang="zh-CN" sz="2200" dirty="0"/>
              <a:t>结合当地热带沙漠气候分析回答外力的类型。</a:t>
            </a:r>
          </a:p>
          <a:p>
            <a:pPr>
              <a:lnSpc>
                <a:spcPct val="120000"/>
              </a:lnSpc>
            </a:pPr>
            <a:r>
              <a:rPr lang="zh-CN" altLang="zh-CN" sz="2200" dirty="0">
                <a:solidFill>
                  <a:srgbClr val="FF0000"/>
                </a:solidFill>
              </a:rPr>
              <a:t>答案</a:t>
            </a:r>
            <a:r>
              <a:rPr lang="en-US" altLang="zh-CN" sz="2200" dirty="0"/>
              <a:t>(1)</a:t>
            </a:r>
            <a:r>
              <a:rPr lang="zh-CN" altLang="zh-CN" sz="2200" dirty="0"/>
              <a:t>孟斐斯　文化景观　历史文化属性　它们是古代帝王的陵墓建筑</a:t>
            </a:r>
            <a:r>
              <a:rPr lang="en-US" altLang="zh-CN" sz="2200" dirty="0"/>
              <a:t>,</a:t>
            </a:r>
            <a:r>
              <a:rPr lang="zh-CN" altLang="zh-CN" sz="2200" dirty="0"/>
              <a:t>如今作为世界建筑史上的奇迹之一</a:t>
            </a:r>
            <a:r>
              <a:rPr lang="en-US" altLang="zh-CN" sz="2200" dirty="0"/>
              <a:t>,</a:t>
            </a:r>
            <a:r>
              <a:rPr lang="zh-CN" altLang="zh-CN" sz="2200" dirty="0"/>
              <a:t>成为世界著名的旅游胜地</a:t>
            </a:r>
          </a:p>
          <a:p>
            <a:pPr>
              <a:lnSpc>
                <a:spcPct val="120000"/>
              </a:lnSpc>
            </a:pPr>
            <a:r>
              <a:rPr lang="en-US" altLang="zh-CN" sz="2200" dirty="0"/>
              <a:t>(2)</a:t>
            </a:r>
            <a:r>
              <a:rPr lang="zh-CN" altLang="zh-CN" sz="2200" dirty="0"/>
              <a:t>物质　精神</a:t>
            </a:r>
          </a:p>
          <a:p>
            <a:pPr>
              <a:lnSpc>
                <a:spcPct val="120000"/>
              </a:lnSpc>
            </a:pPr>
            <a:r>
              <a:rPr lang="en-US" altLang="zh-CN" sz="2200" dirty="0"/>
              <a:t>(3)</a:t>
            </a:r>
            <a:r>
              <a:rPr lang="zh-CN" altLang="zh-CN" sz="2200" dirty="0"/>
              <a:t>风力侵蚀　气候干燥</a:t>
            </a:r>
          </a:p>
        </p:txBody>
      </p:sp>
    </p:spTree>
    <p:extLst>
      <p:ext uri="{BB962C8B-B14F-4D97-AF65-F5344CB8AC3E}">
        <p14:creationId xmlns:p14="http://schemas.microsoft.com/office/powerpoint/2010/main" xmlns="" val="4051277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1955985" cy="458202"/>
          </a:xfrm>
          <a:prstGeom prst="rect">
            <a:avLst/>
          </a:prstGeom>
        </p:spPr>
        <p:txBody>
          <a:bodyPr wrap="none">
            <a:spAutoFit/>
          </a:bodyPr>
          <a:lstStyle/>
          <a:p>
            <a:pPr>
              <a:lnSpc>
                <a:spcPct val="120000"/>
              </a:lnSpc>
            </a:pPr>
            <a:r>
              <a:rPr lang="zh-CN" altLang="zh-CN" sz="2200" dirty="0"/>
              <a:t>三、非洲</a:t>
            </a:r>
            <a:r>
              <a:rPr lang="zh-CN" altLang="zh-CN" sz="2200" dirty="0" smtClean="0"/>
              <a:t>名胜</a:t>
            </a:r>
            <a:r>
              <a:rPr lang="en-US" altLang="zh-CN" sz="2200" dirty="0" smtClean="0"/>
              <a:t> </a:t>
            </a:r>
            <a:endParaRPr lang="zh-CN" altLang="zh-CN"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715797855"/>
              </p:ext>
            </p:extLst>
          </p:nvPr>
        </p:nvGraphicFramePr>
        <p:xfrm>
          <a:off x="508000" y="1772816"/>
          <a:ext cx="8128000" cy="2559125"/>
        </p:xfrm>
        <a:graphic>
          <a:graphicData uri="http://schemas.openxmlformats.org/presentationml/2006/ole">
            <p:oleObj spid="_x0000_s4122" name="文档" r:id="rId4" imgW="3836312" imgH="1207757" progId="Word.Document.12">
              <p:embed/>
            </p:oleObj>
          </a:graphicData>
        </a:graphic>
      </p:graphicFrame>
      <p:sp>
        <p:nvSpPr>
          <p:cNvPr id="5" name="矩形 4"/>
          <p:cNvSpPr/>
          <p:nvPr/>
        </p:nvSpPr>
        <p:spPr>
          <a:xfrm>
            <a:off x="4860032" y="1916832"/>
            <a:ext cx="108012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4067944" y="3119528"/>
            <a:ext cx="158417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4332423" y="3512736"/>
            <a:ext cx="160772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20305824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2520242" cy="458202"/>
          </a:xfrm>
          <a:prstGeom prst="rect">
            <a:avLst/>
          </a:prstGeom>
        </p:spPr>
        <p:txBody>
          <a:bodyPr wrap="none">
            <a:spAutoFit/>
          </a:bodyPr>
          <a:lstStyle/>
          <a:p>
            <a:pPr>
              <a:lnSpc>
                <a:spcPct val="120000"/>
              </a:lnSpc>
            </a:pPr>
            <a:r>
              <a:rPr lang="zh-CN" altLang="zh-CN" sz="2200" dirty="0"/>
              <a:t>四、欧洲旅游</a:t>
            </a:r>
            <a:r>
              <a:rPr lang="zh-CN" altLang="zh-CN" sz="2200" dirty="0" smtClean="0"/>
              <a:t>景区</a:t>
            </a:r>
            <a:r>
              <a:rPr lang="en-US" altLang="zh-CN" sz="2200" dirty="0" smtClean="0"/>
              <a:t> </a:t>
            </a:r>
            <a:endParaRPr lang="zh-CN" altLang="zh-CN"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656797098"/>
              </p:ext>
            </p:extLst>
          </p:nvPr>
        </p:nvGraphicFramePr>
        <p:xfrm>
          <a:off x="508000" y="1772816"/>
          <a:ext cx="8128000" cy="2986208"/>
        </p:xfrm>
        <a:graphic>
          <a:graphicData uri="http://schemas.openxmlformats.org/presentationml/2006/ole">
            <p:oleObj spid="_x0000_s5146" name="文档" r:id="rId4" imgW="3836312" imgH="1408990" progId="Word.Document.12">
              <p:embed/>
            </p:oleObj>
          </a:graphicData>
        </a:graphic>
      </p:graphicFrame>
      <p:sp>
        <p:nvSpPr>
          <p:cNvPr id="5" name="矩形 4"/>
          <p:cNvSpPr/>
          <p:nvPr/>
        </p:nvSpPr>
        <p:spPr>
          <a:xfrm>
            <a:off x="5444764" y="2252538"/>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3470210" y="2782458"/>
            <a:ext cx="144016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4716016" y="3789040"/>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5580112" y="3789040"/>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18203323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3648756" cy="498598"/>
          </a:xfrm>
          <a:prstGeom prst="rect">
            <a:avLst/>
          </a:prstGeom>
        </p:spPr>
        <p:txBody>
          <a:bodyPr wrap="none">
            <a:spAutoFit/>
          </a:bodyPr>
          <a:lstStyle/>
          <a:p>
            <a:pPr>
              <a:lnSpc>
                <a:spcPct val="120000"/>
              </a:lnSpc>
            </a:pPr>
            <a:r>
              <a:rPr lang="zh-CN" altLang="zh-CN" sz="2200" dirty="0"/>
              <a:t>五、美洲和大洋洲旅游</a:t>
            </a:r>
            <a:r>
              <a:rPr lang="zh-CN" altLang="zh-CN" sz="2200" dirty="0" smtClean="0"/>
              <a:t>景区</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663951780"/>
              </p:ext>
            </p:extLst>
          </p:nvPr>
        </p:nvGraphicFramePr>
        <p:xfrm>
          <a:off x="508000" y="1407091"/>
          <a:ext cx="8128000" cy="5118253"/>
        </p:xfrm>
        <a:graphic>
          <a:graphicData uri="http://schemas.openxmlformats.org/presentationml/2006/ole">
            <p:oleObj spid="_x0000_s6170" name="文档" r:id="rId4" imgW="3836312" imgH="2415515" progId="Word.Document.12">
              <p:embed/>
            </p:oleObj>
          </a:graphicData>
        </a:graphic>
      </p:graphicFrame>
      <p:sp>
        <p:nvSpPr>
          <p:cNvPr id="6" name="矩形 5"/>
          <p:cNvSpPr/>
          <p:nvPr/>
        </p:nvSpPr>
        <p:spPr>
          <a:xfrm>
            <a:off x="3801582" y="2366216"/>
            <a:ext cx="201622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4211960" y="2904944"/>
            <a:ext cx="108012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3897285" y="3442002"/>
            <a:ext cx="5276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4720350" y="3993732"/>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3278307" y="4971506"/>
            <a:ext cx="1150921" cy="3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2881143" y="5992620"/>
            <a:ext cx="1440161"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4854866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8128000" cy="2083263"/>
          </a:xfrm>
          <a:prstGeom prst="rect">
            <a:avLst/>
          </a:prstGeom>
        </p:spPr>
        <p:txBody>
          <a:bodyPr>
            <a:spAutoFit/>
          </a:bodyPr>
          <a:lstStyle/>
          <a:p>
            <a:pPr>
              <a:lnSpc>
                <a:spcPct val="120000"/>
              </a:lnSpc>
            </a:pPr>
            <a:r>
              <a:rPr lang="zh-CN" altLang="zh-CN" sz="2200" dirty="0"/>
              <a:t>思考讨论美洲和大洋洲还有哪些特色旅游资源</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美洲</a:t>
            </a:r>
            <a:r>
              <a:rPr lang="en-US" altLang="zh-CN" sz="2200" dirty="0"/>
              <a:t>:</a:t>
            </a:r>
            <a:r>
              <a:rPr lang="zh-CN" altLang="zh-CN" sz="2200" dirty="0"/>
              <a:t>火地岛国家公园、乌斯怀亚港湾、企鹅岛、的的喀喀湖、帕拉卡斯自然保护区、马丘比丘、总统府、伊瓜苏大瀑布等。</a:t>
            </a:r>
          </a:p>
          <a:p>
            <a:pPr>
              <a:lnSpc>
                <a:spcPct val="120000"/>
              </a:lnSpc>
            </a:pPr>
            <a:r>
              <a:rPr lang="zh-CN" altLang="zh-CN" sz="2200" dirty="0"/>
              <a:t>大洋洲</a:t>
            </a:r>
            <a:r>
              <a:rPr lang="en-US" altLang="zh-CN" sz="2200" dirty="0"/>
              <a:t>:</a:t>
            </a:r>
            <a:r>
              <a:rPr lang="zh-CN" altLang="zh-CN" sz="2200" dirty="0"/>
              <a:t>猎人谷、悉尼歌剧院、袋鼠岛、黄金海岸、艾芬河、罗托鲁瓦湖、陶波湖等。</a:t>
            </a:r>
          </a:p>
        </p:txBody>
      </p:sp>
    </p:spTree>
    <p:extLst>
      <p:ext uri="{BB962C8B-B14F-4D97-AF65-F5344CB8AC3E}">
        <p14:creationId xmlns:p14="http://schemas.microsoft.com/office/powerpoint/2010/main" xmlns="" val="427356628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2598788" cy="458202"/>
          </a:xfrm>
          <a:prstGeom prst="rect">
            <a:avLst/>
          </a:prstGeom>
        </p:spPr>
        <p:txBody>
          <a:bodyPr wrap="none">
            <a:spAutoFit/>
          </a:bodyPr>
          <a:lstStyle/>
          <a:p>
            <a:pPr>
              <a:lnSpc>
                <a:spcPct val="120000"/>
              </a:lnSpc>
            </a:pPr>
            <a:r>
              <a:rPr lang="zh-CN" altLang="zh-CN" sz="2200" dirty="0"/>
              <a:t>探究点一 亚洲名</a:t>
            </a:r>
            <a:r>
              <a:rPr lang="zh-CN" altLang="zh-CN" sz="2200" dirty="0" smtClean="0"/>
              <a:t>景</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3601844459"/>
              </p:ext>
            </p:extLst>
          </p:nvPr>
        </p:nvGraphicFramePr>
        <p:xfrm>
          <a:off x="508000" y="1134677"/>
          <a:ext cx="8128000" cy="854163"/>
        </p:xfrm>
        <a:graphic>
          <a:graphicData uri="http://schemas.openxmlformats.org/presentationml/2006/ole">
            <p:oleObj spid="_x0000_s7218" name="文档" r:id="rId5" imgW="3836312" imgH="402466" progId="Word.Document.12">
              <p:embed/>
            </p:oleObj>
          </a:graphicData>
        </a:graphic>
      </p:graphicFrame>
      <p:sp>
        <p:nvSpPr>
          <p:cNvPr id="6" name="矩形 5"/>
          <p:cNvSpPr>
            <a:spLocks noChangeAspect="1"/>
          </p:cNvSpPr>
          <p:nvPr/>
        </p:nvSpPr>
        <p:spPr>
          <a:xfrm>
            <a:off x="508000" y="1700808"/>
            <a:ext cx="8128000" cy="2489528"/>
          </a:xfrm>
          <a:prstGeom prst="rect">
            <a:avLst/>
          </a:prstGeom>
        </p:spPr>
        <p:txBody>
          <a:bodyPr>
            <a:spAutoFit/>
          </a:bodyPr>
          <a:lstStyle/>
          <a:p>
            <a:pPr>
              <a:lnSpc>
                <a:spcPct val="120000"/>
              </a:lnSpc>
            </a:pPr>
            <a:r>
              <a:rPr lang="zh-CN" altLang="zh-CN" sz="2200" dirty="0"/>
              <a:t>亚洲旅游资源丰富</a:t>
            </a:r>
            <a:r>
              <a:rPr lang="en-US" altLang="zh-CN" sz="2200" dirty="0"/>
              <a:t>,</a:t>
            </a:r>
            <a:r>
              <a:rPr lang="zh-CN" altLang="zh-CN" sz="2200" dirty="0"/>
              <a:t>不仅有以中国黄山、日本富士山、朝鲜金刚山、韩国雪岳山为代表的山岳风光</a:t>
            </a:r>
            <a:r>
              <a:rPr lang="en-US" altLang="zh-CN" sz="2200" dirty="0"/>
              <a:t>,</a:t>
            </a:r>
            <a:r>
              <a:rPr lang="zh-CN" altLang="zh-CN" sz="2200" dirty="0"/>
              <a:t>以及被誉为东南亚</a:t>
            </a:r>
            <a:r>
              <a:rPr lang="en-US" altLang="zh-CN" sz="2200" dirty="0"/>
              <a:t>“</a:t>
            </a:r>
            <a:r>
              <a:rPr lang="zh-CN" altLang="zh-CN" sz="2200" dirty="0"/>
              <a:t>五大海滨度假地</a:t>
            </a:r>
            <a:r>
              <a:rPr lang="en-US" altLang="zh-CN" sz="2200" dirty="0"/>
              <a:t>”</a:t>
            </a:r>
            <a:r>
              <a:rPr lang="zh-CN" altLang="zh-CN" sz="2200" dirty="0"/>
              <a:t>的泰国的帕塔亚、普吉岛</a:t>
            </a:r>
            <a:r>
              <a:rPr lang="en-US" altLang="zh-CN" sz="2200" dirty="0"/>
              <a:t>,</a:t>
            </a:r>
            <a:r>
              <a:rPr lang="zh-CN" altLang="zh-CN" sz="2200" dirty="0"/>
              <a:t>马来西亚的槟榔屿</a:t>
            </a:r>
            <a:r>
              <a:rPr lang="en-US" altLang="zh-CN" sz="2200" dirty="0"/>
              <a:t>,</a:t>
            </a:r>
            <a:r>
              <a:rPr lang="zh-CN" altLang="zh-CN" sz="2200" dirty="0"/>
              <a:t>印度尼西亚的巴厘岛</a:t>
            </a:r>
            <a:r>
              <a:rPr lang="en-US" altLang="zh-CN" sz="2200" dirty="0"/>
              <a:t>,</a:t>
            </a:r>
            <a:r>
              <a:rPr lang="zh-CN" altLang="zh-CN" sz="2200" dirty="0"/>
              <a:t>菲律宾的宿务岛为代表的自然景观旅游资源</a:t>
            </a:r>
            <a:r>
              <a:rPr lang="en-US" altLang="zh-CN" sz="2200" dirty="0"/>
              <a:t>,</a:t>
            </a:r>
            <a:r>
              <a:rPr lang="zh-CN" altLang="zh-CN" sz="2200" dirty="0"/>
              <a:t>而且有以悠久的历史文化、浓郁的宗教色彩和多姿多彩的民俗风情为主要特色的文化景观旅游资源。</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372983209"/>
              </p:ext>
            </p:extLst>
          </p:nvPr>
        </p:nvGraphicFramePr>
        <p:xfrm>
          <a:off x="836488" y="3717032"/>
          <a:ext cx="8128000" cy="2559125"/>
        </p:xfrm>
        <a:graphic>
          <a:graphicData uri="http://schemas.openxmlformats.org/presentationml/2006/ole">
            <p:oleObj spid="_x0000_s7219" name="文档" r:id="rId6" imgW="3836312" imgH="1207757" progId="Word.Document.12">
              <p:embed/>
            </p:oleObj>
          </a:graphicData>
        </a:graphic>
      </p:graphicFrame>
      <p:sp>
        <p:nvSpPr>
          <p:cNvPr id="8" name="矩形 7"/>
          <p:cNvSpPr>
            <a:spLocks noChangeAspect="1"/>
          </p:cNvSpPr>
          <p:nvPr/>
        </p:nvSpPr>
        <p:spPr>
          <a:xfrm>
            <a:off x="3995936" y="6067142"/>
            <a:ext cx="1673856" cy="458202"/>
          </a:xfrm>
          <a:prstGeom prst="rect">
            <a:avLst/>
          </a:prstGeom>
        </p:spPr>
        <p:txBody>
          <a:bodyPr wrap="none">
            <a:spAutoFit/>
          </a:bodyPr>
          <a:lstStyle/>
          <a:p>
            <a:pPr>
              <a:lnSpc>
                <a:spcPct val="120000"/>
              </a:lnSpc>
            </a:pPr>
            <a:r>
              <a:rPr lang="zh-CN" altLang="zh-CN" sz="2200" dirty="0"/>
              <a:t>印度泰姬</a:t>
            </a:r>
            <a:r>
              <a:rPr lang="zh-CN" altLang="zh-CN" sz="2200" dirty="0" smtClean="0"/>
              <a:t>陵</a:t>
            </a:r>
            <a:r>
              <a:rPr lang="en-US" altLang="zh-CN" sz="2200" dirty="0" smtClean="0"/>
              <a:t> </a:t>
            </a:r>
            <a:endParaRPr lang="zh-CN" altLang="zh-CN" sz="2200" dirty="0"/>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金牌学案模板.potx" id="{252A278A-1B80-4140-B762-F29CC5781A2A}" vid="{4CA23C7E-FE44-4C84-BC6D-3C01CB0FC459}"/>
    </a:ext>
  </a:extLst>
</a:theme>
</file>

<file path=docProps/app.xml><?xml version="1.0" encoding="utf-8"?>
<Properties xmlns="http://schemas.openxmlformats.org/officeDocument/2006/extended-properties" xmlns:vt="http://schemas.openxmlformats.org/officeDocument/2006/docPropsVTypes">
  <Template>金牌学案模板</Template>
  <TotalTime>60</TotalTime>
  <Words>2198</Words>
  <Application>Microsoft Office PowerPoint</Application>
  <PresentationFormat>全屏显示(4:3)</PresentationFormat>
  <Paragraphs>308</Paragraphs>
  <Slides>46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金牌学案模板</vt:lpstr>
      <vt:lpstr>文档</vt:lpstr>
      <vt:lpstr>第三节　国外名景欣赏</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旅游景观的欣赏</dc:title>
  <dc:creator>123</dc:creator>
  <cp:lastModifiedBy>Administrator</cp:lastModifiedBy>
  <cp:revision>10</cp:revision>
  <dcterms:created xsi:type="dcterms:W3CDTF">2017-08-02T01:25:08Z</dcterms:created>
  <dcterms:modified xsi:type="dcterms:W3CDTF">2017-09-05T01:06:10Z</dcterms:modified>
</cp:coreProperties>
</file>