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2" r:id="rId3"/>
    <p:sldId id="259" r:id="rId4"/>
    <p:sldId id="290" r:id="rId5"/>
    <p:sldId id="289" r:id="rId6"/>
    <p:sldId id="260" r:id="rId7"/>
    <p:sldId id="298" r:id="rId8"/>
    <p:sldId id="299" r:id="rId9"/>
    <p:sldId id="297" r:id="rId10"/>
    <p:sldId id="296" r:id="rId11"/>
    <p:sldId id="300" r:id="rId12"/>
    <p:sldId id="295" r:id="rId13"/>
    <p:sldId id="294" r:id="rId14"/>
    <p:sldId id="293" r:id="rId15"/>
    <p:sldId id="301" r:id="rId16"/>
    <p:sldId id="305" r:id="rId17"/>
    <p:sldId id="304" r:id="rId18"/>
    <p:sldId id="303" r:id="rId19"/>
    <p:sldId id="292" r:id="rId20"/>
    <p:sldId id="302" r:id="rId21"/>
    <p:sldId id="291" r:id="rId22"/>
    <p:sldId id="265" r:id="rId23"/>
    <p:sldId id="277" r:id="rId24"/>
    <p:sldId id="278" r:id="rId25"/>
    <p:sldId id="306" r:id="rId26"/>
    <p:sldId id="279" r:id="rId27"/>
    <p:sldId id="280" r:id="rId28"/>
    <p:sldId id="281" r:id="rId29"/>
    <p:sldId id="307" r:id="rId30"/>
    <p:sldId id="308" r:id="rId31"/>
    <p:sldId id="309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52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 autoAdjust="0"/>
  </p:normalViewPr>
  <p:slideViewPr>
    <p:cSldViewPr>
      <p:cViewPr varScale="1">
        <p:scale>
          <a:sx n="46" d="100"/>
          <a:sy n="46" d="100"/>
        </p:scale>
        <p:origin x="-90" y="-678"/>
      </p:cViewPr>
      <p:guideLst>
        <p:guide orient="horz" pos="216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615617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3078286"/>
            <a:ext cx="9144000" cy="566738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3" action="ppaction://hlinksldjump"/>
          </p:cNvPr>
          <p:cNvSpPr/>
          <p:nvPr userDrawn="1"/>
        </p:nvSpPr>
        <p:spPr>
          <a:xfrm>
            <a:off x="6161454" y="282164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6161454" y="282164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>
            <a:hlinkClick r:id="" action="ppaction://noaction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当堂检测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五边形 5">
            <a:hlinkClick r:id="rId3" action="ppaction://hlinksldjump"/>
          </p:cNvPr>
          <p:cNvSpPr/>
          <p:nvPr userDrawn="1"/>
        </p:nvSpPr>
        <p:spPr>
          <a:xfrm>
            <a:off x="4744992" y="282164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五边形 6">
            <a:hlinkClick r:id="rId3" action="ppaction://hlinksldjump"/>
          </p:cNvPr>
          <p:cNvSpPr/>
          <p:nvPr userDrawn="1"/>
        </p:nvSpPr>
        <p:spPr>
          <a:xfrm>
            <a:off x="352085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50" r:id="rId3"/>
    <p:sldLayoutId id="2147483839" r:id="rId4"/>
    <p:sldLayoutId id="2147483842" r:id="rId5"/>
    <p:sldLayoutId id="2147483844" r:id="rId6"/>
    <p:sldLayoutId id="2147483843" r:id="rId7"/>
    <p:sldLayoutId id="2147483845" r:id="rId8"/>
    <p:sldLayoutId id="2147483846" r:id="rId9"/>
    <p:sldLayoutId id="2147483847" r:id="rId10"/>
    <p:sldLayoutId id="2147483848" r:id="rId11"/>
    <p:sldLayoutId id="2147483849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3.docx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2.xml"/><Relationship Id="rId7" Type="http://schemas.openxmlformats.org/officeDocument/2006/relationships/slide" Target="slide2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2.xml"/><Relationship Id="rId7" Type="http://schemas.openxmlformats.org/officeDocument/2006/relationships/slide" Target="slide2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2.xml"/><Relationship Id="rId7" Type="http://schemas.openxmlformats.org/officeDocument/2006/relationships/slide" Target="slide2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2.xml"/><Relationship Id="rId7" Type="http://schemas.openxmlformats.org/officeDocument/2006/relationships/slide" Target="slide2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2.xml"/><Relationship Id="rId7" Type="http://schemas.openxmlformats.org/officeDocument/2006/relationships/slide" Target="slide2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2.xml"/><Relationship Id="rId7" Type="http://schemas.openxmlformats.org/officeDocument/2006/relationships/slide" Target="slide2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6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4.xml"/><Relationship Id="rId11" Type="http://schemas.openxmlformats.org/officeDocument/2006/relationships/slide" Target="slide30.xml"/><Relationship Id="rId5" Type="http://schemas.openxmlformats.org/officeDocument/2006/relationships/slide" Target="slide23.xml"/><Relationship Id="rId10" Type="http://schemas.openxmlformats.org/officeDocument/2006/relationships/package" Target="../embeddings/Microsoft_Office_Word___15.docx"/><Relationship Id="rId4" Type="http://schemas.openxmlformats.org/officeDocument/2006/relationships/slide" Target="slide22.xml"/><Relationship Id="rId9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2.xml"/><Relationship Id="rId7" Type="http://schemas.openxmlformats.org/officeDocument/2006/relationships/slide" Target="slide2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2.docx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2.xml"/><Relationship Id="rId7" Type="http://schemas.openxmlformats.org/officeDocument/2006/relationships/slide" Target="slide2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2.xml"/><Relationship Id="rId7" Type="http://schemas.openxmlformats.org/officeDocument/2006/relationships/slide" Target="slide2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6.docx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8.docx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spect="1"/>
          </p:cNvSpPr>
          <p:nvPr>
            <p:ph type="title"/>
          </p:nvPr>
        </p:nvSpPr>
        <p:spPr>
          <a:xfrm>
            <a:off x="508000" y="3272631"/>
            <a:ext cx="8128000" cy="5667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第二节　旅游资源</a:t>
            </a:r>
            <a:r>
              <a:rPr lang="zh-CN" altLang="zh-CN" sz="2200" dirty="0" smtClean="0"/>
              <a:t>评价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314567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1145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1</a:t>
            </a:r>
            <a:r>
              <a:rPr lang="zh-CN" altLang="zh-CN" sz="2200" dirty="0"/>
              <a:t>】 读以下材料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　山东半岛最北端的蓬莱市</a:t>
            </a:r>
            <a:r>
              <a:rPr lang="en-US" altLang="zh-CN" sz="2200" dirty="0"/>
              <a:t>,</a:t>
            </a:r>
            <a:r>
              <a:rPr lang="zh-CN" altLang="zh-CN" sz="2200" dirty="0"/>
              <a:t>因常出现海市蜃楼奇观</a:t>
            </a:r>
            <a:r>
              <a:rPr lang="en-US" altLang="zh-CN" sz="2200" dirty="0"/>
              <a:t>,</a:t>
            </a:r>
            <a:r>
              <a:rPr lang="zh-CN" altLang="zh-CN" sz="2200" dirty="0"/>
              <a:t>故有</a:t>
            </a:r>
            <a:r>
              <a:rPr lang="en-US" altLang="zh-CN" sz="2200" dirty="0"/>
              <a:t>“</a:t>
            </a:r>
            <a:r>
              <a:rPr lang="zh-CN" altLang="zh-CN" sz="2200" dirty="0"/>
              <a:t>人间仙境</a:t>
            </a:r>
            <a:r>
              <a:rPr lang="en-US" altLang="zh-CN" sz="2200" dirty="0"/>
              <a:t>”</a:t>
            </a:r>
            <a:r>
              <a:rPr lang="zh-CN" altLang="zh-CN" sz="2200" dirty="0"/>
              <a:t>之称。蓬莱旅游资源丰富</a:t>
            </a:r>
            <a:r>
              <a:rPr lang="en-US" altLang="zh-CN" sz="2200" dirty="0"/>
              <a:t>,</a:t>
            </a:r>
            <a:r>
              <a:rPr lang="zh-CN" altLang="zh-CN" sz="2200" dirty="0"/>
              <a:t>系历史文化名城、国家级风景名胜区。蓬莱阁是我国古代四大名楼之一</a:t>
            </a:r>
            <a:r>
              <a:rPr lang="en-US" altLang="zh-CN" sz="2200" dirty="0"/>
              <a:t>,</a:t>
            </a:r>
            <a:r>
              <a:rPr lang="zh-CN" altLang="zh-CN" sz="2200" dirty="0"/>
              <a:t>每年接待中外游客达</a:t>
            </a:r>
            <a:r>
              <a:rPr lang="en-US" altLang="zh-CN" sz="2200" dirty="0"/>
              <a:t>200</a:t>
            </a:r>
            <a:r>
              <a:rPr lang="zh-CN" altLang="zh-CN" sz="2200" dirty="0"/>
              <a:t>万人次。蓬莱阁下渤海、黄海之滨的水城是国内保存最完整的古代水军基地。可现在你去游览水城</a:t>
            </a:r>
            <a:r>
              <a:rPr lang="en-US" altLang="zh-CN" sz="2200" dirty="0"/>
              <a:t>,</a:t>
            </a:r>
            <a:r>
              <a:rPr lang="zh-CN" altLang="zh-CN" sz="2200" dirty="0"/>
              <a:t>映入眼帘的却是一池油污、杂物涌动的黑水。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材料中所表述的环境问题有哪些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水城污染的原因可能有哪几方面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欲还水城清秀的面目</a:t>
            </a:r>
            <a:r>
              <a:rPr lang="en-US" altLang="zh-CN" sz="2200" dirty="0"/>
              <a:t>,</a:t>
            </a:r>
            <a:r>
              <a:rPr lang="zh-CN" altLang="zh-CN" sz="2200" dirty="0"/>
              <a:t>可采取哪些措施</a:t>
            </a:r>
            <a:r>
              <a:rPr lang="en-US" altLang="zh-CN" sz="2200" dirty="0"/>
              <a:t>?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38063856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第</a:t>
            </a:r>
            <a:r>
              <a:rPr lang="en-US" altLang="zh-CN" sz="2200" dirty="0"/>
              <a:t>(1)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材料中所表述的环境问题主要是环境污染。第</a:t>
            </a:r>
            <a:r>
              <a:rPr lang="en-US" altLang="zh-CN" sz="2200" dirty="0"/>
              <a:t>(2)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水城污染可能是由工农业、居民、旅游设施排放的污水或废弃物造成的。第</a:t>
            </a:r>
            <a:r>
              <a:rPr lang="en-US" altLang="zh-CN" sz="2200" dirty="0"/>
              <a:t>(3)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可采取加强法律法规的制定</a:t>
            </a:r>
            <a:r>
              <a:rPr lang="en-US" altLang="zh-CN" sz="2200" dirty="0"/>
              <a:t>,</a:t>
            </a:r>
            <a:r>
              <a:rPr lang="zh-CN" altLang="zh-CN" sz="2200" dirty="0"/>
              <a:t>污水要处理后达标排放</a:t>
            </a:r>
            <a:r>
              <a:rPr lang="en-US" altLang="zh-CN" sz="2200" dirty="0"/>
              <a:t>,</a:t>
            </a:r>
            <a:r>
              <a:rPr lang="zh-CN" altLang="zh-CN" sz="2200" dirty="0"/>
              <a:t>进行宣传教育</a:t>
            </a:r>
            <a:r>
              <a:rPr lang="en-US" altLang="zh-CN" sz="2200" dirty="0"/>
              <a:t>,</a:t>
            </a:r>
            <a:r>
              <a:rPr lang="zh-CN" altLang="zh-CN" sz="2200" dirty="0"/>
              <a:t>提高公民素质</a:t>
            </a:r>
            <a:r>
              <a:rPr lang="en-US" altLang="zh-CN" sz="2200" dirty="0"/>
              <a:t>,</a:t>
            </a:r>
            <a:r>
              <a:rPr lang="zh-CN" altLang="zh-CN" sz="2200" dirty="0"/>
              <a:t>建立保护区等措施。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水污染、固体废弃物污染。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水污染的原因可能是当地工农业生产排放的废水、当地居民生活废水、各种旅游设施排放的废水大量注入水城</a:t>
            </a:r>
            <a:r>
              <a:rPr lang="en-US" altLang="zh-CN" sz="2200" dirty="0"/>
              <a:t>;</a:t>
            </a:r>
            <a:r>
              <a:rPr lang="zh-CN" altLang="zh-CN" sz="2200" dirty="0"/>
              <a:t>油污是停泊在水城上的机动船和沿河工厂造成的</a:t>
            </a:r>
            <a:r>
              <a:rPr lang="en-US" altLang="zh-CN" sz="2200" dirty="0"/>
              <a:t>;</a:t>
            </a:r>
            <a:r>
              <a:rPr lang="zh-CN" altLang="zh-CN" sz="2200" dirty="0"/>
              <a:t>杂物是素质不高的旅游者和沿河居民乱扔垃圾造成的。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控制污染源</a:t>
            </a:r>
            <a:r>
              <a:rPr lang="en-US" altLang="zh-CN" sz="2200" dirty="0"/>
              <a:t>,</a:t>
            </a:r>
            <a:r>
              <a:rPr lang="zh-CN" altLang="zh-CN" sz="2200" dirty="0"/>
              <a:t>减少工农业生产排放的废水</a:t>
            </a:r>
            <a:r>
              <a:rPr lang="en-US" altLang="zh-CN" sz="2200" dirty="0"/>
              <a:t>;</a:t>
            </a:r>
            <a:r>
              <a:rPr lang="zh-CN" altLang="zh-CN" sz="2200" dirty="0"/>
              <a:t>居民生活污水和各种旅游设施排放的污水经处理后排放</a:t>
            </a:r>
            <a:r>
              <a:rPr lang="en-US" altLang="zh-CN" sz="2200" dirty="0"/>
              <a:t>;</a:t>
            </a:r>
            <a:r>
              <a:rPr lang="zh-CN" altLang="zh-CN" sz="2200" dirty="0"/>
              <a:t>加强立法和执法力度</a:t>
            </a:r>
            <a:r>
              <a:rPr lang="en-US" altLang="zh-CN" sz="2200" dirty="0"/>
              <a:t>,</a:t>
            </a:r>
            <a:r>
              <a:rPr lang="zh-CN" altLang="zh-CN" sz="2200" dirty="0"/>
              <a:t>大力宣传教育</a:t>
            </a:r>
            <a:r>
              <a:rPr lang="en-US" altLang="zh-CN" sz="2200" dirty="0"/>
              <a:t>,</a:t>
            </a:r>
            <a:r>
              <a:rPr lang="zh-CN" altLang="zh-CN" sz="2200" dirty="0"/>
              <a:t>提高公民素质</a:t>
            </a:r>
            <a:r>
              <a:rPr lang="en-US" altLang="zh-CN" sz="2200" dirty="0"/>
              <a:t>;</a:t>
            </a:r>
            <a:r>
              <a:rPr lang="zh-CN" altLang="zh-CN" sz="2200" dirty="0"/>
              <a:t>经常清理水面的杂物等。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拓展延伸旅游景区的开发、旅游活动中应如何进行环境保护</a:t>
            </a:r>
            <a:r>
              <a:rPr lang="en-US" altLang="zh-CN" sz="2200" dirty="0"/>
              <a:t>?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8286471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582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旅游景区的开发、旅游活动中环境保护的措施如下表所示。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0536322"/>
              </p:ext>
            </p:extLst>
          </p:nvPr>
        </p:nvGraphicFramePr>
        <p:xfrm>
          <a:off x="504825" y="1857375"/>
          <a:ext cx="8277225" cy="4514850"/>
        </p:xfrm>
        <a:graphic>
          <a:graphicData uri="http://schemas.openxmlformats.org/presentationml/2006/ole">
            <p:oleObj spid="_x0000_s6168" name="文档" r:id="rId5" imgW="3907562" imgH="21394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949699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69585"/>
            <a:ext cx="797526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/>
              <a:t>                                                                                            </a:t>
            </a:r>
            <a:r>
              <a:rPr lang="zh-CN" altLang="zh-CN" sz="2200" dirty="0" smtClean="0"/>
              <a:t>续表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9779917"/>
              </p:ext>
            </p:extLst>
          </p:nvPr>
        </p:nvGraphicFramePr>
        <p:xfrm>
          <a:off x="467544" y="1772816"/>
          <a:ext cx="8128000" cy="3573546"/>
        </p:xfrm>
        <a:graphic>
          <a:graphicData uri="http://schemas.openxmlformats.org/presentationml/2006/ole">
            <p:oleObj spid="_x0000_s9240" name="文档" r:id="rId5" imgW="3907562" imgH="17182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740865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3163045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探究点二 旅游资源</a:t>
            </a:r>
            <a:r>
              <a:rPr lang="zh-CN" altLang="zh-CN" sz="2200" dirty="0" smtClean="0"/>
              <a:t>评价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2133536"/>
              </p:ext>
            </p:extLst>
          </p:nvPr>
        </p:nvGraphicFramePr>
        <p:xfrm>
          <a:off x="508000" y="1278693"/>
          <a:ext cx="8128000" cy="854163"/>
        </p:xfrm>
        <a:graphic>
          <a:graphicData uri="http://schemas.openxmlformats.org/presentationml/2006/ole">
            <p:oleObj spid="_x0000_s10264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886747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旅游资源必须经过有意识地开发</a:t>
            </a:r>
            <a:r>
              <a:rPr lang="en-US" altLang="zh-CN" sz="2200" dirty="0"/>
              <a:t>,</a:t>
            </a:r>
            <a:r>
              <a:rPr lang="zh-CN" altLang="zh-CN" sz="2200" dirty="0"/>
              <a:t>才可使旅游资源潜在的价值转化成现实的社会经济优势。这就需要对旅游资源进行系统评价</a:t>
            </a:r>
            <a:r>
              <a:rPr lang="en-US" altLang="zh-CN" sz="2200" dirty="0"/>
              <a:t>,</a:t>
            </a:r>
            <a:r>
              <a:rPr lang="zh-CN" altLang="zh-CN" sz="2200" dirty="0"/>
              <a:t>以确定其是否值得开发、如何开发、何时开发、为谁开发及开发方向如何。因此</a:t>
            </a:r>
            <a:r>
              <a:rPr lang="en-US" altLang="zh-CN" sz="2200" dirty="0"/>
              <a:t>,</a:t>
            </a:r>
            <a:r>
              <a:rPr lang="zh-CN" altLang="zh-CN" sz="2200" dirty="0"/>
              <a:t>旅游资源评价是进行旅游规划的基础</a:t>
            </a:r>
            <a:r>
              <a:rPr lang="en-US" altLang="zh-CN" sz="2200" dirty="0"/>
              <a:t>,</a:t>
            </a:r>
            <a:r>
              <a:rPr lang="zh-CN" altLang="zh-CN" sz="2200" dirty="0"/>
              <a:t>是旅游规划的一个重要环节。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旅游资源评价的原则是什么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对旅游资源进行全面分析和综合评价</a:t>
            </a:r>
            <a:r>
              <a:rPr lang="zh-CN" altLang="zh-CN" sz="2200" dirty="0" smtClean="0"/>
              <a:t>。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5674583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52736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旅游资源评价的内容包括哪些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评价资源的旅游价值和环境价值</a:t>
            </a:r>
            <a:r>
              <a:rPr lang="en-US" altLang="zh-CN" sz="2200" dirty="0"/>
              <a:t>;</a:t>
            </a:r>
            <a:r>
              <a:rPr lang="zh-CN" altLang="zh-CN" sz="2200" dirty="0"/>
              <a:t>旅游资源开发条件评价</a:t>
            </a:r>
            <a:r>
              <a:rPr lang="en-US" altLang="zh-CN" sz="2200" dirty="0"/>
              <a:t>;</a:t>
            </a:r>
            <a:r>
              <a:rPr lang="zh-CN" altLang="zh-CN" sz="2200" dirty="0"/>
              <a:t>客源市场评估。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对旅游资源的开发条件</a:t>
            </a:r>
            <a:r>
              <a:rPr lang="en-US" altLang="zh-CN" sz="2200" dirty="0"/>
              <a:t>,</a:t>
            </a:r>
            <a:r>
              <a:rPr lang="zh-CN" altLang="zh-CN" sz="2200" dirty="0"/>
              <a:t>应从哪几个方面进行评价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①游览价值</a:t>
            </a:r>
            <a:r>
              <a:rPr lang="en-US" altLang="zh-CN" sz="2200" dirty="0"/>
              <a:t>:</a:t>
            </a:r>
            <a:r>
              <a:rPr lang="zh-CN" altLang="zh-CN" sz="2200" dirty="0"/>
              <a:t>包括旅游资源的质量、资源的集群状况和景观的地域组合状况</a:t>
            </a:r>
            <a:r>
              <a:rPr lang="en-US" altLang="zh-CN" sz="2200" dirty="0"/>
              <a:t>;</a:t>
            </a:r>
            <a:r>
              <a:rPr lang="zh-CN" altLang="zh-CN" sz="2200" dirty="0"/>
              <a:t>②市场距离</a:t>
            </a:r>
            <a:r>
              <a:rPr lang="en-US" altLang="zh-CN" sz="2200" dirty="0"/>
              <a:t>:</a:t>
            </a:r>
            <a:r>
              <a:rPr lang="zh-CN" altLang="zh-CN" sz="2200" dirty="0"/>
              <a:t>地理区位和交通条件</a:t>
            </a:r>
            <a:r>
              <a:rPr lang="en-US" altLang="zh-CN" sz="2200" dirty="0"/>
              <a:t>;</a:t>
            </a:r>
            <a:r>
              <a:rPr lang="zh-CN" altLang="zh-CN" sz="2200" dirty="0"/>
              <a:t>③基础设施。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(4)</a:t>
            </a:r>
            <a:r>
              <a:rPr lang="zh-CN" altLang="zh-CN" sz="2200" dirty="0"/>
              <a:t>对旅游资源客源市场评估时</a:t>
            </a:r>
            <a:r>
              <a:rPr lang="en-US" altLang="zh-CN" sz="2200" dirty="0"/>
              <a:t>,</a:t>
            </a:r>
            <a:r>
              <a:rPr lang="zh-CN" altLang="zh-CN" sz="2200" dirty="0"/>
              <a:t>应分别从哪几个方面进行评估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对旅游资源客源市场评估时</a:t>
            </a:r>
            <a:r>
              <a:rPr lang="en-US" altLang="zh-CN" sz="2200" dirty="0"/>
              <a:t>,</a:t>
            </a:r>
            <a:r>
              <a:rPr lang="zh-CN" altLang="zh-CN" sz="2200" dirty="0"/>
              <a:t>应重点评估以下内容</a:t>
            </a:r>
            <a:r>
              <a:rPr lang="en-US" altLang="zh-CN" sz="2200" dirty="0"/>
              <a:t>:</a:t>
            </a:r>
            <a:r>
              <a:rPr lang="zh-CN" altLang="zh-CN" sz="2200" dirty="0"/>
              <a:t>①客源主体与旅游资源的距离</a:t>
            </a:r>
            <a:r>
              <a:rPr lang="en-US" altLang="zh-CN" sz="2200" dirty="0"/>
              <a:t>;</a:t>
            </a:r>
            <a:r>
              <a:rPr lang="zh-CN" altLang="zh-CN" sz="2200" dirty="0"/>
              <a:t>②旅游资源对客源市场的吸引力</a:t>
            </a:r>
            <a:r>
              <a:rPr lang="en-US" altLang="zh-CN" sz="2200" dirty="0"/>
              <a:t>;</a:t>
            </a:r>
            <a:r>
              <a:rPr lang="zh-CN" altLang="zh-CN" sz="2200" dirty="0"/>
              <a:t>③旅游接待能力与客源规模的关系</a:t>
            </a:r>
            <a:r>
              <a:rPr lang="en-US" altLang="zh-CN" sz="2200" dirty="0"/>
              <a:t>;</a:t>
            </a:r>
            <a:r>
              <a:rPr lang="zh-CN" altLang="zh-CN" sz="2200" dirty="0"/>
              <a:t>④旅游区承载能力与客源规模的关系</a:t>
            </a:r>
            <a:r>
              <a:rPr lang="en-US" altLang="zh-CN" sz="2200" dirty="0"/>
              <a:t>;</a:t>
            </a:r>
            <a:r>
              <a:rPr lang="zh-CN" altLang="zh-CN" sz="2200" dirty="0"/>
              <a:t>⑤交通运输能力及景点集散能力与客源规模的关系等。</a:t>
            </a:r>
          </a:p>
        </p:txBody>
      </p:sp>
    </p:spTree>
    <p:extLst>
      <p:ext uri="{BB962C8B-B14F-4D97-AF65-F5344CB8AC3E}">
        <p14:creationId xmlns:p14="http://schemas.microsoft.com/office/powerpoint/2010/main" xmlns="" val="4075542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8333660"/>
              </p:ext>
            </p:extLst>
          </p:nvPr>
        </p:nvGraphicFramePr>
        <p:xfrm>
          <a:off x="508000" y="980728"/>
          <a:ext cx="8128000" cy="854163"/>
        </p:xfrm>
        <a:graphic>
          <a:graphicData uri="http://schemas.openxmlformats.org/presentationml/2006/ole">
            <p:oleObj spid="_x0000_s11310" name="文档" r:id="rId5" imgW="3836312" imgH="402466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1556792"/>
            <a:ext cx="8128000" cy="12707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对旅游资源进行全面分析和综合评价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正确认识旅游资源是进行科学评价的前提</a:t>
            </a:r>
            <a:r>
              <a:rPr lang="en-US" altLang="zh-CN" sz="2200" dirty="0"/>
              <a:t>,</a:t>
            </a:r>
            <a:r>
              <a:rPr lang="zh-CN" altLang="zh-CN" sz="2200" dirty="0"/>
              <a:t>评价旅游资源</a:t>
            </a:r>
            <a:r>
              <a:rPr lang="en-US" altLang="zh-CN" sz="2200" dirty="0"/>
              <a:t>,</a:t>
            </a:r>
            <a:r>
              <a:rPr lang="zh-CN" altLang="zh-CN" sz="2200" dirty="0"/>
              <a:t>关键是对其综合价值的评价。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98260703"/>
              </p:ext>
            </p:extLst>
          </p:nvPr>
        </p:nvGraphicFramePr>
        <p:xfrm>
          <a:off x="508000" y="2899393"/>
          <a:ext cx="8128000" cy="3409927"/>
        </p:xfrm>
        <a:graphic>
          <a:graphicData uri="http://schemas.openxmlformats.org/presentationml/2006/ole">
            <p:oleObj spid="_x0000_s11311" name="文档" r:id="rId6" imgW="3836312" imgH="16102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14140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3708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评价资源的旅游价值和环境价值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旅游资源的价值不仅是经济价值</a:t>
            </a:r>
            <a:r>
              <a:rPr lang="en-US" altLang="zh-CN" sz="2200" dirty="0"/>
              <a:t>,</a:t>
            </a:r>
            <a:r>
              <a:rPr lang="zh-CN" altLang="zh-CN" sz="2200" dirty="0"/>
              <a:t>还体现在社会文化价值和生态环境价值。在进行旅游规划和旅游资源开发时</a:t>
            </a:r>
            <a:r>
              <a:rPr lang="en-US" altLang="zh-CN" sz="2200" dirty="0"/>
              <a:t>,</a:t>
            </a:r>
            <a:r>
              <a:rPr lang="zh-CN" altLang="zh-CN" sz="2200" dirty="0"/>
              <a:t>必须对旅游资源的经济价值和环境价值进行评价</a:t>
            </a:r>
            <a:r>
              <a:rPr lang="en-US" altLang="zh-CN" sz="2200" dirty="0"/>
              <a:t>,</a:t>
            </a:r>
            <a:r>
              <a:rPr lang="zh-CN" altLang="zh-CN" sz="2200" dirty="0"/>
              <a:t>对旅游业发展可能造成的环境问题进行评估</a:t>
            </a:r>
            <a:r>
              <a:rPr lang="en-US" altLang="zh-CN" sz="2200" dirty="0"/>
              <a:t>,</a:t>
            </a:r>
            <a:r>
              <a:rPr lang="zh-CN" altLang="zh-CN" sz="2200" dirty="0"/>
              <a:t>努力减少旅游活动对资源环境价值的不利影响</a:t>
            </a:r>
            <a:r>
              <a:rPr lang="en-US" altLang="zh-CN" sz="2200" dirty="0"/>
              <a:t>,</a:t>
            </a:r>
            <a:r>
              <a:rPr lang="zh-CN" altLang="zh-CN" sz="2200" dirty="0"/>
              <a:t>实现旅游业的可持续发展。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旅游资源开发条件评价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旅游资源的开发条件主要从资源的旅游资源价值、市场距离、交通位置、基础设施状况、旅游区的承载能力等方面进行评价。</a:t>
            </a:r>
          </a:p>
        </p:txBody>
      </p:sp>
    </p:spTree>
    <p:extLst>
      <p:ext uri="{BB962C8B-B14F-4D97-AF65-F5344CB8AC3E}">
        <p14:creationId xmlns:p14="http://schemas.microsoft.com/office/powerpoint/2010/main" xmlns="" val="21068176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3744" y="1093272"/>
            <a:ext cx="5350544" cy="528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95002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3141" y="1089336"/>
            <a:ext cx="5119139" cy="53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3087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zh-CN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8602928"/>
              </p:ext>
            </p:extLst>
          </p:nvPr>
        </p:nvGraphicFramePr>
        <p:xfrm>
          <a:off x="1477399" y="954360"/>
          <a:ext cx="6189203" cy="5715000"/>
        </p:xfrm>
        <a:graphic>
          <a:graphicData uri="http://schemas.openxmlformats.org/presentationml/2006/ole">
            <p:oleObj spid="_x0000_s2072" name="文档" r:id="rId3" imgW="3998243" imgH="36931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3434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2895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2</a:t>
            </a:r>
            <a:r>
              <a:rPr lang="zh-CN" altLang="zh-CN" sz="2200" dirty="0"/>
              <a:t>】 阅读材料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自然保护区按功能划分为核心区、缓冲区和实验区。核心区是区内保存完好的天然状态的生态系统及珍稀、濒危动植物的集中分布地</a:t>
            </a:r>
            <a:r>
              <a:rPr lang="en-US" altLang="zh-CN" sz="2200" dirty="0"/>
              <a:t>;</a:t>
            </a:r>
            <a:r>
              <a:rPr lang="zh-CN" altLang="zh-CN" sz="2200" dirty="0"/>
              <a:t>缓冲区只准从事科研活动</a:t>
            </a:r>
            <a:r>
              <a:rPr lang="en-US" altLang="zh-CN" sz="2200" dirty="0"/>
              <a:t>;</a:t>
            </a:r>
            <a:r>
              <a:rPr lang="zh-CN" altLang="zh-CN" sz="2200" dirty="0"/>
              <a:t>实验区可开展旅游活动。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崇明岛位于长江入海口</a:t>
            </a:r>
            <a:r>
              <a:rPr lang="en-US" altLang="zh-CN" sz="2200" dirty="0"/>
              <a:t>,</a:t>
            </a:r>
            <a:r>
              <a:rPr lang="zh-CN" altLang="zh-CN" sz="2200" dirty="0"/>
              <a:t>是我国第三大岛</a:t>
            </a:r>
            <a:r>
              <a:rPr lang="en-US" altLang="zh-CN" sz="2200" dirty="0"/>
              <a:t>,</a:t>
            </a:r>
            <a:r>
              <a:rPr lang="zh-CN" altLang="zh-CN" sz="2200" dirty="0"/>
              <a:t>为亚太候鸟南北迁徙通道上的重要驿站</a:t>
            </a:r>
            <a:r>
              <a:rPr lang="en-US" altLang="zh-CN" sz="2200" dirty="0"/>
              <a:t>,</a:t>
            </a:r>
            <a:r>
              <a:rPr lang="zh-CN" altLang="zh-CN" sz="2200" dirty="0"/>
              <a:t>也是我国东部沿海的重要水禽越冬地</a:t>
            </a:r>
            <a:r>
              <a:rPr lang="en-US" altLang="zh-CN" sz="2200" dirty="0"/>
              <a:t>,</a:t>
            </a:r>
            <a:r>
              <a:rPr lang="zh-CN" altLang="zh-CN" sz="2200" dirty="0"/>
              <a:t>已成为周边地区生态旅游目的地。下图为崇明岛生态旅游资源分布示意图。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3178553"/>
              </p:ext>
            </p:extLst>
          </p:nvPr>
        </p:nvGraphicFramePr>
        <p:xfrm>
          <a:off x="508000" y="3933056"/>
          <a:ext cx="8128000" cy="2559125"/>
        </p:xfrm>
        <a:graphic>
          <a:graphicData uri="http://schemas.openxmlformats.org/presentationml/2006/ole">
            <p:oleObj spid="_x0000_s12312" name="文档" r:id="rId5" imgW="3836312" imgH="12077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670448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1145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分析崇明岛发展旅游的优势。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指出在鸟类自然保护区发展生态旅游时应注意的事项。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第</a:t>
            </a:r>
            <a:r>
              <a:rPr lang="en-US" altLang="zh-CN" sz="2200" dirty="0"/>
              <a:t>(1)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由材料和图可知</a:t>
            </a:r>
            <a:r>
              <a:rPr lang="en-US" altLang="zh-CN" sz="2200" dirty="0"/>
              <a:t>,</a:t>
            </a:r>
            <a:r>
              <a:rPr lang="zh-CN" altLang="zh-CN" sz="2200" dirty="0"/>
              <a:t>崇明岛生态旅游资源丰富、独特</a:t>
            </a:r>
            <a:r>
              <a:rPr lang="en-US" altLang="zh-CN" sz="2200" dirty="0"/>
              <a:t>;</a:t>
            </a:r>
            <a:r>
              <a:rPr lang="zh-CN" altLang="zh-CN" sz="2200" dirty="0"/>
              <a:t>邻近经济发达地区</a:t>
            </a:r>
            <a:r>
              <a:rPr lang="en-US" altLang="zh-CN" sz="2200" dirty="0"/>
              <a:t>,</a:t>
            </a:r>
            <a:r>
              <a:rPr lang="zh-CN" altLang="zh-CN" sz="2200" dirty="0"/>
              <a:t>接近客源市场。第</a:t>
            </a:r>
            <a:r>
              <a:rPr lang="en-US" altLang="zh-CN" sz="2200" dirty="0"/>
              <a:t>(2)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自然保护区发展旅游要保护鸟类栖息地</a:t>
            </a:r>
            <a:r>
              <a:rPr lang="en-US" altLang="zh-CN" sz="2200" dirty="0"/>
              <a:t>,</a:t>
            </a:r>
            <a:r>
              <a:rPr lang="zh-CN" altLang="zh-CN" sz="2200" dirty="0"/>
              <a:t>不能破坏原有植被</a:t>
            </a:r>
            <a:r>
              <a:rPr lang="en-US" altLang="zh-CN" sz="2200" dirty="0"/>
              <a:t>;</a:t>
            </a:r>
            <a:r>
              <a:rPr lang="zh-CN" altLang="zh-CN" sz="2200" dirty="0"/>
              <a:t>要合理控制游客数量</a:t>
            </a:r>
            <a:r>
              <a:rPr lang="en-US" altLang="zh-CN" sz="2200" dirty="0"/>
              <a:t>,</a:t>
            </a:r>
            <a:r>
              <a:rPr lang="zh-CN" altLang="zh-CN" sz="2200" dirty="0"/>
              <a:t>减轻对环境的影响</a:t>
            </a:r>
            <a:r>
              <a:rPr lang="en-US" altLang="zh-CN" sz="2200" dirty="0"/>
              <a:t>;</a:t>
            </a:r>
            <a:r>
              <a:rPr lang="zh-CN" altLang="zh-CN" sz="2200" dirty="0"/>
              <a:t>严禁游客进入核心区、缓冲区</a:t>
            </a:r>
            <a:r>
              <a:rPr lang="en-US" altLang="zh-CN" sz="2200" dirty="0"/>
              <a:t>,</a:t>
            </a:r>
            <a:r>
              <a:rPr lang="zh-CN" altLang="zh-CN" sz="2200" dirty="0"/>
              <a:t>以保护天然状态的生态系统及珍稀、濒危动植物。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旅游资源独特</a:t>
            </a:r>
            <a:r>
              <a:rPr lang="en-US" altLang="zh-CN" sz="2200" dirty="0"/>
              <a:t>,</a:t>
            </a:r>
            <a:r>
              <a:rPr lang="zh-CN" altLang="zh-CN" sz="2200" dirty="0"/>
              <a:t>鸟类资源丰富</a:t>
            </a:r>
            <a:r>
              <a:rPr lang="en-US" altLang="zh-CN" sz="2200" dirty="0"/>
              <a:t>;</a:t>
            </a:r>
            <a:r>
              <a:rPr lang="zh-CN" altLang="zh-CN" sz="2200" dirty="0"/>
              <a:t>近客源市场。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保护鸟类栖息地</a:t>
            </a:r>
            <a:r>
              <a:rPr lang="en-US" altLang="zh-CN" sz="2200" dirty="0"/>
              <a:t>;</a:t>
            </a:r>
            <a:r>
              <a:rPr lang="zh-CN" altLang="zh-CN" sz="2200" dirty="0"/>
              <a:t>合理控制游客数量</a:t>
            </a:r>
            <a:r>
              <a:rPr lang="en-US" altLang="zh-CN" sz="2200" dirty="0"/>
              <a:t>;</a:t>
            </a:r>
            <a:r>
              <a:rPr lang="zh-CN" altLang="zh-CN" sz="2200" dirty="0"/>
              <a:t>严禁游客进入核心区、缓冲区。</a:t>
            </a:r>
          </a:p>
        </p:txBody>
      </p:sp>
    </p:spTree>
    <p:extLst>
      <p:ext uri="{BB962C8B-B14F-4D97-AF65-F5344CB8AC3E}">
        <p14:creationId xmlns:p14="http://schemas.microsoft.com/office/powerpoint/2010/main" xmlns="" val="26429972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8" name="椭圆 7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9" name="椭圆 8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10" name="椭圆 9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11" name="椭圆 10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海南旅游部门介绍</a:t>
            </a:r>
            <a:r>
              <a:rPr lang="en-US" altLang="zh-CN" sz="2200" dirty="0"/>
              <a:t>,</a:t>
            </a:r>
            <a:r>
              <a:rPr lang="zh-CN" altLang="zh-CN" sz="2200" dirty="0"/>
              <a:t>海南近期引进一批实力型大企业</a:t>
            </a:r>
            <a:r>
              <a:rPr lang="en-US" altLang="zh-CN" sz="2200" dirty="0"/>
              <a:t>,</a:t>
            </a:r>
            <a:r>
              <a:rPr lang="zh-CN" altLang="zh-CN" sz="2200" dirty="0"/>
              <a:t>在海南岛阳光东海岸</a:t>
            </a:r>
            <a:r>
              <a:rPr lang="en-US" altLang="zh-CN" sz="2200" dirty="0"/>
              <a:t>,</a:t>
            </a:r>
            <a:r>
              <a:rPr lang="zh-CN" altLang="zh-CN" sz="2200" dirty="0"/>
              <a:t>未来</a:t>
            </a:r>
            <a:r>
              <a:rPr lang="en-US" altLang="zh-CN" sz="2200" dirty="0"/>
              <a:t>5~10</a:t>
            </a:r>
            <a:r>
              <a:rPr lang="zh-CN" altLang="zh-CN" sz="2200" dirty="0"/>
              <a:t>年</a:t>
            </a:r>
            <a:r>
              <a:rPr lang="en-US" altLang="zh-CN" sz="2200" dirty="0"/>
              <a:t>,</a:t>
            </a:r>
            <a:r>
              <a:rPr lang="zh-CN" altLang="zh-CN" sz="2200" dirty="0"/>
              <a:t>将规划建设度假酒店百余个</a:t>
            </a:r>
            <a:r>
              <a:rPr lang="en-US" altLang="zh-CN" sz="2200" dirty="0"/>
              <a:t>,</a:t>
            </a:r>
            <a:r>
              <a:rPr lang="zh-CN" altLang="zh-CN" sz="2200" dirty="0"/>
              <a:t>总投资近千亿</a:t>
            </a:r>
            <a:r>
              <a:rPr lang="en-US" altLang="zh-CN" sz="2200" dirty="0"/>
              <a:t>,</a:t>
            </a:r>
            <a:r>
              <a:rPr lang="zh-CN" altLang="zh-CN" sz="2200" dirty="0"/>
              <a:t>目前已投入</a:t>
            </a:r>
            <a:r>
              <a:rPr lang="en-US" altLang="zh-CN" sz="2200" dirty="0"/>
              <a:t>107</a:t>
            </a:r>
            <a:r>
              <a:rPr lang="zh-CN" altLang="zh-CN" sz="2200" dirty="0"/>
              <a:t>亿元</a:t>
            </a:r>
            <a:r>
              <a:rPr lang="en-US" altLang="zh-CN" sz="2200" dirty="0"/>
              <a:t>,8</a:t>
            </a:r>
            <a:r>
              <a:rPr lang="zh-CN" altLang="zh-CN" sz="2200" dirty="0"/>
              <a:t>家五星级酒店已动工建设。据此完成第</a:t>
            </a:r>
            <a:r>
              <a:rPr lang="en-US" altLang="zh-CN" sz="2200" dirty="0"/>
              <a:t>1~2</a:t>
            </a:r>
            <a:r>
              <a:rPr lang="zh-CN" altLang="zh-CN" sz="2200" dirty="0"/>
              <a:t>题。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一般海滨旅游区从旅游者旅游动机这个角度考虑</a:t>
            </a:r>
            <a:r>
              <a:rPr lang="en-US" altLang="zh-CN" sz="2200" dirty="0"/>
              <a:t>,</a:t>
            </a:r>
            <a:r>
              <a:rPr lang="zh-CN" altLang="zh-CN" sz="2200" dirty="0"/>
              <a:t>最适宜安排的旅游活动是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春季拾贝</a:t>
            </a:r>
            <a:r>
              <a:rPr lang="en-US" altLang="zh-CN" sz="2200" dirty="0"/>
              <a:t>	B.</a:t>
            </a:r>
            <a:r>
              <a:rPr lang="zh-CN" altLang="zh-CN" sz="2200" dirty="0"/>
              <a:t>夏季亲水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秋季观潮</a:t>
            </a:r>
            <a:r>
              <a:rPr lang="en-US" altLang="zh-CN" sz="2200" dirty="0"/>
              <a:t>	D.</a:t>
            </a:r>
            <a:r>
              <a:rPr lang="zh-CN" altLang="zh-CN" sz="2200" dirty="0"/>
              <a:t>冬季游泳</a:t>
            </a:r>
          </a:p>
        </p:txBody>
      </p:sp>
      <p:sp>
        <p:nvSpPr>
          <p:cNvPr id="12" name="椭圆 11">
            <a:hlinkClick r:id="rId9" action="ppaction://hlinksldjump"/>
          </p:cNvPr>
          <p:cNvSpPr/>
          <p:nvPr/>
        </p:nvSpPr>
        <p:spPr>
          <a:xfrm>
            <a:off x="4860032" y="688504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海南省海滨地区大量建设酒店可能会造成的生态环境问题有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①使海岸景观遭到破坏　②造成海水污染　③造成海水入侵　④造成过度城市化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①③</a:t>
            </a:r>
            <a:r>
              <a:rPr lang="en-US" altLang="zh-CN" sz="2200" dirty="0"/>
              <a:t>	B.</a:t>
            </a:r>
            <a:r>
              <a:rPr lang="zh-CN" altLang="zh-CN" sz="2200" dirty="0"/>
              <a:t>①②</a:t>
            </a:r>
            <a:r>
              <a:rPr lang="en-US" altLang="zh-CN" sz="2200" dirty="0"/>
              <a:t>	C.</a:t>
            </a:r>
            <a:r>
              <a:rPr lang="zh-CN" altLang="zh-CN" sz="2200" dirty="0"/>
              <a:t>③④</a:t>
            </a:r>
            <a:r>
              <a:rPr lang="en-US" altLang="zh-CN" sz="2200" dirty="0"/>
              <a:t>	D.</a:t>
            </a:r>
            <a:r>
              <a:rPr lang="zh-CN" altLang="zh-CN" sz="2200" dirty="0"/>
              <a:t>②④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第</a:t>
            </a:r>
            <a:r>
              <a:rPr lang="en-US" altLang="zh-CN" sz="2200" dirty="0"/>
              <a:t>1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海滨地区夏季相对凉爽</a:t>
            </a:r>
            <a:r>
              <a:rPr lang="en-US" altLang="zh-CN" sz="2200" dirty="0"/>
              <a:t>,</a:t>
            </a:r>
            <a:r>
              <a:rPr lang="zh-CN" altLang="zh-CN" sz="2200" dirty="0"/>
              <a:t>最宜进行游泳、冲浪、潜海等亲水活动</a:t>
            </a:r>
            <a:r>
              <a:rPr lang="en-US" altLang="zh-CN" sz="2200" dirty="0"/>
              <a:t>,</a:t>
            </a:r>
            <a:r>
              <a:rPr lang="zh-CN" altLang="zh-CN" sz="2200" dirty="0"/>
              <a:t>这是由旅游资源的特色所决定的。第</a:t>
            </a:r>
            <a:r>
              <a:rPr lang="en-US" altLang="zh-CN" sz="2200" dirty="0"/>
              <a:t>2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大量的工程建设会破坏原生态环境</a:t>
            </a:r>
            <a:r>
              <a:rPr lang="en-US" altLang="zh-CN" sz="2200" dirty="0"/>
              <a:t>,</a:t>
            </a:r>
            <a:r>
              <a:rPr lang="zh-CN" altLang="zh-CN" sz="2200" dirty="0"/>
              <a:t>并会带来环境污染。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1.B</a:t>
            </a:r>
            <a:r>
              <a:rPr lang="zh-CN" altLang="zh-CN" sz="2200" dirty="0"/>
              <a:t>　</a:t>
            </a:r>
            <a:r>
              <a:rPr lang="en-US" altLang="zh-CN" sz="2200" dirty="0"/>
              <a:t>2.B</a:t>
            </a:r>
            <a:endParaRPr lang="zh-CN" altLang="zh-CN" sz="2200" dirty="0"/>
          </a:p>
        </p:txBody>
      </p:sp>
      <p:sp>
        <p:nvSpPr>
          <p:cNvPr id="11" name="椭圆 10">
            <a:hlinkClick r:id="rId9" action="ppaction://hlinksldjump"/>
          </p:cNvPr>
          <p:cNvSpPr/>
          <p:nvPr/>
        </p:nvSpPr>
        <p:spPr>
          <a:xfrm>
            <a:off x="4860032" y="688504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237023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05273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桂林和杭州两大旅游城市在接待境外游客方面常常不相上下</a:t>
            </a:r>
            <a:r>
              <a:rPr lang="en-US" altLang="zh-CN" sz="2200" dirty="0"/>
              <a:t>,</a:t>
            </a:r>
            <a:r>
              <a:rPr lang="zh-CN" altLang="zh-CN" sz="2200" dirty="0"/>
              <a:t>有时桂林甚至超越杭州。但在接待国内游客方面</a:t>
            </a:r>
            <a:r>
              <a:rPr lang="en-US" altLang="zh-CN" sz="2200" dirty="0"/>
              <a:t>,</a:t>
            </a:r>
            <a:r>
              <a:rPr lang="zh-CN" altLang="zh-CN" sz="2200" dirty="0"/>
              <a:t>杭州每年约有</a:t>
            </a:r>
            <a:r>
              <a:rPr lang="en-US" altLang="zh-CN" sz="2200" dirty="0"/>
              <a:t>2 000</a:t>
            </a:r>
            <a:r>
              <a:rPr lang="zh-CN" altLang="zh-CN" sz="2200" dirty="0"/>
              <a:t>万人次</a:t>
            </a:r>
            <a:r>
              <a:rPr lang="en-US" altLang="zh-CN" sz="2200" dirty="0"/>
              <a:t>,</a:t>
            </a:r>
            <a:r>
              <a:rPr lang="zh-CN" altLang="zh-CN" sz="2200" dirty="0"/>
              <a:t>而桂林只有</a:t>
            </a:r>
            <a:r>
              <a:rPr lang="en-US" altLang="zh-CN" sz="2200" dirty="0"/>
              <a:t>600</a:t>
            </a:r>
            <a:r>
              <a:rPr lang="zh-CN" altLang="zh-CN" sz="2200" dirty="0"/>
              <a:t>万</a:t>
            </a:r>
            <a:r>
              <a:rPr lang="en-US" altLang="zh-CN" sz="2200" dirty="0"/>
              <a:t>~700</a:t>
            </a:r>
            <a:r>
              <a:rPr lang="zh-CN" altLang="zh-CN" sz="2200" dirty="0"/>
              <a:t>万人次。其主要影响因素是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①游览价值　②市场距离　③地区接待能力　④交通位置及其通达度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①②</a:t>
            </a:r>
            <a:r>
              <a:rPr lang="en-US" altLang="zh-CN" sz="2200" dirty="0"/>
              <a:t>	</a:t>
            </a:r>
            <a:r>
              <a:rPr lang="en-US" altLang="zh-CN" sz="2200" dirty="0" smtClean="0"/>
              <a:t>          B</a:t>
            </a:r>
            <a:r>
              <a:rPr lang="en-US" altLang="zh-CN" sz="2200" dirty="0"/>
              <a:t>.</a:t>
            </a:r>
            <a:r>
              <a:rPr lang="zh-CN" altLang="zh-CN" sz="2200" dirty="0"/>
              <a:t>②③</a:t>
            </a:r>
            <a:r>
              <a:rPr lang="en-US" altLang="zh-CN" sz="2200" dirty="0"/>
              <a:t>	</a:t>
            </a:r>
            <a:endParaRPr lang="en-US" altLang="zh-CN" sz="2200" dirty="0" smtClean="0"/>
          </a:p>
          <a:p>
            <a:pPr>
              <a:lnSpc>
                <a:spcPct val="120000"/>
              </a:lnSpc>
            </a:pPr>
            <a:r>
              <a:rPr lang="en-US" altLang="zh-CN" sz="2200" dirty="0" smtClean="0"/>
              <a:t>C</a:t>
            </a:r>
            <a:r>
              <a:rPr lang="en-US" altLang="zh-CN" sz="2200" dirty="0"/>
              <a:t>.</a:t>
            </a:r>
            <a:r>
              <a:rPr lang="zh-CN" altLang="zh-CN" sz="2200" dirty="0"/>
              <a:t>②④</a:t>
            </a:r>
            <a:r>
              <a:rPr lang="en-US" altLang="zh-CN" sz="2200" dirty="0"/>
              <a:t>	</a:t>
            </a:r>
            <a:r>
              <a:rPr lang="en-US" altLang="zh-CN" sz="2200" dirty="0" smtClean="0"/>
              <a:t>          D</a:t>
            </a:r>
            <a:r>
              <a:rPr lang="en-US" altLang="zh-CN" sz="2200" dirty="0"/>
              <a:t>.</a:t>
            </a:r>
            <a:r>
              <a:rPr lang="zh-CN" altLang="zh-CN" sz="2200" dirty="0"/>
              <a:t>③④</a:t>
            </a:r>
          </a:p>
        </p:txBody>
      </p:sp>
      <p:sp>
        <p:nvSpPr>
          <p:cNvPr id="12" name="椭圆 11">
            <a:hlinkClick r:id="rId9" action="ppaction://hlinksldjump"/>
          </p:cNvPr>
          <p:cNvSpPr/>
          <p:nvPr/>
        </p:nvSpPr>
        <p:spPr>
          <a:xfrm>
            <a:off x="4860032" y="688504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406739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桂林和杭州的游览价值相近</a:t>
            </a:r>
            <a:r>
              <a:rPr lang="en-US" altLang="zh-CN" sz="2200" dirty="0"/>
              <a:t>;</a:t>
            </a:r>
            <a:r>
              <a:rPr lang="zh-CN" altLang="zh-CN" sz="2200" dirty="0"/>
              <a:t>境外游客比较富裕</a:t>
            </a:r>
            <a:r>
              <a:rPr lang="en-US" altLang="zh-CN" sz="2200" dirty="0"/>
              <a:t>,</a:t>
            </a:r>
            <a:r>
              <a:rPr lang="zh-CN" altLang="zh-CN" sz="2200" dirty="0"/>
              <a:t>多以航空交通方式旅行</a:t>
            </a:r>
            <a:r>
              <a:rPr lang="en-US" altLang="zh-CN" sz="2200" dirty="0"/>
              <a:t>,</a:t>
            </a:r>
            <a:r>
              <a:rPr lang="zh-CN" altLang="zh-CN" sz="2200" dirty="0"/>
              <a:t>桂林、杭州对他们来说</a:t>
            </a:r>
            <a:r>
              <a:rPr lang="en-US" altLang="zh-CN" sz="2200" dirty="0"/>
              <a:t>,</a:t>
            </a:r>
            <a:r>
              <a:rPr lang="zh-CN" altLang="zh-CN" sz="2200" dirty="0"/>
              <a:t>市场距离差异小</a:t>
            </a:r>
            <a:r>
              <a:rPr lang="en-US" altLang="zh-CN" sz="2200" dirty="0"/>
              <a:t>,</a:t>
            </a:r>
            <a:r>
              <a:rPr lang="zh-CN" altLang="zh-CN" sz="2200" dirty="0"/>
              <a:t>故接待数量不相上下</a:t>
            </a:r>
            <a:r>
              <a:rPr lang="en-US" altLang="zh-CN" sz="2200" dirty="0"/>
              <a:t>;</a:t>
            </a:r>
            <a:r>
              <a:rPr lang="zh-CN" altLang="zh-CN" sz="2200" dirty="0"/>
              <a:t>而国内游客大部分选择火车或汽车作为旅行交通工具</a:t>
            </a:r>
            <a:r>
              <a:rPr lang="en-US" altLang="zh-CN" sz="2200" dirty="0"/>
              <a:t>,</a:t>
            </a:r>
            <a:r>
              <a:rPr lang="zh-CN" altLang="zh-CN" sz="2200" dirty="0"/>
              <a:t>我国东部沿海地区经济较发达</a:t>
            </a:r>
            <a:r>
              <a:rPr lang="en-US" altLang="zh-CN" sz="2200" dirty="0"/>
              <a:t>,</a:t>
            </a:r>
            <a:r>
              <a:rPr lang="zh-CN" altLang="zh-CN" sz="2200" dirty="0"/>
              <a:t>受经济条件和休闲时间的影响</a:t>
            </a:r>
            <a:r>
              <a:rPr lang="en-US" altLang="zh-CN" sz="2200" dirty="0"/>
              <a:t>,</a:t>
            </a:r>
            <a:r>
              <a:rPr lang="zh-CN" altLang="zh-CN" sz="2200" dirty="0"/>
              <a:t>到杭州的市场距离短</a:t>
            </a:r>
            <a:r>
              <a:rPr lang="en-US" altLang="zh-CN" sz="2200" dirty="0"/>
              <a:t>,</a:t>
            </a:r>
            <a:r>
              <a:rPr lang="zh-CN" altLang="zh-CN" sz="2200" dirty="0"/>
              <a:t>到桂林的市场距离长</a:t>
            </a:r>
            <a:r>
              <a:rPr lang="en-US" altLang="zh-CN" sz="2200" dirty="0"/>
              <a:t>,</a:t>
            </a:r>
            <a:r>
              <a:rPr lang="zh-CN" altLang="zh-CN" sz="2200" dirty="0"/>
              <a:t>且桂林位于我国西南</a:t>
            </a:r>
            <a:r>
              <a:rPr lang="en-US" altLang="zh-CN" sz="2200" dirty="0"/>
              <a:t>,</a:t>
            </a:r>
            <a:r>
              <a:rPr lang="zh-CN" altLang="zh-CN" sz="2200" dirty="0"/>
              <a:t>交通不便</a:t>
            </a:r>
            <a:r>
              <a:rPr lang="en-US" altLang="zh-CN" sz="2200" dirty="0"/>
              <a:t>,</a:t>
            </a:r>
            <a:r>
              <a:rPr lang="zh-CN" altLang="zh-CN" sz="2200" dirty="0"/>
              <a:t>所以国内游客较少</a:t>
            </a:r>
            <a:r>
              <a:rPr lang="en-US" altLang="zh-CN" sz="2200" dirty="0"/>
              <a:t>,</a:t>
            </a:r>
            <a:r>
              <a:rPr lang="zh-CN" altLang="zh-CN" sz="2200" dirty="0"/>
              <a:t>杭州地处东部沿海</a:t>
            </a:r>
            <a:r>
              <a:rPr lang="en-US" altLang="zh-CN" sz="2200" dirty="0"/>
              <a:t>,</a:t>
            </a:r>
            <a:r>
              <a:rPr lang="zh-CN" altLang="zh-CN" sz="2200" dirty="0"/>
              <a:t>交通发达</a:t>
            </a:r>
            <a:r>
              <a:rPr lang="en-US" altLang="zh-CN" sz="2200" dirty="0"/>
              <a:t>,</a:t>
            </a:r>
            <a:r>
              <a:rPr lang="zh-CN" altLang="zh-CN" sz="2200" dirty="0"/>
              <a:t>所以国内游客较多。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C</a:t>
            </a:r>
            <a:endParaRPr lang="zh-CN" altLang="zh-CN" sz="2200" dirty="0"/>
          </a:p>
        </p:txBody>
      </p:sp>
      <p:sp>
        <p:nvSpPr>
          <p:cNvPr id="11" name="椭圆 10">
            <a:hlinkClick r:id="rId9" action="ppaction://hlinksldjump"/>
          </p:cNvPr>
          <p:cNvSpPr/>
          <p:nvPr/>
        </p:nvSpPr>
        <p:spPr>
          <a:xfrm>
            <a:off x="4860032" y="688504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90429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63046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安徽省潜山县境内的天柱山以</a:t>
            </a:r>
            <a:r>
              <a:rPr lang="en-US" altLang="zh-CN" sz="2200" dirty="0"/>
              <a:t>“</a:t>
            </a:r>
            <a:r>
              <a:rPr lang="zh-CN" altLang="zh-CN" sz="2200" dirty="0"/>
              <a:t>峰无不奇</a:t>
            </a:r>
            <a:r>
              <a:rPr lang="en-US" altLang="zh-CN" sz="2200" dirty="0"/>
              <a:t>,</a:t>
            </a:r>
            <a:r>
              <a:rPr lang="zh-CN" altLang="zh-CN" sz="2200" dirty="0"/>
              <a:t>石无不怪</a:t>
            </a:r>
            <a:r>
              <a:rPr lang="en-US" altLang="zh-CN" sz="2200" dirty="0"/>
              <a:t>,</a:t>
            </a:r>
            <a:r>
              <a:rPr lang="zh-CN" altLang="zh-CN" sz="2200" dirty="0"/>
              <a:t>洞无不杳、泉无不吼</a:t>
            </a:r>
            <a:r>
              <a:rPr lang="en-US" altLang="zh-CN" sz="2200" dirty="0"/>
              <a:t>”</a:t>
            </a:r>
            <a:r>
              <a:rPr lang="zh-CN" altLang="zh-CN" sz="2200" dirty="0"/>
              <a:t>而著名</a:t>
            </a:r>
            <a:r>
              <a:rPr lang="en-US" altLang="zh-CN" sz="2200" dirty="0"/>
              <a:t>,</a:t>
            </a:r>
            <a:r>
              <a:rPr lang="zh-CN" altLang="zh-CN" sz="2200" dirty="0"/>
              <a:t>兼有雄、奇、灵、秀特征。在过去</a:t>
            </a:r>
            <a:r>
              <a:rPr lang="en-US" altLang="zh-CN" sz="2200" dirty="0"/>
              <a:t>,</a:t>
            </a:r>
            <a:r>
              <a:rPr lang="zh-CN" altLang="zh-CN" sz="2200" dirty="0"/>
              <a:t>游人稀少</a:t>
            </a:r>
            <a:r>
              <a:rPr lang="en-US" altLang="zh-CN" sz="2200" dirty="0"/>
              <a:t>,</a:t>
            </a:r>
            <a:r>
              <a:rPr lang="zh-CN" altLang="zh-CN" sz="2200" dirty="0"/>
              <a:t>而近年来</a:t>
            </a:r>
            <a:r>
              <a:rPr lang="en-US" altLang="zh-CN" sz="2200" dirty="0"/>
              <a:t>,</a:t>
            </a:r>
            <a:r>
              <a:rPr lang="zh-CN" altLang="zh-CN" sz="2200" dirty="0"/>
              <a:t>游客却大大增加。据此完成第</a:t>
            </a:r>
            <a:r>
              <a:rPr lang="en-US" altLang="zh-CN" sz="2200" dirty="0"/>
              <a:t>4~5</a:t>
            </a:r>
            <a:r>
              <a:rPr lang="zh-CN" altLang="zh-CN" sz="2200" dirty="0"/>
              <a:t>题。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过去</a:t>
            </a:r>
            <a:r>
              <a:rPr lang="en-US" altLang="zh-CN" sz="2200" dirty="0"/>
              <a:t>,</a:t>
            </a:r>
            <a:r>
              <a:rPr lang="zh-CN" altLang="zh-CN" sz="2200" dirty="0"/>
              <a:t>安徽潜山县天柱山游人稀少的原因是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风景一般</a:t>
            </a:r>
            <a:r>
              <a:rPr lang="en-US" altLang="zh-CN" sz="2200" dirty="0"/>
              <a:t>,</a:t>
            </a:r>
            <a:r>
              <a:rPr lang="zh-CN" altLang="zh-CN" sz="2200" dirty="0"/>
              <a:t>游览价值不大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与经济发达地区之间距离远</a:t>
            </a:r>
            <a:r>
              <a:rPr lang="en-US" altLang="zh-CN" sz="2200" dirty="0"/>
              <a:t>,</a:t>
            </a:r>
            <a:r>
              <a:rPr lang="zh-CN" altLang="zh-CN" sz="2200" dirty="0"/>
              <a:t>经济价值低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交通不便</a:t>
            </a:r>
            <a:r>
              <a:rPr lang="en-US" altLang="zh-CN" sz="2200" dirty="0"/>
              <a:t>,</a:t>
            </a:r>
            <a:r>
              <a:rPr lang="zh-CN" altLang="zh-CN" sz="2200" dirty="0"/>
              <a:t>通达性差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地区接待能力不够</a:t>
            </a:r>
            <a:r>
              <a:rPr lang="en-US" altLang="zh-CN" sz="2200" dirty="0"/>
              <a:t>,</a:t>
            </a:r>
            <a:r>
              <a:rPr lang="zh-CN" altLang="zh-CN" sz="2200" dirty="0"/>
              <a:t>旅游承载能力小</a:t>
            </a:r>
          </a:p>
        </p:txBody>
      </p:sp>
      <p:sp>
        <p:nvSpPr>
          <p:cNvPr id="11" name="椭圆 10">
            <a:hlinkClick r:id="rId9" action="ppaction://hlinksldjump"/>
          </p:cNvPr>
          <p:cNvSpPr/>
          <p:nvPr/>
        </p:nvSpPr>
        <p:spPr>
          <a:xfrm>
            <a:off x="4860032" y="688504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7418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5</a:t>
            </a:r>
            <a:r>
              <a:rPr lang="en-US" altLang="zh-CN" sz="2200" dirty="0"/>
              <a:t>.</a:t>
            </a:r>
            <a:r>
              <a:rPr lang="zh-CN" altLang="zh-CN" sz="2200" dirty="0"/>
              <a:t>近年来</a:t>
            </a:r>
            <a:r>
              <a:rPr lang="en-US" altLang="zh-CN" sz="2200" dirty="0"/>
              <a:t>,</a:t>
            </a:r>
            <a:r>
              <a:rPr lang="zh-CN" altLang="zh-CN" sz="2200" dirty="0"/>
              <a:t>安徽潜山县天柱山游客大量增加的主要原因是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创造了较多的人文旅游资源</a:t>
            </a:r>
            <a:r>
              <a:rPr lang="en-US" altLang="zh-CN" sz="2200" dirty="0"/>
              <a:t>,</a:t>
            </a:r>
            <a:r>
              <a:rPr lang="zh-CN" altLang="zh-CN" sz="2200" dirty="0"/>
              <a:t>增强了吸引力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修建了铁路</a:t>
            </a:r>
            <a:r>
              <a:rPr lang="en-US" altLang="zh-CN" sz="2200" dirty="0"/>
              <a:t>,</a:t>
            </a:r>
            <a:r>
              <a:rPr lang="zh-CN" altLang="zh-CN" sz="2200" dirty="0"/>
              <a:t>调整了公路</a:t>
            </a:r>
            <a:r>
              <a:rPr lang="en-US" altLang="zh-CN" sz="2200" dirty="0"/>
              <a:t>,</a:t>
            </a:r>
            <a:r>
              <a:rPr lang="zh-CN" altLang="zh-CN" sz="2200" dirty="0"/>
              <a:t>增强了吸引力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改善了基础设施</a:t>
            </a:r>
            <a:r>
              <a:rPr lang="en-US" altLang="zh-CN" sz="2200" dirty="0"/>
              <a:t>,</a:t>
            </a:r>
            <a:r>
              <a:rPr lang="zh-CN" altLang="zh-CN" sz="2200" dirty="0"/>
              <a:t>提高了服务质量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周围地区经济迅速发展</a:t>
            </a:r>
            <a:r>
              <a:rPr lang="en-US" altLang="zh-CN" sz="2200" dirty="0"/>
              <a:t>,</a:t>
            </a:r>
            <a:r>
              <a:rPr lang="zh-CN" altLang="zh-CN" sz="2200" dirty="0"/>
              <a:t>居民收入提高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前几年天柱山之所以游人稀少是因为交通闭塞。近年</a:t>
            </a:r>
            <a:r>
              <a:rPr lang="en-US" altLang="zh-CN" sz="2200" dirty="0"/>
              <a:t>,</a:t>
            </a:r>
            <a:r>
              <a:rPr lang="zh-CN" altLang="zh-CN" sz="2200" dirty="0"/>
              <a:t>由于铁路和高速公路的开通</a:t>
            </a:r>
            <a:r>
              <a:rPr lang="en-US" altLang="zh-CN" sz="2200" dirty="0"/>
              <a:t>,</a:t>
            </a:r>
            <a:r>
              <a:rPr lang="zh-CN" altLang="zh-CN" sz="2200" dirty="0"/>
              <a:t>游客数量大大增加。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4.C</a:t>
            </a:r>
            <a:r>
              <a:rPr lang="zh-CN" altLang="zh-CN" sz="2200" dirty="0"/>
              <a:t>　</a:t>
            </a:r>
            <a:r>
              <a:rPr lang="en-US" altLang="zh-CN" sz="2200" dirty="0"/>
              <a:t>5.B</a:t>
            </a:r>
            <a:endParaRPr lang="zh-CN" altLang="zh-CN" sz="2200" dirty="0"/>
          </a:p>
        </p:txBody>
      </p:sp>
      <p:sp>
        <p:nvSpPr>
          <p:cNvPr id="11" name="椭圆 10">
            <a:hlinkClick r:id="rId9" action="ppaction://hlinksldjump"/>
          </p:cNvPr>
          <p:cNvSpPr/>
          <p:nvPr/>
        </p:nvSpPr>
        <p:spPr>
          <a:xfrm>
            <a:off x="4860032" y="688504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328353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5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6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7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8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9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6</a:t>
            </a:r>
            <a:r>
              <a:rPr lang="en-US" altLang="zh-CN" sz="2200" dirty="0"/>
              <a:t>.(2016·</a:t>
            </a:r>
            <a:r>
              <a:rPr lang="zh-CN" altLang="zh-CN" sz="2200" dirty="0"/>
              <a:t>全国丙文综</a:t>
            </a:r>
            <a:r>
              <a:rPr lang="en-US" altLang="zh-CN" sz="2200" dirty="0"/>
              <a:t>,42)</a:t>
            </a:r>
            <a:r>
              <a:rPr lang="zh-CN" altLang="zh-CN" sz="2200" dirty="0"/>
              <a:t>香榧是一种名贵干果</a:t>
            </a:r>
            <a:r>
              <a:rPr lang="en-US" altLang="zh-CN" sz="2200" dirty="0"/>
              <a:t>,</a:t>
            </a:r>
            <a:r>
              <a:rPr lang="zh-CN" altLang="zh-CN" sz="2200" dirty="0"/>
              <a:t>因其原产区和主产区在浙江诸暨东北部的枫桥地区</a:t>
            </a:r>
            <a:r>
              <a:rPr lang="en-US" altLang="zh-CN" sz="2200" dirty="0"/>
              <a:t>(</a:t>
            </a:r>
            <a:r>
              <a:rPr lang="zh-CN" altLang="zh-CN" sz="2200" dirty="0"/>
              <a:t>位置见下图</a:t>
            </a:r>
            <a:r>
              <a:rPr lang="en-US" altLang="zh-CN" sz="2200" dirty="0"/>
              <a:t>),</a:t>
            </a:r>
            <a:r>
              <a:rPr lang="zh-CN" altLang="zh-CN" sz="2200" dirty="0"/>
              <a:t>又称枫桥香榧。这里打造香榧森林公园</a:t>
            </a:r>
            <a:r>
              <a:rPr lang="en-US" altLang="zh-CN" sz="2200" dirty="0"/>
              <a:t>,</a:t>
            </a:r>
            <a:r>
              <a:rPr lang="zh-CN" altLang="zh-CN" sz="2200" dirty="0"/>
              <a:t>每年夏季以举办</a:t>
            </a:r>
            <a:r>
              <a:rPr lang="en-US" altLang="zh-CN" sz="2200" dirty="0"/>
              <a:t>“</a:t>
            </a:r>
            <a:r>
              <a:rPr lang="zh-CN" altLang="zh-CN" sz="2200" dirty="0"/>
              <a:t>香榧节</a:t>
            </a:r>
            <a:r>
              <a:rPr lang="en-US" altLang="zh-CN" sz="2200" dirty="0"/>
              <a:t>”</a:t>
            </a:r>
            <a:r>
              <a:rPr lang="zh-CN" altLang="zh-CN" sz="2200" dirty="0"/>
              <a:t>为契机</a:t>
            </a:r>
            <a:r>
              <a:rPr lang="en-US" altLang="zh-CN" sz="2200" dirty="0"/>
              <a:t>,</a:t>
            </a:r>
            <a:r>
              <a:rPr lang="zh-CN" altLang="zh-CN" sz="2200" dirty="0"/>
              <a:t>吸引杭州、绍兴、宁波等城市的游客。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0" y="1619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94560112"/>
              </p:ext>
            </p:extLst>
          </p:nvPr>
        </p:nvGraphicFramePr>
        <p:xfrm>
          <a:off x="508000" y="2852936"/>
          <a:ext cx="8128000" cy="2559125"/>
        </p:xfrm>
        <a:graphic>
          <a:graphicData uri="http://schemas.openxmlformats.org/presentationml/2006/ole">
            <p:oleObj spid="_x0000_s13337" name="文档" r:id="rId10" imgW="3836312" imgH="1207757" progId="Word.Document.12">
              <p:embed/>
            </p:oleObj>
          </a:graphicData>
        </a:graphic>
      </p:graphicFrame>
      <p:sp>
        <p:nvSpPr>
          <p:cNvPr id="15" name="椭圆 14">
            <a:hlinkClick r:id="rId11" action="ppaction://hlinksldjump"/>
          </p:cNvPr>
          <p:cNvSpPr/>
          <p:nvPr/>
        </p:nvSpPr>
        <p:spPr>
          <a:xfrm>
            <a:off x="4860032" y="688504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269667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05273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分析枫桥地区借香榧发展旅游业</a:t>
            </a:r>
            <a:r>
              <a:rPr lang="en-US" altLang="zh-CN" sz="2200" dirty="0"/>
              <a:t>,</a:t>
            </a:r>
            <a:r>
              <a:rPr lang="zh-CN" altLang="zh-CN" sz="2200" dirty="0"/>
              <a:t>把客源地定位在周边城市的主要原因。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考查旅游资源开发条件的评价。浙江诸暨东北部的枫桥地区位于低山丘陵地带</a:t>
            </a:r>
            <a:r>
              <a:rPr lang="en-US" altLang="zh-CN" sz="2200" dirty="0"/>
              <a:t>,</a:t>
            </a:r>
            <a:r>
              <a:rPr lang="zh-CN" altLang="zh-CN" sz="2200" dirty="0"/>
              <a:t>杭州、绍兴、宁波等城市位于其周边。香榧森林公园和名贵干果等旅游资源的吸引力是本地优势</a:t>
            </a:r>
            <a:r>
              <a:rPr lang="en-US" altLang="zh-CN" sz="2200" dirty="0"/>
              <a:t>,</a:t>
            </a:r>
            <a:r>
              <a:rPr lang="zh-CN" altLang="zh-CN" sz="2200" dirty="0"/>
              <a:t>周边城市经济发达和交通便利是客源市场优势。但是香榧作为一种干果</a:t>
            </a:r>
            <a:r>
              <a:rPr lang="en-US" altLang="zh-CN" sz="2200" dirty="0"/>
              <a:t>,</a:t>
            </a:r>
            <a:r>
              <a:rPr lang="zh-CN" altLang="zh-CN" sz="2200" dirty="0"/>
              <a:t>其知名度的局限性是该地难以进一步扩大客源市场的限制因素。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zh-CN" altLang="zh-CN" sz="2200" dirty="0"/>
              <a:t>原因</a:t>
            </a:r>
            <a:r>
              <a:rPr lang="en-US" altLang="zh-CN" sz="2200" dirty="0"/>
              <a:t>:</a:t>
            </a:r>
            <a:r>
              <a:rPr lang="zh-CN" altLang="zh-CN" sz="2200" dirty="0"/>
              <a:t>附近杭州、宁波、绍兴等城市经济发达</a:t>
            </a:r>
            <a:r>
              <a:rPr lang="en-US" altLang="zh-CN" sz="2200" dirty="0"/>
              <a:t>,</a:t>
            </a:r>
            <a:r>
              <a:rPr lang="zh-CN" altLang="zh-CN" sz="2200" dirty="0"/>
              <a:t>居民收入高</a:t>
            </a:r>
            <a:r>
              <a:rPr lang="en-US" altLang="zh-CN" sz="2200" dirty="0"/>
              <a:t>,</a:t>
            </a:r>
            <a:r>
              <a:rPr lang="zh-CN" altLang="zh-CN" sz="2200" dirty="0"/>
              <a:t>区域交通便利</a:t>
            </a:r>
            <a:r>
              <a:rPr lang="en-US" altLang="zh-CN" sz="2200" dirty="0"/>
              <a:t>;</a:t>
            </a:r>
            <a:r>
              <a:rPr lang="zh-CN" altLang="zh-CN" sz="2200" dirty="0"/>
              <a:t>与周边城市相比</a:t>
            </a:r>
            <a:r>
              <a:rPr lang="en-US" altLang="zh-CN" sz="2200" dirty="0"/>
              <a:t>,</a:t>
            </a:r>
            <a:r>
              <a:rPr lang="zh-CN" altLang="zh-CN" sz="2200" dirty="0"/>
              <a:t>该地附近多低山丘陵</a:t>
            </a:r>
            <a:r>
              <a:rPr lang="en-US" altLang="zh-CN" sz="2200" dirty="0"/>
              <a:t>,</a:t>
            </a:r>
            <a:r>
              <a:rPr lang="zh-CN" altLang="zh-CN" sz="2200" dirty="0"/>
              <a:t>夏季气温相对较低</a:t>
            </a:r>
            <a:r>
              <a:rPr lang="en-US" altLang="zh-CN" sz="2200" dirty="0"/>
              <a:t>,</a:t>
            </a:r>
            <a:r>
              <a:rPr lang="zh-CN" altLang="zh-CN" sz="2200" dirty="0"/>
              <a:t>自然环境较优越</a:t>
            </a:r>
            <a:r>
              <a:rPr lang="en-US" altLang="zh-CN" sz="2200" dirty="0"/>
              <a:t>,</a:t>
            </a:r>
            <a:r>
              <a:rPr lang="zh-CN" altLang="zh-CN" sz="2200" dirty="0"/>
              <a:t>适宜避暑</a:t>
            </a:r>
            <a:r>
              <a:rPr lang="en-US" altLang="zh-CN" sz="2200" dirty="0"/>
              <a:t>;</a:t>
            </a:r>
            <a:r>
              <a:rPr lang="zh-CN" altLang="zh-CN" sz="2200" dirty="0"/>
              <a:t>品牌影响不大</a:t>
            </a:r>
            <a:r>
              <a:rPr lang="en-US" altLang="zh-CN" sz="2200" dirty="0"/>
              <a:t>,</a:t>
            </a:r>
            <a:r>
              <a:rPr lang="zh-CN" altLang="zh-CN" sz="2200" dirty="0"/>
              <a:t>难以吸引省外游客。</a:t>
            </a:r>
          </a:p>
        </p:txBody>
      </p:sp>
      <p:sp>
        <p:nvSpPr>
          <p:cNvPr id="12" name="椭圆 11">
            <a:hlinkClick r:id="rId9" action="ppaction://hlinksldjump"/>
          </p:cNvPr>
          <p:cNvSpPr/>
          <p:nvPr/>
        </p:nvSpPr>
        <p:spPr>
          <a:xfrm>
            <a:off x="4860032" y="688504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55935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52736"/>
            <a:ext cx="4213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一、旅游活动对地理环境的</a:t>
            </a:r>
            <a:r>
              <a:rPr lang="zh-CN" altLang="zh-CN" sz="2200" dirty="0" smtClean="0"/>
              <a:t>影响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2974263"/>
              </p:ext>
            </p:extLst>
          </p:nvPr>
        </p:nvGraphicFramePr>
        <p:xfrm>
          <a:off x="539552" y="1628800"/>
          <a:ext cx="8472726" cy="4608512"/>
        </p:xfrm>
        <a:graphic>
          <a:graphicData uri="http://schemas.openxmlformats.org/presentationml/2006/ole">
            <p:oleObj spid="_x0000_s1051" name="文档" r:id="rId4" imgW="3961538" imgH="2327318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4301414" y="2144504"/>
            <a:ext cx="48661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6556984" y="2141620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2843808" y="2671856"/>
            <a:ext cx="1008112" cy="23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8514968" y="2664265"/>
            <a:ext cx="216024" cy="23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6017984" y="2959888"/>
            <a:ext cx="796852" cy="23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3575536" y="3440648"/>
            <a:ext cx="980831" cy="23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7265416" y="3436016"/>
            <a:ext cx="1008112" cy="23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矩形 16"/>
          <p:cNvSpPr/>
          <p:nvPr/>
        </p:nvSpPr>
        <p:spPr>
          <a:xfrm>
            <a:off x="3071480" y="4057480"/>
            <a:ext cx="1008112" cy="23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矩形 17"/>
          <p:cNvSpPr/>
          <p:nvPr/>
        </p:nvSpPr>
        <p:spPr>
          <a:xfrm>
            <a:off x="6078344" y="4206712"/>
            <a:ext cx="730668" cy="23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矩形 18"/>
          <p:cNvSpPr/>
          <p:nvPr/>
        </p:nvSpPr>
        <p:spPr>
          <a:xfrm>
            <a:off x="4544637" y="4526592"/>
            <a:ext cx="747443" cy="23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1" name="矩形 20"/>
          <p:cNvSpPr/>
          <p:nvPr/>
        </p:nvSpPr>
        <p:spPr>
          <a:xfrm>
            <a:off x="3313216" y="5151368"/>
            <a:ext cx="988198" cy="23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2" name="矩形 21"/>
          <p:cNvSpPr/>
          <p:nvPr/>
        </p:nvSpPr>
        <p:spPr>
          <a:xfrm>
            <a:off x="4047462" y="5439400"/>
            <a:ext cx="1028594" cy="23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879082" y="71174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  <p:sp>
        <p:nvSpPr>
          <p:cNvPr id="10" name="椭圆 9">
            <a:hlinkClick r:id="rId8" action="ppaction://hlinksldjump"/>
          </p:cNvPr>
          <p:cNvSpPr/>
          <p:nvPr/>
        </p:nvSpPr>
        <p:spPr>
          <a:xfrm>
            <a:off x="4519042" y="702221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7</a:t>
            </a:r>
            <a:r>
              <a:rPr lang="en-US" altLang="zh-CN" sz="2200" dirty="0"/>
              <a:t>.(2017·</a:t>
            </a:r>
            <a:r>
              <a:rPr lang="zh-CN" altLang="zh-CN" sz="2200" dirty="0"/>
              <a:t>课标全国Ⅲ</a:t>
            </a:r>
            <a:r>
              <a:rPr lang="en-US" altLang="zh-CN" sz="2200" dirty="0"/>
              <a:t>,42)</a:t>
            </a:r>
            <a:r>
              <a:rPr lang="zh-CN" altLang="zh-CN" sz="2200" dirty="0"/>
              <a:t>负地形是指从地面向下发育的地形</a:t>
            </a:r>
            <a:r>
              <a:rPr lang="en-US" altLang="zh-CN" sz="2200" dirty="0"/>
              <a:t>,</a:t>
            </a:r>
            <a:r>
              <a:rPr lang="zh-CN" altLang="zh-CN" sz="2200" dirty="0"/>
              <a:t>发育程度越高</a:t>
            </a:r>
            <a:r>
              <a:rPr lang="en-US" altLang="zh-CN" sz="2200" dirty="0"/>
              <a:t>,</a:t>
            </a:r>
            <a:r>
              <a:rPr lang="zh-CN" altLang="zh-CN" sz="2200" dirty="0"/>
              <a:t>高差越大。重庆武隆地处乌江下游</a:t>
            </a:r>
            <a:r>
              <a:rPr lang="en-US" altLang="zh-CN" sz="2200" dirty="0"/>
              <a:t>,</a:t>
            </a:r>
            <a:r>
              <a:rPr lang="zh-CN" altLang="zh-CN" sz="2200" dirty="0"/>
              <a:t>其喀斯特景观以负地形</a:t>
            </a:r>
            <a:r>
              <a:rPr lang="en-US" altLang="zh-CN" sz="2200" dirty="0"/>
              <a:t>(</a:t>
            </a:r>
            <a:r>
              <a:rPr lang="zh-CN" altLang="zh-CN" sz="2200" dirty="0"/>
              <a:t>峡谷、溶洞、竖井等</a:t>
            </a:r>
            <a:r>
              <a:rPr lang="en-US" altLang="zh-CN" sz="2200" dirty="0"/>
              <a:t>)</a:t>
            </a:r>
            <a:r>
              <a:rPr lang="zh-CN" altLang="zh-CN" sz="2200" dirty="0"/>
              <a:t>高度发育著称</a:t>
            </a:r>
            <a:r>
              <a:rPr lang="en-US" altLang="zh-CN" sz="2200" dirty="0"/>
              <a:t>,2007</a:t>
            </a:r>
            <a:r>
              <a:rPr lang="zh-CN" altLang="zh-CN" sz="2200" dirty="0"/>
              <a:t>年被联合国教科文组织列入世界自然遗产名录。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指出武隆喀斯特景观特点对旅游活动的不利影响</a:t>
            </a:r>
            <a:r>
              <a:rPr lang="en-US" altLang="zh-CN" sz="2200" dirty="0"/>
              <a:t>,</a:t>
            </a:r>
            <a:r>
              <a:rPr lang="zh-CN" altLang="zh-CN" sz="2200" dirty="0"/>
              <a:t>并提出应对措施。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重庆武隆喀斯特负地形对旅游活动的不利影响主要从地势、地质条件对交通、安全等方面的影响考虑。不利影响主要有武隆喀斯特景观负地形发育程度高</a:t>
            </a:r>
            <a:r>
              <a:rPr lang="en-US" altLang="zh-CN" sz="2200" dirty="0"/>
              <a:t>,</a:t>
            </a:r>
            <a:r>
              <a:rPr lang="zh-CN" altLang="zh-CN" sz="2200" dirty="0"/>
              <a:t>高差大</a:t>
            </a:r>
            <a:r>
              <a:rPr lang="en-US" altLang="zh-CN" sz="2200" dirty="0"/>
              <a:t>,</a:t>
            </a:r>
            <a:r>
              <a:rPr lang="zh-CN" altLang="zh-CN" sz="2200" dirty="0"/>
              <a:t>地势起伏大</a:t>
            </a:r>
            <a:r>
              <a:rPr lang="en-US" altLang="zh-CN" sz="2200" dirty="0"/>
              <a:t>,</a:t>
            </a:r>
            <a:r>
              <a:rPr lang="zh-CN" altLang="zh-CN" sz="2200" dirty="0"/>
              <a:t>交通通达度差</a:t>
            </a:r>
            <a:r>
              <a:rPr lang="en-US" altLang="zh-CN" sz="2200" dirty="0"/>
              <a:t>,</a:t>
            </a:r>
            <a:r>
              <a:rPr lang="zh-CN" altLang="zh-CN" sz="2200" dirty="0"/>
              <a:t>游览所花费时间及费用较大</a:t>
            </a:r>
            <a:r>
              <a:rPr lang="en-US" altLang="zh-CN" sz="2200" dirty="0"/>
              <a:t>,</a:t>
            </a:r>
            <a:r>
              <a:rPr lang="zh-CN" altLang="zh-CN" sz="2200" dirty="0"/>
              <a:t>安全隐患多。</a:t>
            </a:r>
          </a:p>
        </p:txBody>
      </p:sp>
    </p:spTree>
    <p:extLst>
      <p:ext uri="{BB962C8B-B14F-4D97-AF65-F5344CB8AC3E}">
        <p14:creationId xmlns:p14="http://schemas.microsoft.com/office/powerpoint/2010/main" xmlns="" val="147307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879082" y="71174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  <p:sp>
        <p:nvSpPr>
          <p:cNvPr id="10" name="椭圆 9">
            <a:hlinkClick r:id="rId8" action="ppaction://hlinksldjump"/>
          </p:cNvPr>
          <p:cNvSpPr/>
          <p:nvPr/>
        </p:nvSpPr>
        <p:spPr>
          <a:xfrm>
            <a:off x="4519042" y="702221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应对措施主要针对武隆喀斯特地貌对旅游活动的不利影响进行分析。应对措施主要包括大力发展交通基础设施建设</a:t>
            </a:r>
            <a:r>
              <a:rPr lang="en-US" altLang="zh-CN" sz="2200" dirty="0"/>
              <a:t>,</a:t>
            </a:r>
            <a:r>
              <a:rPr lang="zh-CN" altLang="zh-CN" sz="2200" dirty="0"/>
              <a:t>提高交通通达度</a:t>
            </a:r>
            <a:r>
              <a:rPr lang="en-US" altLang="zh-CN" sz="2200" dirty="0"/>
              <a:t>;</a:t>
            </a:r>
            <a:r>
              <a:rPr lang="zh-CN" altLang="zh-CN" sz="2200" dirty="0"/>
              <a:t>在交通运输线路布局和规划时</a:t>
            </a:r>
            <a:r>
              <a:rPr lang="en-US" altLang="zh-CN" sz="2200" dirty="0"/>
              <a:t>,</a:t>
            </a:r>
            <a:r>
              <a:rPr lang="zh-CN" altLang="zh-CN" sz="2200" dirty="0"/>
              <a:t>应充分注意地质条件的影响</a:t>
            </a:r>
            <a:r>
              <a:rPr lang="en-US" altLang="zh-CN" sz="2200" dirty="0"/>
              <a:t>,</a:t>
            </a:r>
            <a:r>
              <a:rPr lang="zh-CN" altLang="zh-CN" sz="2200" dirty="0"/>
              <a:t>通过工程措施加以防范</a:t>
            </a:r>
            <a:r>
              <a:rPr lang="en-US" altLang="zh-CN" sz="2200" dirty="0"/>
              <a:t>;</a:t>
            </a:r>
            <a:r>
              <a:rPr lang="zh-CN" altLang="zh-CN" sz="2200" dirty="0"/>
              <a:t>在旅游过程中对游客要进行安全教育</a:t>
            </a:r>
            <a:r>
              <a:rPr lang="en-US" altLang="zh-CN" sz="2200" dirty="0"/>
              <a:t>,</a:t>
            </a:r>
            <a:r>
              <a:rPr lang="zh-CN" altLang="zh-CN" sz="2200" dirty="0"/>
              <a:t>加强安全防护措施</a:t>
            </a:r>
            <a:r>
              <a:rPr lang="en-US" altLang="zh-CN" sz="2200" dirty="0"/>
              <a:t>;</a:t>
            </a:r>
            <a:r>
              <a:rPr lang="zh-CN" altLang="zh-CN" sz="2200" dirty="0"/>
              <a:t>对于地质条件复杂、地质结构稳定性差的地区应当选择安全性高的路线等。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zh-CN" altLang="zh-CN" sz="2200" dirty="0"/>
              <a:t>不利影响</a:t>
            </a:r>
            <a:r>
              <a:rPr lang="en-US" altLang="zh-CN" sz="2200" dirty="0"/>
              <a:t>:</a:t>
            </a:r>
            <a:r>
              <a:rPr lang="zh-CN" altLang="zh-CN" sz="2200" dirty="0"/>
              <a:t>负地形发育</a:t>
            </a:r>
            <a:r>
              <a:rPr lang="en-US" altLang="zh-CN" sz="2200" dirty="0"/>
              <a:t>,</a:t>
            </a:r>
            <a:r>
              <a:rPr lang="zh-CN" altLang="zh-CN" sz="2200" dirty="0"/>
              <a:t>旅游线路高差大</a:t>
            </a:r>
            <a:r>
              <a:rPr lang="en-US" altLang="zh-CN" sz="2200" dirty="0"/>
              <a:t>,</a:t>
            </a:r>
            <a:r>
              <a:rPr lang="zh-CN" altLang="zh-CN" sz="2200" dirty="0"/>
              <a:t>交通困难</a:t>
            </a:r>
            <a:r>
              <a:rPr lang="en-US" altLang="zh-CN" sz="2200" dirty="0"/>
              <a:t>,</a:t>
            </a:r>
            <a:r>
              <a:rPr lang="zh-CN" altLang="zh-CN" sz="2200" dirty="0"/>
              <a:t>安全隐患多。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措施</a:t>
            </a:r>
            <a:r>
              <a:rPr lang="en-US" altLang="zh-CN" sz="2200" dirty="0"/>
              <a:t>:</a:t>
            </a:r>
            <a:r>
              <a:rPr lang="zh-CN" altLang="zh-CN" sz="2200" dirty="0"/>
              <a:t>控制人、车流量</a:t>
            </a:r>
            <a:r>
              <a:rPr lang="en-US" altLang="zh-CN" sz="2200" dirty="0"/>
              <a:t>;</a:t>
            </a:r>
            <a:r>
              <a:rPr lang="zh-CN" altLang="zh-CN" sz="2200" dirty="0"/>
              <a:t>增设电梯等设备</a:t>
            </a:r>
            <a:r>
              <a:rPr lang="en-US" altLang="zh-CN" sz="2200" dirty="0"/>
              <a:t>;</a:t>
            </a:r>
            <a:r>
              <a:rPr lang="zh-CN" altLang="zh-CN" sz="2200" dirty="0"/>
              <a:t>增加安全防护设施</a:t>
            </a:r>
            <a:r>
              <a:rPr lang="en-US" altLang="zh-CN" sz="2200" dirty="0"/>
              <a:t>;</a:t>
            </a:r>
            <a:r>
              <a:rPr lang="zh-CN" altLang="zh-CN" sz="2200" dirty="0"/>
              <a:t>设置安全警示牌</a:t>
            </a:r>
            <a:r>
              <a:rPr lang="en-US" altLang="zh-CN" sz="2200" dirty="0"/>
              <a:t>;</a:t>
            </a:r>
            <a:r>
              <a:rPr lang="zh-CN" altLang="zh-CN" sz="2200" dirty="0"/>
              <a:t>增加安全疏导人员。</a:t>
            </a:r>
            <a:r>
              <a:rPr lang="en-US" altLang="zh-CN" sz="2200" dirty="0"/>
              <a:t> 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185217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52736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思考讨论旅游对环境保护有哪些促进作用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①促进了历史古迹、古建筑、纪念馆的修复。②为自然资源的保护提供了推动力。③使采取行政法规和规划措施来保护环境成为可能。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二、旅游资源评价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对旅游资源进行全面分析和综合评价。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前提</a:t>
            </a:r>
            <a:r>
              <a:rPr lang="en-US" altLang="zh-CN" sz="2200" dirty="0"/>
              <a:t>:</a:t>
            </a:r>
            <a:r>
              <a:rPr lang="zh-CN" altLang="zh-CN" sz="2200" dirty="0"/>
              <a:t>正确认识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旅游资源</a:t>
            </a:r>
            <a:r>
              <a:rPr lang="zh-CN" altLang="zh-CN" sz="2200" dirty="0"/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关键</a:t>
            </a:r>
            <a:r>
              <a:rPr lang="en-US" altLang="zh-CN" sz="2200" dirty="0"/>
              <a:t>:</a:t>
            </a:r>
            <a:r>
              <a:rPr lang="zh-CN" altLang="zh-CN" sz="2200" dirty="0"/>
              <a:t>对旅游资源的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综合价值</a:t>
            </a:r>
            <a:r>
              <a:rPr lang="zh-CN" altLang="zh-CN" sz="2200" dirty="0"/>
              <a:t>进行评价。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内容。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①分析其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单因素状况</a:t>
            </a:r>
            <a:r>
              <a:rPr lang="zh-CN" altLang="zh-CN" sz="2200" dirty="0"/>
              <a:t>和由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多因素</a:t>
            </a:r>
            <a:r>
              <a:rPr lang="zh-CN" altLang="zh-CN" sz="2200" dirty="0"/>
              <a:t>组合而成的综合状况。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②确定优势与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限制性</a:t>
            </a:r>
            <a:r>
              <a:rPr lang="zh-CN" altLang="zh-CN" sz="2200" dirty="0"/>
              <a:t>因素。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③对景区开发进行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科学定位</a:t>
            </a:r>
            <a:r>
              <a:rPr lang="zh-CN" altLang="zh-CN" sz="2200" dirty="0"/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2673057" y="3552797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3258645" y="3960825"/>
            <a:ext cx="1121727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1691680" y="4765070"/>
            <a:ext cx="144016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3664471" y="4765070"/>
            <a:ext cx="86409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2261228" y="5167886"/>
            <a:ext cx="86409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2804068" y="5563674"/>
            <a:ext cx="115200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8517126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52736"/>
            <a:ext cx="8128000" cy="45238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评价资源的旅游价值和环境价值</a:t>
            </a:r>
            <a:r>
              <a:rPr lang="en-US" altLang="zh-CN" sz="2200" dirty="0"/>
              <a:t>:</a:t>
            </a:r>
            <a:r>
              <a:rPr lang="zh-CN" altLang="zh-CN" sz="2200" dirty="0"/>
              <a:t>旅游资源的价值包括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经济价值</a:t>
            </a:r>
            <a:r>
              <a:rPr lang="zh-CN" altLang="zh-CN" sz="2200" dirty="0"/>
              <a:t>、社会文化价值和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生态环境价值</a:t>
            </a:r>
            <a:r>
              <a:rPr lang="zh-CN" altLang="zh-CN" sz="2200" dirty="0"/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旅游资源开发条件评价</a:t>
            </a:r>
            <a:r>
              <a:rPr lang="en-US" altLang="zh-CN" sz="2200" dirty="0"/>
              <a:t>:</a:t>
            </a:r>
            <a:r>
              <a:rPr lang="zh-CN" altLang="zh-CN" sz="2200" dirty="0"/>
              <a:t>景点的集群状况、市场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距离</a:t>
            </a:r>
            <a:r>
              <a:rPr lang="zh-CN" altLang="zh-CN" sz="2200" dirty="0"/>
              <a:t>、交通条件、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基础设施</a:t>
            </a:r>
            <a:r>
              <a:rPr lang="zh-CN" altLang="zh-CN" sz="2200" dirty="0"/>
              <a:t>等。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客源市场评估。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客源主体与旅游资源的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距离</a:t>
            </a:r>
            <a:r>
              <a:rPr lang="zh-CN" altLang="zh-CN" sz="2200" dirty="0"/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旅游资源对客源市场的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吸引力</a:t>
            </a:r>
            <a:r>
              <a:rPr lang="zh-CN" altLang="zh-CN" sz="2200" dirty="0"/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旅游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接待能力</a:t>
            </a:r>
            <a:r>
              <a:rPr lang="zh-CN" altLang="zh-CN" sz="2200" dirty="0"/>
              <a:t>与客源规模的关系。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(4)</a:t>
            </a:r>
            <a:r>
              <a:rPr lang="zh-CN" altLang="zh-CN" sz="2200" dirty="0"/>
              <a:t>旅游区承载能力与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客源规模</a:t>
            </a:r>
            <a:r>
              <a:rPr lang="zh-CN" altLang="zh-CN" sz="2200" dirty="0"/>
              <a:t>的关系。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(5)</a:t>
            </a:r>
            <a:r>
              <a:rPr lang="zh-CN" altLang="zh-CN" sz="2200" dirty="0"/>
              <a:t>交通运输能力及景点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集散能力</a:t>
            </a:r>
            <a:r>
              <a:rPr lang="zh-CN" altLang="zh-CN" sz="2200" dirty="0"/>
              <a:t>与客源规模的关系。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 </a:t>
            </a:r>
            <a:endParaRPr lang="zh-CN" altLang="zh-CN" sz="2200" dirty="0"/>
          </a:p>
        </p:txBody>
      </p:sp>
      <p:sp>
        <p:nvSpPr>
          <p:cNvPr id="5" name="矩形 4"/>
          <p:cNvSpPr/>
          <p:nvPr/>
        </p:nvSpPr>
        <p:spPr>
          <a:xfrm>
            <a:off x="7332056" y="1149322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2555776" y="1550854"/>
            <a:ext cx="1709419" cy="276304"/>
          </a:xfrm>
          <a:custGeom>
            <a:avLst/>
            <a:gdLst>
              <a:gd name="connsiteX0" fmla="*/ 0 w 1656184"/>
              <a:gd name="connsiteY0" fmla="*/ 0 h 276304"/>
              <a:gd name="connsiteX1" fmla="*/ 1656184 w 1656184"/>
              <a:gd name="connsiteY1" fmla="*/ 0 h 276304"/>
              <a:gd name="connsiteX2" fmla="*/ 1656184 w 1656184"/>
              <a:gd name="connsiteY2" fmla="*/ 276304 h 276304"/>
              <a:gd name="connsiteX3" fmla="*/ 0 w 1656184"/>
              <a:gd name="connsiteY3" fmla="*/ 276304 h 276304"/>
              <a:gd name="connsiteX4" fmla="*/ 0 w 1656184"/>
              <a:gd name="connsiteY4" fmla="*/ 0 h 276304"/>
              <a:gd name="connsiteX0" fmla="*/ 0 w 1709419"/>
              <a:gd name="connsiteY0" fmla="*/ 0 h 276304"/>
              <a:gd name="connsiteX1" fmla="*/ 1709419 w 1709419"/>
              <a:gd name="connsiteY1" fmla="*/ 0 h 276304"/>
              <a:gd name="connsiteX2" fmla="*/ 1656184 w 1709419"/>
              <a:gd name="connsiteY2" fmla="*/ 276304 h 276304"/>
              <a:gd name="connsiteX3" fmla="*/ 0 w 1709419"/>
              <a:gd name="connsiteY3" fmla="*/ 276304 h 276304"/>
              <a:gd name="connsiteX4" fmla="*/ 0 w 1709419"/>
              <a:gd name="connsiteY4" fmla="*/ 0 h 276304"/>
              <a:gd name="connsiteX0" fmla="*/ 0 w 1709419"/>
              <a:gd name="connsiteY0" fmla="*/ 0 h 291962"/>
              <a:gd name="connsiteX1" fmla="*/ 1709419 w 1709419"/>
              <a:gd name="connsiteY1" fmla="*/ 0 h 291962"/>
              <a:gd name="connsiteX2" fmla="*/ 1709419 w 1709419"/>
              <a:gd name="connsiteY2" fmla="*/ 291962 h 291962"/>
              <a:gd name="connsiteX3" fmla="*/ 0 w 1709419"/>
              <a:gd name="connsiteY3" fmla="*/ 276304 h 291962"/>
              <a:gd name="connsiteX4" fmla="*/ 0 w 1709419"/>
              <a:gd name="connsiteY4" fmla="*/ 0 h 291962"/>
              <a:gd name="connsiteX0" fmla="*/ 0 w 1709419"/>
              <a:gd name="connsiteY0" fmla="*/ 0 h 276304"/>
              <a:gd name="connsiteX1" fmla="*/ 1709419 w 1709419"/>
              <a:gd name="connsiteY1" fmla="*/ 0 h 276304"/>
              <a:gd name="connsiteX2" fmla="*/ 1699894 w 1709419"/>
              <a:gd name="connsiteY2" fmla="*/ 253862 h 276304"/>
              <a:gd name="connsiteX3" fmla="*/ 0 w 1709419"/>
              <a:gd name="connsiteY3" fmla="*/ 276304 h 276304"/>
              <a:gd name="connsiteX4" fmla="*/ 0 w 1709419"/>
              <a:gd name="connsiteY4" fmla="*/ 0 h 276304"/>
              <a:gd name="connsiteX0" fmla="*/ 0 w 1709419"/>
              <a:gd name="connsiteY0" fmla="*/ 0 h 276304"/>
              <a:gd name="connsiteX1" fmla="*/ 1709419 w 1709419"/>
              <a:gd name="connsiteY1" fmla="*/ 0 h 276304"/>
              <a:gd name="connsiteX2" fmla="*/ 1699894 w 1709419"/>
              <a:gd name="connsiteY2" fmla="*/ 263387 h 276304"/>
              <a:gd name="connsiteX3" fmla="*/ 0 w 1709419"/>
              <a:gd name="connsiteY3" fmla="*/ 276304 h 276304"/>
              <a:gd name="connsiteX4" fmla="*/ 0 w 1709419"/>
              <a:gd name="connsiteY4" fmla="*/ 0 h 27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419" h="276304">
                <a:moveTo>
                  <a:pt x="0" y="0"/>
                </a:moveTo>
                <a:lnTo>
                  <a:pt x="1709419" y="0"/>
                </a:lnTo>
                <a:lnTo>
                  <a:pt x="1699894" y="263387"/>
                </a:lnTo>
                <a:lnTo>
                  <a:pt x="0" y="27630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6467960" y="1955806"/>
            <a:ext cx="648072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551428" y="2348880"/>
            <a:ext cx="1164444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3743908" y="3158703"/>
            <a:ext cx="54006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3713622" y="3561140"/>
            <a:ext cx="870254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1493470" y="3962746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3160421" y="4365104"/>
            <a:ext cx="113760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3443624" y="4767462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2356077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7795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探究点一 旅游活动对地理环境的影响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5232619"/>
              </p:ext>
            </p:extLst>
          </p:nvPr>
        </p:nvGraphicFramePr>
        <p:xfrm>
          <a:off x="508000" y="1350701"/>
          <a:ext cx="8128000" cy="854163"/>
        </p:xfrm>
        <a:graphic>
          <a:graphicData uri="http://schemas.openxmlformats.org/presentationml/2006/ole">
            <p:oleObj spid="_x0000_s3118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916832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2016</a:t>
            </a:r>
            <a:r>
              <a:rPr lang="zh-CN" altLang="zh-CN" sz="2200" dirty="0"/>
              <a:t>年节假日</a:t>
            </a:r>
            <a:r>
              <a:rPr lang="en-US" altLang="zh-CN" sz="2200" dirty="0"/>
              <a:t>,</a:t>
            </a:r>
            <a:r>
              <a:rPr lang="zh-CN" altLang="zh-CN" sz="2200" dirty="0"/>
              <a:t>在热点景区</a:t>
            </a:r>
            <a:r>
              <a:rPr lang="en-US" altLang="zh-CN" sz="2200" dirty="0"/>
              <a:t>,</a:t>
            </a:r>
            <a:r>
              <a:rPr lang="zh-CN" altLang="zh-CN" sz="2200" dirty="0"/>
              <a:t>人们不难看到这样的景象</a:t>
            </a:r>
            <a:r>
              <a:rPr lang="en-US" altLang="zh-CN" sz="2200" dirty="0"/>
              <a:t>:</a:t>
            </a:r>
            <a:r>
              <a:rPr lang="zh-CN" altLang="zh-CN" sz="2200" dirty="0"/>
              <a:t>数以吨计的垃圾正在不断产生</a:t>
            </a:r>
            <a:r>
              <a:rPr lang="en-US" altLang="zh-CN" sz="2200" dirty="0"/>
              <a:t>;</a:t>
            </a:r>
            <a:r>
              <a:rPr lang="zh-CN" altLang="zh-CN" sz="2200" dirty="0"/>
              <a:t>游客乱写乱画、乱折花木、随意攀登和踩踏等行为时有发生</a:t>
            </a:r>
            <a:r>
              <a:rPr lang="en-US" altLang="zh-CN" sz="2200" dirty="0"/>
              <a:t>;</a:t>
            </a:r>
            <a:r>
              <a:rPr lang="zh-CN" altLang="zh-CN" sz="2200" dirty="0"/>
              <a:t>一些保护区违规进行旅游开发</a:t>
            </a:r>
            <a:r>
              <a:rPr lang="en-US" altLang="zh-CN" sz="2200" dirty="0"/>
              <a:t>……</a:t>
            </a:r>
            <a:r>
              <a:rPr lang="zh-CN" altLang="zh-CN" sz="2200" dirty="0"/>
              <a:t>这些已越来越严重地威胁到生态环境。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6881338"/>
              </p:ext>
            </p:extLst>
          </p:nvPr>
        </p:nvGraphicFramePr>
        <p:xfrm>
          <a:off x="508000" y="3601211"/>
          <a:ext cx="8128000" cy="2132045"/>
        </p:xfrm>
        <a:graphic>
          <a:graphicData uri="http://schemas.openxmlformats.org/presentationml/2006/ole">
            <p:oleObj spid="_x0000_s3119" name="文档" r:id="rId6" imgW="3836312" imgH="100652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987824" y="5517232"/>
            <a:ext cx="33666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某海滩上游人丢弃的</a:t>
            </a:r>
            <a:r>
              <a:rPr lang="zh-CN" altLang="zh-CN" sz="2200" dirty="0" smtClean="0"/>
              <a:t>垃圾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旅游活动中固体废弃物污染的主要来源是什么</a:t>
            </a:r>
            <a:r>
              <a:rPr lang="en-US" altLang="zh-CN" sz="2200" dirty="0"/>
              <a:t>?</a:t>
            </a:r>
            <a:r>
              <a:rPr lang="zh-CN" altLang="zh-CN" sz="2200" dirty="0"/>
              <a:t>固体废弃物污染会产生哪些危害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旅游活动中固体废弃物污染的主要来源是生活用品和食品包装。固体废弃物污染会直接危害到旅游环境和景区形象</a:t>
            </a:r>
            <a:r>
              <a:rPr lang="en-US" altLang="zh-CN" sz="2200" dirty="0"/>
              <a:t>,</a:t>
            </a:r>
            <a:r>
              <a:rPr lang="zh-CN" altLang="zh-CN" sz="2200" dirty="0"/>
              <a:t>甚至危害人体健康。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旅游景区的开发、旅游活动的开展还会产生哪些环境污染问题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旅游开发、旅游活动中废水的大量排放会造成水体污染</a:t>
            </a:r>
            <a:r>
              <a:rPr lang="en-US" altLang="zh-CN" sz="2200" dirty="0"/>
              <a:t>;</a:t>
            </a:r>
            <a:r>
              <a:rPr lang="zh-CN" altLang="zh-CN" sz="2200" dirty="0"/>
              <a:t>旅游交通工具使用、大量游客的呼吸、餐饮烹饪产生的废气会造成大气污染</a:t>
            </a:r>
            <a:r>
              <a:rPr lang="zh-CN" altLang="zh-CN" sz="2200" dirty="0" smtClean="0"/>
              <a:t>。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30165413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除了环境污染之外</a:t>
            </a:r>
            <a:r>
              <a:rPr lang="en-US" altLang="zh-CN" sz="2200" dirty="0"/>
              <a:t>,</a:t>
            </a:r>
            <a:r>
              <a:rPr lang="zh-CN" altLang="zh-CN" sz="2200" dirty="0"/>
              <a:t>旅游景区的开发、旅游活动的开展还会对地理环境造成哪些不利影响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旅游景区的开发、旅游活动的开展除了会造成环境污染之外</a:t>
            </a:r>
            <a:r>
              <a:rPr lang="en-US" altLang="zh-CN" sz="2200" dirty="0"/>
              <a:t>,</a:t>
            </a:r>
            <a:r>
              <a:rPr lang="zh-CN" altLang="zh-CN" sz="2200" dirty="0"/>
              <a:t>还会造成珍贵自然遗产面临威胁、良性生态平衡受到破坏、文物古迹遭到损毁等。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9126638"/>
              </p:ext>
            </p:extLst>
          </p:nvPr>
        </p:nvGraphicFramePr>
        <p:xfrm>
          <a:off x="508000" y="2924944"/>
          <a:ext cx="8128000" cy="854163"/>
        </p:xfrm>
        <a:graphic>
          <a:graphicData uri="http://schemas.openxmlformats.org/presentationml/2006/ole">
            <p:oleObj spid="_x0000_s4142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501008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旅游活动对地理环境的影响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水资源良性平衡受到破坏。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1871387"/>
              </p:ext>
            </p:extLst>
          </p:nvPr>
        </p:nvGraphicFramePr>
        <p:xfrm>
          <a:off x="508000" y="4437112"/>
          <a:ext cx="8128000" cy="1277882"/>
        </p:xfrm>
        <a:graphic>
          <a:graphicData uri="http://schemas.openxmlformats.org/presentationml/2006/ole">
            <p:oleObj spid="_x0000_s4143" name="文档" r:id="rId6" imgW="3836312" imgH="6036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013270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2584362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大气污染加重</a:t>
            </a:r>
            <a:r>
              <a:rPr lang="zh-CN" altLang="zh-CN" sz="2200" dirty="0" smtClean="0"/>
              <a:t>。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4451483"/>
              </p:ext>
            </p:extLst>
          </p:nvPr>
        </p:nvGraphicFramePr>
        <p:xfrm>
          <a:off x="508000" y="1484784"/>
          <a:ext cx="8128000" cy="2132045"/>
        </p:xfrm>
        <a:graphic>
          <a:graphicData uri="http://schemas.openxmlformats.org/presentationml/2006/ole">
            <p:oleObj spid="_x0000_s5166" name="文档" r:id="rId5" imgW="3836312" imgH="1006524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501008"/>
            <a:ext cx="3148619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文物古迹遭到毁损</a:t>
            </a:r>
            <a:r>
              <a:rPr lang="zh-CN" altLang="zh-CN" sz="2200" dirty="0" smtClean="0"/>
              <a:t>。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2180716"/>
              </p:ext>
            </p:extLst>
          </p:nvPr>
        </p:nvGraphicFramePr>
        <p:xfrm>
          <a:off x="508000" y="3933056"/>
          <a:ext cx="8128000" cy="1704964"/>
        </p:xfrm>
        <a:graphic>
          <a:graphicData uri="http://schemas.openxmlformats.org/presentationml/2006/ole">
            <p:oleObj spid="_x0000_s5167" name="文档" r:id="rId6" imgW="3836312" imgH="8052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568578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金牌学案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金牌学案模板.potx" id="{252A278A-1B80-4140-B762-F29CC5781A2A}" vid="{4CA23C7E-FE44-4C84-BC6D-3C01CB0FC45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金牌学案模板</Template>
  <TotalTime>48</TotalTime>
  <Words>2484</Words>
  <Application>Microsoft Office PowerPoint</Application>
  <PresentationFormat>全屏显示(4:3)</PresentationFormat>
  <Paragraphs>235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金牌学案模板</vt:lpstr>
      <vt:lpstr>文档</vt:lpstr>
      <vt:lpstr>第二节　旅游资源评价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第三章　旅游规划</dc:title>
  <dc:creator>123</dc:creator>
  <cp:lastModifiedBy>Administrator</cp:lastModifiedBy>
  <cp:revision>10</cp:revision>
  <dcterms:created xsi:type="dcterms:W3CDTF">2017-08-02T02:54:55Z</dcterms:created>
  <dcterms:modified xsi:type="dcterms:W3CDTF">2017-09-05T01:06:32Z</dcterms:modified>
</cp:coreProperties>
</file>